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9" r:id="rId3"/>
    <p:sldId id="260" r:id="rId4"/>
    <p:sldId id="270" r:id="rId5"/>
    <p:sldId id="264" r:id="rId6"/>
    <p:sldId id="261" r:id="rId7"/>
    <p:sldId id="262" r:id="rId8"/>
    <p:sldId id="271" r:id="rId9"/>
    <p:sldId id="263" r:id="rId10"/>
    <p:sldId id="265" r:id="rId11"/>
    <p:sldId id="25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rika Hanlan" initials="" lastIdx="12" clrIdx="0"/>
  <p:cmAuthor id="1" name="Carlos Pinero" initials="CP" lastIdx="1" clrIdx="1">
    <p:extLst/>
  </p:cmAuthor>
  <p:cmAuthor id="2" name="Batey, Danielle" initials="BD" lastIdx="1" clrIdx="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7873"/>
    <a:srgbClr val="AD413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543" autoAdjust="0"/>
  </p:normalViewPr>
  <p:slideViewPr>
    <p:cSldViewPr snapToGrid="0" snapToObjects="1">
      <p:cViewPr varScale="1">
        <p:scale>
          <a:sx n="75" d="100"/>
          <a:sy n="75" d="100"/>
        </p:scale>
        <p:origin x="1074" y="72"/>
      </p:cViewPr>
      <p:guideLst>
        <p:guide orient="horz" pos="2160"/>
        <p:guide pos="2880"/>
      </p:guideLst>
    </p:cSldViewPr>
  </p:slideViewPr>
  <p:notesTextViewPr>
    <p:cViewPr>
      <p:scale>
        <a:sx n="100" d="100"/>
        <a:sy n="100" d="100"/>
      </p:scale>
      <p:origin x="0" y="0"/>
    </p:cViewPr>
  </p:notesTextViewPr>
  <p:notesViewPr>
    <p:cSldViewPr snapToGrid="0" snapToObjects="1">
      <p:cViewPr varScale="1">
        <p:scale>
          <a:sx n="56" d="100"/>
          <a:sy n="56" d="100"/>
        </p:scale>
        <p:origin x="-2826"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824FAC-FFB3-2943-9BBA-32C90CF86DA8}" type="doc">
      <dgm:prSet loTypeId="urn:microsoft.com/office/officeart/2005/8/layout/hierarchy3" loCatId="" qsTypeId="urn:microsoft.com/office/officeart/2005/8/quickstyle/simple5" qsCatId="simple" csTypeId="urn:microsoft.com/office/officeart/2005/8/colors/accent1_3" csCatId="accent1" phldr="1"/>
      <dgm:spPr/>
      <dgm:t>
        <a:bodyPr/>
        <a:lstStyle/>
        <a:p>
          <a:endParaRPr lang="en-US"/>
        </a:p>
      </dgm:t>
    </dgm:pt>
    <dgm:pt modelId="{5F5D3FA4-3470-6E42-8339-C053387C5D98}">
      <dgm:prSet custT="1"/>
      <dgm:spPr/>
      <dgm:t>
        <a:bodyPr/>
        <a:lstStyle/>
        <a:p>
          <a:pPr rtl="0"/>
          <a:r>
            <a:rPr lang="en-US" sz="2000" dirty="0" smtClean="0"/>
            <a:t>IT and MIS</a:t>
          </a:r>
          <a:endParaRPr lang="en-US" sz="2000" dirty="0"/>
        </a:p>
      </dgm:t>
    </dgm:pt>
    <dgm:pt modelId="{3883C42C-33DD-224F-B1AF-1D1E05105ABF}" type="parTrans" cxnId="{996F1802-6943-3A4D-B865-2E94363BEF08}">
      <dgm:prSet/>
      <dgm:spPr/>
      <dgm:t>
        <a:bodyPr/>
        <a:lstStyle/>
        <a:p>
          <a:endParaRPr lang="en-US"/>
        </a:p>
      </dgm:t>
    </dgm:pt>
    <dgm:pt modelId="{20D51A06-F9A3-9946-AF46-14A1AFB8948C}" type="sibTrans" cxnId="{996F1802-6943-3A4D-B865-2E94363BEF08}">
      <dgm:prSet/>
      <dgm:spPr/>
      <dgm:t>
        <a:bodyPr/>
        <a:lstStyle/>
        <a:p>
          <a:endParaRPr lang="en-US"/>
        </a:p>
      </dgm:t>
    </dgm:pt>
    <dgm:pt modelId="{38579A9F-3BD8-0B44-B02D-37574E25E447}">
      <dgm:prSet custT="1"/>
      <dgm:spPr/>
      <dgm:t>
        <a:bodyPr/>
        <a:lstStyle/>
        <a:p>
          <a:pPr rtl="0"/>
          <a:r>
            <a:rPr lang="en-US" sz="1600" dirty="0" smtClean="0"/>
            <a:t>Thomas Collins, Assistant Director of Hosting Services</a:t>
          </a:r>
          <a:endParaRPr lang="en-US" sz="1600" dirty="0"/>
        </a:p>
      </dgm:t>
    </dgm:pt>
    <dgm:pt modelId="{5A0C7E3B-8B84-6F4B-9B47-5B85997FEE3E}" type="parTrans" cxnId="{39219874-451D-E646-B44A-31C5FD21B426}">
      <dgm:prSet/>
      <dgm:spPr/>
      <dgm:t>
        <a:bodyPr/>
        <a:lstStyle/>
        <a:p>
          <a:endParaRPr lang="en-US" sz="3600"/>
        </a:p>
      </dgm:t>
    </dgm:pt>
    <dgm:pt modelId="{B8F3171B-5E41-7A46-91AD-740718D2F01A}" type="sibTrans" cxnId="{39219874-451D-E646-B44A-31C5FD21B426}">
      <dgm:prSet/>
      <dgm:spPr/>
      <dgm:t>
        <a:bodyPr/>
        <a:lstStyle/>
        <a:p>
          <a:endParaRPr lang="en-US"/>
        </a:p>
      </dgm:t>
    </dgm:pt>
    <dgm:pt modelId="{8E46E5B6-2AAC-2647-B52E-8259E136891D}">
      <dgm:prSet custT="1"/>
      <dgm:spPr/>
      <dgm:t>
        <a:bodyPr/>
        <a:lstStyle/>
        <a:p>
          <a:pPr rtl="0"/>
          <a:r>
            <a:rPr lang="en-US" sz="2000" dirty="0" smtClean="0"/>
            <a:t>Administrative Personnel</a:t>
          </a:r>
          <a:endParaRPr lang="en-US" sz="2000" dirty="0"/>
        </a:p>
      </dgm:t>
    </dgm:pt>
    <dgm:pt modelId="{B5F67478-ACBC-6A4C-8701-C8498B4090B9}" type="parTrans" cxnId="{C2784D4C-2BCC-D34E-8257-D0CE84844483}">
      <dgm:prSet/>
      <dgm:spPr/>
      <dgm:t>
        <a:bodyPr/>
        <a:lstStyle/>
        <a:p>
          <a:endParaRPr lang="en-US"/>
        </a:p>
      </dgm:t>
    </dgm:pt>
    <dgm:pt modelId="{37B6051F-4D34-5C42-9034-9B49153A4D5B}" type="sibTrans" cxnId="{C2784D4C-2BCC-D34E-8257-D0CE84844483}">
      <dgm:prSet/>
      <dgm:spPr/>
      <dgm:t>
        <a:bodyPr/>
        <a:lstStyle/>
        <a:p>
          <a:endParaRPr lang="en-US"/>
        </a:p>
      </dgm:t>
    </dgm:pt>
    <dgm:pt modelId="{DE1AA604-6CA8-084C-B195-BE8011FE4BE3}">
      <dgm:prSet custT="1"/>
      <dgm:spPr/>
      <dgm:t>
        <a:bodyPr/>
        <a:lstStyle/>
        <a:p>
          <a:pPr rtl="0"/>
          <a:r>
            <a:rPr lang="en-US" sz="1600" dirty="0" smtClean="0"/>
            <a:t>Lorelle Tross, Administrative Assistant</a:t>
          </a:r>
          <a:endParaRPr lang="en-US" sz="1600" dirty="0"/>
        </a:p>
      </dgm:t>
    </dgm:pt>
    <dgm:pt modelId="{EE23369E-6859-9F4F-9BA3-6B3817D4DEC8}" type="parTrans" cxnId="{95B63903-96D9-E648-896E-DBB7E3CF913A}">
      <dgm:prSet/>
      <dgm:spPr/>
      <dgm:t>
        <a:bodyPr/>
        <a:lstStyle/>
        <a:p>
          <a:endParaRPr lang="en-US" sz="3600"/>
        </a:p>
      </dgm:t>
    </dgm:pt>
    <dgm:pt modelId="{B9BFF484-C070-FF45-8692-809C641ED187}" type="sibTrans" cxnId="{95B63903-96D9-E648-896E-DBB7E3CF913A}">
      <dgm:prSet/>
      <dgm:spPr/>
      <dgm:t>
        <a:bodyPr/>
        <a:lstStyle/>
        <a:p>
          <a:endParaRPr lang="en-US"/>
        </a:p>
      </dgm:t>
    </dgm:pt>
    <dgm:pt modelId="{AED80A35-760E-5B44-BC62-B1A63C3EF562}">
      <dgm:prSet custT="1"/>
      <dgm:spPr/>
      <dgm:t>
        <a:bodyPr/>
        <a:lstStyle/>
        <a:p>
          <a:pPr rtl="0"/>
          <a:r>
            <a:rPr lang="en-US" sz="1600" dirty="0" smtClean="0"/>
            <a:t>Sandy Liberator, Administrative Assistant VI</a:t>
          </a:r>
          <a:endParaRPr lang="en-US" sz="1600" dirty="0"/>
        </a:p>
      </dgm:t>
    </dgm:pt>
    <dgm:pt modelId="{AD0426E7-C049-184E-8FF2-C850B60F1CDC}" type="parTrans" cxnId="{4577A43E-9EE5-4045-A10C-E6EEE86A30A8}">
      <dgm:prSet/>
      <dgm:spPr/>
      <dgm:t>
        <a:bodyPr/>
        <a:lstStyle/>
        <a:p>
          <a:endParaRPr lang="en-US" sz="3600"/>
        </a:p>
      </dgm:t>
    </dgm:pt>
    <dgm:pt modelId="{5BDD030D-1A7F-CE46-93DD-0A8CC471300B}" type="sibTrans" cxnId="{4577A43E-9EE5-4045-A10C-E6EEE86A30A8}">
      <dgm:prSet/>
      <dgm:spPr/>
      <dgm:t>
        <a:bodyPr/>
        <a:lstStyle/>
        <a:p>
          <a:endParaRPr lang="en-US"/>
        </a:p>
      </dgm:t>
    </dgm:pt>
    <dgm:pt modelId="{27E8D194-D473-BB47-97BD-728F917FEA0C}">
      <dgm:prSet custT="1"/>
      <dgm:spPr/>
      <dgm:t>
        <a:bodyPr/>
        <a:lstStyle/>
        <a:p>
          <a:pPr rtl="0"/>
          <a:r>
            <a:rPr lang="en-US" sz="1600" dirty="0" smtClean="0"/>
            <a:t>Amy Grasseschi, Administrative Assistant VI</a:t>
          </a:r>
          <a:endParaRPr lang="en-US" sz="1600" dirty="0"/>
        </a:p>
      </dgm:t>
    </dgm:pt>
    <dgm:pt modelId="{5D8F8775-06F4-8C45-8829-E5A2A37953D3}" type="parTrans" cxnId="{75B421AD-6509-514F-850A-2CD1B9FC1B17}">
      <dgm:prSet/>
      <dgm:spPr/>
      <dgm:t>
        <a:bodyPr/>
        <a:lstStyle/>
        <a:p>
          <a:endParaRPr lang="en-US" sz="3600"/>
        </a:p>
      </dgm:t>
    </dgm:pt>
    <dgm:pt modelId="{1A43CCDF-1734-B041-866F-BA1564E18333}" type="sibTrans" cxnId="{75B421AD-6509-514F-850A-2CD1B9FC1B17}">
      <dgm:prSet/>
      <dgm:spPr/>
      <dgm:t>
        <a:bodyPr/>
        <a:lstStyle/>
        <a:p>
          <a:endParaRPr lang="en-US"/>
        </a:p>
      </dgm:t>
    </dgm:pt>
    <dgm:pt modelId="{1FD59F84-CE3D-9D41-B411-D4398FCCDCC2}">
      <dgm:prSet custT="1"/>
      <dgm:spPr/>
      <dgm:t>
        <a:bodyPr/>
        <a:lstStyle/>
        <a:p>
          <a:pPr rtl="0"/>
          <a:r>
            <a:rPr lang="en-US" sz="1600" dirty="0" smtClean="0"/>
            <a:t>Karen Hassett, Administrative Assistant VI</a:t>
          </a:r>
          <a:endParaRPr lang="en-US" sz="1600" dirty="0"/>
        </a:p>
      </dgm:t>
    </dgm:pt>
    <dgm:pt modelId="{36A36881-FD24-E64E-85B6-0ACA6A487869}" type="parTrans" cxnId="{17952CA5-6A7A-D646-A998-F22F53D3BE09}">
      <dgm:prSet/>
      <dgm:spPr/>
      <dgm:t>
        <a:bodyPr/>
        <a:lstStyle/>
        <a:p>
          <a:endParaRPr lang="en-US" sz="3600"/>
        </a:p>
      </dgm:t>
    </dgm:pt>
    <dgm:pt modelId="{D2C62AF1-04C1-CB4F-A1BC-F29DCA8A487E}" type="sibTrans" cxnId="{17952CA5-6A7A-D646-A998-F22F53D3BE09}">
      <dgm:prSet/>
      <dgm:spPr/>
      <dgm:t>
        <a:bodyPr/>
        <a:lstStyle/>
        <a:p>
          <a:endParaRPr lang="en-US"/>
        </a:p>
      </dgm:t>
    </dgm:pt>
    <dgm:pt modelId="{8A63A693-11ED-FB4B-83A1-A549BFC700C0}">
      <dgm:prSet custT="1"/>
      <dgm:spPr/>
      <dgm:t>
        <a:bodyPr/>
        <a:lstStyle/>
        <a:p>
          <a:pPr rtl="0"/>
          <a:r>
            <a:rPr lang="en-US" sz="1600" dirty="0" smtClean="0"/>
            <a:t>Samantha Foote, Student</a:t>
          </a:r>
          <a:endParaRPr lang="en-US" sz="1600" dirty="0"/>
        </a:p>
      </dgm:t>
    </dgm:pt>
    <dgm:pt modelId="{270E91A3-B3A6-1749-805C-30FE906CBD0B}" type="parTrans" cxnId="{32C8E474-5053-2E4A-B8AF-4F07D12D7F17}">
      <dgm:prSet/>
      <dgm:spPr/>
      <dgm:t>
        <a:bodyPr/>
        <a:lstStyle/>
        <a:p>
          <a:endParaRPr lang="en-US" sz="3600"/>
        </a:p>
      </dgm:t>
    </dgm:pt>
    <dgm:pt modelId="{ADAB7CD7-7035-504F-872A-9B7CE10A17DF}" type="sibTrans" cxnId="{32C8E474-5053-2E4A-B8AF-4F07D12D7F17}">
      <dgm:prSet/>
      <dgm:spPr/>
      <dgm:t>
        <a:bodyPr/>
        <a:lstStyle/>
        <a:p>
          <a:endParaRPr lang="en-US"/>
        </a:p>
      </dgm:t>
    </dgm:pt>
    <dgm:pt modelId="{E8BAD0F4-36E8-F441-BCB3-BF095F37133B}">
      <dgm:prSet custT="1"/>
      <dgm:spPr/>
      <dgm:t>
        <a:bodyPr/>
        <a:lstStyle/>
        <a:p>
          <a:pPr rtl="0"/>
          <a:r>
            <a:rPr lang="en-US" sz="2000" dirty="0" smtClean="0"/>
            <a:t>Accounting Staff</a:t>
          </a:r>
          <a:endParaRPr lang="en-US" sz="2000" dirty="0"/>
        </a:p>
      </dgm:t>
    </dgm:pt>
    <dgm:pt modelId="{C884CB90-1BED-BB4B-9A9F-99CC37F7DA34}" type="parTrans" cxnId="{14B7AACA-3F7B-8D44-BE9E-49B816882D4A}">
      <dgm:prSet/>
      <dgm:spPr/>
      <dgm:t>
        <a:bodyPr/>
        <a:lstStyle/>
        <a:p>
          <a:endParaRPr lang="en-US"/>
        </a:p>
      </dgm:t>
    </dgm:pt>
    <dgm:pt modelId="{0EE97EEB-D0EC-3D4A-AC0A-754796E525FD}" type="sibTrans" cxnId="{14B7AACA-3F7B-8D44-BE9E-49B816882D4A}">
      <dgm:prSet/>
      <dgm:spPr/>
      <dgm:t>
        <a:bodyPr/>
        <a:lstStyle/>
        <a:p>
          <a:endParaRPr lang="en-US"/>
        </a:p>
      </dgm:t>
    </dgm:pt>
    <dgm:pt modelId="{6DE96194-60CA-EC41-B7C7-F375119A3694}">
      <dgm:prSet custT="1"/>
      <dgm:spPr/>
      <dgm:t>
        <a:bodyPr/>
        <a:lstStyle/>
        <a:p>
          <a:pPr rtl="0"/>
          <a:r>
            <a:rPr lang="en-US" sz="1600" dirty="0" smtClean="0"/>
            <a:t>Debra Amend, Accounting Clerk</a:t>
          </a:r>
          <a:endParaRPr lang="en-US" sz="1600" dirty="0"/>
        </a:p>
      </dgm:t>
    </dgm:pt>
    <dgm:pt modelId="{AAA4FAF4-6040-524D-AC2D-97C891B3D073}" type="parTrans" cxnId="{A8EE9747-D1FC-A741-A85D-5BA550B72CD8}">
      <dgm:prSet/>
      <dgm:spPr/>
      <dgm:t>
        <a:bodyPr/>
        <a:lstStyle/>
        <a:p>
          <a:endParaRPr lang="en-US" sz="3600"/>
        </a:p>
      </dgm:t>
    </dgm:pt>
    <dgm:pt modelId="{5AAF5847-06B7-034B-9BF4-CD2420666B22}" type="sibTrans" cxnId="{A8EE9747-D1FC-A741-A85D-5BA550B72CD8}">
      <dgm:prSet/>
      <dgm:spPr/>
      <dgm:t>
        <a:bodyPr/>
        <a:lstStyle/>
        <a:p>
          <a:endParaRPr lang="en-US"/>
        </a:p>
      </dgm:t>
    </dgm:pt>
    <dgm:pt modelId="{4ADAD42E-9721-8942-9CD8-F85A4D68FB0D}">
      <dgm:prSet custT="1"/>
      <dgm:spPr/>
      <dgm:t>
        <a:bodyPr/>
        <a:lstStyle/>
        <a:p>
          <a:pPr rtl="0"/>
          <a:r>
            <a:rPr lang="en-US" sz="1600" dirty="0" smtClean="0"/>
            <a:t>Charlene M. Belows</a:t>
          </a:r>
        </a:p>
        <a:p>
          <a:pPr rtl="0"/>
          <a:r>
            <a:rPr lang="en-US" sz="1500" dirty="0" smtClean="0"/>
            <a:t>Associate Controller</a:t>
          </a:r>
          <a:endParaRPr lang="en-US" sz="1500" dirty="0"/>
        </a:p>
      </dgm:t>
    </dgm:pt>
    <dgm:pt modelId="{24D618D4-46BB-A24A-8064-4A6C693E982D}" type="parTrans" cxnId="{29EF958A-0AD0-4A44-B787-5B9D298C3E02}">
      <dgm:prSet/>
      <dgm:spPr/>
      <dgm:t>
        <a:bodyPr/>
        <a:lstStyle/>
        <a:p>
          <a:endParaRPr lang="en-US" sz="3600"/>
        </a:p>
      </dgm:t>
    </dgm:pt>
    <dgm:pt modelId="{AEABD313-8E94-8243-9364-AD852FB307C9}" type="sibTrans" cxnId="{29EF958A-0AD0-4A44-B787-5B9D298C3E02}">
      <dgm:prSet/>
      <dgm:spPr/>
      <dgm:t>
        <a:bodyPr/>
        <a:lstStyle/>
        <a:p>
          <a:endParaRPr lang="en-US"/>
        </a:p>
      </dgm:t>
    </dgm:pt>
    <dgm:pt modelId="{BE49FF59-E13D-954C-BE36-DB9128E876FE}">
      <dgm:prSet custT="1"/>
      <dgm:spPr/>
      <dgm:t>
        <a:bodyPr/>
        <a:lstStyle/>
        <a:p>
          <a:pPr rtl="0"/>
          <a:r>
            <a:rPr lang="en-US" sz="2000" dirty="0" smtClean="0"/>
            <a:t>Submitters</a:t>
          </a:r>
          <a:endParaRPr lang="en-US" sz="2000" dirty="0"/>
        </a:p>
      </dgm:t>
    </dgm:pt>
    <dgm:pt modelId="{DF64E325-53CE-294F-9A96-F489F67135CA}" type="parTrans" cxnId="{21E653A4-5F57-A14F-9D82-90ECF81E21FF}">
      <dgm:prSet/>
      <dgm:spPr/>
      <dgm:t>
        <a:bodyPr/>
        <a:lstStyle/>
        <a:p>
          <a:endParaRPr lang="en-US"/>
        </a:p>
      </dgm:t>
    </dgm:pt>
    <dgm:pt modelId="{D6F2A1A5-E75D-2440-B2F3-A63F1A356945}" type="sibTrans" cxnId="{21E653A4-5F57-A14F-9D82-90ECF81E21FF}">
      <dgm:prSet/>
      <dgm:spPr/>
      <dgm:t>
        <a:bodyPr/>
        <a:lstStyle/>
        <a:p>
          <a:endParaRPr lang="en-US"/>
        </a:p>
      </dgm:t>
    </dgm:pt>
    <dgm:pt modelId="{8D38493E-D2BB-154D-B00E-AF1708B403E6}">
      <dgm:prSet custT="1"/>
      <dgm:spPr/>
      <dgm:t>
        <a:bodyPr/>
        <a:lstStyle/>
        <a:p>
          <a:pPr rtl="0"/>
          <a:r>
            <a:rPr lang="en-US" sz="1600" dirty="0" smtClean="0"/>
            <a:t>Sandy Wellinghoff, Director, Blended Learning</a:t>
          </a:r>
          <a:endParaRPr lang="en-US" sz="1600" dirty="0"/>
        </a:p>
      </dgm:t>
    </dgm:pt>
    <dgm:pt modelId="{F67B01AB-E048-B942-8F9F-613C40B84460}" type="parTrans" cxnId="{2AF3653E-DCB5-BC49-863E-FA723CC73206}">
      <dgm:prSet/>
      <dgm:spPr/>
      <dgm:t>
        <a:bodyPr/>
        <a:lstStyle/>
        <a:p>
          <a:endParaRPr lang="en-US" sz="3600"/>
        </a:p>
      </dgm:t>
    </dgm:pt>
    <dgm:pt modelId="{9CB425E6-A4D0-234C-B4A9-E1B29FDEB0D5}" type="sibTrans" cxnId="{2AF3653E-DCB5-BC49-863E-FA723CC73206}">
      <dgm:prSet/>
      <dgm:spPr/>
      <dgm:t>
        <a:bodyPr/>
        <a:lstStyle/>
        <a:p>
          <a:endParaRPr lang="en-US"/>
        </a:p>
      </dgm:t>
    </dgm:pt>
    <dgm:pt modelId="{8424F658-DB31-FE46-8723-C6733EA22047}">
      <dgm:prSet custT="1"/>
      <dgm:spPr/>
      <dgm:t>
        <a:bodyPr/>
        <a:lstStyle/>
        <a:p>
          <a:pPr rtl="0"/>
          <a:r>
            <a:rPr lang="en-US" sz="1600" dirty="0" smtClean="0"/>
            <a:t>Maeve McCluskey, Student</a:t>
          </a:r>
          <a:endParaRPr lang="en-US" sz="1600" dirty="0"/>
        </a:p>
      </dgm:t>
    </dgm:pt>
    <dgm:pt modelId="{CB68E120-8C76-504F-A07F-D43CAA55F5B2}" type="parTrans" cxnId="{CEE484CE-8334-4B42-8673-5123EA69A1C2}">
      <dgm:prSet/>
      <dgm:spPr/>
      <dgm:t>
        <a:bodyPr/>
        <a:lstStyle/>
        <a:p>
          <a:endParaRPr lang="en-US" sz="3600"/>
        </a:p>
      </dgm:t>
    </dgm:pt>
    <dgm:pt modelId="{FAF46D6E-02B4-7343-95AB-1B6726939978}" type="sibTrans" cxnId="{CEE484CE-8334-4B42-8673-5123EA69A1C2}">
      <dgm:prSet/>
      <dgm:spPr/>
      <dgm:t>
        <a:bodyPr/>
        <a:lstStyle/>
        <a:p>
          <a:endParaRPr lang="en-US"/>
        </a:p>
      </dgm:t>
    </dgm:pt>
    <dgm:pt modelId="{3F3C7C4C-3DB5-5349-B30B-E9725D27E5D1}">
      <dgm:prSet custT="1"/>
      <dgm:spPr/>
      <dgm:t>
        <a:bodyPr/>
        <a:lstStyle/>
        <a:p>
          <a:pPr rtl="0"/>
          <a:r>
            <a:rPr lang="en-US" sz="1600" dirty="0" smtClean="0"/>
            <a:t>Nick Shannon, Student</a:t>
          </a:r>
          <a:endParaRPr lang="en-US" sz="1600" dirty="0"/>
        </a:p>
      </dgm:t>
    </dgm:pt>
    <dgm:pt modelId="{978B29CC-86BC-AB44-9055-ECF3BE9C942F}" type="parTrans" cxnId="{52DF2741-186A-824A-8EAE-6C7735AA7A82}">
      <dgm:prSet/>
      <dgm:spPr/>
      <dgm:t>
        <a:bodyPr/>
        <a:lstStyle/>
        <a:p>
          <a:endParaRPr lang="en-US" sz="3600"/>
        </a:p>
      </dgm:t>
    </dgm:pt>
    <dgm:pt modelId="{297332B5-CF7E-FB43-8CF4-C1042C54CFEF}" type="sibTrans" cxnId="{52DF2741-186A-824A-8EAE-6C7735AA7A82}">
      <dgm:prSet/>
      <dgm:spPr/>
      <dgm:t>
        <a:bodyPr/>
        <a:lstStyle/>
        <a:p>
          <a:endParaRPr lang="en-US"/>
        </a:p>
      </dgm:t>
    </dgm:pt>
    <dgm:pt modelId="{AE430498-12C3-4A44-8B94-05B39CAF7CB7}" type="pres">
      <dgm:prSet presAssocID="{46824FAC-FFB3-2943-9BBA-32C90CF86DA8}" presName="diagram" presStyleCnt="0">
        <dgm:presLayoutVars>
          <dgm:chPref val="1"/>
          <dgm:dir/>
          <dgm:animOne val="branch"/>
          <dgm:animLvl val="lvl"/>
          <dgm:resizeHandles/>
        </dgm:presLayoutVars>
      </dgm:prSet>
      <dgm:spPr/>
      <dgm:t>
        <a:bodyPr/>
        <a:lstStyle/>
        <a:p>
          <a:endParaRPr lang="en-US"/>
        </a:p>
      </dgm:t>
    </dgm:pt>
    <dgm:pt modelId="{6D753D85-6087-E044-99E6-609AA77A5FD0}" type="pres">
      <dgm:prSet presAssocID="{5F5D3FA4-3470-6E42-8339-C053387C5D98}" presName="root" presStyleCnt="0"/>
      <dgm:spPr/>
    </dgm:pt>
    <dgm:pt modelId="{09A589A0-CD4F-C441-92C2-846C07D803EE}" type="pres">
      <dgm:prSet presAssocID="{5F5D3FA4-3470-6E42-8339-C053387C5D98}" presName="rootComposite" presStyleCnt="0"/>
      <dgm:spPr/>
    </dgm:pt>
    <dgm:pt modelId="{E74DD942-F307-4E4D-B8A1-BE34C4663410}" type="pres">
      <dgm:prSet presAssocID="{5F5D3FA4-3470-6E42-8339-C053387C5D98}" presName="rootText" presStyleLbl="node1" presStyleIdx="0" presStyleCnt="4" custScaleX="210228" custScaleY="161932" custLinFactNeighborX="-209" custLinFactNeighborY="-89213"/>
      <dgm:spPr/>
      <dgm:t>
        <a:bodyPr/>
        <a:lstStyle/>
        <a:p>
          <a:endParaRPr lang="en-US"/>
        </a:p>
      </dgm:t>
    </dgm:pt>
    <dgm:pt modelId="{9CDE74A2-0940-0547-BCE9-2D93B410248E}" type="pres">
      <dgm:prSet presAssocID="{5F5D3FA4-3470-6E42-8339-C053387C5D98}" presName="rootConnector" presStyleLbl="node1" presStyleIdx="0" presStyleCnt="4"/>
      <dgm:spPr/>
      <dgm:t>
        <a:bodyPr/>
        <a:lstStyle/>
        <a:p>
          <a:endParaRPr lang="en-US"/>
        </a:p>
      </dgm:t>
    </dgm:pt>
    <dgm:pt modelId="{285E22B7-B7D2-2D47-96EE-8A12169C65D1}" type="pres">
      <dgm:prSet presAssocID="{5F5D3FA4-3470-6E42-8339-C053387C5D98}" presName="childShape" presStyleCnt="0"/>
      <dgm:spPr/>
    </dgm:pt>
    <dgm:pt modelId="{AA431192-862E-9342-9E0F-42CDF523CFE8}" type="pres">
      <dgm:prSet presAssocID="{5A0C7E3B-8B84-6F4B-9B47-5B85997FEE3E}" presName="Name13" presStyleLbl="parChTrans1D2" presStyleIdx="0" presStyleCnt="11" custSzX="261054"/>
      <dgm:spPr/>
      <dgm:t>
        <a:bodyPr/>
        <a:lstStyle/>
        <a:p>
          <a:endParaRPr lang="en-US"/>
        </a:p>
      </dgm:t>
    </dgm:pt>
    <dgm:pt modelId="{C892BAF5-ACF3-5042-9049-16D90536B644}" type="pres">
      <dgm:prSet presAssocID="{38579A9F-3BD8-0B44-B02D-37574E25E447}" presName="childText" presStyleLbl="bgAcc1" presStyleIdx="0" presStyleCnt="11" custScaleX="254504" custScaleY="166520">
        <dgm:presLayoutVars>
          <dgm:bulletEnabled val="1"/>
        </dgm:presLayoutVars>
      </dgm:prSet>
      <dgm:spPr/>
      <dgm:t>
        <a:bodyPr/>
        <a:lstStyle/>
        <a:p>
          <a:endParaRPr lang="en-US"/>
        </a:p>
      </dgm:t>
    </dgm:pt>
    <dgm:pt modelId="{136839C6-0737-C641-B4B5-CB3AB6C2A46D}" type="pres">
      <dgm:prSet presAssocID="{8E46E5B6-2AAC-2647-B52E-8259E136891D}" presName="root" presStyleCnt="0"/>
      <dgm:spPr/>
    </dgm:pt>
    <dgm:pt modelId="{3410E431-5FE0-F54C-9DCA-2E0C27C53D12}" type="pres">
      <dgm:prSet presAssocID="{8E46E5B6-2AAC-2647-B52E-8259E136891D}" presName="rootComposite" presStyleCnt="0"/>
      <dgm:spPr/>
    </dgm:pt>
    <dgm:pt modelId="{56E74295-AC90-BF4D-A99D-28BAD7B68CB3}" type="pres">
      <dgm:prSet presAssocID="{8E46E5B6-2AAC-2647-B52E-8259E136891D}" presName="rootText" presStyleLbl="node1" presStyleIdx="1" presStyleCnt="4" custScaleX="210228" custScaleY="161932" custLinFactNeighborX="-209" custLinFactNeighborY="-89213"/>
      <dgm:spPr/>
      <dgm:t>
        <a:bodyPr/>
        <a:lstStyle/>
        <a:p>
          <a:endParaRPr lang="en-US"/>
        </a:p>
      </dgm:t>
    </dgm:pt>
    <dgm:pt modelId="{273D5A17-0E76-FA41-B8E1-A23E4B03D55C}" type="pres">
      <dgm:prSet presAssocID="{8E46E5B6-2AAC-2647-B52E-8259E136891D}" presName="rootConnector" presStyleLbl="node1" presStyleIdx="1" presStyleCnt="4"/>
      <dgm:spPr/>
      <dgm:t>
        <a:bodyPr/>
        <a:lstStyle/>
        <a:p>
          <a:endParaRPr lang="en-US"/>
        </a:p>
      </dgm:t>
    </dgm:pt>
    <dgm:pt modelId="{6FF1FD73-440D-6140-BA2A-95DA40B92BCA}" type="pres">
      <dgm:prSet presAssocID="{8E46E5B6-2AAC-2647-B52E-8259E136891D}" presName="childShape" presStyleCnt="0"/>
      <dgm:spPr/>
    </dgm:pt>
    <dgm:pt modelId="{BDF7AB05-5C4E-5E40-BB98-F2BBA1973506}" type="pres">
      <dgm:prSet presAssocID="{EE23369E-6859-9F4F-9BA3-6B3817D4DEC8}" presName="Name13" presStyleLbl="parChTrans1D2" presStyleIdx="1" presStyleCnt="11" custSzX="261054"/>
      <dgm:spPr/>
      <dgm:t>
        <a:bodyPr/>
        <a:lstStyle/>
        <a:p>
          <a:endParaRPr lang="en-US"/>
        </a:p>
      </dgm:t>
    </dgm:pt>
    <dgm:pt modelId="{6ECAA439-755B-5B42-8F79-B908E3C5FF2A}" type="pres">
      <dgm:prSet presAssocID="{DE1AA604-6CA8-084C-B195-BE8011FE4BE3}" presName="childText" presStyleLbl="bgAcc1" presStyleIdx="1" presStyleCnt="11" custScaleX="254504" custScaleY="166520">
        <dgm:presLayoutVars>
          <dgm:bulletEnabled val="1"/>
        </dgm:presLayoutVars>
      </dgm:prSet>
      <dgm:spPr/>
      <dgm:t>
        <a:bodyPr/>
        <a:lstStyle/>
        <a:p>
          <a:endParaRPr lang="en-US"/>
        </a:p>
      </dgm:t>
    </dgm:pt>
    <dgm:pt modelId="{245965C8-A6B3-C643-A2A1-546E519B39E8}" type="pres">
      <dgm:prSet presAssocID="{AD0426E7-C049-184E-8FF2-C850B60F1CDC}" presName="Name13" presStyleLbl="parChTrans1D2" presStyleIdx="2" presStyleCnt="11" custSzX="261054"/>
      <dgm:spPr/>
      <dgm:t>
        <a:bodyPr/>
        <a:lstStyle/>
        <a:p>
          <a:endParaRPr lang="en-US"/>
        </a:p>
      </dgm:t>
    </dgm:pt>
    <dgm:pt modelId="{42091A54-B8AC-054F-95F6-BDC4D1E1143C}" type="pres">
      <dgm:prSet presAssocID="{AED80A35-760E-5B44-BC62-B1A63C3EF562}" presName="childText" presStyleLbl="bgAcc1" presStyleIdx="2" presStyleCnt="11" custScaleX="254504" custScaleY="166520">
        <dgm:presLayoutVars>
          <dgm:bulletEnabled val="1"/>
        </dgm:presLayoutVars>
      </dgm:prSet>
      <dgm:spPr/>
      <dgm:t>
        <a:bodyPr/>
        <a:lstStyle/>
        <a:p>
          <a:endParaRPr lang="en-US"/>
        </a:p>
      </dgm:t>
    </dgm:pt>
    <dgm:pt modelId="{BABA539D-2B9B-C940-A34F-FFF14EAF8AEB}" type="pres">
      <dgm:prSet presAssocID="{5D8F8775-06F4-8C45-8829-E5A2A37953D3}" presName="Name13" presStyleLbl="parChTrans1D2" presStyleIdx="3" presStyleCnt="11" custSzX="261054"/>
      <dgm:spPr/>
      <dgm:t>
        <a:bodyPr/>
        <a:lstStyle/>
        <a:p>
          <a:endParaRPr lang="en-US"/>
        </a:p>
      </dgm:t>
    </dgm:pt>
    <dgm:pt modelId="{C814EC96-BB6A-EA4F-8252-6535DB40496E}" type="pres">
      <dgm:prSet presAssocID="{27E8D194-D473-BB47-97BD-728F917FEA0C}" presName="childText" presStyleLbl="bgAcc1" presStyleIdx="3" presStyleCnt="11" custScaleX="254504" custScaleY="166520">
        <dgm:presLayoutVars>
          <dgm:bulletEnabled val="1"/>
        </dgm:presLayoutVars>
      </dgm:prSet>
      <dgm:spPr/>
      <dgm:t>
        <a:bodyPr/>
        <a:lstStyle/>
        <a:p>
          <a:endParaRPr lang="en-US"/>
        </a:p>
      </dgm:t>
    </dgm:pt>
    <dgm:pt modelId="{E5EE0D1E-F124-514E-A2B0-ECF44F0FFD49}" type="pres">
      <dgm:prSet presAssocID="{36A36881-FD24-E64E-85B6-0ACA6A487869}" presName="Name13" presStyleLbl="parChTrans1D2" presStyleIdx="4" presStyleCnt="11" custSzX="261054"/>
      <dgm:spPr/>
      <dgm:t>
        <a:bodyPr/>
        <a:lstStyle/>
        <a:p>
          <a:endParaRPr lang="en-US"/>
        </a:p>
      </dgm:t>
    </dgm:pt>
    <dgm:pt modelId="{832CE212-6648-D248-B332-5066ED2C09FA}" type="pres">
      <dgm:prSet presAssocID="{1FD59F84-CE3D-9D41-B411-D4398FCCDCC2}" presName="childText" presStyleLbl="bgAcc1" presStyleIdx="4" presStyleCnt="11" custScaleX="254504" custScaleY="166520">
        <dgm:presLayoutVars>
          <dgm:bulletEnabled val="1"/>
        </dgm:presLayoutVars>
      </dgm:prSet>
      <dgm:spPr/>
      <dgm:t>
        <a:bodyPr/>
        <a:lstStyle/>
        <a:p>
          <a:endParaRPr lang="en-US"/>
        </a:p>
      </dgm:t>
    </dgm:pt>
    <dgm:pt modelId="{3A0696DC-7F7D-0645-8AFD-AD7E6A852A27}" type="pres">
      <dgm:prSet presAssocID="{270E91A3-B3A6-1749-805C-30FE906CBD0B}" presName="Name13" presStyleLbl="parChTrans1D2" presStyleIdx="5" presStyleCnt="11" custSzX="261054"/>
      <dgm:spPr/>
      <dgm:t>
        <a:bodyPr/>
        <a:lstStyle/>
        <a:p>
          <a:endParaRPr lang="en-US"/>
        </a:p>
      </dgm:t>
    </dgm:pt>
    <dgm:pt modelId="{7E2EEE42-DD20-DF4A-94C2-719F97C82521}" type="pres">
      <dgm:prSet presAssocID="{8A63A693-11ED-FB4B-83A1-A549BFC700C0}" presName="childText" presStyleLbl="bgAcc1" presStyleIdx="5" presStyleCnt="11" custScaleX="254504" custScaleY="166520">
        <dgm:presLayoutVars>
          <dgm:bulletEnabled val="1"/>
        </dgm:presLayoutVars>
      </dgm:prSet>
      <dgm:spPr/>
      <dgm:t>
        <a:bodyPr/>
        <a:lstStyle/>
        <a:p>
          <a:endParaRPr lang="en-US"/>
        </a:p>
      </dgm:t>
    </dgm:pt>
    <dgm:pt modelId="{FF53049C-A797-094F-8F32-A43BC31CB32F}" type="pres">
      <dgm:prSet presAssocID="{E8BAD0F4-36E8-F441-BCB3-BF095F37133B}" presName="root" presStyleCnt="0"/>
      <dgm:spPr/>
    </dgm:pt>
    <dgm:pt modelId="{6F19683D-0E18-8F46-BAF4-1F33C481C0BA}" type="pres">
      <dgm:prSet presAssocID="{E8BAD0F4-36E8-F441-BCB3-BF095F37133B}" presName="rootComposite" presStyleCnt="0"/>
      <dgm:spPr/>
    </dgm:pt>
    <dgm:pt modelId="{FDFFCFDF-6445-9841-B78D-A058F98122BC}" type="pres">
      <dgm:prSet presAssocID="{E8BAD0F4-36E8-F441-BCB3-BF095F37133B}" presName="rootText" presStyleLbl="node1" presStyleIdx="2" presStyleCnt="4" custScaleX="210228" custScaleY="161932" custLinFactNeighborX="-209" custLinFactNeighborY="-89213"/>
      <dgm:spPr/>
      <dgm:t>
        <a:bodyPr/>
        <a:lstStyle/>
        <a:p>
          <a:endParaRPr lang="en-US"/>
        </a:p>
      </dgm:t>
    </dgm:pt>
    <dgm:pt modelId="{ACD487F9-3AE1-C747-A969-657583A97FC7}" type="pres">
      <dgm:prSet presAssocID="{E8BAD0F4-36E8-F441-BCB3-BF095F37133B}" presName="rootConnector" presStyleLbl="node1" presStyleIdx="2" presStyleCnt="4"/>
      <dgm:spPr/>
      <dgm:t>
        <a:bodyPr/>
        <a:lstStyle/>
        <a:p>
          <a:endParaRPr lang="en-US"/>
        </a:p>
      </dgm:t>
    </dgm:pt>
    <dgm:pt modelId="{E51786F4-3E37-0748-9EC9-A99CC1CA9D79}" type="pres">
      <dgm:prSet presAssocID="{E8BAD0F4-36E8-F441-BCB3-BF095F37133B}" presName="childShape" presStyleCnt="0"/>
      <dgm:spPr/>
    </dgm:pt>
    <dgm:pt modelId="{ECC5C977-F778-7D4E-9D5A-396D43D449AA}" type="pres">
      <dgm:prSet presAssocID="{AAA4FAF4-6040-524D-AC2D-97C891B3D073}" presName="Name13" presStyleLbl="parChTrans1D2" presStyleIdx="6" presStyleCnt="11" custSzX="261054"/>
      <dgm:spPr/>
      <dgm:t>
        <a:bodyPr/>
        <a:lstStyle/>
        <a:p>
          <a:endParaRPr lang="en-US"/>
        </a:p>
      </dgm:t>
    </dgm:pt>
    <dgm:pt modelId="{B03BD2B7-A1D6-C545-80ED-6D880B2679BD}" type="pres">
      <dgm:prSet presAssocID="{6DE96194-60CA-EC41-B7C7-F375119A3694}" presName="childText" presStyleLbl="bgAcc1" presStyleIdx="6" presStyleCnt="11" custScaleX="254504" custScaleY="166520">
        <dgm:presLayoutVars>
          <dgm:bulletEnabled val="1"/>
        </dgm:presLayoutVars>
      </dgm:prSet>
      <dgm:spPr/>
      <dgm:t>
        <a:bodyPr/>
        <a:lstStyle/>
        <a:p>
          <a:endParaRPr lang="en-US"/>
        </a:p>
      </dgm:t>
    </dgm:pt>
    <dgm:pt modelId="{62A47FDB-5656-204B-B4B2-8C1A36A3AE25}" type="pres">
      <dgm:prSet presAssocID="{24D618D4-46BB-A24A-8064-4A6C693E982D}" presName="Name13" presStyleLbl="parChTrans1D2" presStyleIdx="7" presStyleCnt="11" custSzX="261054"/>
      <dgm:spPr/>
      <dgm:t>
        <a:bodyPr/>
        <a:lstStyle/>
        <a:p>
          <a:endParaRPr lang="en-US"/>
        </a:p>
      </dgm:t>
    </dgm:pt>
    <dgm:pt modelId="{BD809647-034E-A643-A493-A93FAEA19C95}" type="pres">
      <dgm:prSet presAssocID="{4ADAD42E-9721-8942-9CD8-F85A4D68FB0D}" presName="childText" presStyleLbl="bgAcc1" presStyleIdx="7" presStyleCnt="11" custScaleX="254504" custScaleY="166520">
        <dgm:presLayoutVars>
          <dgm:bulletEnabled val="1"/>
        </dgm:presLayoutVars>
      </dgm:prSet>
      <dgm:spPr/>
      <dgm:t>
        <a:bodyPr/>
        <a:lstStyle/>
        <a:p>
          <a:endParaRPr lang="en-US"/>
        </a:p>
      </dgm:t>
    </dgm:pt>
    <dgm:pt modelId="{295D7D2B-A59A-0145-9D6D-5D9F79020DA4}" type="pres">
      <dgm:prSet presAssocID="{BE49FF59-E13D-954C-BE36-DB9128E876FE}" presName="root" presStyleCnt="0"/>
      <dgm:spPr/>
    </dgm:pt>
    <dgm:pt modelId="{AE9E62DE-9121-4442-8663-61DEB6D6F032}" type="pres">
      <dgm:prSet presAssocID="{BE49FF59-E13D-954C-BE36-DB9128E876FE}" presName="rootComposite" presStyleCnt="0"/>
      <dgm:spPr/>
    </dgm:pt>
    <dgm:pt modelId="{9A2166DA-FBD6-7F42-B7DB-208F59BA8D66}" type="pres">
      <dgm:prSet presAssocID="{BE49FF59-E13D-954C-BE36-DB9128E876FE}" presName="rootText" presStyleLbl="node1" presStyleIdx="3" presStyleCnt="4" custScaleX="210228" custScaleY="161932" custLinFactNeighborX="-209" custLinFactNeighborY="-89213"/>
      <dgm:spPr/>
      <dgm:t>
        <a:bodyPr/>
        <a:lstStyle/>
        <a:p>
          <a:endParaRPr lang="en-US"/>
        </a:p>
      </dgm:t>
    </dgm:pt>
    <dgm:pt modelId="{615C9E01-7625-1E4C-9E07-DFC4636CB675}" type="pres">
      <dgm:prSet presAssocID="{BE49FF59-E13D-954C-BE36-DB9128E876FE}" presName="rootConnector" presStyleLbl="node1" presStyleIdx="3" presStyleCnt="4"/>
      <dgm:spPr/>
      <dgm:t>
        <a:bodyPr/>
        <a:lstStyle/>
        <a:p>
          <a:endParaRPr lang="en-US"/>
        </a:p>
      </dgm:t>
    </dgm:pt>
    <dgm:pt modelId="{51F39583-1EB3-2144-8428-09287693DFEE}" type="pres">
      <dgm:prSet presAssocID="{BE49FF59-E13D-954C-BE36-DB9128E876FE}" presName="childShape" presStyleCnt="0"/>
      <dgm:spPr/>
    </dgm:pt>
    <dgm:pt modelId="{59000667-4645-6644-835C-5D0F45A39FA5}" type="pres">
      <dgm:prSet presAssocID="{F67B01AB-E048-B942-8F9F-613C40B84460}" presName="Name13" presStyleLbl="parChTrans1D2" presStyleIdx="8" presStyleCnt="11" custSzX="261054"/>
      <dgm:spPr/>
      <dgm:t>
        <a:bodyPr/>
        <a:lstStyle/>
        <a:p>
          <a:endParaRPr lang="en-US"/>
        </a:p>
      </dgm:t>
    </dgm:pt>
    <dgm:pt modelId="{7C748CC9-DDEA-A249-89DE-82CDF7BCA267}" type="pres">
      <dgm:prSet presAssocID="{8D38493E-D2BB-154D-B00E-AF1708B403E6}" presName="childText" presStyleLbl="bgAcc1" presStyleIdx="8" presStyleCnt="11" custScaleX="254504" custScaleY="166520">
        <dgm:presLayoutVars>
          <dgm:bulletEnabled val="1"/>
        </dgm:presLayoutVars>
      </dgm:prSet>
      <dgm:spPr/>
      <dgm:t>
        <a:bodyPr/>
        <a:lstStyle/>
        <a:p>
          <a:endParaRPr lang="en-US"/>
        </a:p>
      </dgm:t>
    </dgm:pt>
    <dgm:pt modelId="{6F7382F1-C97C-9345-819A-FFD0F00D6DA9}" type="pres">
      <dgm:prSet presAssocID="{CB68E120-8C76-504F-A07F-D43CAA55F5B2}" presName="Name13" presStyleLbl="parChTrans1D2" presStyleIdx="9" presStyleCnt="11" custSzX="261054"/>
      <dgm:spPr/>
      <dgm:t>
        <a:bodyPr/>
        <a:lstStyle/>
        <a:p>
          <a:endParaRPr lang="en-US"/>
        </a:p>
      </dgm:t>
    </dgm:pt>
    <dgm:pt modelId="{B2E501CF-6D1B-7D42-930C-03FB70D4429E}" type="pres">
      <dgm:prSet presAssocID="{8424F658-DB31-FE46-8723-C6733EA22047}" presName="childText" presStyleLbl="bgAcc1" presStyleIdx="9" presStyleCnt="11" custScaleX="254504" custScaleY="166520">
        <dgm:presLayoutVars>
          <dgm:bulletEnabled val="1"/>
        </dgm:presLayoutVars>
      </dgm:prSet>
      <dgm:spPr/>
      <dgm:t>
        <a:bodyPr/>
        <a:lstStyle/>
        <a:p>
          <a:endParaRPr lang="en-US"/>
        </a:p>
      </dgm:t>
    </dgm:pt>
    <dgm:pt modelId="{2EA37D18-D92B-064A-962D-F8D8E99C1015}" type="pres">
      <dgm:prSet presAssocID="{978B29CC-86BC-AB44-9055-ECF3BE9C942F}" presName="Name13" presStyleLbl="parChTrans1D2" presStyleIdx="10" presStyleCnt="11" custSzX="261054"/>
      <dgm:spPr/>
      <dgm:t>
        <a:bodyPr/>
        <a:lstStyle/>
        <a:p>
          <a:endParaRPr lang="en-US"/>
        </a:p>
      </dgm:t>
    </dgm:pt>
    <dgm:pt modelId="{CABFEAA3-EC7B-FD4C-8AB1-725EFB50EB06}" type="pres">
      <dgm:prSet presAssocID="{3F3C7C4C-3DB5-5349-B30B-E9725D27E5D1}" presName="childText" presStyleLbl="bgAcc1" presStyleIdx="10" presStyleCnt="11" custScaleX="254504" custScaleY="166520">
        <dgm:presLayoutVars>
          <dgm:bulletEnabled val="1"/>
        </dgm:presLayoutVars>
      </dgm:prSet>
      <dgm:spPr/>
      <dgm:t>
        <a:bodyPr/>
        <a:lstStyle/>
        <a:p>
          <a:endParaRPr lang="en-US"/>
        </a:p>
      </dgm:t>
    </dgm:pt>
  </dgm:ptLst>
  <dgm:cxnLst>
    <dgm:cxn modelId="{9E7F43D7-28E9-B246-A1B1-0B874C472C0D}" type="presOf" srcId="{24D618D4-46BB-A24A-8064-4A6C693E982D}" destId="{62A47FDB-5656-204B-B4B2-8C1A36A3AE25}" srcOrd="0" destOrd="0" presId="urn:microsoft.com/office/officeart/2005/8/layout/hierarchy3"/>
    <dgm:cxn modelId="{52DF2741-186A-824A-8EAE-6C7735AA7A82}" srcId="{BE49FF59-E13D-954C-BE36-DB9128E876FE}" destId="{3F3C7C4C-3DB5-5349-B30B-E9725D27E5D1}" srcOrd="2" destOrd="0" parTransId="{978B29CC-86BC-AB44-9055-ECF3BE9C942F}" sibTransId="{297332B5-CF7E-FB43-8CF4-C1042C54CFEF}"/>
    <dgm:cxn modelId="{C2784D4C-2BCC-D34E-8257-D0CE84844483}" srcId="{46824FAC-FFB3-2943-9BBA-32C90CF86DA8}" destId="{8E46E5B6-2AAC-2647-B52E-8259E136891D}" srcOrd="1" destOrd="0" parTransId="{B5F67478-ACBC-6A4C-8701-C8498B4090B9}" sibTransId="{37B6051F-4D34-5C42-9034-9B49153A4D5B}"/>
    <dgm:cxn modelId="{5646809A-38C3-AC41-A320-D0E4DAA0BC6E}" type="presOf" srcId="{AED80A35-760E-5B44-BC62-B1A63C3EF562}" destId="{42091A54-B8AC-054F-95F6-BDC4D1E1143C}" srcOrd="0" destOrd="0" presId="urn:microsoft.com/office/officeart/2005/8/layout/hierarchy3"/>
    <dgm:cxn modelId="{95B63903-96D9-E648-896E-DBB7E3CF913A}" srcId="{8E46E5B6-2AAC-2647-B52E-8259E136891D}" destId="{DE1AA604-6CA8-084C-B195-BE8011FE4BE3}" srcOrd="0" destOrd="0" parTransId="{EE23369E-6859-9F4F-9BA3-6B3817D4DEC8}" sibTransId="{B9BFF484-C070-FF45-8692-809C641ED187}"/>
    <dgm:cxn modelId="{D29C4A62-4BCD-5A44-A5E6-D380818640D2}" type="presOf" srcId="{270E91A3-B3A6-1749-805C-30FE906CBD0B}" destId="{3A0696DC-7F7D-0645-8AFD-AD7E6A852A27}" srcOrd="0" destOrd="0" presId="urn:microsoft.com/office/officeart/2005/8/layout/hierarchy3"/>
    <dgm:cxn modelId="{C0775FDF-2916-D347-96EB-672825A033CD}" type="presOf" srcId="{4ADAD42E-9721-8942-9CD8-F85A4D68FB0D}" destId="{BD809647-034E-A643-A493-A93FAEA19C95}" srcOrd="0" destOrd="0" presId="urn:microsoft.com/office/officeart/2005/8/layout/hierarchy3"/>
    <dgm:cxn modelId="{1F6F5939-949E-8B4B-8DFA-DA5F6DCA83FA}" type="presOf" srcId="{978B29CC-86BC-AB44-9055-ECF3BE9C942F}" destId="{2EA37D18-D92B-064A-962D-F8D8E99C1015}" srcOrd="0" destOrd="0" presId="urn:microsoft.com/office/officeart/2005/8/layout/hierarchy3"/>
    <dgm:cxn modelId="{75B421AD-6509-514F-850A-2CD1B9FC1B17}" srcId="{8E46E5B6-2AAC-2647-B52E-8259E136891D}" destId="{27E8D194-D473-BB47-97BD-728F917FEA0C}" srcOrd="2" destOrd="0" parTransId="{5D8F8775-06F4-8C45-8829-E5A2A37953D3}" sibTransId="{1A43CCDF-1734-B041-866F-BA1564E18333}"/>
    <dgm:cxn modelId="{4577A43E-9EE5-4045-A10C-E6EEE86A30A8}" srcId="{8E46E5B6-2AAC-2647-B52E-8259E136891D}" destId="{AED80A35-760E-5B44-BC62-B1A63C3EF562}" srcOrd="1" destOrd="0" parTransId="{AD0426E7-C049-184E-8FF2-C850B60F1CDC}" sibTransId="{5BDD030D-1A7F-CE46-93DD-0A8CC471300B}"/>
    <dgm:cxn modelId="{29B5542C-34F0-E348-8FDC-5FB03D52AE72}" type="presOf" srcId="{BE49FF59-E13D-954C-BE36-DB9128E876FE}" destId="{615C9E01-7625-1E4C-9E07-DFC4636CB675}" srcOrd="1" destOrd="0" presId="urn:microsoft.com/office/officeart/2005/8/layout/hierarchy3"/>
    <dgm:cxn modelId="{139DFE96-131F-BE45-AE99-7683D2ED6E86}" type="presOf" srcId="{5D8F8775-06F4-8C45-8829-E5A2A37953D3}" destId="{BABA539D-2B9B-C940-A34F-FFF14EAF8AEB}" srcOrd="0" destOrd="0" presId="urn:microsoft.com/office/officeart/2005/8/layout/hierarchy3"/>
    <dgm:cxn modelId="{9C8F0C5D-3863-0840-9438-50A2FF2CAA10}" type="presOf" srcId="{AD0426E7-C049-184E-8FF2-C850B60F1CDC}" destId="{245965C8-A6B3-C643-A2A1-546E519B39E8}" srcOrd="0" destOrd="0" presId="urn:microsoft.com/office/officeart/2005/8/layout/hierarchy3"/>
    <dgm:cxn modelId="{39219874-451D-E646-B44A-31C5FD21B426}" srcId="{5F5D3FA4-3470-6E42-8339-C053387C5D98}" destId="{38579A9F-3BD8-0B44-B02D-37574E25E447}" srcOrd="0" destOrd="0" parTransId="{5A0C7E3B-8B84-6F4B-9B47-5B85997FEE3E}" sibTransId="{B8F3171B-5E41-7A46-91AD-740718D2F01A}"/>
    <dgm:cxn modelId="{9D191D11-7342-124C-A65D-CC8F7B0F4497}" type="presOf" srcId="{F67B01AB-E048-B942-8F9F-613C40B84460}" destId="{59000667-4645-6644-835C-5D0F45A39FA5}" srcOrd="0" destOrd="0" presId="urn:microsoft.com/office/officeart/2005/8/layout/hierarchy3"/>
    <dgm:cxn modelId="{CEE484CE-8334-4B42-8673-5123EA69A1C2}" srcId="{BE49FF59-E13D-954C-BE36-DB9128E876FE}" destId="{8424F658-DB31-FE46-8723-C6733EA22047}" srcOrd="1" destOrd="0" parTransId="{CB68E120-8C76-504F-A07F-D43CAA55F5B2}" sibTransId="{FAF46D6E-02B4-7343-95AB-1B6726939978}"/>
    <dgm:cxn modelId="{8EEB4C58-D283-784B-A431-F69019037FA0}" type="presOf" srcId="{46824FAC-FFB3-2943-9BBA-32C90CF86DA8}" destId="{AE430498-12C3-4A44-8B94-05B39CAF7CB7}" srcOrd="0" destOrd="0" presId="urn:microsoft.com/office/officeart/2005/8/layout/hierarchy3"/>
    <dgm:cxn modelId="{F333BF3E-2958-A54E-86A8-87DA0B7E6B98}" type="presOf" srcId="{5A0C7E3B-8B84-6F4B-9B47-5B85997FEE3E}" destId="{AA431192-862E-9342-9E0F-42CDF523CFE8}" srcOrd="0" destOrd="0" presId="urn:microsoft.com/office/officeart/2005/8/layout/hierarchy3"/>
    <dgm:cxn modelId="{996F1802-6943-3A4D-B865-2E94363BEF08}" srcId="{46824FAC-FFB3-2943-9BBA-32C90CF86DA8}" destId="{5F5D3FA4-3470-6E42-8339-C053387C5D98}" srcOrd="0" destOrd="0" parTransId="{3883C42C-33DD-224F-B1AF-1D1E05105ABF}" sibTransId="{20D51A06-F9A3-9946-AF46-14A1AFB8948C}"/>
    <dgm:cxn modelId="{32C8E474-5053-2E4A-B8AF-4F07D12D7F17}" srcId="{8E46E5B6-2AAC-2647-B52E-8259E136891D}" destId="{8A63A693-11ED-FB4B-83A1-A549BFC700C0}" srcOrd="4" destOrd="0" parTransId="{270E91A3-B3A6-1749-805C-30FE906CBD0B}" sibTransId="{ADAB7CD7-7035-504F-872A-9B7CE10A17DF}"/>
    <dgm:cxn modelId="{E13FBA16-B485-D14C-911E-E6DC8F46DD1E}" type="presOf" srcId="{6DE96194-60CA-EC41-B7C7-F375119A3694}" destId="{B03BD2B7-A1D6-C545-80ED-6D880B2679BD}" srcOrd="0" destOrd="0" presId="urn:microsoft.com/office/officeart/2005/8/layout/hierarchy3"/>
    <dgm:cxn modelId="{9F1045E2-3F9C-734D-8B8E-8B543876D477}" type="presOf" srcId="{1FD59F84-CE3D-9D41-B411-D4398FCCDCC2}" destId="{832CE212-6648-D248-B332-5066ED2C09FA}" srcOrd="0" destOrd="0" presId="urn:microsoft.com/office/officeart/2005/8/layout/hierarchy3"/>
    <dgm:cxn modelId="{F001DCC6-4177-9144-AAA9-129648A4B0EE}" type="presOf" srcId="{E8BAD0F4-36E8-F441-BCB3-BF095F37133B}" destId="{ACD487F9-3AE1-C747-A969-657583A97FC7}" srcOrd="1" destOrd="0" presId="urn:microsoft.com/office/officeart/2005/8/layout/hierarchy3"/>
    <dgm:cxn modelId="{0E343618-50CB-8441-BD48-B6E244111FD5}" type="presOf" srcId="{8424F658-DB31-FE46-8723-C6733EA22047}" destId="{B2E501CF-6D1B-7D42-930C-03FB70D4429E}" srcOrd="0" destOrd="0" presId="urn:microsoft.com/office/officeart/2005/8/layout/hierarchy3"/>
    <dgm:cxn modelId="{CC3CF519-760E-784E-9CD5-FE35715167D5}" type="presOf" srcId="{8A63A693-11ED-FB4B-83A1-A549BFC700C0}" destId="{7E2EEE42-DD20-DF4A-94C2-719F97C82521}" srcOrd="0" destOrd="0" presId="urn:microsoft.com/office/officeart/2005/8/layout/hierarchy3"/>
    <dgm:cxn modelId="{21E653A4-5F57-A14F-9D82-90ECF81E21FF}" srcId="{46824FAC-FFB3-2943-9BBA-32C90CF86DA8}" destId="{BE49FF59-E13D-954C-BE36-DB9128E876FE}" srcOrd="3" destOrd="0" parTransId="{DF64E325-53CE-294F-9A96-F489F67135CA}" sibTransId="{D6F2A1A5-E75D-2440-B2F3-A63F1A356945}"/>
    <dgm:cxn modelId="{B4A9B01A-A810-AA49-BDEB-7E8FDDDCADC7}" type="presOf" srcId="{E8BAD0F4-36E8-F441-BCB3-BF095F37133B}" destId="{FDFFCFDF-6445-9841-B78D-A058F98122BC}" srcOrd="0" destOrd="0" presId="urn:microsoft.com/office/officeart/2005/8/layout/hierarchy3"/>
    <dgm:cxn modelId="{E94B8496-F170-094E-80CF-E5E491116A42}" type="presOf" srcId="{36A36881-FD24-E64E-85B6-0ACA6A487869}" destId="{E5EE0D1E-F124-514E-A2B0-ECF44F0FFD49}" srcOrd="0" destOrd="0" presId="urn:microsoft.com/office/officeart/2005/8/layout/hierarchy3"/>
    <dgm:cxn modelId="{77D189F5-5AA1-4A41-A4EA-FD16C209A5C5}" type="presOf" srcId="{38579A9F-3BD8-0B44-B02D-37574E25E447}" destId="{C892BAF5-ACF3-5042-9049-16D90536B644}" srcOrd="0" destOrd="0" presId="urn:microsoft.com/office/officeart/2005/8/layout/hierarchy3"/>
    <dgm:cxn modelId="{187CB66C-9B50-714F-9EF1-E3C783B666DB}" type="presOf" srcId="{BE49FF59-E13D-954C-BE36-DB9128E876FE}" destId="{9A2166DA-FBD6-7F42-B7DB-208F59BA8D66}" srcOrd="0" destOrd="0" presId="urn:microsoft.com/office/officeart/2005/8/layout/hierarchy3"/>
    <dgm:cxn modelId="{2AF3653E-DCB5-BC49-863E-FA723CC73206}" srcId="{BE49FF59-E13D-954C-BE36-DB9128E876FE}" destId="{8D38493E-D2BB-154D-B00E-AF1708B403E6}" srcOrd="0" destOrd="0" parTransId="{F67B01AB-E048-B942-8F9F-613C40B84460}" sibTransId="{9CB425E6-A4D0-234C-B4A9-E1B29FDEB0D5}"/>
    <dgm:cxn modelId="{69B133FF-076F-4A4E-AB27-1662768A9C27}" type="presOf" srcId="{3F3C7C4C-3DB5-5349-B30B-E9725D27E5D1}" destId="{CABFEAA3-EC7B-FD4C-8AB1-725EFB50EB06}" srcOrd="0" destOrd="0" presId="urn:microsoft.com/office/officeart/2005/8/layout/hierarchy3"/>
    <dgm:cxn modelId="{3297C01F-48B3-6149-B376-83C1B023291E}" type="presOf" srcId="{8E46E5B6-2AAC-2647-B52E-8259E136891D}" destId="{273D5A17-0E76-FA41-B8E1-A23E4B03D55C}" srcOrd="1" destOrd="0" presId="urn:microsoft.com/office/officeart/2005/8/layout/hierarchy3"/>
    <dgm:cxn modelId="{5121E0FB-B855-E74B-A1A1-84F747C78109}" type="presOf" srcId="{8E46E5B6-2AAC-2647-B52E-8259E136891D}" destId="{56E74295-AC90-BF4D-A99D-28BAD7B68CB3}" srcOrd="0" destOrd="0" presId="urn:microsoft.com/office/officeart/2005/8/layout/hierarchy3"/>
    <dgm:cxn modelId="{3F46E053-241E-1A4F-9F29-5D730A3F702C}" type="presOf" srcId="{8D38493E-D2BB-154D-B00E-AF1708B403E6}" destId="{7C748CC9-DDEA-A249-89DE-82CDF7BCA267}" srcOrd="0" destOrd="0" presId="urn:microsoft.com/office/officeart/2005/8/layout/hierarchy3"/>
    <dgm:cxn modelId="{268A1335-743C-5F44-B4C5-AAF9D9BC0F07}" type="presOf" srcId="{DE1AA604-6CA8-084C-B195-BE8011FE4BE3}" destId="{6ECAA439-755B-5B42-8F79-B908E3C5FF2A}" srcOrd="0" destOrd="0" presId="urn:microsoft.com/office/officeart/2005/8/layout/hierarchy3"/>
    <dgm:cxn modelId="{8D0EEA6D-F13D-034D-B8FC-FE3404ACBBC6}" type="presOf" srcId="{27E8D194-D473-BB47-97BD-728F917FEA0C}" destId="{C814EC96-BB6A-EA4F-8252-6535DB40496E}" srcOrd="0" destOrd="0" presId="urn:microsoft.com/office/officeart/2005/8/layout/hierarchy3"/>
    <dgm:cxn modelId="{17952CA5-6A7A-D646-A998-F22F53D3BE09}" srcId="{8E46E5B6-2AAC-2647-B52E-8259E136891D}" destId="{1FD59F84-CE3D-9D41-B411-D4398FCCDCC2}" srcOrd="3" destOrd="0" parTransId="{36A36881-FD24-E64E-85B6-0ACA6A487869}" sibTransId="{D2C62AF1-04C1-CB4F-A1BC-F29DCA8A487E}"/>
    <dgm:cxn modelId="{A8EE9747-D1FC-A741-A85D-5BA550B72CD8}" srcId="{E8BAD0F4-36E8-F441-BCB3-BF095F37133B}" destId="{6DE96194-60CA-EC41-B7C7-F375119A3694}" srcOrd="0" destOrd="0" parTransId="{AAA4FAF4-6040-524D-AC2D-97C891B3D073}" sibTransId="{5AAF5847-06B7-034B-9BF4-CD2420666B22}"/>
    <dgm:cxn modelId="{AC20423C-8745-4947-89D7-624A6B2CCF14}" type="presOf" srcId="{EE23369E-6859-9F4F-9BA3-6B3817D4DEC8}" destId="{BDF7AB05-5C4E-5E40-BB98-F2BBA1973506}" srcOrd="0" destOrd="0" presId="urn:microsoft.com/office/officeart/2005/8/layout/hierarchy3"/>
    <dgm:cxn modelId="{14B7AACA-3F7B-8D44-BE9E-49B816882D4A}" srcId="{46824FAC-FFB3-2943-9BBA-32C90CF86DA8}" destId="{E8BAD0F4-36E8-F441-BCB3-BF095F37133B}" srcOrd="2" destOrd="0" parTransId="{C884CB90-1BED-BB4B-9A9F-99CC37F7DA34}" sibTransId="{0EE97EEB-D0EC-3D4A-AC0A-754796E525FD}"/>
    <dgm:cxn modelId="{29EF958A-0AD0-4A44-B787-5B9D298C3E02}" srcId="{E8BAD0F4-36E8-F441-BCB3-BF095F37133B}" destId="{4ADAD42E-9721-8942-9CD8-F85A4D68FB0D}" srcOrd="1" destOrd="0" parTransId="{24D618D4-46BB-A24A-8064-4A6C693E982D}" sibTransId="{AEABD313-8E94-8243-9364-AD852FB307C9}"/>
    <dgm:cxn modelId="{6B6CAC59-893E-BC47-B654-C9345F726EEC}" type="presOf" srcId="{5F5D3FA4-3470-6E42-8339-C053387C5D98}" destId="{E74DD942-F307-4E4D-B8A1-BE34C4663410}" srcOrd="0" destOrd="0" presId="urn:microsoft.com/office/officeart/2005/8/layout/hierarchy3"/>
    <dgm:cxn modelId="{46F0C93A-84FC-E640-A615-A7FBF64095CC}" type="presOf" srcId="{AAA4FAF4-6040-524D-AC2D-97C891B3D073}" destId="{ECC5C977-F778-7D4E-9D5A-396D43D449AA}" srcOrd="0" destOrd="0" presId="urn:microsoft.com/office/officeart/2005/8/layout/hierarchy3"/>
    <dgm:cxn modelId="{1BCF28A0-6B77-DC48-921F-0023F0AF5678}" type="presOf" srcId="{CB68E120-8C76-504F-A07F-D43CAA55F5B2}" destId="{6F7382F1-C97C-9345-819A-FFD0F00D6DA9}" srcOrd="0" destOrd="0" presId="urn:microsoft.com/office/officeart/2005/8/layout/hierarchy3"/>
    <dgm:cxn modelId="{20ED9F15-23B1-5441-B2F0-9F21CF074ED0}" type="presOf" srcId="{5F5D3FA4-3470-6E42-8339-C053387C5D98}" destId="{9CDE74A2-0940-0547-BCE9-2D93B410248E}" srcOrd="1" destOrd="0" presId="urn:microsoft.com/office/officeart/2005/8/layout/hierarchy3"/>
    <dgm:cxn modelId="{5EE300EE-E31B-9E41-941A-C49361B3E941}" type="presParOf" srcId="{AE430498-12C3-4A44-8B94-05B39CAF7CB7}" destId="{6D753D85-6087-E044-99E6-609AA77A5FD0}" srcOrd="0" destOrd="0" presId="urn:microsoft.com/office/officeart/2005/8/layout/hierarchy3"/>
    <dgm:cxn modelId="{D4E5D0B8-4F4F-D64C-9EDF-55163DDCD1B1}" type="presParOf" srcId="{6D753D85-6087-E044-99E6-609AA77A5FD0}" destId="{09A589A0-CD4F-C441-92C2-846C07D803EE}" srcOrd="0" destOrd="0" presId="urn:microsoft.com/office/officeart/2005/8/layout/hierarchy3"/>
    <dgm:cxn modelId="{0D2D08A7-944B-9744-9F9E-D0A60235C63E}" type="presParOf" srcId="{09A589A0-CD4F-C441-92C2-846C07D803EE}" destId="{E74DD942-F307-4E4D-B8A1-BE34C4663410}" srcOrd="0" destOrd="0" presId="urn:microsoft.com/office/officeart/2005/8/layout/hierarchy3"/>
    <dgm:cxn modelId="{EC2B0D81-3B41-2745-B723-69F531238D62}" type="presParOf" srcId="{09A589A0-CD4F-C441-92C2-846C07D803EE}" destId="{9CDE74A2-0940-0547-BCE9-2D93B410248E}" srcOrd="1" destOrd="0" presId="urn:microsoft.com/office/officeart/2005/8/layout/hierarchy3"/>
    <dgm:cxn modelId="{227A6BDB-E507-F040-908E-22B4A8A49849}" type="presParOf" srcId="{6D753D85-6087-E044-99E6-609AA77A5FD0}" destId="{285E22B7-B7D2-2D47-96EE-8A12169C65D1}" srcOrd="1" destOrd="0" presId="urn:microsoft.com/office/officeart/2005/8/layout/hierarchy3"/>
    <dgm:cxn modelId="{CAE2F85B-8B09-BE47-948A-C09D1DB70D89}" type="presParOf" srcId="{285E22B7-B7D2-2D47-96EE-8A12169C65D1}" destId="{AA431192-862E-9342-9E0F-42CDF523CFE8}" srcOrd="0" destOrd="0" presId="urn:microsoft.com/office/officeart/2005/8/layout/hierarchy3"/>
    <dgm:cxn modelId="{4544D85F-4377-A242-942C-1C8511F72998}" type="presParOf" srcId="{285E22B7-B7D2-2D47-96EE-8A12169C65D1}" destId="{C892BAF5-ACF3-5042-9049-16D90536B644}" srcOrd="1" destOrd="0" presId="urn:microsoft.com/office/officeart/2005/8/layout/hierarchy3"/>
    <dgm:cxn modelId="{39D0E7BB-D373-FE4A-8899-5B04BE6B4AB0}" type="presParOf" srcId="{AE430498-12C3-4A44-8B94-05B39CAF7CB7}" destId="{136839C6-0737-C641-B4B5-CB3AB6C2A46D}" srcOrd="1" destOrd="0" presId="urn:microsoft.com/office/officeart/2005/8/layout/hierarchy3"/>
    <dgm:cxn modelId="{842215BA-3104-B242-B1A3-13D3AAB04581}" type="presParOf" srcId="{136839C6-0737-C641-B4B5-CB3AB6C2A46D}" destId="{3410E431-5FE0-F54C-9DCA-2E0C27C53D12}" srcOrd="0" destOrd="0" presId="urn:microsoft.com/office/officeart/2005/8/layout/hierarchy3"/>
    <dgm:cxn modelId="{F9110645-9834-574C-B04F-1EF52A7D6B7A}" type="presParOf" srcId="{3410E431-5FE0-F54C-9DCA-2E0C27C53D12}" destId="{56E74295-AC90-BF4D-A99D-28BAD7B68CB3}" srcOrd="0" destOrd="0" presId="urn:microsoft.com/office/officeart/2005/8/layout/hierarchy3"/>
    <dgm:cxn modelId="{2287E7CA-2D42-F944-9122-8A7D2E062CB2}" type="presParOf" srcId="{3410E431-5FE0-F54C-9DCA-2E0C27C53D12}" destId="{273D5A17-0E76-FA41-B8E1-A23E4B03D55C}" srcOrd="1" destOrd="0" presId="urn:microsoft.com/office/officeart/2005/8/layout/hierarchy3"/>
    <dgm:cxn modelId="{CB620706-F52F-A045-BA14-43EC3B0AD65F}" type="presParOf" srcId="{136839C6-0737-C641-B4B5-CB3AB6C2A46D}" destId="{6FF1FD73-440D-6140-BA2A-95DA40B92BCA}" srcOrd="1" destOrd="0" presId="urn:microsoft.com/office/officeart/2005/8/layout/hierarchy3"/>
    <dgm:cxn modelId="{90DF65D6-3C21-BD48-85A5-CFC2B03D6B00}" type="presParOf" srcId="{6FF1FD73-440D-6140-BA2A-95DA40B92BCA}" destId="{BDF7AB05-5C4E-5E40-BB98-F2BBA1973506}" srcOrd="0" destOrd="0" presId="urn:microsoft.com/office/officeart/2005/8/layout/hierarchy3"/>
    <dgm:cxn modelId="{C939873A-0829-4447-8386-E4A7221E81BB}" type="presParOf" srcId="{6FF1FD73-440D-6140-BA2A-95DA40B92BCA}" destId="{6ECAA439-755B-5B42-8F79-B908E3C5FF2A}" srcOrd="1" destOrd="0" presId="urn:microsoft.com/office/officeart/2005/8/layout/hierarchy3"/>
    <dgm:cxn modelId="{A00EF132-E8F1-094F-A72A-A3D95B839463}" type="presParOf" srcId="{6FF1FD73-440D-6140-BA2A-95DA40B92BCA}" destId="{245965C8-A6B3-C643-A2A1-546E519B39E8}" srcOrd="2" destOrd="0" presId="urn:microsoft.com/office/officeart/2005/8/layout/hierarchy3"/>
    <dgm:cxn modelId="{85CF9D9E-3C8C-BC4D-99ED-A9ADAF081A93}" type="presParOf" srcId="{6FF1FD73-440D-6140-BA2A-95DA40B92BCA}" destId="{42091A54-B8AC-054F-95F6-BDC4D1E1143C}" srcOrd="3" destOrd="0" presId="urn:microsoft.com/office/officeart/2005/8/layout/hierarchy3"/>
    <dgm:cxn modelId="{7285254F-CA6B-8A49-A36C-F333ADC1CDA5}" type="presParOf" srcId="{6FF1FD73-440D-6140-BA2A-95DA40B92BCA}" destId="{BABA539D-2B9B-C940-A34F-FFF14EAF8AEB}" srcOrd="4" destOrd="0" presId="urn:microsoft.com/office/officeart/2005/8/layout/hierarchy3"/>
    <dgm:cxn modelId="{99BF863D-6093-0847-AB71-BA3ABF4274FD}" type="presParOf" srcId="{6FF1FD73-440D-6140-BA2A-95DA40B92BCA}" destId="{C814EC96-BB6A-EA4F-8252-6535DB40496E}" srcOrd="5" destOrd="0" presId="urn:microsoft.com/office/officeart/2005/8/layout/hierarchy3"/>
    <dgm:cxn modelId="{982861EC-3490-A641-8B9F-96AF41576658}" type="presParOf" srcId="{6FF1FD73-440D-6140-BA2A-95DA40B92BCA}" destId="{E5EE0D1E-F124-514E-A2B0-ECF44F0FFD49}" srcOrd="6" destOrd="0" presId="urn:microsoft.com/office/officeart/2005/8/layout/hierarchy3"/>
    <dgm:cxn modelId="{6FE02695-FB34-134B-9098-F2A088D8F88F}" type="presParOf" srcId="{6FF1FD73-440D-6140-BA2A-95DA40B92BCA}" destId="{832CE212-6648-D248-B332-5066ED2C09FA}" srcOrd="7" destOrd="0" presId="urn:microsoft.com/office/officeart/2005/8/layout/hierarchy3"/>
    <dgm:cxn modelId="{78BEBD65-F41C-914B-98A4-6E714FA09562}" type="presParOf" srcId="{6FF1FD73-440D-6140-BA2A-95DA40B92BCA}" destId="{3A0696DC-7F7D-0645-8AFD-AD7E6A852A27}" srcOrd="8" destOrd="0" presId="urn:microsoft.com/office/officeart/2005/8/layout/hierarchy3"/>
    <dgm:cxn modelId="{C13DE8F6-2266-8841-8D9C-D759AA1B55B7}" type="presParOf" srcId="{6FF1FD73-440D-6140-BA2A-95DA40B92BCA}" destId="{7E2EEE42-DD20-DF4A-94C2-719F97C82521}" srcOrd="9" destOrd="0" presId="urn:microsoft.com/office/officeart/2005/8/layout/hierarchy3"/>
    <dgm:cxn modelId="{6EFAA324-E55C-0C4D-8F21-EFEFC9DCD2C8}" type="presParOf" srcId="{AE430498-12C3-4A44-8B94-05B39CAF7CB7}" destId="{FF53049C-A797-094F-8F32-A43BC31CB32F}" srcOrd="2" destOrd="0" presId="urn:microsoft.com/office/officeart/2005/8/layout/hierarchy3"/>
    <dgm:cxn modelId="{0A911714-393A-7E45-968A-1002CA8FBA63}" type="presParOf" srcId="{FF53049C-A797-094F-8F32-A43BC31CB32F}" destId="{6F19683D-0E18-8F46-BAF4-1F33C481C0BA}" srcOrd="0" destOrd="0" presId="urn:microsoft.com/office/officeart/2005/8/layout/hierarchy3"/>
    <dgm:cxn modelId="{5139901E-1CD0-044F-84EE-C38B6AF653BE}" type="presParOf" srcId="{6F19683D-0E18-8F46-BAF4-1F33C481C0BA}" destId="{FDFFCFDF-6445-9841-B78D-A058F98122BC}" srcOrd="0" destOrd="0" presId="urn:microsoft.com/office/officeart/2005/8/layout/hierarchy3"/>
    <dgm:cxn modelId="{B85CF5F9-469E-0445-A4A9-96AA446D06E4}" type="presParOf" srcId="{6F19683D-0E18-8F46-BAF4-1F33C481C0BA}" destId="{ACD487F9-3AE1-C747-A969-657583A97FC7}" srcOrd="1" destOrd="0" presId="urn:microsoft.com/office/officeart/2005/8/layout/hierarchy3"/>
    <dgm:cxn modelId="{6E4486A0-DEBE-5549-92F9-C00226E52A34}" type="presParOf" srcId="{FF53049C-A797-094F-8F32-A43BC31CB32F}" destId="{E51786F4-3E37-0748-9EC9-A99CC1CA9D79}" srcOrd="1" destOrd="0" presId="urn:microsoft.com/office/officeart/2005/8/layout/hierarchy3"/>
    <dgm:cxn modelId="{2C5F3811-0902-DB4B-B3FD-D2932877851A}" type="presParOf" srcId="{E51786F4-3E37-0748-9EC9-A99CC1CA9D79}" destId="{ECC5C977-F778-7D4E-9D5A-396D43D449AA}" srcOrd="0" destOrd="0" presId="urn:microsoft.com/office/officeart/2005/8/layout/hierarchy3"/>
    <dgm:cxn modelId="{98988576-70CE-E842-87BA-DDB96F676EFB}" type="presParOf" srcId="{E51786F4-3E37-0748-9EC9-A99CC1CA9D79}" destId="{B03BD2B7-A1D6-C545-80ED-6D880B2679BD}" srcOrd="1" destOrd="0" presId="urn:microsoft.com/office/officeart/2005/8/layout/hierarchy3"/>
    <dgm:cxn modelId="{4856D41A-0815-6D4D-B41C-7530C5382DA2}" type="presParOf" srcId="{E51786F4-3E37-0748-9EC9-A99CC1CA9D79}" destId="{62A47FDB-5656-204B-B4B2-8C1A36A3AE25}" srcOrd="2" destOrd="0" presId="urn:microsoft.com/office/officeart/2005/8/layout/hierarchy3"/>
    <dgm:cxn modelId="{AED71F23-3231-5E47-93DE-802CB477073D}" type="presParOf" srcId="{E51786F4-3E37-0748-9EC9-A99CC1CA9D79}" destId="{BD809647-034E-A643-A493-A93FAEA19C95}" srcOrd="3" destOrd="0" presId="urn:microsoft.com/office/officeart/2005/8/layout/hierarchy3"/>
    <dgm:cxn modelId="{13C0C98D-1EA3-1D4A-B3B9-4E43A81D8570}" type="presParOf" srcId="{AE430498-12C3-4A44-8B94-05B39CAF7CB7}" destId="{295D7D2B-A59A-0145-9D6D-5D9F79020DA4}" srcOrd="3" destOrd="0" presId="urn:microsoft.com/office/officeart/2005/8/layout/hierarchy3"/>
    <dgm:cxn modelId="{75327D82-6D43-514F-A056-F81C3FA5494A}" type="presParOf" srcId="{295D7D2B-A59A-0145-9D6D-5D9F79020DA4}" destId="{AE9E62DE-9121-4442-8663-61DEB6D6F032}" srcOrd="0" destOrd="0" presId="urn:microsoft.com/office/officeart/2005/8/layout/hierarchy3"/>
    <dgm:cxn modelId="{1BFFE8E0-680C-3840-9C7D-F5B8DF7883A4}" type="presParOf" srcId="{AE9E62DE-9121-4442-8663-61DEB6D6F032}" destId="{9A2166DA-FBD6-7F42-B7DB-208F59BA8D66}" srcOrd="0" destOrd="0" presId="urn:microsoft.com/office/officeart/2005/8/layout/hierarchy3"/>
    <dgm:cxn modelId="{C22E0A66-BCF6-3E48-B1C0-4788CED0BF00}" type="presParOf" srcId="{AE9E62DE-9121-4442-8663-61DEB6D6F032}" destId="{615C9E01-7625-1E4C-9E07-DFC4636CB675}" srcOrd="1" destOrd="0" presId="urn:microsoft.com/office/officeart/2005/8/layout/hierarchy3"/>
    <dgm:cxn modelId="{E7C99239-CB36-9F47-823F-8929C8E7C570}" type="presParOf" srcId="{295D7D2B-A59A-0145-9D6D-5D9F79020DA4}" destId="{51F39583-1EB3-2144-8428-09287693DFEE}" srcOrd="1" destOrd="0" presId="urn:microsoft.com/office/officeart/2005/8/layout/hierarchy3"/>
    <dgm:cxn modelId="{EA92A2D3-A5E3-0046-A7A8-AB741F9167A5}" type="presParOf" srcId="{51F39583-1EB3-2144-8428-09287693DFEE}" destId="{59000667-4645-6644-835C-5D0F45A39FA5}" srcOrd="0" destOrd="0" presId="urn:microsoft.com/office/officeart/2005/8/layout/hierarchy3"/>
    <dgm:cxn modelId="{1831E521-123D-5248-A645-F0CD29E2F3FE}" type="presParOf" srcId="{51F39583-1EB3-2144-8428-09287693DFEE}" destId="{7C748CC9-DDEA-A249-89DE-82CDF7BCA267}" srcOrd="1" destOrd="0" presId="urn:microsoft.com/office/officeart/2005/8/layout/hierarchy3"/>
    <dgm:cxn modelId="{A0B87785-6B93-EB48-9681-75618FB696AE}" type="presParOf" srcId="{51F39583-1EB3-2144-8428-09287693DFEE}" destId="{6F7382F1-C97C-9345-819A-FFD0F00D6DA9}" srcOrd="2" destOrd="0" presId="urn:microsoft.com/office/officeart/2005/8/layout/hierarchy3"/>
    <dgm:cxn modelId="{C87B299E-E7A6-B14D-A13B-C575AE9C4B54}" type="presParOf" srcId="{51F39583-1EB3-2144-8428-09287693DFEE}" destId="{B2E501CF-6D1B-7D42-930C-03FB70D4429E}" srcOrd="3" destOrd="0" presId="urn:microsoft.com/office/officeart/2005/8/layout/hierarchy3"/>
    <dgm:cxn modelId="{FAF9E0B3-58BC-E04A-B45A-F9A194FDF39E}" type="presParOf" srcId="{51F39583-1EB3-2144-8428-09287693DFEE}" destId="{2EA37D18-D92B-064A-962D-F8D8E99C1015}" srcOrd="4" destOrd="0" presId="urn:microsoft.com/office/officeart/2005/8/layout/hierarchy3"/>
    <dgm:cxn modelId="{15ED2DAA-5571-F74B-845B-0E1927DA0F81}" type="presParOf" srcId="{51F39583-1EB3-2144-8428-09287693DFEE}" destId="{CABFEAA3-EC7B-FD4C-8AB1-725EFB50EB06}"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945996-6710-E847-9E6D-642EEC4E6316}" type="doc">
      <dgm:prSet loTypeId="urn:microsoft.com/office/officeart/2005/8/layout/pList2" loCatId="" qsTypeId="urn:microsoft.com/office/officeart/2005/8/quickstyle/simple2" qsCatId="simple" csTypeId="urn:microsoft.com/office/officeart/2005/8/colors/accent1_5" csCatId="accent1" phldr="1"/>
      <dgm:spPr/>
    </dgm:pt>
    <dgm:pt modelId="{D12DD43A-C985-E44E-BD8A-976C71F30D13}">
      <dgm:prSet phldrT="[Text]"/>
      <dgm:spPr>
        <a:solidFill>
          <a:schemeClr val="accent1">
            <a:hueOff val="0"/>
            <a:satOff val="0"/>
            <a:lumOff val="0"/>
          </a:schemeClr>
        </a:solidFill>
        <a:ln>
          <a:noFill/>
        </a:ln>
      </dgm:spPr>
      <dgm:t>
        <a:bodyPr/>
        <a:lstStyle/>
        <a:p>
          <a:r>
            <a:rPr lang="en-US" dirty="0" smtClean="0"/>
            <a:t>Paperless Documents Storage</a:t>
          </a:r>
          <a:endParaRPr lang="en-US" dirty="0"/>
        </a:p>
      </dgm:t>
    </dgm:pt>
    <dgm:pt modelId="{BA3FFCB2-9925-454E-9893-3E2F9EF3D1BD}" type="parTrans" cxnId="{3F03BAF1-C021-BD42-9FD4-EFB81CFA7BA1}">
      <dgm:prSet/>
      <dgm:spPr/>
      <dgm:t>
        <a:bodyPr/>
        <a:lstStyle/>
        <a:p>
          <a:endParaRPr lang="en-US"/>
        </a:p>
      </dgm:t>
    </dgm:pt>
    <dgm:pt modelId="{1CD99944-6F3D-B248-A069-6A7C569F0A69}" type="sibTrans" cxnId="{3F03BAF1-C021-BD42-9FD4-EFB81CFA7BA1}">
      <dgm:prSet/>
      <dgm:spPr/>
      <dgm:t>
        <a:bodyPr/>
        <a:lstStyle/>
        <a:p>
          <a:endParaRPr lang="en-US"/>
        </a:p>
      </dgm:t>
    </dgm:pt>
    <dgm:pt modelId="{475C7748-ED43-7149-AF42-AB79D194D910}">
      <dgm:prSet phldrT="[Text]"/>
      <dgm:spPr>
        <a:solidFill>
          <a:srgbClr val="AD413C"/>
        </a:solidFill>
        <a:ln>
          <a:noFill/>
        </a:ln>
      </dgm:spPr>
      <dgm:t>
        <a:bodyPr/>
        <a:lstStyle/>
        <a:p>
          <a:r>
            <a:rPr lang="en-US" dirty="0" smtClean="0"/>
            <a:t>Digital Submission &amp; Approval</a:t>
          </a:r>
          <a:endParaRPr lang="en-US" dirty="0"/>
        </a:p>
      </dgm:t>
    </dgm:pt>
    <dgm:pt modelId="{E66744DE-744C-7248-ABEA-F0FCBA3827C6}" type="parTrans" cxnId="{50E2949F-5743-5843-9869-31884DF3973B}">
      <dgm:prSet/>
      <dgm:spPr/>
      <dgm:t>
        <a:bodyPr/>
        <a:lstStyle/>
        <a:p>
          <a:endParaRPr lang="en-US"/>
        </a:p>
      </dgm:t>
    </dgm:pt>
    <dgm:pt modelId="{87923215-EF29-B543-AC55-ED3DEFC1384E}" type="sibTrans" cxnId="{50E2949F-5743-5843-9869-31884DF3973B}">
      <dgm:prSet/>
      <dgm:spPr/>
      <dgm:t>
        <a:bodyPr/>
        <a:lstStyle/>
        <a:p>
          <a:endParaRPr lang="en-US"/>
        </a:p>
      </dgm:t>
    </dgm:pt>
    <dgm:pt modelId="{C9DE2F1F-FA0E-DB41-98EC-51A04ECA5AF4}">
      <dgm:prSet phldrT="[Text]"/>
      <dgm:spPr>
        <a:solidFill>
          <a:srgbClr val="D57873"/>
        </a:solidFill>
        <a:ln>
          <a:noFill/>
        </a:ln>
      </dgm:spPr>
      <dgm:t>
        <a:bodyPr/>
        <a:lstStyle/>
        <a:p>
          <a:r>
            <a:rPr lang="en-US" dirty="0" smtClean="0"/>
            <a:t>Mobile App for Digital Submission &amp; Approval</a:t>
          </a:r>
          <a:endParaRPr lang="en-US" dirty="0"/>
        </a:p>
      </dgm:t>
    </dgm:pt>
    <dgm:pt modelId="{1070B1F2-62A4-F84D-92F8-A8796F89D30D}" type="parTrans" cxnId="{9EB4153C-6228-E744-90E2-BA3BBF6AE48D}">
      <dgm:prSet/>
      <dgm:spPr/>
      <dgm:t>
        <a:bodyPr/>
        <a:lstStyle/>
        <a:p>
          <a:endParaRPr lang="en-US"/>
        </a:p>
      </dgm:t>
    </dgm:pt>
    <dgm:pt modelId="{F793F9FB-AE3E-E94D-94D0-9828734C30E4}" type="sibTrans" cxnId="{9EB4153C-6228-E744-90E2-BA3BBF6AE48D}">
      <dgm:prSet/>
      <dgm:spPr/>
      <dgm:t>
        <a:bodyPr/>
        <a:lstStyle/>
        <a:p>
          <a:endParaRPr lang="en-US"/>
        </a:p>
      </dgm:t>
    </dgm:pt>
    <dgm:pt modelId="{DA37F99D-DD15-534E-8048-BCD3537543AA}" type="pres">
      <dgm:prSet presAssocID="{64945996-6710-E847-9E6D-642EEC4E6316}" presName="Name0" presStyleCnt="0">
        <dgm:presLayoutVars>
          <dgm:dir/>
          <dgm:resizeHandles val="exact"/>
        </dgm:presLayoutVars>
      </dgm:prSet>
      <dgm:spPr/>
    </dgm:pt>
    <dgm:pt modelId="{7EDC1E5B-C3D8-8E4A-B8FF-DB1D651D14C5}" type="pres">
      <dgm:prSet presAssocID="{64945996-6710-E847-9E6D-642EEC4E6316}" presName="bkgdShp" presStyleLbl="alignAccFollowNode1" presStyleIdx="0" presStyleCnt="1" custScaleY="84004" custLinFactNeighborY="2344"/>
      <dgm:spPr/>
    </dgm:pt>
    <dgm:pt modelId="{3FF7466A-0B21-E840-B908-9F72C247F7D7}" type="pres">
      <dgm:prSet presAssocID="{64945996-6710-E847-9E6D-642EEC4E6316}" presName="linComp" presStyleCnt="0"/>
      <dgm:spPr/>
    </dgm:pt>
    <dgm:pt modelId="{3D27409C-E38E-614C-AF7E-D0BC17162305}" type="pres">
      <dgm:prSet presAssocID="{D12DD43A-C985-E44E-BD8A-976C71F30D13}" presName="compNode" presStyleCnt="0"/>
      <dgm:spPr/>
    </dgm:pt>
    <dgm:pt modelId="{0C40E9D7-7B37-7640-940F-9951EC89CB5E}" type="pres">
      <dgm:prSet presAssocID="{D12DD43A-C985-E44E-BD8A-976C71F30D13}" presName="node" presStyleLbl="node1" presStyleIdx="0" presStyleCnt="3" custScaleY="71756" custLinFactNeighborX="-840" custLinFactNeighborY="-25506">
        <dgm:presLayoutVars>
          <dgm:bulletEnabled val="1"/>
        </dgm:presLayoutVars>
      </dgm:prSet>
      <dgm:spPr/>
      <dgm:t>
        <a:bodyPr/>
        <a:lstStyle/>
        <a:p>
          <a:endParaRPr lang="en-US"/>
        </a:p>
      </dgm:t>
    </dgm:pt>
    <dgm:pt modelId="{2990CD2D-E2FD-8C4B-930C-E6B05FB93FE5}" type="pres">
      <dgm:prSet presAssocID="{D12DD43A-C985-E44E-BD8A-976C71F30D13}" presName="invisiNode" presStyleLbl="node1" presStyleIdx="0" presStyleCnt="3"/>
      <dgm:spPr/>
    </dgm:pt>
    <dgm:pt modelId="{CA551DAC-48D2-964A-B833-9BFD0AF729BB}" type="pres">
      <dgm:prSet presAssocID="{D12DD43A-C985-E44E-BD8A-976C71F30D13}" presName="imagNode" presStyleLbl="fgImgPlace1" presStyleIdx="0" presStyleCnt="3" custScaleY="128507" custLinFactNeighborX="-600" custLinFactNeighborY="-7994"/>
      <dgm:spPr>
        <a:solidFill>
          <a:srgbClr val="FFFFFF">
            <a:alpha val="90000"/>
          </a:srgbClr>
        </a:solidFill>
        <a:ln>
          <a:solidFill>
            <a:srgbClr val="AD0101"/>
          </a:solidFill>
        </a:ln>
      </dgm:spPr>
    </dgm:pt>
    <dgm:pt modelId="{1555EA3D-9842-D74D-B6F9-5508CC7C578D}" type="pres">
      <dgm:prSet presAssocID="{1CD99944-6F3D-B248-A069-6A7C569F0A69}" presName="sibTrans" presStyleLbl="sibTrans2D1" presStyleIdx="0" presStyleCnt="0"/>
      <dgm:spPr/>
      <dgm:t>
        <a:bodyPr/>
        <a:lstStyle/>
        <a:p>
          <a:endParaRPr lang="en-US"/>
        </a:p>
      </dgm:t>
    </dgm:pt>
    <dgm:pt modelId="{41846DE7-D5E9-484A-98B7-1BAB0FE98EB3}" type="pres">
      <dgm:prSet presAssocID="{475C7748-ED43-7149-AF42-AB79D194D910}" presName="compNode" presStyleCnt="0"/>
      <dgm:spPr/>
    </dgm:pt>
    <dgm:pt modelId="{8FF2FEE3-0E24-1743-9D19-BC8B74965DA6}" type="pres">
      <dgm:prSet presAssocID="{475C7748-ED43-7149-AF42-AB79D194D910}" presName="node" presStyleLbl="node1" presStyleIdx="1" presStyleCnt="3" custScaleY="71756" custLinFactNeighborX="-1656" custLinFactNeighborY="-25896">
        <dgm:presLayoutVars>
          <dgm:bulletEnabled val="1"/>
        </dgm:presLayoutVars>
      </dgm:prSet>
      <dgm:spPr/>
      <dgm:t>
        <a:bodyPr/>
        <a:lstStyle/>
        <a:p>
          <a:endParaRPr lang="en-US"/>
        </a:p>
      </dgm:t>
    </dgm:pt>
    <dgm:pt modelId="{277F63FA-AC23-144F-9645-9151FE11109A}" type="pres">
      <dgm:prSet presAssocID="{475C7748-ED43-7149-AF42-AB79D194D910}" presName="invisiNode" presStyleLbl="node1" presStyleIdx="1" presStyleCnt="3"/>
      <dgm:spPr/>
    </dgm:pt>
    <dgm:pt modelId="{59E0D715-DE9F-E840-A28C-4104605E5A95}" type="pres">
      <dgm:prSet presAssocID="{475C7748-ED43-7149-AF42-AB79D194D910}" presName="imagNode" presStyleLbl="fgImgPlace1" presStyleIdx="1" presStyleCnt="3" custScaleY="128507" custLinFactNeighborX="-1659" custLinFactNeighborY="-8223"/>
      <dgm:spPr>
        <a:solidFill>
          <a:schemeClr val="bg1"/>
        </a:solidFill>
        <a:ln>
          <a:solidFill>
            <a:srgbClr val="AD413C"/>
          </a:solidFill>
        </a:ln>
      </dgm:spPr>
    </dgm:pt>
    <dgm:pt modelId="{CEAAE4CB-C07B-034D-9E26-CF6D89DFC9E0}" type="pres">
      <dgm:prSet presAssocID="{87923215-EF29-B543-AC55-ED3DEFC1384E}" presName="sibTrans" presStyleLbl="sibTrans2D1" presStyleIdx="0" presStyleCnt="0"/>
      <dgm:spPr/>
      <dgm:t>
        <a:bodyPr/>
        <a:lstStyle/>
        <a:p>
          <a:endParaRPr lang="en-US"/>
        </a:p>
      </dgm:t>
    </dgm:pt>
    <dgm:pt modelId="{CAB8D075-DAD9-0743-8F9F-EAFE6ECC847E}" type="pres">
      <dgm:prSet presAssocID="{C9DE2F1F-FA0E-DB41-98EC-51A04ECA5AF4}" presName="compNode" presStyleCnt="0"/>
      <dgm:spPr/>
    </dgm:pt>
    <dgm:pt modelId="{00402C91-74B4-6242-A11C-B6F3CA7219C1}" type="pres">
      <dgm:prSet presAssocID="{C9DE2F1F-FA0E-DB41-98EC-51A04ECA5AF4}" presName="node" presStyleLbl="node1" presStyleIdx="2" presStyleCnt="3" custScaleY="71756" custLinFactNeighborX="-2472" custLinFactNeighborY="-25506">
        <dgm:presLayoutVars>
          <dgm:bulletEnabled val="1"/>
        </dgm:presLayoutVars>
      </dgm:prSet>
      <dgm:spPr/>
      <dgm:t>
        <a:bodyPr/>
        <a:lstStyle/>
        <a:p>
          <a:endParaRPr lang="en-US"/>
        </a:p>
      </dgm:t>
    </dgm:pt>
    <dgm:pt modelId="{5F477A80-2BD5-994E-8C4F-BBD01D40793D}" type="pres">
      <dgm:prSet presAssocID="{C9DE2F1F-FA0E-DB41-98EC-51A04ECA5AF4}" presName="invisiNode" presStyleLbl="node1" presStyleIdx="2" presStyleCnt="3"/>
      <dgm:spPr/>
    </dgm:pt>
    <dgm:pt modelId="{7B201200-0DDD-A54F-947B-3C52277ED228}" type="pres">
      <dgm:prSet presAssocID="{C9DE2F1F-FA0E-DB41-98EC-51A04ECA5AF4}" presName="imagNode" presStyleLbl="fgImgPlace1" presStyleIdx="2" presStyleCnt="3" custScaleY="128507" custLinFactNeighborX="-2472" custLinFactNeighborY="-7196"/>
      <dgm:spPr>
        <a:solidFill>
          <a:schemeClr val="bg1"/>
        </a:solidFill>
        <a:ln>
          <a:solidFill>
            <a:srgbClr val="D57873"/>
          </a:solidFill>
        </a:ln>
      </dgm:spPr>
    </dgm:pt>
  </dgm:ptLst>
  <dgm:cxnLst>
    <dgm:cxn modelId="{1A8588A5-0D1D-CD4A-A2C5-F9B5D69D964E}" type="presOf" srcId="{C9DE2F1F-FA0E-DB41-98EC-51A04ECA5AF4}" destId="{00402C91-74B4-6242-A11C-B6F3CA7219C1}" srcOrd="0" destOrd="0" presId="urn:microsoft.com/office/officeart/2005/8/layout/pList2"/>
    <dgm:cxn modelId="{3E234171-8A65-CD49-88FE-F61BE0CB7FD8}" type="presOf" srcId="{64945996-6710-E847-9E6D-642EEC4E6316}" destId="{DA37F99D-DD15-534E-8048-BCD3537543AA}" srcOrd="0" destOrd="0" presId="urn:microsoft.com/office/officeart/2005/8/layout/pList2"/>
    <dgm:cxn modelId="{3F03BAF1-C021-BD42-9FD4-EFB81CFA7BA1}" srcId="{64945996-6710-E847-9E6D-642EEC4E6316}" destId="{D12DD43A-C985-E44E-BD8A-976C71F30D13}" srcOrd="0" destOrd="0" parTransId="{BA3FFCB2-9925-454E-9893-3E2F9EF3D1BD}" sibTransId="{1CD99944-6F3D-B248-A069-6A7C569F0A69}"/>
    <dgm:cxn modelId="{A4A5B4DC-9A33-C14A-A083-86797EC252C2}" type="presOf" srcId="{D12DD43A-C985-E44E-BD8A-976C71F30D13}" destId="{0C40E9D7-7B37-7640-940F-9951EC89CB5E}" srcOrd="0" destOrd="0" presId="urn:microsoft.com/office/officeart/2005/8/layout/pList2"/>
    <dgm:cxn modelId="{9EB4153C-6228-E744-90E2-BA3BBF6AE48D}" srcId="{64945996-6710-E847-9E6D-642EEC4E6316}" destId="{C9DE2F1F-FA0E-DB41-98EC-51A04ECA5AF4}" srcOrd="2" destOrd="0" parTransId="{1070B1F2-62A4-F84D-92F8-A8796F89D30D}" sibTransId="{F793F9FB-AE3E-E94D-94D0-9828734C30E4}"/>
    <dgm:cxn modelId="{0C413945-B9A9-014E-879A-0EEDD0DA1F83}" type="presOf" srcId="{1CD99944-6F3D-B248-A069-6A7C569F0A69}" destId="{1555EA3D-9842-D74D-B6F9-5508CC7C578D}" srcOrd="0" destOrd="0" presId="urn:microsoft.com/office/officeart/2005/8/layout/pList2"/>
    <dgm:cxn modelId="{1A7949A3-2BEB-B545-80C3-321CCAB96C14}" type="presOf" srcId="{87923215-EF29-B543-AC55-ED3DEFC1384E}" destId="{CEAAE4CB-C07B-034D-9E26-CF6D89DFC9E0}" srcOrd="0" destOrd="0" presId="urn:microsoft.com/office/officeart/2005/8/layout/pList2"/>
    <dgm:cxn modelId="{C2666AE9-75E9-7E47-A923-05FE72B299A4}" type="presOf" srcId="{475C7748-ED43-7149-AF42-AB79D194D910}" destId="{8FF2FEE3-0E24-1743-9D19-BC8B74965DA6}" srcOrd="0" destOrd="0" presId="urn:microsoft.com/office/officeart/2005/8/layout/pList2"/>
    <dgm:cxn modelId="{50E2949F-5743-5843-9869-31884DF3973B}" srcId="{64945996-6710-E847-9E6D-642EEC4E6316}" destId="{475C7748-ED43-7149-AF42-AB79D194D910}" srcOrd="1" destOrd="0" parTransId="{E66744DE-744C-7248-ABEA-F0FCBA3827C6}" sibTransId="{87923215-EF29-B543-AC55-ED3DEFC1384E}"/>
    <dgm:cxn modelId="{D71158A7-D79A-734C-9BAC-721936354601}" type="presParOf" srcId="{DA37F99D-DD15-534E-8048-BCD3537543AA}" destId="{7EDC1E5B-C3D8-8E4A-B8FF-DB1D651D14C5}" srcOrd="0" destOrd="0" presId="urn:microsoft.com/office/officeart/2005/8/layout/pList2"/>
    <dgm:cxn modelId="{F7A03B18-78A3-5444-A169-7A3A550BBBEF}" type="presParOf" srcId="{DA37F99D-DD15-534E-8048-BCD3537543AA}" destId="{3FF7466A-0B21-E840-B908-9F72C247F7D7}" srcOrd="1" destOrd="0" presId="urn:microsoft.com/office/officeart/2005/8/layout/pList2"/>
    <dgm:cxn modelId="{729543CD-D8E0-F841-8C8A-88E50A1FFC64}" type="presParOf" srcId="{3FF7466A-0B21-E840-B908-9F72C247F7D7}" destId="{3D27409C-E38E-614C-AF7E-D0BC17162305}" srcOrd="0" destOrd="0" presId="urn:microsoft.com/office/officeart/2005/8/layout/pList2"/>
    <dgm:cxn modelId="{A705743D-0640-FD46-A127-1CDEFD339AE4}" type="presParOf" srcId="{3D27409C-E38E-614C-AF7E-D0BC17162305}" destId="{0C40E9D7-7B37-7640-940F-9951EC89CB5E}" srcOrd="0" destOrd="0" presId="urn:microsoft.com/office/officeart/2005/8/layout/pList2"/>
    <dgm:cxn modelId="{2883753F-CA3C-9349-8EA1-9BE6AFB32B5A}" type="presParOf" srcId="{3D27409C-E38E-614C-AF7E-D0BC17162305}" destId="{2990CD2D-E2FD-8C4B-930C-E6B05FB93FE5}" srcOrd="1" destOrd="0" presId="urn:microsoft.com/office/officeart/2005/8/layout/pList2"/>
    <dgm:cxn modelId="{A589610F-F356-294A-B456-59420E7615D7}" type="presParOf" srcId="{3D27409C-E38E-614C-AF7E-D0BC17162305}" destId="{CA551DAC-48D2-964A-B833-9BFD0AF729BB}" srcOrd="2" destOrd="0" presId="urn:microsoft.com/office/officeart/2005/8/layout/pList2"/>
    <dgm:cxn modelId="{59D40247-19F1-494E-9107-455521DFD363}" type="presParOf" srcId="{3FF7466A-0B21-E840-B908-9F72C247F7D7}" destId="{1555EA3D-9842-D74D-B6F9-5508CC7C578D}" srcOrd="1" destOrd="0" presId="urn:microsoft.com/office/officeart/2005/8/layout/pList2"/>
    <dgm:cxn modelId="{E92FBF4A-4E78-B043-8840-B3EF066BB0C1}" type="presParOf" srcId="{3FF7466A-0B21-E840-B908-9F72C247F7D7}" destId="{41846DE7-D5E9-484A-98B7-1BAB0FE98EB3}" srcOrd="2" destOrd="0" presId="urn:microsoft.com/office/officeart/2005/8/layout/pList2"/>
    <dgm:cxn modelId="{37E0CCC4-93EA-EB44-B407-1D5A0E9DD4F4}" type="presParOf" srcId="{41846DE7-D5E9-484A-98B7-1BAB0FE98EB3}" destId="{8FF2FEE3-0E24-1743-9D19-BC8B74965DA6}" srcOrd="0" destOrd="0" presId="urn:microsoft.com/office/officeart/2005/8/layout/pList2"/>
    <dgm:cxn modelId="{C1929567-4080-174E-B51F-FBB637079E17}" type="presParOf" srcId="{41846DE7-D5E9-484A-98B7-1BAB0FE98EB3}" destId="{277F63FA-AC23-144F-9645-9151FE11109A}" srcOrd="1" destOrd="0" presId="urn:microsoft.com/office/officeart/2005/8/layout/pList2"/>
    <dgm:cxn modelId="{22C4176D-73F8-7449-871F-5CC62D327697}" type="presParOf" srcId="{41846DE7-D5E9-484A-98B7-1BAB0FE98EB3}" destId="{59E0D715-DE9F-E840-A28C-4104605E5A95}" srcOrd="2" destOrd="0" presId="urn:microsoft.com/office/officeart/2005/8/layout/pList2"/>
    <dgm:cxn modelId="{79DE4FE3-68B3-C14C-996A-62EB4F33BA4E}" type="presParOf" srcId="{3FF7466A-0B21-E840-B908-9F72C247F7D7}" destId="{CEAAE4CB-C07B-034D-9E26-CF6D89DFC9E0}" srcOrd="3" destOrd="0" presId="urn:microsoft.com/office/officeart/2005/8/layout/pList2"/>
    <dgm:cxn modelId="{2E2E0698-2152-5F49-8BE5-F418C4691F66}" type="presParOf" srcId="{3FF7466A-0B21-E840-B908-9F72C247F7D7}" destId="{CAB8D075-DAD9-0743-8F9F-EAFE6ECC847E}" srcOrd="4" destOrd="0" presId="urn:microsoft.com/office/officeart/2005/8/layout/pList2"/>
    <dgm:cxn modelId="{5C1948FC-C690-744F-A489-00C23D468201}" type="presParOf" srcId="{CAB8D075-DAD9-0743-8F9F-EAFE6ECC847E}" destId="{00402C91-74B4-6242-A11C-B6F3CA7219C1}" srcOrd="0" destOrd="0" presId="urn:microsoft.com/office/officeart/2005/8/layout/pList2"/>
    <dgm:cxn modelId="{6DA343B3-7A84-DF46-94C3-CC84E03454C9}" type="presParOf" srcId="{CAB8D075-DAD9-0743-8F9F-EAFE6ECC847E}" destId="{5F477A80-2BD5-994E-8C4F-BBD01D40793D}" srcOrd="1" destOrd="0" presId="urn:microsoft.com/office/officeart/2005/8/layout/pList2"/>
    <dgm:cxn modelId="{9C68487C-306E-514C-A3A7-890130DA21C2}" type="presParOf" srcId="{CAB8D075-DAD9-0743-8F9F-EAFE6ECC847E}" destId="{7B201200-0DDD-A54F-947B-3C52277ED228}"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72DBBE-7B5A-D146-893F-94396FAD0D73}" type="datetimeFigureOut">
              <a:rPr lang="en-US" smtClean="0"/>
              <a:t>11/5/2015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87474B-7D22-9349-B050-BE82E113485A}" type="slidenum">
              <a:rPr lang="en-US" smtClean="0"/>
              <a:t>‹#›</a:t>
            </a:fld>
            <a:endParaRPr lang="en-US" dirty="0"/>
          </a:p>
        </p:txBody>
      </p:sp>
    </p:spTree>
    <p:extLst>
      <p:ext uri="{BB962C8B-B14F-4D97-AF65-F5344CB8AC3E}">
        <p14:creationId xmlns:p14="http://schemas.microsoft.com/office/powerpoint/2010/main" val="339362124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Hello</a:t>
            </a:r>
            <a:r>
              <a:rPr lang="en-US" baseline="0" dirty="0" smtClean="0"/>
              <a:t> and welcome.  We are Team 3, comprised of Danielle, Xhorxhi, Erika, Tristan and Carlos.  Thank you for joining us today as we share with you our Interim Report on the Reimbursement Process Improvement at WPI.</a:t>
            </a:r>
            <a:endParaRPr lang="en-US" dirty="0"/>
          </a:p>
        </p:txBody>
      </p:sp>
      <p:sp>
        <p:nvSpPr>
          <p:cNvPr id="4" name="Slide Number Placeholder 3"/>
          <p:cNvSpPr>
            <a:spLocks noGrp="1"/>
          </p:cNvSpPr>
          <p:nvPr>
            <p:ph type="sldNum" sz="quarter" idx="10"/>
          </p:nvPr>
        </p:nvSpPr>
        <p:spPr/>
        <p:txBody>
          <a:bodyPr/>
          <a:lstStyle/>
          <a:p>
            <a:fld id="{6C87474B-7D22-9349-B050-BE82E113485A}" type="slidenum">
              <a:rPr lang="en-US" smtClean="0"/>
              <a:t>1</a:t>
            </a:fld>
            <a:endParaRPr lang="en-US" dirty="0"/>
          </a:p>
        </p:txBody>
      </p:sp>
    </p:spTree>
    <p:extLst>
      <p:ext uri="{BB962C8B-B14F-4D97-AF65-F5344CB8AC3E}">
        <p14:creationId xmlns:p14="http://schemas.microsoft.com/office/powerpoint/2010/main" val="791732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Today we will begin by</a:t>
            </a:r>
            <a:r>
              <a:rPr lang="en-US" baseline="0" dirty="0" smtClean="0"/>
              <a:t> providing an overview of WPI. We will then detail our team’s connections to the organization through team members as well as various additional contacts.  We will follow with a look at the current reimbursement process, we will then present several options for process innovation.  We will then tie several topics from the course into our discussion.  We will wrap up by asking for your feedback.</a:t>
            </a:r>
            <a:endParaRPr lang="en-US" dirty="0" smtClean="0"/>
          </a:p>
          <a:p>
            <a:endParaRPr lang="en-US" dirty="0" smtClean="0"/>
          </a:p>
          <a:p>
            <a:endParaRPr lang="en-US" dirty="0" smtClean="0"/>
          </a:p>
          <a:p>
            <a:endParaRPr lang="en-US" dirty="0" smtClean="0"/>
          </a:p>
          <a:p>
            <a:r>
              <a:rPr lang="en-US" dirty="0" smtClean="0"/>
              <a:t>Image:</a:t>
            </a:r>
          </a:p>
          <a:p>
            <a:r>
              <a:rPr lang="en-US" dirty="0" smtClean="0"/>
              <a:t>http://www.banctecbpo.com/wp-content/uploads/2013/10/shutterstock_87873511.jpg</a:t>
            </a:r>
            <a:endParaRPr lang="en-US" dirty="0"/>
          </a:p>
        </p:txBody>
      </p:sp>
      <p:sp>
        <p:nvSpPr>
          <p:cNvPr id="4" name="Slide Number Placeholder 3"/>
          <p:cNvSpPr>
            <a:spLocks noGrp="1"/>
          </p:cNvSpPr>
          <p:nvPr>
            <p:ph type="sldNum" sz="quarter" idx="10"/>
          </p:nvPr>
        </p:nvSpPr>
        <p:spPr/>
        <p:txBody>
          <a:bodyPr/>
          <a:lstStyle/>
          <a:p>
            <a:fld id="{6C87474B-7D22-9349-B050-BE82E113485A}" type="slidenum">
              <a:rPr lang="en-US" smtClean="0"/>
              <a:t>2</a:t>
            </a:fld>
            <a:endParaRPr lang="en-US" dirty="0"/>
          </a:p>
        </p:txBody>
      </p:sp>
    </p:spTree>
    <p:extLst>
      <p:ext uri="{BB962C8B-B14F-4D97-AF65-F5344CB8AC3E}">
        <p14:creationId xmlns:p14="http://schemas.microsoft.com/office/powerpoint/2010/main" val="5910995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Worcester Polytechnic Institute (WPI) is a private university, located on a 95 acre campus in Worcester, Massachusetts. WPI is currently home to 4,123 undergraduate students, 1,934 graduate students, 478 full time faculty, as well as many staff and adjunct faculty. Degree offerings include various bachelors, masters, and PhD options. Though providing many areas of study, WPI is known for its technical, engineering, and business programs. A focus on project based learning is a differentiating feature for the university, extending into providing training for other higher education institutions on the pedagogy.</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Besides academics, WPI also has a rich campus life complete with over 200 student organizations. The University's motto Lehr und Kunst, “Theory and Practice,” extends into the student activities through heavy student involvement in all aspects of organizational operation. To enable both academic and student organization activities, students and staff may make purchases they intend to be reimbursed for. To comply with the needs of both students and staff, as well as ensuring timely response and uninterrupted campus operations, the current system for reimbursement approval has emerged.</a:t>
            </a:r>
          </a:p>
        </p:txBody>
      </p:sp>
      <p:sp>
        <p:nvSpPr>
          <p:cNvPr id="4" name="Slide Number Placeholder 3"/>
          <p:cNvSpPr>
            <a:spLocks noGrp="1"/>
          </p:cNvSpPr>
          <p:nvPr>
            <p:ph type="sldNum" sz="quarter" idx="10"/>
          </p:nvPr>
        </p:nvSpPr>
        <p:spPr/>
        <p:txBody>
          <a:bodyPr/>
          <a:lstStyle/>
          <a:p>
            <a:fld id="{6C87474B-7D22-9349-B050-BE82E113485A}" type="slidenum">
              <a:rPr lang="en-US" smtClean="0"/>
              <a:t>3</a:t>
            </a:fld>
            <a:endParaRPr lang="en-US" dirty="0"/>
          </a:p>
        </p:txBody>
      </p:sp>
    </p:spTree>
    <p:extLst>
      <p:ext uri="{BB962C8B-B14F-4D97-AF65-F5344CB8AC3E}">
        <p14:creationId xmlns:p14="http://schemas.microsoft.com/office/powerpoint/2010/main" val="3982412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smtClean="0">
                <a:solidFill>
                  <a:schemeClr val="tx1"/>
                </a:solidFill>
                <a:effectLst/>
                <a:latin typeface="+mn-lt"/>
                <a:ea typeface="+mn-ea"/>
                <a:cs typeface="+mn-cs"/>
              </a:rPr>
              <a:t>All members of the team are current Master of Business Administration candidates in WPI’s Foisie School of Business. Danielle is an alumnae of the school as well. Erika will be the team’s primary contact for interviewing and observing within WPI. In addition to being a student, Erika is an employee, adviser of two honor societies, and assistant advisor of a student organization. As an employee and an active participant in several WPI organizations, Erika has first-hand experience using the personal reimbursement process.</a:t>
            </a:r>
            <a:endParaRPr lang="en-US" b="0" dirty="0" smtClean="0">
              <a:effectLst/>
            </a:endParaRPr>
          </a:p>
        </p:txBody>
      </p:sp>
      <p:sp>
        <p:nvSpPr>
          <p:cNvPr id="4" name="Slide Number Placeholder 3"/>
          <p:cNvSpPr>
            <a:spLocks noGrp="1"/>
          </p:cNvSpPr>
          <p:nvPr>
            <p:ph type="sldNum" sz="quarter" idx="10"/>
          </p:nvPr>
        </p:nvSpPr>
        <p:spPr/>
        <p:txBody>
          <a:bodyPr/>
          <a:lstStyle/>
          <a:p>
            <a:fld id="{6C87474B-7D22-9349-B050-BE82E113485A}" type="slidenum">
              <a:rPr lang="en-US" smtClean="0"/>
              <a:t>4</a:t>
            </a:fld>
            <a:endParaRPr lang="en-US" dirty="0"/>
          </a:p>
        </p:txBody>
      </p:sp>
    </p:spTree>
    <p:extLst>
      <p:ext uri="{BB962C8B-B14F-4D97-AF65-F5344CB8AC3E}">
        <p14:creationId xmlns:p14="http://schemas.microsoft.com/office/powerpoint/2010/main" val="31116302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smtClean="0">
                <a:solidFill>
                  <a:schemeClr val="tx1"/>
                </a:solidFill>
                <a:effectLst/>
                <a:latin typeface="+mn-lt"/>
                <a:ea typeface="+mn-ea"/>
                <a:cs typeface="+mn-cs"/>
              </a:rPr>
              <a:t>Erika conducted a personal interview with Thomas Collins, Assistant Director of Hosting Services. Mr. Collins taught us about the current IT infrastructure in place to support the reimbursement process. In our conversation we learned about Banner Finance and the limited active role IT currently plays in the process.</a:t>
            </a:r>
            <a:endParaRPr lang="en-US" b="0" dirty="0" smtClean="0">
              <a:effectLst/>
            </a:endParaRPr>
          </a:p>
          <a:p>
            <a:pPr rtl="0"/>
            <a:r>
              <a:rPr lang="en-US" b="0" dirty="0" smtClean="0">
                <a:effectLst/>
              </a:rPr>
              <a:t/>
            </a:r>
            <a:br>
              <a:rPr lang="en-US" b="0" dirty="0" smtClean="0">
                <a:effectLst/>
              </a:rPr>
            </a:br>
            <a:r>
              <a:rPr lang="en-US" sz="1200" b="0" i="0" u="none" strike="noStrike" kern="1200" dirty="0" smtClean="0">
                <a:solidFill>
                  <a:schemeClr val="tx1"/>
                </a:solidFill>
                <a:effectLst/>
                <a:latin typeface="+mn-lt"/>
                <a:ea typeface="+mn-ea"/>
                <a:cs typeface="+mn-cs"/>
              </a:rPr>
              <a:t>We also conducted an email survey targeting different roles throughout the reimbursement process. Administrative staff Lorelle Tross and Sandy Liberator. Ms. Liberator helped us understand the role that the administrators perform throughout the process. Additionally we learned about common mistakes such as inverting numbers, and the forms not being typed as required. Ms. Liberator also provided us feedback on the current process stating it works well if everyone follows the guidelines. Mrs. Tross’s responses further supported what Mrs. Liberator stated. Mrs. Tross also stated that an improvement would be reducing the amount of paper used during the process.</a:t>
            </a:r>
          </a:p>
          <a:p>
            <a:pPr rtl="0"/>
            <a:endParaRPr lang="en-US" b="0" dirty="0" smtClean="0">
              <a:effectLst/>
            </a:endParaRPr>
          </a:p>
          <a:p>
            <a:pPr rtl="0"/>
            <a:r>
              <a:rPr lang="en-US" sz="1200" b="0" i="0" u="none" strike="noStrike" kern="1200" dirty="0" smtClean="0">
                <a:solidFill>
                  <a:schemeClr val="tx1"/>
                </a:solidFill>
                <a:effectLst/>
                <a:latin typeface="+mn-lt"/>
                <a:ea typeface="+mn-ea"/>
                <a:cs typeface="+mn-cs"/>
              </a:rPr>
              <a:t>Karen Hassett and Amy Grasseschi are both administrative assistances. Mrs. Grasseschi handles all expense reports supported by the Foisie School of Business staff. Mrs. Grasseschi provided a detailed explanation of what she needs to do in order to process the form and move it to the next step. Also Mrs. Grasseschi provided a suggestion of having all staff utilize a P-Card so the reimbursement process would be streamlined by using the P-card Works System Online. Mrs. Hassett identified additional mistakes that she experiences regularly, such as incomplete receipts that don’t show the last four of the person’s credit card number, missing Banner ID on the reimbursement form and not providing a detailed enough description for the business reason.</a:t>
            </a:r>
            <a:endParaRPr lang="en-US" b="0" dirty="0" smtClean="0">
              <a:effectLst/>
            </a:endParaRPr>
          </a:p>
          <a:p>
            <a:pPr rtl="0"/>
            <a:r>
              <a:rPr lang="en-US" sz="1200" b="0" i="0" u="none" strike="noStrike" kern="1200" dirty="0" smtClean="0">
                <a:solidFill>
                  <a:schemeClr val="tx1"/>
                </a:solidFill>
                <a:effectLst/>
                <a:latin typeface="+mn-lt"/>
                <a:ea typeface="+mn-ea"/>
                <a:cs typeface="+mn-cs"/>
              </a:rPr>
              <a:t>Debra Amend, Accounting Clerk, provided the perspective from the accounting department the last step in a lengthy process. Ms. Amend’s answers were much different than the submitters and reviewers. She stated that missing or incorrect information can be corrected over email where others reported the form being returned due to the error. Additionally we learned that receipts are no longer required for receipts under $75</a:t>
            </a:r>
          </a:p>
          <a:p>
            <a:pPr rtl="0"/>
            <a:endParaRPr lang="en-US" b="0" dirty="0" smtClean="0">
              <a:effectLst/>
            </a:endParaRPr>
          </a:p>
          <a:p>
            <a:pPr rtl="0"/>
            <a:r>
              <a:rPr lang="en-US" sz="1200" b="0" i="0" u="none" strike="noStrike" kern="1200" dirty="0" smtClean="0">
                <a:solidFill>
                  <a:schemeClr val="tx1"/>
                </a:solidFill>
                <a:effectLst/>
                <a:latin typeface="+mn-lt"/>
                <a:ea typeface="+mn-ea"/>
                <a:cs typeface="+mn-cs"/>
              </a:rPr>
              <a:t>Samantha Foote is a current student and Masque Treasurer. Ms. Foote provided both a submitter and student organization approver perspective. As a submitter Ms. Foote identified several shortcomings of the form itself, i.e. cells that include text don’t automatically word wrap, and the form prints on two pages when all the information is on a single page. Ms. Foote provided a suggestion that the form includes official instructions on the process. As the student organization approver Ms. Foote shared with us her administrative tasks that she must perform on each form submitted. These tasks include reviewing the form, signing the form, and copying and filing the form. From Ms. Belows</a:t>
            </a:r>
            <a:r>
              <a:rPr lang="en-US" sz="1200" b="0" i="0" u="none" strike="noStrike" kern="1200" baseline="0" dirty="0" smtClean="0">
                <a:solidFill>
                  <a:schemeClr val="tx1"/>
                </a:solidFill>
                <a:effectLst/>
                <a:latin typeface="+mn-lt"/>
                <a:ea typeface="+mn-ea"/>
                <a:cs typeface="+mn-cs"/>
              </a:rPr>
              <a:t> we learned that the average cost per reimbursement submission is $25, and approximately 5,800 expense reports are processed yearly with peaks at the end of each semester.</a:t>
            </a:r>
          </a:p>
          <a:p>
            <a:pPr rtl="0"/>
            <a:endParaRPr lang="en-US" b="0" dirty="0" smtClean="0">
              <a:effectLst/>
            </a:endParaRPr>
          </a:p>
          <a:p>
            <a:pPr rtl="0"/>
            <a:r>
              <a:rPr lang="en-US" sz="1200" b="0" i="0" u="none" strike="noStrike" kern="1200" dirty="0" smtClean="0">
                <a:solidFill>
                  <a:schemeClr val="tx1"/>
                </a:solidFill>
                <a:effectLst/>
                <a:latin typeface="+mn-lt"/>
                <a:ea typeface="+mn-ea"/>
                <a:cs typeface="+mn-cs"/>
              </a:rPr>
              <a:t>Sandy Wellinghoff, Director of Blended Learning, estimates it takes 2-3 weeks to receive your reimbursement electronically if no mistakes are made. Mrs. Wellinghoff was another advocate for the process being digital.</a:t>
            </a:r>
          </a:p>
          <a:p>
            <a:pPr rtl="0"/>
            <a:endParaRPr lang="en-US" b="0" dirty="0" smtClean="0">
              <a:effectLst/>
            </a:endParaRPr>
          </a:p>
          <a:p>
            <a:r>
              <a:rPr lang="en-US" sz="1200" b="0" i="0" u="none" strike="noStrike" kern="1200" dirty="0" smtClean="0">
                <a:solidFill>
                  <a:schemeClr val="tx1"/>
                </a:solidFill>
                <a:effectLst/>
                <a:latin typeface="+mn-lt"/>
                <a:ea typeface="+mn-ea"/>
                <a:cs typeface="+mn-cs"/>
              </a:rPr>
              <a:t>Current students Maeve McCluskey and Nick Shannon. Ms. McCluskey shared with us that she intentionally avoids having to submit a reimbursement form due to the complexity of the process. The one time she did submit a form she never received her reimbursement and is unsure as to why. Mr. Shannon’s feedback is opposite Ms. McCluskey’s feedback. Mr. Shannon finds the process to be easy and not strenuous and the right amount of information is requested.</a:t>
            </a:r>
            <a:endParaRPr lang="en-US" dirty="0"/>
          </a:p>
        </p:txBody>
      </p:sp>
      <p:sp>
        <p:nvSpPr>
          <p:cNvPr id="4" name="Slide Number Placeholder 3"/>
          <p:cNvSpPr>
            <a:spLocks noGrp="1"/>
          </p:cNvSpPr>
          <p:nvPr>
            <p:ph type="sldNum" sz="quarter" idx="10"/>
          </p:nvPr>
        </p:nvSpPr>
        <p:spPr/>
        <p:txBody>
          <a:bodyPr/>
          <a:lstStyle/>
          <a:p>
            <a:fld id="{6C87474B-7D22-9349-B050-BE82E113485A}" type="slidenum">
              <a:rPr lang="en-US" smtClean="0"/>
              <a:t>5</a:t>
            </a:fld>
            <a:endParaRPr lang="en-US" dirty="0"/>
          </a:p>
        </p:txBody>
      </p:sp>
    </p:spTree>
    <p:extLst>
      <p:ext uri="{BB962C8B-B14F-4D97-AF65-F5344CB8AC3E}">
        <p14:creationId xmlns:p14="http://schemas.microsoft.com/office/powerpoint/2010/main" val="4083405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43399"/>
            <a:ext cx="5486400" cy="4614334"/>
          </a:xfrm>
        </p:spPr>
        <p:txBody>
          <a:bodyPr/>
          <a:lstStyle/>
          <a:p>
            <a:r>
              <a:rPr lang="en-US" sz="1100" kern="1200" dirty="0" smtClean="0">
                <a:solidFill>
                  <a:schemeClr val="tx1"/>
                </a:solidFill>
                <a:effectLst/>
                <a:latin typeface="Times New Roman" panose="02020603050405020304" pitchFamily="18" charset="0"/>
                <a:cs typeface="Times New Roman" panose="02020603050405020304" pitchFamily="18" charset="0"/>
              </a:rPr>
              <a:t>The reimbursement process consists of three phases. The first phase is comprised of students and employees handing in their reimbursement form for the first time. The administrative assistant or club treasurer makes sure the student or employee has filled the reimbursement form correctly without errors or mistakes and that correct original receipts have been attached. If the administrative assistant or club treasurer notices an error, they return it to the submitter. The importance of this first phase is to make sure the information provided is accurate, consistent, and within WPI’s reimbursement policies. </a:t>
            </a:r>
          </a:p>
          <a:p>
            <a:r>
              <a:rPr lang="en-US" sz="1100" kern="1200" dirty="0" smtClean="0">
                <a:solidFill>
                  <a:schemeClr val="tx1"/>
                </a:solidFill>
                <a:effectLst/>
                <a:latin typeface="Times New Roman" panose="02020603050405020304" pitchFamily="18" charset="0"/>
                <a:cs typeface="Times New Roman" panose="02020603050405020304" pitchFamily="18" charset="0"/>
              </a:rPr>
              <a:t>After the reimbursement form is reviewed and the administrative assistant or club treasurer is satisfied the form passes to the second phase. The second phase, consists of sending the reimbursement form for review and approval by two more representatives; the payee supervisor and accounting. This ensures that those higher in the chain of command are verifying that expenses. Once the routing signature process is completed and approved, the form will move to the third phase, where the reimbursement form and receipts are filed into an individual folder for seven years and the reimbursement amount is paid out.</a:t>
            </a:r>
          </a:p>
          <a:p>
            <a:r>
              <a:rPr lang="en-US" sz="1100" kern="1200" dirty="0" smtClean="0">
                <a:solidFill>
                  <a:schemeClr val="tx1"/>
                </a:solidFill>
                <a:effectLst/>
                <a:latin typeface="Times New Roman" panose="02020603050405020304" pitchFamily="18" charset="0"/>
                <a:cs typeface="Times New Roman" panose="02020603050405020304" pitchFamily="18" charset="0"/>
              </a:rPr>
              <a:t>Some common mistakes that we discovered during our research include using a previous year’s form and not including a Banner ID on the submission form. For mileage reimbursements, students and employees commonly forget to use 100 Institute Road as the starting point and provide a map of the route used. Using copies of receipts, partial receipts, non-itemized restaurant receipts, or credit card statements are also frequently occurring mistakes. Another common mistake is the use of staples instead of paper clips to hold submitted forms and receipts together. WPI will not accept a reimbursement package that contains staples.</a:t>
            </a:r>
          </a:p>
          <a:p>
            <a:r>
              <a:rPr lang="en-US" sz="1100" kern="1200" dirty="0" smtClean="0">
                <a:solidFill>
                  <a:schemeClr val="tx1"/>
                </a:solidFill>
                <a:effectLst/>
                <a:latin typeface="Times New Roman" panose="02020603050405020304" pitchFamily="18" charset="0"/>
                <a:cs typeface="Times New Roman" panose="02020603050405020304" pitchFamily="18" charset="0"/>
              </a:rPr>
              <a:t>A returned reimbursement package has to be corrected by the submitter and resubmitted. Any corrected forms must go through the entire process from start to finish. Performance of the reimbursement process is not quantitatively evaluated. The accounting department does not keep track of metrics such as number of reimbursement forms submitted, number returned due to an error, or the average length time it takes to distribute funds after submission. </a:t>
            </a:r>
          </a:p>
          <a:p>
            <a:pPr rtl="0"/>
            <a:endParaRPr lang="en-US" dirty="0"/>
          </a:p>
        </p:txBody>
      </p:sp>
      <p:sp>
        <p:nvSpPr>
          <p:cNvPr id="4" name="Slide Number Placeholder 3"/>
          <p:cNvSpPr>
            <a:spLocks noGrp="1"/>
          </p:cNvSpPr>
          <p:nvPr>
            <p:ph type="sldNum" sz="quarter" idx="10"/>
          </p:nvPr>
        </p:nvSpPr>
        <p:spPr/>
        <p:txBody>
          <a:bodyPr/>
          <a:lstStyle/>
          <a:p>
            <a:fld id="{6C87474B-7D22-9349-B050-BE82E113485A}" type="slidenum">
              <a:rPr lang="en-US" smtClean="0"/>
              <a:t>6</a:t>
            </a:fld>
            <a:endParaRPr lang="en-US" dirty="0"/>
          </a:p>
        </p:txBody>
      </p:sp>
    </p:spTree>
    <p:extLst>
      <p:ext uri="{BB962C8B-B14F-4D97-AF65-F5344CB8AC3E}">
        <p14:creationId xmlns:p14="http://schemas.microsoft.com/office/powerpoint/2010/main" val="264647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a:t>
            </a:r>
            <a:r>
              <a:rPr lang="en-US" baseline="0" dirty="0" smtClean="0"/>
              <a:t> examined the reimbursement path and identified several areas in the process that we can improve with IT. The first area that IT can improve is to align with WPI’s organizational goal for going green and reduce the amount of paper required for the process. The current process requires the same forms to be printed and re-copies at least three times. The second area that we can improve is the number of time reimbursement forms are returned because of errors that can easily be avoided such as missing Banner ID on the form or using the wrong form all together. The process is also manual intensive and requires a considerable amount of time to review by at least three different people. Expense reimbursement is a non-value added activity for WPI as such reducing the time spent on this process will save costs. The forms also spend quite some time being in transit because it has to be physically moved from one place to another, often times across campus. </a:t>
            </a:r>
          </a:p>
          <a:p>
            <a:endParaRPr lang="en-US" baseline="0" dirty="0" smtClean="0"/>
          </a:p>
          <a:p>
            <a:r>
              <a:rPr lang="en-US" baseline="0" dirty="0" smtClean="0"/>
              <a:t>Image: http://mindmenders.in/sample-page/about/</a:t>
            </a:r>
            <a:endParaRPr lang="en-US" dirty="0"/>
          </a:p>
        </p:txBody>
      </p:sp>
      <p:sp>
        <p:nvSpPr>
          <p:cNvPr id="4" name="Slide Number Placeholder 3"/>
          <p:cNvSpPr>
            <a:spLocks noGrp="1"/>
          </p:cNvSpPr>
          <p:nvPr>
            <p:ph type="sldNum" sz="quarter" idx="10"/>
          </p:nvPr>
        </p:nvSpPr>
        <p:spPr/>
        <p:txBody>
          <a:bodyPr/>
          <a:lstStyle/>
          <a:p>
            <a:fld id="{6C87474B-7D22-9349-B050-BE82E113485A}" type="slidenum">
              <a:rPr lang="en-US" smtClean="0"/>
              <a:t>7</a:t>
            </a:fld>
            <a:endParaRPr lang="en-US" dirty="0"/>
          </a:p>
        </p:txBody>
      </p:sp>
    </p:spTree>
    <p:extLst>
      <p:ext uri="{BB962C8B-B14F-4D97-AF65-F5344CB8AC3E}">
        <p14:creationId xmlns:p14="http://schemas.microsoft.com/office/powerpoint/2010/main" val="9793390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Team</a:t>
            </a:r>
            <a:r>
              <a:rPr lang="en-US" baseline="0" dirty="0" smtClean="0"/>
              <a:t> 3 came up with three solution that would addresses the identified areas of improvement. Each subsequent solution builds on top of the previous one. The first solution is going to paperless documents storage. We recommend having a single electronic repository available to all approvers for storing a copy of the forms and receipts, replacing the many copies made through the process. Saving files into this storage should follow a standard file naming convention so that electronic forms are searchable and easily retrieve from the storage. Having paperless documents storage would also eliminate the multiple filing cabinets storing the same file since it would all be in one location. This solution requires minimum investment but leaves many areas for improvement unaddressed.</a:t>
            </a:r>
          </a:p>
          <a:p>
            <a:endParaRPr lang="en-US" baseline="0" dirty="0" smtClean="0"/>
          </a:p>
          <a:p>
            <a:r>
              <a:rPr lang="en-US" baseline="0" dirty="0" smtClean="0"/>
              <a:t>The second solution is to invest in or design a software for expense reimbursements similar to Concur Expense. The software will have its own paper document storage solution. The software will also allow employees and students to electronically submit their expenses reimbursements as well as supporting documentation. Once reimbursement forms are submitted, the software will send an email to the respective approvers to review the requests for reimbursement. Approvers can simply approve those expenses within the system. Ideally, this software can integrate with Banner Finance where information from this software feeds directly to Banner Finance eliminating the need for accounting to re-enter information into the system.  Another benefit is that employees and students can log in with their existing Banner ID. This solution not only reduce paper but also eliminate avoidable errors reducing the return rate, shortening reviewers’ time, time in transit, and increase overall efficiency after forms have been submitted. </a:t>
            </a:r>
          </a:p>
          <a:p>
            <a:endParaRPr lang="en-US" baseline="0" dirty="0" smtClean="0"/>
          </a:p>
          <a:p>
            <a:r>
              <a:rPr lang="en-US" baseline="0" dirty="0" smtClean="0"/>
              <a:t>Our third solution builds on top of the second solution and it is available as mobile applications. Mobile applications will allow submitters to submit receipts captured by their mobile devices. This solution would reduce the likelihood of missing receipts for reimbursements. Approvers can also review expense reimbursements quickly in between meetings.</a:t>
            </a:r>
          </a:p>
          <a:p>
            <a:endParaRPr lang="en-US" baseline="0" dirty="0" smtClean="0"/>
          </a:p>
          <a:p>
            <a:r>
              <a:rPr lang="en-US" baseline="0" dirty="0" smtClean="0"/>
              <a:t>Images:</a:t>
            </a:r>
          </a:p>
          <a:p>
            <a:r>
              <a:rPr lang="en-US" dirty="0" smtClean="0"/>
              <a:t>http://lemberg.co.uk/services/native-mobile-apps</a:t>
            </a:r>
          </a:p>
          <a:p>
            <a:r>
              <a:rPr lang="en-US" dirty="0" smtClean="0"/>
              <a:t>http://leddy.uwindsor.ca/no-printing-or-photocopying-extended-tuesday</a:t>
            </a:r>
          </a:p>
          <a:p>
            <a:r>
              <a:rPr lang="en-US" dirty="0" smtClean="0"/>
              <a:t>http://www.clker.com/clipart-240606.html</a:t>
            </a:r>
          </a:p>
          <a:p>
            <a:endParaRPr lang="en-US" dirty="0"/>
          </a:p>
        </p:txBody>
      </p:sp>
      <p:sp>
        <p:nvSpPr>
          <p:cNvPr id="4" name="Slide Number Placeholder 3"/>
          <p:cNvSpPr>
            <a:spLocks noGrp="1"/>
          </p:cNvSpPr>
          <p:nvPr>
            <p:ph type="sldNum" sz="quarter" idx="10"/>
          </p:nvPr>
        </p:nvSpPr>
        <p:spPr/>
        <p:txBody>
          <a:bodyPr/>
          <a:lstStyle/>
          <a:p>
            <a:fld id="{6C87474B-7D22-9349-B050-BE82E113485A}" type="slidenum">
              <a:rPr lang="en-US" smtClean="0"/>
              <a:t>8</a:t>
            </a:fld>
            <a:endParaRPr lang="en-US" dirty="0"/>
          </a:p>
        </p:txBody>
      </p:sp>
    </p:spTree>
    <p:extLst>
      <p:ext uri="{BB962C8B-B14F-4D97-AF65-F5344CB8AC3E}">
        <p14:creationId xmlns:p14="http://schemas.microsoft.com/office/powerpoint/2010/main" val="3472212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three course topic that we identified </a:t>
            </a:r>
            <a:r>
              <a:rPr lang="en-US" sz="1200" b="0" i="0" u="none" strike="noStrike" kern="1200" dirty="0" smtClean="0">
                <a:solidFill>
                  <a:schemeClr val="tx1"/>
                </a:solidFill>
                <a:effectLst/>
                <a:latin typeface="+mn-lt"/>
                <a:ea typeface="+mn-ea"/>
                <a:cs typeface="+mn-cs"/>
              </a:rPr>
              <a:t>are IT infrastructure,</a:t>
            </a:r>
            <a:r>
              <a:rPr lang="en-US" sz="1200" b="0" i="0" u="none" strike="noStrike" kern="1200" baseline="0" dirty="0" smtClean="0">
                <a:solidFill>
                  <a:schemeClr val="tx1"/>
                </a:solidFill>
                <a:effectLst/>
                <a:latin typeface="+mn-lt"/>
                <a:ea typeface="+mn-ea"/>
                <a:cs typeface="+mn-cs"/>
              </a:rPr>
              <a:t> IT governance and IT and Customer.  Each one of these topics are relevant to the WPI reimbursement process.  Currently the IT infrastructure of the reimbursement process is mostly manually intensive.  The goal will be to try to make it more robust and automated since the reimbursement process requires many people to review each form.  In </a:t>
            </a:r>
            <a:r>
              <a:rPr lang="en-US" sz="1200" baseline="0" dirty="0" smtClean="0">
                <a:effectLst/>
              </a:rPr>
              <a:t>the IT governance aspect, WPI employees (Administrative Assistant, and Accounting) </a:t>
            </a:r>
            <a:r>
              <a:rPr lang="en-US" sz="1200" dirty="0" smtClean="0">
                <a:effectLst/>
              </a:rPr>
              <a:t>must be fiscally responsible to obtain reimbursement for services provided. Today the process is not clear enough.</a:t>
            </a:r>
            <a:r>
              <a:rPr lang="en-US" sz="1200" baseline="0" dirty="0" smtClean="0">
                <a:effectLst/>
              </a:rPr>
              <a:t>  </a:t>
            </a:r>
            <a:r>
              <a:rPr lang="en-US" sz="1200" dirty="0" smtClean="0">
                <a:effectLst/>
              </a:rPr>
              <a:t>The understanding of the reimbursement process, generation of revenue, and personal productivity is vital</a:t>
            </a:r>
            <a:r>
              <a:rPr lang="en-US" sz="1200" baseline="0" dirty="0" smtClean="0">
                <a:effectLst/>
              </a:rPr>
              <a:t> in order to meet the goals of the department and provide the best customer service.</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Images:</a:t>
            </a:r>
            <a:endParaRPr lang="en-US" dirty="0" smtClean="0"/>
          </a:p>
          <a:p>
            <a:r>
              <a:rPr lang="en-US" dirty="0" smtClean="0"/>
              <a:t>https://www.google.com/search?q=IT+infrastructure&amp;biw=1373&amp;bih=749&amp;source=lnms&amp;tbm=isch&amp;sa=X&amp;ved=0CAYQ_AUoAWoVChMIlPSurrW6yAIVAW0-Ch3XfA8X&amp;dpr=0.95#imgrc=yCGN8VgoqFK0qM%3A</a:t>
            </a:r>
          </a:p>
          <a:p>
            <a:r>
              <a:rPr lang="en-US" dirty="0" smtClean="0"/>
              <a:t>https://www.google.com/search?q=it+governance&amp;biw=1373&amp;bih=749&amp;source=lnms&amp;tbm=isch&amp;sa=X&amp;sqi=2&amp;ved=0CAcQ_AUoAmoVChMIq6DB57e6yAIViXo-Ch318wqa&amp;dpr=0.95#imgrc=V_HiT1bBfxadaM%3A</a:t>
            </a:r>
          </a:p>
          <a:p>
            <a:endParaRPr lang="en-US" dirty="0"/>
          </a:p>
        </p:txBody>
      </p:sp>
      <p:sp>
        <p:nvSpPr>
          <p:cNvPr id="4" name="Slide Number Placeholder 3"/>
          <p:cNvSpPr>
            <a:spLocks noGrp="1"/>
          </p:cNvSpPr>
          <p:nvPr>
            <p:ph type="sldNum" sz="quarter" idx="10"/>
          </p:nvPr>
        </p:nvSpPr>
        <p:spPr/>
        <p:txBody>
          <a:bodyPr/>
          <a:lstStyle/>
          <a:p>
            <a:fld id="{6C87474B-7D22-9349-B050-BE82E113485A}" type="slidenum">
              <a:rPr lang="en-US" smtClean="0"/>
              <a:t>9</a:t>
            </a:fld>
            <a:endParaRPr lang="en-US" dirty="0"/>
          </a:p>
        </p:txBody>
      </p:sp>
    </p:spTree>
    <p:extLst>
      <p:ext uri="{BB962C8B-B14F-4D97-AF65-F5344CB8AC3E}">
        <p14:creationId xmlns:p14="http://schemas.microsoft.com/office/powerpoint/2010/main" val="1212174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we prepare to move forward with this project, we would like to ask for your feedback.</a:t>
            </a:r>
            <a:r>
              <a:rPr lang="en-US" baseline="0" dirty="0" smtClean="0"/>
              <a:t>  The questions we have for you, are:</a:t>
            </a:r>
          </a:p>
          <a:p>
            <a:endParaRPr lang="en-US" baseline="0" dirty="0" smtClean="0"/>
          </a:p>
          <a:p>
            <a:pPr marL="171450" indent="-171450">
              <a:buFont typeface="Arial"/>
              <a:buChar char="•"/>
            </a:pPr>
            <a:r>
              <a:rPr lang="en-US" baseline="0" dirty="0" smtClean="0"/>
              <a:t>Have you been part of a digitization reimbursement process at an organization you have been part of?</a:t>
            </a:r>
          </a:p>
          <a:p>
            <a:pPr marL="628650" lvl="1" indent="-171450">
              <a:buFont typeface="Arial"/>
              <a:buChar char="•"/>
            </a:pPr>
            <a:r>
              <a:rPr lang="en-US" baseline="0" dirty="0" smtClean="0"/>
              <a:t>If so, what were some of the challenges?</a:t>
            </a:r>
          </a:p>
          <a:p>
            <a:pPr marL="171450" indent="-171450">
              <a:buFont typeface="Arial"/>
              <a:buChar char="•"/>
            </a:pPr>
            <a:r>
              <a:rPr lang="en-US" baseline="0" dirty="0" smtClean="0"/>
              <a:t>Can you identify any holes in our suggestions that we may not have realized?</a:t>
            </a:r>
          </a:p>
          <a:p>
            <a:pPr marL="171450" indent="-171450">
              <a:buFont typeface="Arial"/>
              <a:buChar char="•"/>
            </a:pPr>
            <a:r>
              <a:rPr lang="en-US" baseline="0" dirty="0" smtClean="0"/>
              <a:t>Can you think of any alternative solutions we may not have considered?</a:t>
            </a:r>
          </a:p>
        </p:txBody>
      </p:sp>
      <p:sp>
        <p:nvSpPr>
          <p:cNvPr id="4" name="Slide Number Placeholder 3"/>
          <p:cNvSpPr>
            <a:spLocks noGrp="1"/>
          </p:cNvSpPr>
          <p:nvPr>
            <p:ph type="sldNum" sz="quarter" idx="10"/>
          </p:nvPr>
        </p:nvSpPr>
        <p:spPr/>
        <p:txBody>
          <a:bodyPr/>
          <a:lstStyle/>
          <a:p>
            <a:fld id="{6C87474B-7D22-9349-B050-BE82E113485A}" type="slidenum">
              <a:rPr lang="en-US" smtClean="0"/>
              <a:t>10</a:t>
            </a:fld>
            <a:endParaRPr lang="en-US" dirty="0"/>
          </a:p>
        </p:txBody>
      </p:sp>
    </p:spTree>
    <p:extLst>
      <p:ext uri="{BB962C8B-B14F-4D97-AF65-F5344CB8AC3E}">
        <p14:creationId xmlns:p14="http://schemas.microsoft.com/office/powerpoint/2010/main" val="1699578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 you for your time, attention,</a:t>
            </a:r>
            <a:r>
              <a:rPr lang="en-US" baseline="0" dirty="0" smtClean="0"/>
              <a:t> and feedback.</a:t>
            </a:r>
            <a:endParaRPr lang="en-US" dirty="0"/>
          </a:p>
        </p:txBody>
      </p:sp>
      <p:sp>
        <p:nvSpPr>
          <p:cNvPr id="4" name="Slide Number Placeholder 3"/>
          <p:cNvSpPr>
            <a:spLocks noGrp="1"/>
          </p:cNvSpPr>
          <p:nvPr>
            <p:ph type="sldNum" sz="quarter" idx="10"/>
          </p:nvPr>
        </p:nvSpPr>
        <p:spPr/>
        <p:txBody>
          <a:bodyPr/>
          <a:lstStyle/>
          <a:p>
            <a:fld id="{6C87474B-7D22-9349-B050-BE82E113485A}" type="slidenum">
              <a:rPr lang="en-US" smtClean="0"/>
              <a:t>11</a:t>
            </a:fld>
            <a:endParaRPr lang="en-US" dirty="0"/>
          </a:p>
        </p:txBody>
      </p:sp>
    </p:spTree>
    <p:extLst>
      <p:ext uri="{BB962C8B-B14F-4D97-AF65-F5344CB8AC3E}">
        <p14:creationId xmlns:p14="http://schemas.microsoft.com/office/powerpoint/2010/main" val="28229335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6" name="Group 10"/>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5" name="Snip Single Corner Rectangle 14"/>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cxnSp>
            <p:nvCxnSpPr>
              <p:cNvPr id="16" name="Straight Connector 15"/>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3" name="Teardrop 12"/>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en-US" smtClean="0"/>
              <a:t>Click to edit Master title style</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B1115196-1C6F-4784-83AC-30756D8F10B3}" type="datetimeFigureOut">
              <a:rPr lang="en-US" smtClean="0"/>
              <a:t>11/5/2015</a:t>
            </a:fld>
            <a:endParaRPr lang="en-US" dirty="0"/>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10"/>
          </p:nvPr>
        </p:nvSpPr>
        <p:spPr/>
        <p:txBody>
          <a:bodyPr/>
          <a:lstStyle/>
          <a:p>
            <a:fld id="{B1115196-1C6F-4784-83AC-30756D8F10B3}" type="datetimeFigureOut">
              <a:rPr lang="en-US" smtClean="0"/>
              <a:t>11/5/2015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9371D3E-5A18-49EB-AD2A-429AF165759F}"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grpSp>
        <p:nvGrpSpPr>
          <p:cNvPr id="6" name="Group 14"/>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7" name="Snip Single Corner Rectangle 16"/>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cxnSp>
            <p:nvCxnSpPr>
              <p:cNvPr id="18" name="Straight Connector 17"/>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6" name="Teardrop 15"/>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en-US" smtClean="0"/>
              <a:t>Click to edit Master title style</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B1115196-1C6F-4784-83AC-30756D8F10B3}" type="datetimeFigureOut">
              <a:rPr lang="en-US" smtClean="0"/>
              <a:t>11/5/2015</a:t>
            </a:fld>
            <a:endParaRPr lang="en-US" dirty="0"/>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dirty="0"/>
          </a:p>
        </p:txBody>
      </p:sp>
      <p:sp>
        <p:nvSpPr>
          <p:cNvPr id="12" name="Picture Placeholder 11"/>
          <p:cNvSpPr>
            <a:spLocks noGrp="1"/>
          </p:cNvSpPr>
          <p:nvPr>
            <p:ph type="pic" sz="quarter" idx="12"/>
          </p:nvPr>
        </p:nvSpPr>
        <p:spPr>
          <a:xfrm>
            <a:off x="0" y="676835"/>
            <a:ext cx="7543800" cy="2587752"/>
          </a:xfrm>
          <a:effectLst>
            <a:outerShdw blurRad="50800" dist="63500" dir="2700000" algn="tl" rotWithShape="0">
              <a:prstClr val="black">
                <a:alpha val="50000"/>
              </a:prstClr>
            </a:outerShdw>
          </a:effectLst>
        </p:spPr>
        <p:txBody>
          <a:bodyPr>
            <a:normAutofit/>
          </a:bodyPr>
          <a:lstStyle>
            <a:lvl1pPr marL="0" indent="0">
              <a:buNone/>
              <a:defRPr sz="1800"/>
            </a:lvl1pPr>
          </a:lstStyle>
          <a:p>
            <a:r>
              <a:rPr lang="en-US" dirty="0" smtClean="0"/>
              <a:t>Click icon to add picture</a:t>
            </a:r>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6" name="Group 6"/>
          <p:cNvGrpSpPr/>
          <p:nvPr/>
        </p:nvGrpSpPr>
        <p:grpSpPr>
          <a:xfrm flipH="1">
            <a:off x="1600199" y="2126877"/>
            <a:ext cx="7543801" cy="2604247"/>
            <a:chOff x="-1" y="3379694"/>
            <a:chExt cx="7543801" cy="2604247"/>
          </a:xfrm>
        </p:grpSpPr>
        <p:grpSp>
          <p:nvGrpSpPr>
            <p:cNvPr id="7" name="Group 11"/>
            <p:cNvGrpSpPr/>
            <p:nvPr/>
          </p:nvGrpSpPr>
          <p:grpSpPr>
            <a:xfrm>
              <a:off x="-1" y="3379694"/>
              <a:ext cx="7543801" cy="2604247"/>
              <a:chOff x="-1" y="3379694"/>
              <a:chExt cx="7543801" cy="2604247"/>
            </a:xfrm>
          </p:grpSpPr>
          <p:sp>
            <p:nvSpPr>
              <p:cNvPr id="10" name="Snip Single Corner Rectangle 9"/>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cxnSp>
            <p:nvCxnSpPr>
              <p:cNvPr id="11" name="Straight Connector 10"/>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9" name="Teardrop 8"/>
            <p:cNvSpPr/>
            <p:nvPr/>
          </p:nvSpPr>
          <p:spPr>
            <a:xfrm flipH="1">
              <a:off x="22859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Title 1"/>
          <p:cNvSpPr>
            <a:spLocks noGrp="1"/>
          </p:cNvSpPr>
          <p:nvPr>
            <p:ph type="title"/>
          </p:nvPr>
        </p:nvSpPr>
        <p:spPr>
          <a:xfrm>
            <a:off x="1736105" y="2653553"/>
            <a:ext cx="5870448" cy="1472184"/>
          </a:xfrm>
        </p:spPr>
        <p:txBody>
          <a:bodyPr vert="horz" lIns="91440" tIns="45720" rIns="91440" bIns="45720" rtlCol="0" anchor="b" anchorCtr="0">
            <a:normAutofit/>
          </a:bodyPr>
          <a:lstStyle>
            <a:lvl1pPr algn="l" defTabSz="914400" rtl="0" eaLnBrk="1" latinLnBrk="0" hangingPunct="1">
              <a:spcBef>
                <a:spcPct val="0"/>
              </a:spcBef>
              <a:buNone/>
              <a:defRPr sz="4600" kern="1200">
                <a:solidFill>
                  <a:schemeClr val="tx1">
                    <a:lumMod val="90000"/>
                    <a:lumOff val="10000"/>
                  </a:schemeClr>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1736105" y="4134881"/>
            <a:ext cx="5870448" cy="576072"/>
          </a:xfrm>
        </p:spPr>
        <p:txBody>
          <a:bodyPr vert="horz" lIns="91440" tIns="45720" rIns="91440" bIns="45720" rtlCol="0">
            <a:normAutofit/>
          </a:bodyPr>
          <a:lstStyle>
            <a:lvl1pPr marL="0" indent="0" algn="l" defTabSz="914400" rtl="0" eaLnBrk="1" latinLnBrk="0" hangingPunct="1">
              <a:spcBef>
                <a:spcPts val="0"/>
              </a:spcBef>
              <a:buClr>
                <a:schemeClr val="accent1"/>
              </a:buClr>
              <a:buSzPct val="90000"/>
              <a:buFont typeface="Wingdings 2" pitchFamily="18" charset="2"/>
              <a:buNone/>
              <a:defRPr sz="1400" kern="1200">
                <a:solidFill>
                  <a:schemeClr val="tx1">
                    <a:lumMod val="90000"/>
                    <a:lumOff val="10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5" name="Footer Placeholder 4"/>
          <p:cNvSpPr>
            <a:spLocks noGrp="1"/>
          </p:cNvSpPr>
          <p:nvPr>
            <p:ph type="ftr" sz="quarter" idx="11"/>
          </p:nvPr>
        </p:nvSpPr>
        <p:spPr>
          <a:xfrm rot="16200000">
            <a:off x="8033590" y="3475037"/>
            <a:ext cx="1828801" cy="365125"/>
          </a:xfrm>
        </p:spPr>
        <p:txBody>
          <a:bodyPr vert="horz" lIns="91440" tIns="0" rIns="91440" bIns="0" rtlCol="0" anchor="t" anchorCtr="0"/>
          <a:lstStyle>
            <a:lvl1pPr marL="0" algn="l" defTabSz="914400" rtl="0" eaLnBrk="1" latinLnBrk="0" hangingPunct="1">
              <a:defRPr sz="1100" b="1" kern="1200">
                <a:solidFill>
                  <a:schemeClr val="bg1">
                    <a:lumMod val="75000"/>
                  </a:schemeClr>
                </a:solidFill>
                <a:latin typeface="+mn-lt"/>
                <a:ea typeface="+mn-ea"/>
                <a:cs typeface="+mn-cs"/>
              </a:defRPr>
            </a:lvl1pPr>
          </a:lstStyle>
          <a:p>
            <a:endParaRPr lang="en-US" dirty="0"/>
          </a:p>
        </p:txBody>
      </p:sp>
      <p:sp>
        <p:nvSpPr>
          <p:cNvPr id="4" name="Date Placeholder 3"/>
          <p:cNvSpPr>
            <a:spLocks noGrp="1"/>
          </p:cNvSpPr>
          <p:nvPr>
            <p:ph type="dt" sz="half" idx="10"/>
          </p:nvPr>
        </p:nvSpPr>
        <p:spPr>
          <a:xfrm rot="16200000">
            <a:off x="7658009" y="3475037"/>
            <a:ext cx="1828800" cy="365125"/>
          </a:xfrm>
        </p:spPr>
        <p:txBody>
          <a:bodyPr vert="horz" lIns="91440" tIns="0" rIns="91440" bIns="0" rtlCol="0" anchor="b" anchorCtr="0"/>
          <a:lstStyle>
            <a:lvl1pPr marL="0" algn="l" defTabSz="914400" rtl="0" eaLnBrk="1" latinLnBrk="0" hangingPunct="1">
              <a:defRPr sz="1400" b="1" kern="1200">
                <a:solidFill>
                  <a:schemeClr val="bg1">
                    <a:lumMod val="50000"/>
                  </a:schemeClr>
                </a:solidFill>
                <a:latin typeface="+mn-lt"/>
                <a:ea typeface="+mn-ea"/>
                <a:cs typeface="+mn-cs"/>
              </a:defRPr>
            </a:lvl1pPr>
          </a:lstStyle>
          <a:p>
            <a:fld id="{B1115196-1C6F-4784-83AC-30756D8F10B3}" type="datetimeFigureOut">
              <a:rPr lang="en-US" smtClean="0"/>
              <a:t>11/5/2015</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Snip Diagonal Corner Rectangle 10"/>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2" name="Snip Diagonal Corner Rectangle 11"/>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 name="Title 1"/>
          <p:cNvSpPr>
            <a:spLocks noGrp="1"/>
          </p:cNvSpPr>
          <p:nvPr>
            <p:ph type="title"/>
          </p:nvPr>
        </p:nvSpPr>
        <p:spPr>
          <a:xfrm>
            <a:off x="779463" y="295833"/>
            <a:ext cx="7583488" cy="1143000"/>
          </a:xfrm>
        </p:spPr>
        <p:txBody>
          <a:bodyPr/>
          <a:lstStyle/>
          <a:p>
            <a:r>
              <a:rPr lang="en-US" smtClean="0"/>
              <a:t>Click to edit Master title style</a:t>
            </a:r>
            <a:endParaRPr/>
          </a:p>
        </p:txBody>
      </p:sp>
      <p:sp>
        <p:nvSpPr>
          <p:cNvPr id="3" name="Content Placeholder 2"/>
          <p:cNvSpPr>
            <a:spLocks noGrp="1"/>
          </p:cNvSpPr>
          <p:nvPr>
            <p:ph sz="half" idx="1"/>
          </p:nvPr>
        </p:nvSpPr>
        <p:spPr>
          <a:xfrm>
            <a:off x="779461" y="1981201"/>
            <a:ext cx="3657600" cy="3975100"/>
          </a:xfrm>
        </p:spPr>
        <p:txBody>
          <a:bodyPr>
            <a:normAutofit/>
          </a:bodyPr>
          <a:lstStyle>
            <a:lvl1pPr>
              <a:defRPr sz="2200"/>
            </a:lvl1pPr>
            <a:lvl2pPr>
              <a:defRPr sz="20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Content Placeholder 3"/>
          <p:cNvSpPr>
            <a:spLocks noGrp="1"/>
          </p:cNvSpPr>
          <p:nvPr>
            <p:ph sz="half" idx="2"/>
          </p:nvPr>
        </p:nvSpPr>
        <p:spPr>
          <a:xfrm>
            <a:off x="4705351" y="1981201"/>
            <a:ext cx="3657600" cy="3975100"/>
          </a:xfrm>
        </p:spPr>
        <p:txBody>
          <a:bodyPr>
            <a:normAutofit/>
          </a:bodyPr>
          <a:lstStyle>
            <a:lvl1pPr>
              <a:defRPr sz="2200"/>
            </a:lvl1pPr>
            <a:lvl2pPr>
              <a:defRPr sz="2000"/>
            </a:lvl2pPr>
            <a:lvl3pPr>
              <a:defRPr sz="1800"/>
            </a:lvl3pPr>
            <a:lvl4pPr>
              <a:defRPr sz="1800"/>
            </a:lvl4pPr>
            <a:lvl5pPr>
              <a:defRPr sz="1800"/>
            </a:lvl5pPr>
            <a:lvl6pPr marL="1946275" indent="-344488">
              <a:defRPr sz="1800"/>
            </a:lvl6pPr>
            <a:lvl7pPr marL="1946275" indent="-344488">
              <a:defRPr sz="1800"/>
            </a:lvl7pPr>
            <a:lvl8pPr marL="1946275" indent="-344488">
              <a:defRPr sz="1800"/>
            </a:lvl8pPr>
            <a:lvl9pPr marL="1946275" indent="-344488">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5" name="Date Placeholder 4"/>
          <p:cNvSpPr>
            <a:spLocks noGrp="1"/>
          </p:cNvSpPr>
          <p:nvPr>
            <p:ph type="dt" sz="half" idx="10"/>
          </p:nvPr>
        </p:nvSpPr>
        <p:spPr/>
        <p:txBody>
          <a:bodyPr/>
          <a:lstStyle/>
          <a:p>
            <a:fld id="{B1115196-1C6F-4784-83AC-30756D8F10B3}" type="datetimeFigureOut">
              <a:rPr lang="en-US" smtClean="0"/>
              <a:t>11/5/2015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9371D3E-5A18-49EB-AD2A-429AF165759F}"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Snip Diagonal Corner Rectangle 11"/>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3" name="Snip Diagonal Corner Rectangle 12"/>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 name="Title 1"/>
          <p:cNvSpPr>
            <a:spLocks noGrp="1"/>
          </p:cNvSpPr>
          <p:nvPr>
            <p:ph type="title"/>
          </p:nvPr>
        </p:nvSpPr>
        <p:spPr>
          <a:xfrm>
            <a:off x="779463" y="295833"/>
            <a:ext cx="7583488" cy="114300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79463"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779463"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5" name="Text Placeholder 4"/>
          <p:cNvSpPr>
            <a:spLocks noGrp="1"/>
          </p:cNvSpPr>
          <p:nvPr>
            <p:ph type="body" sz="quarter" idx="3"/>
          </p:nvPr>
        </p:nvSpPr>
        <p:spPr>
          <a:xfrm>
            <a:off x="4705351"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05351"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7" name="Date Placeholder 6"/>
          <p:cNvSpPr>
            <a:spLocks noGrp="1"/>
          </p:cNvSpPr>
          <p:nvPr>
            <p:ph type="dt" sz="half" idx="10"/>
          </p:nvPr>
        </p:nvSpPr>
        <p:spPr/>
        <p:txBody>
          <a:bodyPr/>
          <a:lstStyle/>
          <a:p>
            <a:fld id="{B1115196-1C6F-4784-83AC-30756D8F10B3}" type="datetimeFigureOut">
              <a:rPr lang="en-US" smtClean="0"/>
              <a:t>11/5/2015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9371D3E-5A18-49EB-AD2A-429AF165759F}"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B1115196-1C6F-4784-83AC-30756D8F10B3}" type="datetimeFigureOut">
              <a:rPr lang="en-US" smtClean="0"/>
              <a:t>11/5/2015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9371D3E-5A18-49EB-AD2A-429AF165759F}"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Snip Diagonal Corner Rectangle 5"/>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 name="Date Placeholder 1"/>
          <p:cNvSpPr>
            <a:spLocks noGrp="1"/>
          </p:cNvSpPr>
          <p:nvPr>
            <p:ph type="dt" sz="half" idx="10"/>
          </p:nvPr>
        </p:nvSpPr>
        <p:spPr/>
        <p:txBody>
          <a:bodyPr/>
          <a:lstStyle/>
          <a:p>
            <a:fld id="{B1115196-1C6F-4784-83AC-30756D8F10B3}" type="datetimeFigureOut">
              <a:rPr lang="en-US" smtClean="0"/>
              <a:t>11/5/2015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9371D3E-5A18-49EB-AD2A-429AF165759F}"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1" name="Group 11"/>
          <p:cNvGrpSpPr/>
          <p:nvPr/>
        </p:nvGrpSpPr>
        <p:grpSpPr>
          <a:xfrm>
            <a:off x="228600" y="228600"/>
            <a:ext cx="4251960" cy="6387352"/>
            <a:chOff x="228600" y="228600"/>
            <a:chExt cx="4251960" cy="6387352"/>
          </a:xfrm>
        </p:grpSpPr>
        <p:sp>
          <p:nvSpPr>
            <p:cNvPr id="13" name="Snip Diagonal Corner Rectangle 12"/>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4" name="Teardrop 13"/>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15" name="Snip Diagonal Corner Rectangle 14"/>
          <p:cNvSpPr/>
          <p:nvPr/>
        </p:nvSpPr>
        <p:spPr>
          <a:xfrm flipV="1">
            <a:off x="46482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 name="Title 1"/>
          <p:cNvSpPr>
            <a:spLocks noGrp="1"/>
          </p:cNvSpPr>
          <p:nvPr>
            <p:ph type="title"/>
          </p:nvPr>
        </p:nvSpPr>
        <p:spPr>
          <a:xfrm>
            <a:off x="525780" y="2177303"/>
            <a:ext cx="3657600" cy="1162050"/>
          </a:xfrm>
        </p:spPr>
        <p:txBody>
          <a:bodyPr anchor="b">
            <a:normAutofit/>
          </a:bodyPr>
          <a:lstStyle>
            <a:lvl1pPr algn="l">
              <a:defRPr sz="3000" b="0">
                <a:solidFill>
                  <a:schemeClr val="accent1"/>
                </a:solidFill>
              </a:defRPr>
            </a:lvl1pPr>
          </a:lstStyle>
          <a:p>
            <a:r>
              <a:rPr lang="en-US" smtClean="0"/>
              <a:t>Click to edit Master title style</a:t>
            </a:r>
            <a:endParaRPr/>
          </a:p>
        </p:txBody>
      </p:sp>
      <p:sp>
        <p:nvSpPr>
          <p:cNvPr id="3" name="Content Placeholder 2"/>
          <p:cNvSpPr>
            <a:spLocks noGrp="1"/>
          </p:cNvSpPr>
          <p:nvPr>
            <p:ph idx="1"/>
          </p:nvPr>
        </p:nvSpPr>
        <p:spPr>
          <a:xfrm>
            <a:off x="4945380" y="609600"/>
            <a:ext cx="3657600" cy="53340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Text Placeholder 3"/>
          <p:cNvSpPr>
            <a:spLocks noGrp="1"/>
          </p:cNvSpPr>
          <p:nvPr>
            <p:ph type="body" sz="half" idx="2"/>
          </p:nvPr>
        </p:nvSpPr>
        <p:spPr>
          <a:xfrm>
            <a:off x="525780" y="3352799"/>
            <a:ext cx="3657600" cy="2590801"/>
          </a:xfrm>
        </p:spPr>
        <p:txBody>
          <a:bodyPr>
            <a:normAutofit/>
          </a:bodyPr>
          <a:lstStyle>
            <a:lvl1pPr marL="0" indent="0">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762000" y="6297706"/>
            <a:ext cx="1295400" cy="365125"/>
          </a:xfrm>
        </p:spPr>
        <p:txBody>
          <a:bodyPr/>
          <a:lstStyle/>
          <a:p>
            <a:fld id="{B1115196-1C6F-4784-83AC-30756D8F10B3}" type="datetimeFigureOut">
              <a:rPr lang="en-US" smtClean="0"/>
              <a:t>11/5/2015</a:t>
            </a:fld>
            <a:endParaRPr lang="en-US" dirty="0"/>
          </a:p>
        </p:txBody>
      </p:sp>
      <p:sp>
        <p:nvSpPr>
          <p:cNvPr id="6" name="Footer Placeholder 5"/>
          <p:cNvSpPr>
            <a:spLocks noGrp="1"/>
          </p:cNvSpPr>
          <p:nvPr>
            <p:ph type="ftr" sz="quarter" idx="11"/>
          </p:nvPr>
        </p:nvSpPr>
        <p:spPr>
          <a:xfrm>
            <a:off x="2057400" y="6297706"/>
            <a:ext cx="2339788" cy="365125"/>
          </a:xfrm>
        </p:spPr>
        <p:txBody>
          <a:bodyPr/>
          <a:lstStyle/>
          <a:p>
            <a:endParaRPr lang="en-US" dirty="0"/>
          </a:p>
        </p:txBody>
      </p:sp>
      <p:sp>
        <p:nvSpPr>
          <p:cNvPr id="7" name="Slide Number Placeholder 6"/>
          <p:cNvSpPr>
            <a:spLocks noGrp="1"/>
          </p:cNvSpPr>
          <p:nvPr>
            <p:ph type="sldNum" sz="quarter" idx="12"/>
          </p:nvPr>
        </p:nvSpPr>
        <p:spPr>
          <a:xfrm>
            <a:off x="304800" y="6297706"/>
            <a:ext cx="443753" cy="365125"/>
          </a:xfrm>
        </p:spPr>
        <p:txBody>
          <a:bodyPr/>
          <a:lstStyle>
            <a:lvl1pPr algn="l">
              <a:defRPr/>
            </a:lvl1pPr>
          </a:lstStyle>
          <a:p>
            <a:fld id="{19371D3E-5A18-49EB-AD2A-429AF165759F}"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10"/>
          <p:cNvGrpSpPr/>
          <p:nvPr/>
        </p:nvGrpSpPr>
        <p:grpSpPr>
          <a:xfrm>
            <a:off x="228600" y="228600"/>
            <a:ext cx="4251960" cy="6387352"/>
            <a:chOff x="228600" y="228600"/>
            <a:chExt cx="4251960" cy="6387352"/>
          </a:xfrm>
        </p:grpSpPr>
        <p:sp>
          <p:nvSpPr>
            <p:cNvPr id="12" name="Snip Diagonal Corner Rectangle 11"/>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3" name="Teardrop 12"/>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Title 1"/>
          <p:cNvSpPr>
            <a:spLocks noGrp="1"/>
          </p:cNvSpPr>
          <p:nvPr>
            <p:ph type="title"/>
          </p:nvPr>
        </p:nvSpPr>
        <p:spPr>
          <a:xfrm>
            <a:off x="530352" y="2176272"/>
            <a:ext cx="3657600" cy="1161288"/>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flipH="1">
            <a:off x="4654475" y="228600"/>
            <a:ext cx="4251960" cy="6391656"/>
          </a:xfrm>
          <a:prstGeom prst="snip2DiagRect">
            <a:avLst>
              <a:gd name="adj1" fmla="val 0"/>
              <a:gd name="adj2" fmla="val 4017"/>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dirty="0"/>
          </a:p>
        </p:txBody>
      </p:sp>
      <p:sp>
        <p:nvSpPr>
          <p:cNvPr id="4" name="Text Placeholder 3"/>
          <p:cNvSpPr>
            <a:spLocks noGrp="1"/>
          </p:cNvSpPr>
          <p:nvPr>
            <p:ph type="body" sz="half" idx="2"/>
          </p:nvPr>
        </p:nvSpPr>
        <p:spPr>
          <a:xfrm>
            <a:off x="530352" y="3342401"/>
            <a:ext cx="3657600" cy="2595282"/>
          </a:xfrm>
        </p:spPr>
        <p:txBody>
          <a:bodyPr>
            <a:normAutofit/>
          </a:bodyPr>
          <a:lstStyle>
            <a:lvl1pPr marL="0" indent="0">
              <a:lnSpc>
                <a:spcPct val="110000"/>
              </a:lnSpc>
              <a:spcBef>
                <a:spcPts val="60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4"/>
          <p:cNvSpPr>
            <a:spLocks noGrp="1"/>
          </p:cNvSpPr>
          <p:nvPr>
            <p:ph type="dt" sz="half" idx="10"/>
          </p:nvPr>
        </p:nvSpPr>
        <p:spPr>
          <a:xfrm>
            <a:off x="758952" y="6300216"/>
            <a:ext cx="1298448" cy="365125"/>
          </a:xfrm>
        </p:spPr>
        <p:txBody>
          <a:bodyPr/>
          <a:lstStyle/>
          <a:p>
            <a:fld id="{B1115196-1C6F-4784-83AC-30756D8F10B3}" type="datetimeFigureOut">
              <a:rPr lang="en-US" smtClean="0"/>
              <a:t>11/5/2015</a:t>
            </a:fld>
            <a:endParaRPr lang="en-US" dirty="0"/>
          </a:p>
        </p:txBody>
      </p:sp>
      <p:sp>
        <p:nvSpPr>
          <p:cNvPr id="6" name="Footer Placeholder 5"/>
          <p:cNvSpPr>
            <a:spLocks noGrp="1"/>
          </p:cNvSpPr>
          <p:nvPr>
            <p:ph type="ftr" sz="quarter" idx="11"/>
          </p:nvPr>
        </p:nvSpPr>
        <p:spPr>
          <a:xfrm>
            <a:off x="2057400" y="6300216"/>
            <a:ext cx="2340864" cy="365125"/>
          </a:xfrm>
        </p:spPr>
        <p:txBody>
          <a:bodyPr/>
          <a:lstStyle/>
          <a:p>
            <a:endParaRPr lang="en-US" dirty="0"/>
          </a:p>
        </p:txBody>
      </p:sp>
      <p:sp>
        <p:nvSpPr>
          <p:cNvPr id="7" name="Slide Number Placeholder 6"/>
          <p:cNvSpPr>
            <a:spLocks noGrp="1"/>
          </p:cNvSpPr>
          <p:nvPr>
            <p:ph type="sldNum" sz="quarter" idx="12"/>
          </p:nvPr>
        </p:nvSpPr>
        <p:spPr>
          <a:xfrm>
            <a:off x="301752" y="6300216"/>
            <a:ext cx="448056" cy="365125"/>
          </a:xfrm>
        </p:spPr>
        <p:txBody>
          <a:bodyPr/>
          <a:lstStyle>
            <a:lvl1pPr algn="l">
              <a:defRPr/>
            </a:lvl1pPr>
          </a:lstStyle>
          <a:p>
            <a:fld id="{19371D3E-5A18-49EB-AD2A-429AF165759F}"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9" name="Snip Diagonal Corner Rectangle 8"/>
          <p:cNvSpPr/>
          <p:nvPr/>
        </p:nvSpPr>
        <p:spPr>
          <a:xfrm flipV="1">
            <a:off x="228600" y="4648200"/>
            <a:ext cx="8686800" cy="1963271"/>
          </a:xfrm>
          <a:prstGeom prst="snip2DiagRect">
            <a:avLst>
              <a:gd name="adj1" fmla="val 0"/>
              <a:gd name="adj2" fmla="val 937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 name="Title 1"/>
          <p:cNvSpPr>
            <a:spLocks noGrp="1"/>
          </p:cNvSpPr>
          <p:nvPr>
            <p:ph type="title"/>
          </p:nvPr>
        </p:nvSpPr>
        <p:spPr>
          <a:xfrm>
            <a:off x="457200" y="4648200"/>
            <a:ext cx="8153400" cy="609600"/>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US" smtClean="0"/>
              <a:t>Click to edit Master title style</a:t>
            </a:r>
            <a:endParaRPr/>
          </a:p>
        </p:txBody>
      </p:sp>
      <p:sp>
        <p:nvSpPr>
          <p:cNvPr id="3" name="Date Placeholder 2"/>
          <p:cNvSpPr>
            <a:spLocks noGrp="1"/>
          </p:cNvSpPr>
          <p:nvPr>
            <p:ph type="dt" sz="half" idx="10"/>
          </p:nvPr>
        </p:nvSpPr>
        <p:spPr/>
        <p:txBody>
          <a:bodyPr/>
          <a:lstStyle/>
          <a:p>
            <a:fld id="{B1115196-1C6F-4784-83AC-30756D8F10B3}" type="datetimeFigureOut">
              <a:rPr lang="en-US" smtClean="0"/>
              <a:t>11/5/2015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9371D3E-5A18-49EB-AD2A-429AF165759F}" type="slidenum">
              <a:rPr lang="en-US" smtClean="0"/>
              <a:t>‹#›</a:t>
            </a:fld>
            <a:endParaRPr lang="en-US" dirty="0"/>
          </a:p>
        </p:txBody>
      </p:sp>
      <p:sp>
        <p:nvSpPr>
          <p:cNvPr id="7" name="Text Placeholder 3"/>
          <p:cNvSpPr>
            <a:spLocks noGrp="1"/>
          </p:cNvSpPr>
          <p:nvPr>
            <p:ph type="body" sz="half" idx="2"/>
          </p:nvPr>
        </p:nvSpPr>
        <p:spPr>
          <a:xfrm>
            <a:off x="457200" y="5257799"/>
            <a:ext cx="8156448" cy="820272"/>
          </a:xfrm>
        </p:spPr>
        <p:txBody>
          <a:bodyPr>
            <a:normAutofit/>
          </a:bodyPr>
          <a:lstStyle>
            <a:lvl1pPr marL="0" indent="0">
              <a:lnSpc>
                <a:spcPct val="110000"/>
              </a:lnSpc>
              <a:spcBef>
                <a:spcPct val="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8" name="Picture Placeholder 2"/>
          <p:cNvSpPr>
            <a:spLocks noGrp="1"/>
          </p:cNvSpPr>
          <p:nvPr>
            <p:ph type="pic" idx="1"/>
          </p:nvPr>
        </p:nvSpPr>
        <p:spPr>
          <a:xfrm flipH="1">
            <a:off x="228600" y="228600"/>
            <a:ext cx="8677835" cy="4267200"/>
          </a:xfrm>
          <a:prstGeom prst="snip2DiagRect">
            <a:avLst>
              <a:gd name="adj1" fmla="val 0"/>
              <a:gd name="adj2" fmla="val 4332"/>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1115196-1C6F-4784-83AC-30756D8F10B3}" type="datetimeFigureOut">
              <a:rPr lang="en-US" smtClean="0"/>
              <a:t>11/5/2015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9371D3E-5A18-49EB-AD2A-429AF165759F}" type="slidenum">
              <a:rPr lang="en-US" smtClean="0"/>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10"/>
          </p:nvPr>
        </p:nvSpPr>
        <p:spPr/>
        <p:txBody>
          <a:bodyPr/>
          <a:lstStyle/>
          <a:p>
            <a:fld id="{B1115196-1C6F-4784-83AC-30756D8F10B3}" type="datetimeFigureOut">
              <a:rPr lang="en-US" smtClean="0"/>
              <a:t>11/5/2015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9371D3E-5A18-49EB-AD2A-429AF165759F}" type="slidenum">
              <a:rPr lang="en-US" smtClean="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8" name="Snip Diagonal Corner Rectangle 7"/>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 name="Vertical Title 1"/>
          <p:cNvSpPr>
            <a:spLocks noGrp="1"/>
          </p:cNvSpPr>
          <p:nvPr>
            <p:ph type="title" orient="vert"/>
          </p:nvPr>
        </p:nvSpPr>
        <p:spPr>
          <a:xfrm>
            <a:off x="7467600" y="838201"/>
            <a:ext cx="1219200" cy="51054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779462" y="838201"/>
            <a:ext cx="6307138" cy="5105400"/>
          </a:xfrm>
        </p:spPr>
        <p:txBody>
          <a:bodyPr vert="eaVert"/>
          <a:lstStyle>
            <a:lvl5pP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10"/>
          </p:nvPr>
        </p:nvSpPr>
        <p:spPr/>
        <p:txBody>
          <a:bodyPr/>
          <a:lstStyle/>
          <a:p>
            <a:fld id="{B1115196-1C6F-4784-83AC-30756D8F10B3}" type="datetimeFigureOut">
              <a:rPr lang="en-US" smtClean="0"/>
              <a:t>11/5/2015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9371D3E-5A18-49EB-AD2A-429AF165759F}"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9463" y="295833"/>
            <a:ext cx="7583488" cy="1143000"/>
          </a:xfrm>
          <a:prstGeom prst="rect">
            <a:avLst/>
          </a:prstGeom>
        </p:spPr>
        <p:txBody>
          <a:bodyPr vert="horz" lIns="91440" tIns="45720" rIns="91440" bIns="45720" rtlCol="0" anchor="b" anchorCtr="0">
            <a:normAutofit/>
          </a:bodyPr>
          <a:lstStyle/>
          <a:p>
            <a:r>
              <a:rPr lang="en-US" smtClean="0"/>
              <a:t>Click to edit Master title style</a:t>
            </a:r>
            <a:endParaRPr/>
          </a:p>
        </p:txBody>
      </p:sp>
      <p:sp>
        <p:nvSpPr>
          <p:cNvPr id="3" name="Text Placeholder 2"/>
          <p:cNvSpPr>
            <a:spLocks noGrp="1"/>
          </p:cNvSpPr>
          <p:nvPr>
            <p:ph type="body" idx="1"/>
          </p:nvPr>
        </p:nvSpPr>
        <p:spPr>
          <a:xfrm>
            <a:off x="779463" y="1949824"/>
            <a:ext cx="7583488" cy="400722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2"/>
          </p:nvPr>
        </p:nvSpPr>
        <p:spPr>
          <a:xfrm>
            <a:off x="228600" y="6243918"/>
            <a:ext cx="2133600" cy="365125"/>
          </a:xfrm>
          <a:prstGeom prst="rect">
            <a:avLst/>
          </a:prstGeom>
        </p:spPr>
        <p:txBody>
          <a:bodyPr vert="horz" lIns="91440" tIns="45720" rIns="91440" bIns="45720" rtlCol="0" anchor="ctr"/>
          <a:lstStyle>
            <a:lvl1pPr algn="l">
              <a:defRPr sz="1100" b="1">
                <a:solidFill>
                  <a:schemeClr val="bg1">
                    <a:lumMod val="65000"/>
                  </a:schemeClr>
                </a:solidFill>
              </a:defRPr>
            </a:lvl1pPr>
          </a:lstStyle>
          <a:p>
            <a:fld id="{B1115196-1C6F-4784-83AC-30756D8F10B3}" type="datetimeFigureOut">
              <a:rPr lang="en-US" smtClean="0"/>
              <a:t>11/5/2015</a:t>
            </a:fld>
            <a:endParaRPr lang="en-US" dirty="0"/>
          </a:p>
        </p:txBody>
      </p:sp>
      <p:sp>
        <p:nvSpPr>
          <p:cNvPr id="5" name="Footer Placeholder 4"/>
          <p:cNvSpPr>
            <a:spLocks noGrp="1"/>
          </p:cNvSpPr>
          <p:nvPr>
            <p:ph type="ftr" sz="quarter" idx="3"/>
          </p:nvPr>
        </p:nvSpPr>
        <p:spPr>
          <a:xfrm>
            <a:off x="5867400" y="6248400"/>
            <a:ext cx="2895600" cy="365125"/>
          </a:xfrm>
          <a:prstGeom prst="rect">
            <a:avLst/>
          </a:prstGeom>
        </p:spPr>
        <p:txBody>
          <a:bodyPr vert="horz" lIns="91440" tIns="45720" rIns="91440" bIns="45720" rtlCol="0" anchor="ctr"/>
          <a:lstStyle>
            <a:lvl1pPr algn="r">
              <a:defRPr sz="1100" b="1">
                <a:solidFill>
                  <a:schemeClr val="bg1">
                    <a:lumMod val="65000"/>
                  </a:schemeClr>
                </a:solidFill>
              </a:defRPr>
            </a:lvl1pPr>
          </a:lstStyle>
          <a:p>
            <a:endParaRPr lang="en-US" dirty="0"/>
          </a:p>
        </p:txBody>
      </p:sp>
      <p:sp>
        <p:nvSpPr>
          <p:cNvPr id="6" name="Slide Number Placeholder 5"/>
          <p:cNvSpPr>
            <a:spLocks noGrp="1"/>
          </p:cNvSpPr>
          <p:nvPr>
            <p:ph type="sldNum" sz="quarter" idx="4"/>
          </p:nvPr>
        </p:nvSpPr>
        <p:spPr>
          <a:xfrm>
            <a:off x="4305300" y="6248400"/>
            <a:ext cx="533400" cy="365125"/>
          </a:xfrm>
          <a:prstGeom prst="rect">
            <a:avLst/>
          </a:prstGeom>
        </p:spPr>
        <p:txBody>
          <a:bodyPr vert="horz" lIns="91440" tIns="45720" rIns="91440" bIns="45720" rtlCol="0" anchor="ctr"/>
          <a:lstStyle>
            <a:lvl1pPr algn="ctr">
              <a:defRPr sz="1100" b="1">
                <a:solidFill>
                  <a:schemeClr val="bg1">
                    <a:lumMod val="65000"/>
                  </a:schemeClr>
                </a:solidFill>
              </a:defRPr>
            </a:lvl1pPr>
          </a:lstStyle>
          <a:p>
            <a:fld id="{19371D3E-5A18-49EB-AD2A-429AF165759F}"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00" rtl="0" eaLnBrk="1" latinLnBrk="0" hangingPunct="1">
        <a:spcBef>
          <a:spcPct val="0"/>
        </a:spcBef>
        <a:buNone/>
        <a:defRPr sz="3800" kern="1200">
          <a:solidFill>
            <a:schemeClr val="tx1">
              <a:lumMod val="90000"/>
              <a:lumOff val="10000"/>
            </a:schemeClr>
          </a:solidFill>
          <a:latin typeface="+mj-lt"/>
          <a:ea typeface="+mj-ea"/>
          <a:cs typeface="+mj-cs"/>
        </a:defRPr>
      </a:lvl1pPr>
    </p:titleStyle>
    <p:body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10.png"/><Relationship Id="rId4" Type="http://schemas.openxmlformats.org/officeDocument/2006/relationships/diagramLayout" Target="../diagrams/layout2.xml"/><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489223"/>
            <a:ext cx="7532714" cy="1810307"/>
          </a:xfrm>
        </p:spPr>
        <p:txBody>
          <a:bodyPr>
            <a:normAutofit/>
          </a:bodyPr>
          <a:lstStyle/>
          <a:p>
            <a:pPr algn="l"/>
            <a:r>
              <a:rPr lang="en-US" dirty="0" smtClean="0"/>
              <a:t>MIS500 INTERIM REPORT:</a:t>
            </a:r>
            <a:br>
              <a:rPr lang="en-US" dirty="0" smtClean="0"/>
            </a:br>
            <a:r>
              <a:rPr lang="en-US" sz="600" dirty="0" smtClean="0"/>
              <a:t> </a:t>
            </a:r>
            <a:br>
              <a:rPr lang="en-US" sz="600" dirty="0" smtClean="0"/>
            </a:br>
            <a:r>
              <a:rPr lang="en-US" sz="600" dirty="0" smtClean="0"/>
              <a:t/>
            </a:r>
            <a:br>
              <a:rPr lang="en-US" sz="600" dirty="0" smtClean="0"/>
            </a:br>
            <a:r>
              <a:rPr lang="en-US" sz="3000" dirty="0" smtClean="0"/>
              <a:t>Reimbursement Process Improvement at WPI </a:t>
            </a:r>
            <a:endParaRPr lang="en-US" sz="3000" dirty="0"/>
          </a:p>
        </p:txBody>
      </p:sp>
      <p:sp>
        <p:nvSpPr>
          <p:cNvPr id="4" name="Subtitle 3"/>
          <p:cNvSpPr>
            <a:spLocks noGrp="1"/>
          </p:cNvSpPr>
          <p:nvPr>
            <p:ph type="subTitle" idx="1"/>
          </p:nvPr>
        </p:nvSpPr>
        <p:spPr>
          <a:xfrm>
            <a:off x="0" y="5635312"/>
            <a:ext cx="7532714" cy="335182"/>
          </a:xfrm>
        </p:spPr>
        <p:txBody>
          <a:bodyPr>
            <a:normAutofit/>
          </a:bodyPr>
          <a:lstStyle/>
          <a:p>
            <a:pPr algn="ctr"/>
            <a:r>
              <a:rPr lang="en-US" dirty="0">
                <a:solidFill>
                  <a:schemeClr val="bg1">
                    <a:lumMod val="50000"/>
                  </a:schemeClr>
                </a:solidFill>
              </a:rPr>
              <a:t>TIMBAc5 Team </a:t>
            </a:r>
            <a:r>
              <a:rPr lang="en-US" dirty="0" smtClean="0">
                <a:solidFill>
                  <a:schemeClr val="bg1">
                    <a:lumMod val="50000"/>
                  </a:schemeClr>
                </a:solidFill>
              </a:rPr>
              <a:t>3: </a:t>
            </a:r>
            <a:r>
              <a:rPr lang="en-US" dirty="0" smtClean="0">
                <a:solidFill>
                  <a:schemeClr val="bg1">
                    <a:lumMod val="50000"/>
                  </a:schemeClr>
                </a:solidFill>
                <a:ea typeface="Arial"/>
                <a:cs typeface="Arial"/>
                <a:sym typeface="Arial"/>
                <a:rtl val="0"/>
              </a:rPr>
              <a:t>Danielle </a:t>
            </a:r>
            <a:r>
              <a:rPr lang="en-US" dirty="0">
                <a:solidFill>
                  <a:schemeClr val="bg1">
                    <a:lumMod val="50000"/>
                  </a:schemeClr>
                </a:solidFill>
                <a:ea typeface="Arial"/>
                <a:cs typeface="Arial"/>
                <a:sym typeface="Arial"/>
                <a:rtl val="0"/>
              </a:rPr>
              <a:t>Batey </a:t>
            </a:r>
            <a:r>
              <a:rPr lang="en-US" dirty="0">
                <a:solidFill>
                  <a:schemeClr val="bg1">
                    <a:lumMod val="50000"/>
                  </a:schemeClr>
                </a:solidFill>
                <a:ea typeface="Noto Symbol"/>
                <a:cs typeface="Noto Symbol"/>
                <a:sym typeface="Noto Symbol"/>
                <a:rtl val="0"/>
              </a:rPr>
              <a:t>•</a:t>
            </a:r>
            <a:r>
              <a:rPr lang="en-US" dirty="0">
                <a:solidFill>
                  <a:schemeClr val="bg1">
                    <a:lumMod val="50000"/>
                  </a:schemeClr>
                </a:solidFill>
                <a:ea typeface="Arial"/>
                <a:cs typeface="Arial"/>
                <a:sym typeface="Arial"/>
                <a:rtl val="0"/>
              </a:rPr>
              <a:t> </a:t>
            </a:r>
            <a:r>
              <a:rPr lang="en-US" dirty="0" smtClean="0">
                <a:solidFill>
                  <a:schemeClr val="bg1">
                    <a:lumMod val="50000"/>
                  </a:schemeClr>
                </a:solidFill>
                <a:ea typeface="Arial"/>
                <a:cs typeface="Arial"/>
                <a:sym typeface="Arial"/>
                <a:rtl val="0"/>
              </a:rPr>
              <a:t>Xhorxhi </a:t>
            </a:r>
            <a:r>
              <a:rPr lang="en-US" dirty="0">
                <a:solidFill>
                  <a:schemeClr val="bg1">
                    <a:lumMod val="50000"/>
                  </a:schemeClr>
                </a:solidFill>
                <a:ea typeface="Arial"/>
                <a:cs typeface="Arial"/>
                <a:sym typeface="Arial"/>
                <a:rtl val="0"/>
              </a:rPr>
              <a:t>Gjoka </a:t>
            </a:r>
            <a:r>
              <a:rPr lang="en-US" dirty="0">
                <a:solidFill>
                  <a:schemeClr val="bg1">
                    <a:lumMod val="50000"/>
                  </a:schemeClr>
                </a:solidFill>
                <a:ea typeface="Noto Symbol"/>
                <a:cs typeface="Noto Symbol"/>
                <a:sym typeface="Noto Symbol"/>
                <a:rtl val="0"/>
              </a:rPr>
              <a:t>•</a:t>
            </a:r>
            <a:r>
              <a:rPr lang="en-US" dirty="0">
                <a:solidFill>
                  <a:schemeClr val="bg1">
                    <a:lumMod val="50000"/>
                  </a:schemeClr>
                </a:solidFill>
                <a:ea typeface="Arial"/>
                <a:cs typeface="Arial"/>
                <a:sym typeface="Arial"/>
                <a:rtl val="0"/>
              </a:rPr>
              <a:t> Erika Hanlan </a:t>
            </a:r>
            <a:r>
              <a:rPr lang="en-US" dirty="0">
                <a:solidFill>
                  <a:schemeClr val="bg1">
                    <a:lumMod val="50000"/>
                  </a:schemeClr>
                </a:solidFill>
                <a:ea typeface="Noto Symbol"/>
                <a:cs typeface="Noto Symbol"/>
                <a:sym typeface="Noto Symbol"/>
                <a:rtl val="0"/>
              </a:rPr>
              <a:t>•</a:t>
            </a:r>
            <a:r>
              <a:rPr lang="en-US" dirty="0">
                <a:solidFill>
                  <a:schemeClr val="bg1">
                    <a:lumMod val="50000"/>
                  </a:schemeClr>
                </a:solidFill>
                <a:ea typeface="Arial"/>
                <a:cs typeface="Arial"/>
                <a:sym typeface="Arial"/>
                <a:rtl val="0"/>
              </a:rPr>
              <a:t> Tristan Nguyen </a:t>
            </a:r>
            <a:r>
              <a:rPr lang="en-US" dirty="0">
                <a:solidFill>
                  <a:schemeClr val="bg1">
                    <a:lumMod val="50000"/>
                  </a:schemeClr>
                </a:solidFill>
                <a:ea typeface="Noto Symbol"/>
                <a:cs typeface="Noto Symbol"/>
                <a:sym typeface="Noto Symbol"/>
                <a:rtl val="0"/>
              </a:rPr>
              <a:t>•</a:t>
            </a:r>
            <a:r>
              <a:rPr lang="en-US" dirty="0">
                <a:solidFill>
                  <a:schemeClr val="bg1">
                    <a:lumMod val="50000"/>
                  </a:schemeClr>
                </a:solidFill>
                <a:ea typeface="Arial"/>
                <a:cs typeface="Arial"/>
                <a:sym typeface="Arial"/>
              </a:rPr>
              <a:t> Carlos Pinero</a:t>
            </a:r>
            <a:endParaRPr lang="en-US" dirty="0">
              <a:solidFill>
                <a:schemeClr val="bg1">
                  <a:lumMod val="50000"/>
                </a:schemeClr>
              </a:solidFill>
            </a:endParaRPr>
          </a:p>
          <a:p>
            <a:endParaRPr lang="en-US" dirty="0"/>
          </a:p>
        </p:txBody>
      </p:sp>
      <p:pic>
        <p:nvPicPr>
          <p:cNvPr id="3" name="Picture 2"/>
          <p:cNvPicPr>
            <a:picLocks noChangeAspect="1"/>
          </p:cNvPicPr>
          <p:nvPr/>
        </p:nvPicPr>
        <p:blipFill>
          <a:blip r:embed="rId3"/>
          <a:stretch>
            <a:fillRect/>
          </a:stretch>
        </p:blipFill>
        <p:spPr>
          <a:xfrm>
            <a:off x="400114" y="972221"/>
            <a:ext cx="5960453" cy="1927596"/>
          </a:xfrm>
          <a:prstGeom prst="rect">
            <a:avLst/>
          </a:prstGeom>
        </p:spPr>
      </p:pic>
    </p:spTree>
    <p:extLst>
      <p:ext uri="{BB962C8B-B14F-4D97-AF65-F5344CB8AC3E}">
        <p14:creationId xmlns:p14="http://schemas.microsoft.com/office/powerpoint/2010/main" val="18919789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407033" y="1949824"/>
            <a:ext cx="4558772" cy="4399422"/>
          </a:xfrm>
        </p:spPr>
        <p:txBody>
          <a:bodyPr>
            <a:noAutofit/>
          </a:bodyPr>
          <a:lstStyle/>
          <a:p>
            <a:pPr>
              <a:lnSpc>
                <a:spcPct val="120000"/>
              </a:lnSpc>
            </a:pPr>
            <a:r>
              <a:rPr lang="en-US" sz="2800" dirty="0" smtClean="0"/>
              <a:t> Organization Overview</a:t>
            </a:r>
            <a:endParaRPr lang="en-US" sz="2800" dirty="0"/>
          </a:p>
          <a:p>
            <a:pPr>
              <a:lnSpc>
                <a:spcPct val="120000"/>
              </a:lnSpc>
            </a:pPr>
            <a:r>
              <a:rPr lang="en-US" sz="2800" dirty="0" smtClean="0"/>
              <a:t> Team Connection to WPI</a:t>
            </a:r>
            <a:endParaRPr lang="en-US" sz="2800" dirty="0"/>
          </a:p>
          <a:p>
            <a:pPr>
              <a:lnSpc>
                <a:spcPct val="120000"/>
              </a:lnSpc>
            </a:pPr>
            <a:r>
              <a:rPr lang="en-US" sz="2800" dirty="0" smtClean="0"/>
              <a:t> Organization Process</a:t>
            </a:r>
            <a:endParaRPr lang="en-US" sz="2800" dirty="0"/>
          </a:p>
          <a:p>
            <a:pPr>
              <a:lnSpc>
                <a:spcPct val="120000"/>
              </a:lnSpc>
            </a:pPr>
            <a:r>
              <a:rPr lang="en-US" sz="2800" dirty="0" smtClean="0"/>
              <a:t> Innovation Options</a:t>
            </a:r>
            <a:endParaRPr lang="en-US" sz="2800" dirty="0"/>
          </a:p>
          <a:p>
            <a:pPr>
              <a:lnSpc>
                <a:spcPct val="120000"/>
              </a:lnSpc>
            </a:pPr>
            <a:r>
              <a:rPr lang="en-US" sz="2800" dirty="0" smtClean="0"/>
              <a:t> Topic Incorporation</a:t>
            </a:r>
            <a:endParaRPr lang="en-US" sz="2800" dirty="0"/>
          </a:p>
          <a:p>
            <a:pPr>
              <a:lnSpc>
                <a:spcPct val="120000"/>
              </a:lnSpc>
            </a:pPr>
            <a:r>
              <a:rPr lang="en-US" sz="2800" dirty="0" smtClean="0"/>
              <a:t> Three Questions</a:t>
            </a:r>
            <a:endParaRPr lang="en-US" sz="2800" dirty="0"/>
          </a:p>
        </p:txBody>
      </p:sp>
      <p:pic>
        <p:nvPicPr>
          <p:cNvPr id="4" name="Content Placeholder 3" descr="shutterstock_87873511.jpg"/>
          <p:cNvPicPr>
            <a:picLocks noChangeAspect="1"/>
          </p:cNvPicPr>
          <p:nvPr/>
        </p:nvPicPr>
        <p:blipFill rotWithShape="1">
          <a:blip r:embed="rId3" cstate="email">
            <a:extLst>
              <a:ext uri="{28A0092B-C50C-407E-A947-70E740481C1C}">
                <a14:useLocalDpi xmlns:a14="http://schemas.microsoft.com/office/drawing/2010/main" val="0"/>
              </a:ext>
            </a:extLst>
          </a:blip>
          <a:srcRect t="1775" b="-15680"/>
          <a:stretch/>
        </p:blipFill>
        <p:spPr>
          <a:xfrm>
            <a:off x="4561094" y="1795712"/>
            <a:ext cx="4443824" cy="5062288"/>
          </a:xfrm>
          <a:prstGeom prst="rect">
            <a:avLst/>
          </a:prstGeom>
          <a:ln>
            <a:noFill/>
          </a:ln>
          <a:effectLst>
            <a:softEdge rad="112500"/>
          </a:effectLst>
        </p:spPr>
      </p:pic>
    </p:spTree>
    <p:extLst>
      <p:ext uri="{BB962C8B-B14F-4D97-AF65-F5344CB8AC3E}">
        <p14:creationId xmlns:p14="http://schemas.microsoft.com/office/powerpoint/2010/main" val="32968196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Organization Overview:</a:t>
            </a:r>
            <a:endParaRPr lang="en-US" dirty="0"/>
          </a:p>
        </p:txBody>
      </p:sp>
      <p:sp>
        <p:nvSpPr>
          <p:cNvPr id="3" name="Content Placeholder 2"/>
          <p:cNvSpPr>
            <a:spLocks noGrp="1"/>
          </p:cNvSpPr>
          <p:nvPr>
            <p:ph idx="1"/>
          </p:nvPr>
        </p:nvSpPr>
        <p:spPr>
          <a:xfrm>
            <a:off x="452306" y="1722111"/>
            <a:ext cx="8211117" cy="4835824"/>
          </a:xfrm>
        </p:spPr>
        <p:txBody>
          <a:bodyPr>
            <a:noAutofit/>
          </a:bodyPr>
          <a:lstStyle/>
          <a:p>
            <a:pPr marL="0" indent="0" algn="ctr">
              <a:lnSpc>
                <a:spcPct val="90000"/>
              </a:lnSpc>
              <a:buNone/>
            </a:pPr>
            <a:r>
              <a:rPr lang="en-US" sz="2800" dirty="0" smtClean="0"/>
              <a:t>Worcester Polytechnic Institute (WPI)</a:t>
            </a:r>
          </a:p>
          <a:p>
            <a:r>
              <a:rPr lang="en-US" sz="2400" dirty="0" smtClean="0"/>
              <a:t>Private university on 95 acre campus in Worcester, MA</a:t>
            </a:r>
          </a:p>
          <a:p>
            <a:r>
              <a:rPr lang="en-US" sz="2400" dirty="0" smtClean="0"/>
              <a:t>4,123 undergrads, 1,934 grad. students, 478 full time faculty</a:t>
            </a:r>
          </a:p>
          <a:p>
            <a:r>
              <a:rPr lang="en-US" sz="2400" dirty="0" smtClean="0"/>
              <a:t> Known for technical, engineering, and business programs</a:t>
            </a:r>
          </a:p>
          <a:p>
            <a:r>
              <a:rPr lang="en-US" sz="2400" dirty="0" smtClean="0"/>
              <a:t>Major differentiation through “Project Based Learning”</a:t>
            </a:r>
            <a:endParaRPr lang="en-US" sz="2400" dirty="0"/>
          </a:p>
          <a:p>
            <a:r>
              <a:rPr lang="en-US" sz="2400" dirty="0" smtClean="0"/>
              <a:t>Over 200 student organizations</a:t>
            </a:r>
          </a:p>
          <a:p>
            <a:r>
              <a:rPr lang="en-US" sz="2400" dirty="0" smtClean="0"/>
              <a:t>Moto: Lehr und Kunst  = Theory and Practice</a:t>
            </a:r>
            <a:endParaRPr lang="en-US" sz="2400" dirty="0"/>
          </a:p>
          <a:p>
            <a:r>
              <a:rPr lang="en-US" sz="2400" dirty="0" smtClean="0"/>
              <a:t>Faculty, staff, and students make reimbursable purchases</a:t>
            </a:r>
          </a:p>
        </p:txBody>
      </p:sp>
      <p:pic>
        <p:nvPicPr>
          <p:cNvPr id="5" name="Picture 4"/>
          <p:cNvPicPr>
            <a:picLocks noChangeAspect="1"/>
          </p:cNvPicPr>
          <p:nvPr/>
        </p:nvPicPr>
        <p:blipFill rotWithShape="1">
          <a:blip r:embed="rId3"/>
          <a:srcRect r="41481"/>
          <a:stretch/>
        </p:blipFill>
        <p:spPr>
          <a:xfrm>
            <a:off x="5707929" y="643502"/>
            <a:ext cx="1970768" cy="830972"/>
          </a:xfrm>
          <a:prstGeom prst="rect">
            <a:avLst/>
          </a:prstGeom>
        </p:spPr>
      </p:pic>
    </p:spTree>
    <p:extLst>
      <p:ext uri="{BB962C8B-B14F-4D97-AF65-F5344CB8AC3E}">
        <p14:creationId xmlns:p14="http://schemas.microsoft.com/office/powerpoint/2010/main" val="4063625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Connection to WPI</a:t>
            </a:r>
            <a:endParaRPr lang="en-US" dirty="0"/>
          </a:p>
        </p:txBody>
      </p:sp>
      <p:sp>
        <p:nvSpPr>
          <p:cNvPr id="3" name="Content Placeholder 2"/>
          <p:cNvSpPr>
            <a:spLocks noGrp="1"/>
          </p:cNvSpPr>
          <p:nvPr>
            <p:ph idx="1"/>
          </p:nvPr>
        </p:nvSpPr>
        <p:spPr>
          <a:xfrm>
            <a:off x="626533" y="1828800"/>
            <a:ext cx="8043334" cy="4622800"/>
          </a:xfrm>
        </p:spPr>
        <p:txBody>
          <a:bodyPr>
            <a:noAutofit/>
          </a:bodyPr>
          <a:lstStyle/>
          <a:p>
            <a:pPr>
              <a:lnSpc>
                <a:spcPct val="150000"/>
              </a:lnSpc>
              <a:spcBef>
                <a:spcPts val="0"/>
              </a:spcBef>
            </a:pPr>
            <a:r>
              <a:rPr lang="en-US" sz="2400" dirty="0">
                <a:solidFill>
                  <a:schemeClr val="tx1"/>
                </a:solidFill>
              </a:rPr>
              <a:t>All </a:t>
            </a:r>
            <a:r>
              <a:rPr lang="en-US" sz="2400" dirty="0" smtClean="0">
                <a:solidFill>
                  <a:schemeClr val="tx1"/>
                </a:solidFill>
              </a:rPr>
              <a:t>Team 3 members </a:t>
            </a:r>
            <a:r>
              <a:rPr lang="en-US" sz="2400" dirty="0">
                <a:solidFill>
                  <a:schemeClr val="tx1"/>
                </a:solidFill>
              </a:rPr>
              <a:t>current </a:t>
            </a:r>
            <a:r>
              <a:rPr lang="en-US" sz="2400" dirty="0" smtClean="0">
                <a:solidFill>
                  <a:schemeClr val="tx1"/>
                </a:solidFill>
              </a:rPr>
              <a:t>enrolled graduate students</a:t>
            </a:r>
          </a:p>
          <a:p>
            <a:pPr lvl="1">
              <a:lnSpc>
                <a:spcPct val="150000"/>
              </a:lnSpc>
              <a:spcBef>
                <a:spcPts val="0"/>
              </a:spcBef>
            </a:pPr>
            <a:r>
              <a:rPr lang="en-US" dirty="0" smtClean="0">
                <a:solidFill>
                  <a:schemeClr val="tx1"/>
                </a:solidFill>
              </a:rPr>
              <a:t>The Innovators MBA (Master </a:t>
            </a:r>
            <a:r>
              <a:rPr lang="en-US" dirty="0">
                <a:solidFill>
                  <a:schemeClr val="tx1"/>
                </a:solidFill>
              </a:rPr>
              <a:t>of Business </a:t>
            </a:r>
            <a:r>
              <a:rPr lang="en-US" dirty="0" smtClean="0">
                <a:solidFill>
                  <a:schemeClr val="tx1"/>
                </a:solidFill>
              </a:rPr>
              <a:t>Administration)</a:t>
            </a:r>
          </a:p>
          <a:p>
            <a:pPr lvl="1">
              <a:lnSpc>
                <a:spcPct val="150000"/>
              </a:lnSpc>
              <a:spcBef>
                <a:spcPts val="0"/>
              </a:spcBef>
            </a:pPr>
            <a:r>
              <a:rPr lang="en-US" dirty="0" smtClean="0">
                <a:solidFill>
                  <a:schemeClr val="tx1"/>
                </a:solidFill>
              </a:rPr>
              <a:t>WPI’s </a:t>
            </a:r>
            <a:r>
              <a:rPr lang="en-US" dirty="0">
                <a:solidFill>
                  <a:schemeClr val="tx1"/>
                </a:solidFill>
              </a:rPr>
              <a:t>Foisie School of </a:t>
            </a:r>
            <a:r>
              <a:rPr lang="en-US" dirty="0" smtClean="0">
                <a:solidFill>
                  <a:schemeClr val="tx1"/>
                </a:solidFill>
              </a:rPr>
              <a:t>Business</a:t>
            </a:r>
          </a:p>
          <a:p>
            <a:pPr>
              <a:lnSpc>
                <a:spcPct val="150000"/>
              </a:lnSpc>
              <a:spcBef>
                <a:spcPts val="0"/>
              </a:spcBef>
            </a:pPr>
            <a:r>
              <a:rPr lang="en-US" sz="2400" dirty="0" smtClean="0">
                <a:solidFill>
                  <a:schemeClr val="tx1"/>
                </a:solidFill>
              </a:rPr>
              <a:t>Primary contact: Erika Hanlan</a:t>
            </a:r>
          </a:p>
          <a:p>
            <a:pPr lvl="1">
              <a:lnSpc>
                <a:spcPct val="150000"/>
              </a:lnSpc>
              <a:spcBef>
                <a:spcPts val="0"/>
              </a:spcBef>
            </a:pPr>
            <a:r>
              <a:rPr lang="en-US" dirty="0" smtClean="0">
                <a:solidFill>
                  <a:schemeClr val="tx1"/>
                </a:solidFill>
              </a:rPr>
              <a:t>Employee</a:t>
            </a:r>
          </a:p>
          <a:p>
            <a:pPr lvl="1">
              <a:lnSpc>
                <a:spcPct val="150000"/>
              </a:lnSpc>
              <a:spcBef>
                <a:spcPts val="0"/>
              </a:spcBef>
            </a:pPr>
            <a:r>
              <a:rPr lang="en-US" dirty="0">
                <a:solidFill>
                  <a:schemeClr val="tx1"/>
                </a:solidFill>
              </a:rPr>
              <a:t>A</a:t>
            </a:r>
            <a:r>
              <a:rPr lang="en-US" dirty="0" smtClean="0">
                <a:solidFill>
                  <a:schemeClr val="tx1"/>
                </a:solidFill>
              </a:rPr>
              <a:t>dviser </a:t>
            </a:r>
            <a:r>
              <a:rPr lang="en-US" dirty="0">
                <a:solidFill>
                  <a:schemeClr val="tx1"/>
                </a:solidFill>
              </a:rPr>
              <a:t>of two honor </a:t>
            </a:r>
            <a:r>
              <a:rPr lang="en-US" dirty="0" smtClean="0">
                <a:solidFill>
                  <a:schemeClr val="tx1"/>
                </a:solidFill>
              </a:rPr>
              <a:t>societies</a:t>
            </a:r>
          </a:p>
          <a:p>
            <a:pPr lvl="2">
              <a:lnSpc>
                <a:spcPct val="150000"/>
              </a:lnSpc>
              <a:spcBef>
                <a:spcPts val="0"/>
              </a:spcBef>
            </a:pPr>
            <a:r>
              <a:rPr lang="en-US" dirty="0" smtClean="0">
                <a:solidFill>
                  <a:schemeClr val="tx1"/>
                </a:solidFill>
              </a:rPr>
              <a:t>ΑΨΩ Theatre Honor Society &amp; ΟΔΚ Leadership Honor Society</a:t>
            </a:r>
          </a:p>
          <a:p>
            <a:pPr lvl="1">
              <a:lnSpc>
                <a:spcPct val="150000"/>
              </a:lnSpc>
              <a:spcBef>
                <a:spcPts val="0"/>
              </a:spcBef>
            </a:pPr>
            <a:r>
              <a:rPr lang="en-US" dirty="0" smtClean="0">
                <a:solidFill>
                  <a:schemeClr val="tx1"/>
                </a:solidFill>
              </a:rPr>
              <a:t>Assistant </a:t>
            </a:r>
            <a:r>
              <a:rPr lang="en-US" dirty="0">
                <a:solidFill>
                  <a:schemeClr val="tx1"/>
                </a:solidFill>
              </a:rPr>
              <a:t>advisor of a student </a:t>
            </a:r>
            <a:r>
              <a:rPr lang="en-US" dirty="0" smtClean="0">
                <a:solidFill>
                  <a:schemeClr val="tx1"/>
                </a:solidFill>
              </a:rPr>
              <a:t>organization </a:t>
            </a:r>
          </a:p>
          <a:p>
            <a:pPr lvl="2">
              <a:lnSpc>
                <a:spcPct val="150000"/>
              </a:lnSpc>
              <a:spcBef>
                <a:spcPts val="0"/>
              </a:spcBef>
            </a:pPr>
            <a:r>
              <a:rPr lang="en-US" dirty="0" smtClean="0">
                <a:solidFill>
                  <a:schemeClr val="tx1"/>
                </a:solidFill>
              </a:rPr>
              <a:t>Masque Theatre Organization</a:t>
            </a:r>
          </a:p>
        </p:txBody>
      </p:sp>
    </p:spTree>
    <p:extLst>
      <p:ext uri="{BB962C8B-B14F-4D97-AF65-F5344CB8AC3E}">
        <p14:creationId xmlns:p14="http://schemas.microsoft.com/office/powerpoint/2010/main" val="2876532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Connection to WPI</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71551410"/>
              </p:ext>
            </p:extLst>
          </p:nvPr>
        </p:nvGraphicFramePr>
        <p:xfrm>
          <a:off x="423333" y="1778001"/>
          <a:ext cx="8297334" cy="47413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63810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Organization Process:</a:t>
            </a:r>
            <a:br>
              <a:rPr lang="en-US" dirty="0" smtClean="0"/>
            </a:br>
            <a:r>
              <a:rPr lang="en-US" dirty="0" smtClean="0"/>
              <a:t>Employee/Student Reimbursement</a:t>
            </a:r>
            <a:endParaRPr lang="en-US" dirty="0"/>
          </a:p>
        </p:txBody>
      </p:sp>
      <p:pic>
        <p:nvPicPr>
          <p:cNvPr id="6" name="Picture 5" descr="Screen Shot 2015-10-13 at 10.01.31 PM.png"/>
          <p:cNvPicPr>
            <a:picLocks noChangeAspect="1"/>
          </p:cNvPicPr>
          <p:nvPr/>
        </p:nvPicPr>
        <p:blipFill rotWithShape="1">
          <a:blip r:embed="rId3" cstate="email">
            <a:extLst>
              <a:ext uri="{28A0092B-C50C-407E-A947-70E740481C1C}">
                <a14:useLocalDpi xmlns:a14="http://schemas.microsoft.com/office/drawing/2010/main" val="0"/>
              </a:ext>
            </a:extLst>
          </a:blip>
          <a:srcRect l="10008" t="13957" r="10135" b="1724"/>
          <a:stretch/>
        </p:blipFill>
        <p:spPr>
          <a:xfrm>
            <a:off x="912285" y="1746005"/>
            <a:ext cx="7366000" cy="4861035"/>
          </a:xfrm>
          <a:prstGeom prst="rect">
            <a:avLst/>
          </a:prstGeom>
        </p:spPr>
      </p:pic>
      <p:pic>
        <p:nvPicPr>
          <p:cNvPr id="8" name="Picture 7" descr="Screen Shot 2015-10-13 at 10.01.31 PM.png"/>
          <p:cNvPicPr>
            <a:picLocks noChangeAspect="1"/>
          </p:cNvPicPr>
          <p:nvPr/>
        </p:nvPicPr>
        <p:blipFill rotWithShape="1">
          <a:blip r:embed="rId4" cstate="email">
            <a:extLst>
              <a:ext uri="{28A0092B-C50C-407E-A947-70E740481C1C}">
                <a14:useLocalDpi xmlns:a14="http://schemas.microsoft.com/office/drawing/2010/main" val="0"/>
              </a:ext>
            </a:extLst>
          </a:blip>
          <a:srcRect l="22438" t="95633" r="66709" b="1724"/>
          <a:stretch/>
        </p:blipFill>
        <p:spPr>
          <a:xfrm>
            <a:off x="1009704" y="6462996"/>
            <a:ext cx="1001060" cy="152400"/>
          </a:xfrm>
          <a:prstGeom prst="rect">
            <a:avLst/>
          </a:prstGeom>
        </p:spPr>
      </p:pic>
      <p:sp>
        <p:nvSpPr>
          <p:cNvPr id="9" name="Rectangle 8"/>
          <p:cNvSpPr/>
          <p:nvPr/>
        </p:nvSpPr>
        <p:spPr>
          <a:xfrm>
            <a:off x="903930" y="6517502"/>
            <a:ext cx="97419" cy="81182"/>
          </a:xfrm>
          <a:prstGeom prst="rect">
            <a:avLst/>
          </a:prstGeom>
          <a:solidFill>
            <a:srgbClr val="FFFFFF"/>
          </a:solidFill>
          <a:ln>
            <a:solidFill>
              <a:srgbClr val="FFFFFF"/>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25196334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t="10639" r="11728" b="12868"/>
          <a:stretch/>
        </p:blipFill>
        <p:spPr>
          <a:xfrm>
            <a:off x="4609355" y="3810000"/>
            <a:ext cx="4161118" cy="2704353"/>
          </a:xfrm>
          <a:prstGeom prst="rect">
            <a:avLst/>
          </a:prstGeom>
        </p:spPr>
      </p:pic>
      <p:sp>
        <p:nvSpPr>
          <p:cNvPr id="2" name="Title 1"/>
          <p:cNvSpPr>
            <a:spLocks noGrp="1"/>
          </p:cNvSpPr>
          <p:nvPr>
            <p:ph type="title"/>
          </p:nvPr>
        </p:nvSpPr>
        <p:spPr/>
        <p:txBody>
          <a:bodyPr/>
          <a:lstStyle/>
          <a:p>
            <a:r>
              <a:rPr lang="en-US" dirty="0" smtClean="0"/>
              <a:t>Areas for Improvement</a:t>
            </a:r>
            <a:endParaRPr lang="en-US" dirty="0"/>
          </a:p>
        </p:txBody>
      </p:sp>
      <p:sp>
        <p:nvSpPr>
          <p:cNvPr id="3" name="Content Placeholder 2"/>
          <p:cNvSpPr>
            <a:spLocks noGrp="1"/>
          </p:cNvSpPr>
          <p:nvPr>
            <p:ph idx="1"/>
          </p:nvPr>
        </p:nvSpPr>
        <p:spPr/>
        <p:txBody>
          <a:bodyPr/>
          <a:lstStyle/>
          <a:p>
            <a:pPr>
              <a:lnSpc>
                <a:spcPct val="120000"/>
              </a:lnSpc>
            </a:pPr>
            <a:r>
              <a:rPr lang="en-US" sz="2800" dirty="0" smtClean="0"/>
              <a:t> Paper consumption</a:t>
            </a:r>
          </a:p>
          <a:p>
            <a:pPr lvl="1">
              <a:lnSpc>
                <a:spcPct val="120000"/>
              </a:lnSpc>
            </a:pPr>
            <a:r>
              <a:rPr lang="en-US" sz="2600" dirty="0" smtClean="0"/>
              <a:t> Environmental friendly initiative</a:t>
            </a:r>
          </a:p>
          <a:p>
            <a:pPr>
              <a:lnSpc>
                <a:spcPct val="120000"/>
              </a:lnSpc>
            </a:pPr>
            <a:r>
              <a:rPr lang="en-US" sz="2800" dirty="0" smtClean="0"/>
              <a:t> High returned rate due to avoidable errors</a:t>
            </a:r>
          </a:p>
          <a:p>
            <a:pPr>
              <a:lnSpc>
                <a:spcPct val="120000"/>
              </a:lnSpc>
            </a:pPr>
            <a:r>
              <a:rPr lang="en-US" sz="2800" dirty="0" smtClean="0"/>
              <a:t> Time required to review</a:t>
            </a:r>
          </a:p>
          <a:p>
            <a:pPr>
              <a:lnSpc>
                <a:spcPct val="120000"/>
              </a:lnSpc>
            </a:pPr>
            <a:r>
              <a:rPr lang="en-US" sz="2800" dirty="0" smtClean="0"/>
              <a:t> Time forms are in transit</a:t>
            </a:r>
          </a:p>
        </p:txBody>
      </p:sp>
    </p:spTree>
    <p:extLst>
      <p:ext uri="{BB962C8B-B14F-4D97-AF65-F5344CB8AC3E}">
        <p14:creationId xmlns:p14="http://schemas.microsoft.com/office/powerpoint/2010/main" val="42100661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Innovation Options</a:t>
            </a:r>
            <a:endParaRPr lang="en-US" dirty="0"/>
          </a:p>
        </p:txBody>
      </p:sp>
      <p:graphicFrame>
        <p:nvGraphicFramePr>
          <p:cNvPr id="5" name="Diagram 4"/>
          <p:cNvGraphicFramePr/>
          <p:nvPr>
            <p:extLst>
              <p:ext uri="{D42A27DB-BD31-4B8C-83A1-F6EECF244321}">
                <p14:modId xmlns:p14="http://schemas.microsoft.com/office/powerpoint/2010/main" val="204459102"/>
              </p:ext>
            </p:extLst>
          </p:nvPr>
        </p:nvGraphicFramePr>
        <p:xfrm>
          <a:off x="394150" y="1984227"/>
          <a:ext cx="8277227" cy="48152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descr="paperless_icon_2_pyramid.png"/>
          <p:cNvPicPr>
            <a:picLocks noChangeAspect="1"/>
          </p:cNvPicPr>
          <p:nvPr/>
        </p:nvPicPr>
        <p:blipFill>
          <a:blip r:embed="rId8" cstate="email">
            <a:biLevel thresh="75000"/>
            <a:extLst>
              <a:ext uri="{28A0092B-C50C-407E-A947-70E740481C1C}">
                <a14:useLocalDpi xmlns:a14="http://schemas.microsoft.com/office/drawing/2010/main" val="0"/>
              </a:ext>
            </a:extLst>
          </a:blip>
          <a:stretch>
            <a:fillRect/>
          </a:stretch>
        </p:blipFill>
        <p:spPr>
          <a:xfrm>
            <a:off x="958076" y="2237948"/>
            <a:ext cx="1740967" cy="1755475"/>
          </a:xfrm>
          <a:prstGeom prst="rect">
            <a:avLst/>
          </a:prstGeom>
        </p:spPr>
      </p:pic>
      <p:pic>
        <p:nvPicPr>
          <p:cNvPr id="4" name="Picture 3" descr="13492093671823859866Computer Internet Icon.svg.hi.png"/>
          <p:cNvPicPr>
            <a:picLocks noChangeAspect="1"/>
          </p:cNvPicPr>
          <p:nvPr/>
        </p:nvPicPr>
        <p:blipFill rotWithShape="1">
          <a:blip r:embed="rId9" cstate="email">
            <a:extLst>
              <a:ext uri="{28A0092B-C50C-407E-A947-70E740481C1C}">
                <a14:useLocalDpi xmlns:a14="http://schemas.microsoft.com/office/drawing/2010/main" val="0"/>
              </a:ext>
            </a:extLst>
          </a:blip>
          <a:srcRect l="5655" t="7525" r="5200" b="10055"/>
          <a:stretch/>
        </p:blipFill>
        <p:spPr>
          <a:xfrm>
            <a:off x="3512726" y="2158580"/>
            <a:ext cx="1984589" cy="1834843"/>
          </a:xfrm>
          <a:prstGeom prst="rect">
            <a:avLst/>
          </a:prstGeom>
        </p:spPr>
      </p:pic>
      <p:pic>
        <p:nvPicPr>
          <p:cNvPr id="6" name="Picture 5" descr="Native mobile apps - Native APIs_x2-01.png"/>
          <p:cNvPicPr>
            <a:picLocks noChangeAspect="1"/>
          </p:cNvPicPr>
          <p:nvPr/>
        </p:nvPicPr>
        <p:blipFill>
          <a:blip r:embed="rId10" cstate="email">
            <a:biLevel thresh="75000"/>
            <a:extLst>
              <a:ext uri="{28A0092B-C50C-407E-A947-70E740481C1C}">
                <a14:useLocalDpi xmlns:a14="http://schemas.microsoft.com/office/drawing/2010/main" val="0"/>
              </a:ext>
            </a:extLst>
          </a:blip>
          <a:stretch>
            <a:fillRect/>
          </a:stretch>
        </p:blipFill>
        <p:spPr>
          <a:xfrm>
            <a:off x="5596544" y="2051752"/>
            <a:ext cx="3254729" cy="2115574"/>
          </a:xfrm>
          <a:prstGeom prst="rect">
            <a:avLst/>
          </a:prstGeom>
        </p:spPr>
      </p:pic>
    </p:spTree>
    <p:extLst>
      <p:ext uri="{BB962C8B-B14F-4D97-AF65-F5344CB8AC3E}">
        <p14:creationId xmlns:p14="http://schemas.microsoft.com/office/powerpoint/2010/main" val="1724374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 Incorporation</a:t>
            </a:r>
            <a:endParaRPr lang="en-US" dirty="0"/>
          </a:p>
        </p:txBody>
      </p:sp>
      <p:sp>
        <p:nvSpPr>
          <p:cNvPr id="3" name="Content Placeholder 2"/>
          <p:cNvSpPr>
            <a:spLocks noGrp="1"/>
          </p:cNvSpPr>
          <p:nvPr>
            <p:ph idx="1"/>
          </p:nvPr>
        </p:nvSpPr>
        <p:spPr>
          <a:xfrm>
            <a:off x="926353" y="2218765"/>
            <a:ext cx="5658596" cy="4007224"/>
          </a:xfrm>
        </p:spPr>
        <p:txBody>
          <a:bodyPr>
            <a:noAutofit/>
          </a:bodyPr>
          <a:lstStyle/>
          <a:p>
            <a:pPr>
              <a:lnSpc>
                <a:spcPct val="120000"/>
              </a:lnSpc>
            </a:pPr>
            <a:r>
              <a:rPr lang="en-US" sz="2800" dirty="0" smtClean="0"/>
              <a:t> IT Infrastructure</a:t>
            </a:r>
          </a:p>
          <a:p>
            <a:pPr lvl="3">
              <a:lnSpc>
                <a:spcPct val="120000"/>
              </a:lnSpc>
            </a:pPr>
            <a:r>
              <a:rPr lang="en-US" sz="2200" dirty="0" smtClean="0"/>
              <a:t>Manually Intensive</a:t>
            </a:r>
            <a:endParaRPr lang="en-US" sz="2200" dirty="0"/>
          </a:p>
          <a:p>
            <a:pPr>
              <a:lnSpc>
                <a:spcPct val="120000"/>
              </a:lnSpc>
            </a:pPr>
            <a:r>
              <a:rPr lang="en-US" sz="2800" dirty="0" smtClean="0"/>
              <a:t> IT Governance</a:t>
            </a:r>
          </a:p>
          <a:p>
            <a:pPr lvl="3">
              <a:lnSpc>
                <a:spcPct val="120000"/>
              </a:lnSpc>
            </a:pPr>
            <a:r>
              <a:rPr lang="en-US" sz="2400" dirty="0" smtClean="0"/>
              <a:t>Fiscal responsibility</a:t>
            </a:r>
            <a:endParaRPr lang="en-US" sz="2400" dirty="0"/>
          </a:p>
          <a:p>
            <a:pPr>
              <a:lnSpc>
                <a:spcPct val="120000"/>
              </a:lnSpc>
            </a:pPr>
            <a:r>
              <a:rPr lang="en-US" sz="2800" dirty="0" smtClean="0"/>
              <a:t> IT </a:t>
            </a:r>
            <a:r>
              <a:rPr lang="en-US" sz="2800" dirty="0"/>
              <a:t>and </a:t>
            </a:r>
            <a:r>
              <a:rPr lang="en-US" sz="2800" dirty="0" smtClean="0"/>
              <a:t>Customer</a:t>
            </a:r>
          </a:p>
          <a:p>
            <a:pPr lvl="3">
              <a:lnSpc>
                <a:spcPct val="120000"/>
              </a:lnSpc>
            </a:pPr>
            <a:r>
              <a:rPr lang="en-US" sz="2200" dirty="0" smtClean="0"/>
              <a:t>University Goals</a:t>
            </a:r>
            <a:endParaRPr lang="en-US" sz="2200" dirty="0"/>
          </a:p>
          <a:p>
            <a:pPr marL="0" indent="0">
              <a:buNone/>
            </a:pPr>
            <a:endParaRPr lang="en-US" sz="1800" dirty="0"/>
          </a:p>
        </p:txBody>
      </p:sp>
      <p:pic>
        <p:nvPicPr>
          <p:cNvPr id="6" name="Picture 5"/>
          <p:cNvPicPr>
            <a:picLocks noChangeAspect="1"/>
          </p:cNvPicPr>
          <p:nvPr/>
        </p:nvPicPr>
        <p:blipFill>
          <a:blip r:embed="rId3">
            <a:duotone>
              <a:schemeClr val="accent1">
                <a:shade val="45000"/>
                <a:satMod val="135000"/>
              </a:schemeClr>
              <a:prstClr val="white"/>
            </a:duotone>
          </a:blip>
          <a:stretch>
            <a:fillRect/>
          </a:stretch>
        </p:blipFill>
        <p:spPr>
          <a:xfrm>
            <a:off x="5242860" y="1762310"/>
            <a:ext cx="3512670" cy="4722221"/>
          </a:xfrm>
          <a:prstGeom prst="rect">
            <a:avLst/>
          </a:prstGeom>
        </p:spPr>
      </p:pic>
    </p:spTree>
    <p:extLst>
      <p:ext uri="{BB962C8B-B14F-4D97-AF65-F5344CB8AC3E}">
        <p14:creationId xmlns:p14="http://schemas.microsoft.com/office/powerpoint/2010/main" val="6615613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 for </a:t>
            </a:r>
            <a:r>
              <a:rPr lang="en-US" dirty="0"/>
              <a:t>O</a:t>
            </a:r>
            <a:r>
              <a:rPr lang="en-US" dirty="0" smtClean="0"/>
              <a:t>ur Peers</a:t>
            </a:r>
            <a:endParaRPr lang="en-US" dirty="0"/>
          </a:p>
        </p:txBody>
      </p:sp>
      <p:sp>
        <p:nvSpPr>
          <p:cNvPr id="3" name="Content Placeholder 2"/>
          <p:cNvSpPr>
            <a:spLocks noGrp="1"/>
          </p:cNvSpPr>
          <p:nvPr>
            <p:ph idx="1"/>
          </p:nvPr>
        </p:nvSpPr>
        <p:spPr/>
        <p:txBody>
          <a:bodyPr>
            <a:normAutofit fontScale="92500"/>
          </a:bodyPr>
          <a:lstStyle/>
          <a:p>
            <a:pPr>
              <a:lnSpc>
                <a:spcPct val="110000"/>
              </a:lnSpc>
            </a:pPr>
            <a:r>
              <a:rPr lang="en-US" sz="2800" dirty="0" smtClean="0"/>
              <a:t>Have you been part of a digitization reimbursement process at an organization you have been part of?</a:t>
            </a:r>
          </a:p>
          <a:p>
            <a:pPr lvl="1">
              <a:lnSpc>
                <a:spcPct val="110000"/>
              </a:lnSpc>
            </a:pPr>
            <a:r>
              <a:rPr lang="en-US" sz="2800" dirty="0" smtClean="0"/>
              <a:t>If so, what were some of the challenges?</a:t>
            </a:r>
          </a:p>
          <a:p>
            <a:pPr>
              <a:lnSpc>
                <a:spcPct val="110000"/>
              </a:lnSpc>
            </a:pPr>
            <a:r>
              <a:rPr lang="en-US" sz="2800" dirty="0" smtClean="0"/>
              <a:t>Can you identify any holes in our suggestions that we may not have realized?</a:t>
            </a:r>
          </a:p>
          <a:p>
            <a:pPr>
              <a:lnSpc>
                <a:spcPct val="110000"/>
              </a:lnSpc>
            </a:pPr>
            <a:r>
              <a:rPr lang="en-US" sz="2800" dirty="0" smtClean="0"/>
              <a:t>Can you think of any alternative solutions we may not have considered?</a:t>
            </a:r>
          </a:p>
        </p:txBody>
      </p:sp>
    </p:spTree>
    <p:extLst>
      <p:ext uri="{BB962C8B-B14F-4D97-AF65-F5344CB8AC3E}">
        <p14:creationId xmlns:p14="http://schemas.microsoft.com/office/powerpoint/2010/main" val="22080598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171041"/>
            <a:ext cx="8977945" cy="2985433"/>
          </a:xfrm>
          <a:prstGeom prst="rect">
            <a:avLst/>
          </a:prstGeom>
          <a:noFill/>
        </p:spPr>
        <p:txBody>
          <a:bodyPr wrap="square" rtlCol="0">
            <a:spAutoFit/>
          </a:bodyPr>
          <a:lstStyle/>
          <a:p>
            <a:r>
              <a:rPr lang="en-US" sz="8000" dirty="0" smtClean="0">
                <a:ln w="18415" cmpd="sng">
                  <a:solidFill>
                    <a:schemeClr val="bg1"/>
                  </a:solidFill>
                  <a:prstDash val="solid"/>
                </a:ln>
                <a:solidFill>
                  <a:srgbClr val="FFFFFF"/>
                </a:solidFill>
                <a:effectLst>
                  <a:outerShdw blurRad="63500" sx="102000" sy="102000" algn="ctr" rotWithShape="0">
                    <a:prstClr val="black">
                      <a:alpha val="40000"/>
                    </a:prstClr>
                  </a:outerShdw>
                </a:effectLst>
              </a:rPr>
              <a:t>Thank you</a:t>
            </a:r>
          </a:p>
          <a:p>
            <a:r>
              <a:rPr lang="en-US" sz="5400" dirty="0" smtClean="0">
                <a:ln w="18415" cmpd="sng">
                  <a:solidFill>
                    <a:schemeClr val="bg1"/>
                  </a:solidFill>
                  <a:prstDash val="solid"/>
                </a:ln>
                <a:solidFill>
                  <a:srgbClr val="FFFFFF"/>
                </a:solidFill>
                <a:effectLst>
                  <a:outerShdw blurRad="63500" sx="102000" sy="102000" algn="ctr" rotWithShape="0">
                    <a:prstClr val="black">
                      <a:alpha val="40000"/>
                    </a:prstClr>
                  </a:outerShdw>
                </a:effectLst>
              </a:rPr>
              <a:t>		for your</a:t>
            </a:r>
          </a:p>
          <a:p>
            <a:pPr algn="r"/>
            <a:r>
              <a:rPr lang="en-US" sz="5400" dirty="0" smtClean="0">
                <a:ln w="18415" cmpd="sng">
                  <a:solidFill>
                    <a:schemeClr val="bg1"/>
                  </a:solidFill>
                  <a:prstDash val="solid"/>
                </a:ln>
                <a:solidFill>
                  <a:srgbClr val="FFFFFF"/>
                </a:solidFill>
                <a:effectLst>
                  <a:outerShdw blurRad="63500" sx="102000" sy="102000" algn="ctr" rotWithShape="0">
                    <a:prstClr val="black">
                      <a:alpha val="40000"/>
                    </a:prstClr>
                  </a:outerShdw>
                </a:effectLst>
              </a:rPr>
              <a:t>time, attention &amp; feedback</a:t>
            </a:r>
            <a:endParaRPr lang="en-US" sz="5400" dirty="0">
              <a:ln w="18415" cmpd="sng">
                <a:solidFill>
                  <a:schemeClr val="bg1"/>
                </a:solidFill>
                <a:prstDash val="solid"/>
              </a:ln>
              <a:solidFill>
                <a:srgbClr val="FFFFFF"/>
              </a:solidFill>
              <a:effectLst>
                <a:outerShdw blurRad="63500" sx="102000" sy="102000" algn="ctr" rotWithShape="0">
                  <a:prstClr val="black">
                    <a:alpha val="40000"/>
                  </a:prstClr>
                </a:outerShdw>
              </a:effectLst>
            </a:endParaRPr>
          </a:p>
        </p:txBody>
      </p:sp>
    </p:spTree>
    <p:extLst>
      <p:ext uri="{BB962C8B-B14F-4D97-AF65-F5344CB8AC3E}">
        <p14:creationId xmlns:p14="http://schemas.microsoft.com/office/powerpoint/2010/main" val="305611470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ixel">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Pixel">
      <a:majorFont>
        <a:latin typeface="Corbel"/>
        <a:ea typeface=""/>
        <a:cs typeface=""/>
        <a:font script="Jpan" typeface="メイリオ"/>
        <a:font script="Hans" typeface="宋体"/>
        <a:font script="Hant" typeface="新細明體"/>
      </a:majorFont>
      <a:minorFont>
        <a:latin typeface="Corbel"/>
        <a:ea typeface=""/>
        <a:cs typeface=""/>
        <a:font script="Jpan" typeface="メイリオ"/>
        <a:font script="Hans" typeface="宋体"/>
        <a:font script="Hant" typeface="新細明體"/>
      </a:minorFont>
    </a:fontScheme>
    <a:fmtScheme name="Pixel">
      <a:fillStyleLst>
        <a:solidFill>
          <a:schemeClr val="phClr"/>
        </a:solidFill>
        <a:solidFill>
          <a:schemeClr val="phClr">
            <a:satMod val="150000"/>
          </a:schemeClr>
        </a:solidFill>
        <a:solidFill>
          <a:schemeClr val="phClr">
            <a:shade val="80000"/>
            <a:lumMod val="90000"/>
          </a:scheme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50800" cap="flat" cmpd="sng" algn="ctr">
          <a:solidFill>
            <a:schemeClr val="phClr">
              <a:alpha val="80000"/>
            </a:schemeClr>
          </a:solidFill>
          <a:prstDash val="solid"/>
        </a:ln>
      </a:lnStyleLst>
      <a:effectStyleLst>
        <a:effectStyle>
          <a:effectLst/>
        </a:effectStyle>
        <a:effectStyle>
          <a:effectLst>
            <a:outerShdw blurRad="50800" dist="63500" dir="2700000" sx="102000" sy="102000" rotWithShape="0">
              <a:srgbClr val="000000">
                <a:alpha val="50000"/>
              </a:srgbClr>
            </a:outerShdw>
          </a:effectLst>
          <a:scene3d>
            <a:camera prst="orthographicFront">
              <a:rot lat="0" lon="0" rev="0"/>
            </a:camera>
            <a:lightRig rig="glow" dir="tl"/>
          </a:scene3d>
          <a:sp3d>
            <a:bevelT w="0" h="0"/>
          </a:sp3d>
        </a:effectStyle>
        <a:effectStyle>
          <a:effectLst>
            <a:outerShdw blurRad="63500" dist="38100" dir="3600000" sx="103000" sy="103000" rotWithShape="0">
              <a:srgbClr val="000000">
                <a:alpha val="60000"/>
              </a:srgbClr>
            </a:outerShdw>
          </a:effectLst>
          <a:scene3d>
            <a:camera prst="orthographicFront">
              <a:rot lat="0" lon="0" rev="0"/>
            </a:camera>
            <a:lightRig rig="flat" dir="t">
              <a:rot lat="0" lon="0" rev="5400000"/>
            </a:lightRig>
          </a:scene3d>
          <a:sp3d prstMaterial="softmetal">
            <a:bevelT w="63500" h="38100"/>
          </a:sp3d>
        </a:effectStyle>
      </a:effectStyleLst>
      <a:bgFillStyleLst>
        <a:solidFill>
          <a:schemeClr val="phClr"/>
        </a:solidFill>
        <a:gradFill rotWithShape="1">
          <a:gsLst>
            <a:gs pos="0">
              <a:schemeClr val="phClr">
                <a:tint val="100000"/>
                <a:shade val="95000"/>
                <a:satMod val="350000"/>
              </a:schemeClr>
            </a:gs>
            <a:gs pos="100000">
              <a:schemeClr val="phClr">
                <a:shade val="20000"/>
                <a:satMod val="150000"/>
              </a:schemeClr>
            </a:gs>
          </a:gsLst>
          <a:lin ang="5400000" scaled="0"/>
        </a:gradFill>
        <a:blipFill rotWithShape="1">
          <a:blip xmlns:r="http://schemas.openxmlformats.org/officeDocument/2006/relationships" r:embed="rId1">
            <a:duotone>
              <a:schemeClr val="phClr">
                <a:shade val="1000"/>
                <a:satMod val="400000"/>
              </a:schemeClr>
              <a:schemeClr val="phClr">
                <a:tint val="50000"/>
                <a:satMod val="4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Pixel.thmx</Template>
  <TotalTime>515</TotalTime>
  <Words>1923</Words>
  <Application>Microsoft Office PowerPoint</Application>
  <PresentationFormat>On-screen Show (4:3)</PresentationFormat>
  <Paragraphs>133</Paragraphs>
  <Slides>11</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Noto Symbol</vt:lpstr>
      <vt:lpstr>Arial</vt:lpstr>
      <vt:lpstr>Calibri</vt:lpstr>
      <vt:lpstr>Corbel</vt:lpstr>
      <vt:lpstr>Times New Roman</vt:lpstr>
      <vt:lpstr>Wingdings 2</vt:lpstr>
      <vt:lpstr>Pixel</vt:lpstr>
      <vt:lpstr>MIS500 INTERIM REPORT:    Reimbursement Process Improvement at WPI </vt:lpstr>
      <vt:lpstr>Agenda</vt:lpstr>
      <vt:lpstr>Organization Overview:</vt:lpstr>
      <vt:lpstr>Team Connection to WPI</vt:lpstr>
      <vt:lpstr>Team Connection to WPI</vt:lpstr>
      <vt:lpstr>Organization Process: Employee/Student Reimbursement</vt:lpstr>
      <vt:lpstr>Areas for Improvement</vt:lpstr>
      <vt:lpstr>Innovation Options</vt:lpstr>
      <vt:lpstr>Topic Incorporation</vt:lpstr>
      <vt:lpstr>Questions for Our Peers</vt:lpstr>
      <vt:lpstr>PowerPoint Presentation</vt:lpstr>
    </vt:vector>
  </TitlesOfParts>
  <Company>WPI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MIS500 INTERIM REPORT:   Reimbursement Process Improvement at WPI</dc:title>
  <dc:creator>Erika Hanlan</dc:creator>
  <cp:lastModifiedBy>Carlos Pinero</cp:lastModifiedBy>
  <cp:revision>52</cp:revision>
  <dcterms:created xsi:type="dcterms:W3CDTF">2015-10-08T23:46:48Z</dcterms:created>
  <dcterms:modified xsi:type="dcterms:W3CDTF">2015-11-06T02:25:15Z</dcterms:modified>
</cp:coreProperties>
</file>