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  <p:sldMasterId id="2147483672" r:id="rId2"/>
  </p:sldMasterIdLst>
  <p:sldIdLst>
    <p:sldId id="256" r:id="rId3"/>
    <p:sldId id="354" r:id="rId4"/>
    <p:sldId id="374" r:id="rId5"/>
    <p:sldId id="373" r:id="rId6"/>
    <p:sldId id="352" r:id="rId7"/>
    <p:sldId id="359" r:id="rId8"/>
    <p:sldId id="360" r:id="rId9"/>
    <p:sldId id="361" r:id="rId10"/>
    <p:sldId id="353" r:id="rId11"/>
    <p:sldId id="364" r:id="rId12"/>
    <p:sldId id="363" r:id="rId13"/>
    <p:sldId id="365" r:id="rId14"/>
    <p:sldId id="366" r:id="rId15"/>
    <p:sldId id="367" r:id="rId16"/>
    <p:sldId id="369" r:id="rId17"/>
    <p:sldId id="370" r:id="rId18"/>
    <p:sldId id="371" r:id="rId19"/>
    <p:sldId id="372" r:id="rId20"/>
    <p:sldId id="390" r:id="rId21"/>
    <p:sldId id="375" r:id="rId22"/>
    <p:sldId id="376" r:id="rId23"/>
    <p:sldId id="377" r:id="rId24"/>
    <p:sldId id="378" r:id="rId25"/>
    <p:sldId id="379" r:id="rId26"/>
    <p:sldId id="380" r:id="rId27"/>
    <p:sldId id="381" r:id="rId28"/>
    <p:sldId id="382" r:id="rId29"/>
    <p:sldId id="383" r:id="rId30"/>
    <p:sldId id="384" r:id="rId31"/>
    <p:sldId id="385" r:id="rId32"/>
    <p:sldId id="386" r:id="rId33"/>
    <p:sldId id="387" r:id="rId34"/>
    <p:sldId id="388" r:id="rId35"/>
    <p:sldId id="389" r:id="rId3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33CC33"/>
    <a:srgbClr val="990033"/>
    <a:srgbClr val="FF5050"/>
    <a:srgbClr val="99FF99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2787"/>
    <p:restoredTop sz="90929"/>
  </p:normalViewPr>
  <p:slideViewPr>
    <p:cSldViewPr>
      <p:cViewPr varScale="1">
        <p:scale>
          <a:sx n="74" d="100"/>
          <a:sy n="74" d="100"/>
        </p:scale>
        <p:origin x="10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194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73F5-C676-4302-B8E3-6E63C235E274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EF176-2EBC-418A-B84D-B9D3577CA8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73F5-C676-4302-B8E3-6E63C235E274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EF176-2EBC-418A-B84D-B9D3577CA8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73F5-C676-4302-B8E3-6E63C235E274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EF176-2EBC-418A-B84D-B9D3577CA8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73F5-C676-4302-B8E3-6E63C235E274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EF176-2EBC-418A-B84D-B9D3577CA8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73F5-C676-4302-B8E3-6E63C235E274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EF176-2EBC-418A-B84D-B9D3577CA8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73F5-C676-4302-B8E3-6E63C235E274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EF176-2EBC-418A-B84D-B9D3577CA8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73F5-C676-4302-B8E3-6E63C235E274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EF176-2EBC-418A-B84D-B9D3577CA8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73F5-C676-4302-B8E3-6E63C235E274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EF176-2EBC-418A-B84D-B9D3577CA8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73F5-C676-4302-B8E3-6E63C235E274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EF176-2EBC-418A-B84D-B9D3577CA8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73F5-C676-4302-B8E3-6E63C235E274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EF176-2EBC-418A-B84D-B9D3577CA8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A73F5-C676-4302-B8E3-6E63C235E274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EF176-2EBC-418A-B84D-B9D3577CA8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>
            <a:lvl1pPr>
              <a:defRPr sz="3600" b="1">
                <a:solidFill>
                  <a:srgbClr val="990033"/>
                </a:solidFill>
                <a:latin typeface="Chaparral Pro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/>
          <a:lstStyle>
            <a:lvl1pPr>
              <a:defRPr>
                <a:latin typeface="Chaparral Pro" pitchFamily="18" charset="0"/>
              </a:defRPr>
            </a:lvl1pPr>
            <a:lvl2pPr>
              <a:defRPr>
                <a:latin typeface="Chaparral Pro" pitchFamily="18" charset="0"/>
              </a:defRPr>
            </a:lvl2pPr>
            <a:lvl3pPr>
              <a:defRPr>
                <a:latin typeface="Chaparral Pro" pitchFamily="18" charset="0"/>
              </a:defRPr>
            </a:lvl3pPr>
            <a:lvl4pPr>
              <a:defRPr>
                <a:latin typeface="Chaparral Pro" pitchFamily="18" charset="0"/>
              </a:defRPr>
            </a:lvl4pPr>
            <a:lvl5pPr>
              <a:defRPr>
                <a:latin typeface="Chaparral Pro" pitchFamily="18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bbc.co.uk/northernireland/yourplaceandmine/images/helpabout/keyboard_250x145.jpg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2667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A73F5-C676-4302-B8E3-6E63C235E274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EF176-2EBC-418A-B84D-B9D3577CA81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15">
            <a:hlinkClick r:id="rId13"/>
          </p:cNvPr>
          <p:cNvSpPr>
            <a:spLocks noChangeArrowheads="1"/>
          </p:cNvSpPr>
          <p:nvPr userDrawn="1"/>
        </p:nvSpPr>
        <p:spPr bwMode="auto">
          <a:xfrm>
            <a:off x="0" y="4267200"/>
            <a:ext cx="9144000" cy="2590800"/>
          </a:xfrm>
          <a:prstGeom prst="rect">
            <a:avLst/>
          </a:prstGeom>
          <a:solidFill>
            <a:srgbClr val="882345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8" name="Picture 48" descr="wt-logo-on-pnk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29600" y="5874328"/>
            <a:ext cx="852488" cy="929986"/>
          </a:xfrm>
          <a:prstGeom prst="rect">
            <a:avLst/>
          </a:prstGeom>
          <a:noFill/>
        </p:spPr>
      </p:pic>
      <p:sp>
        <p:nvSpPr>
          <p:cNvPr id="9" name="Rectangle 16"/>
          <p:cNvSpPr>
            <a:spLocks noChangeArrowheads="1"/>
          </p:cNvSpPr>
          <p:nvPr userDrawn="1"/>
        </p:nvSpPr>
        <p:spPr bwMode="auto">
          <a:xfrm>
            <a:off x="0" y="6172200"/>
            <a:ext cx="3886200" cy="152400"/>
          </a:xfrm>
          <a:prstGeom prst="rect">
            <a:avLst/>
          </a:prstGeom>
          <a:solidFill>
            <a:srgbClr val="BD4F1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Rectangle 17"/>
          <p:cNvSpPr>
            <a:spLocks noChangeArrowheads="1"/>
          </p:cNvSpPr>
          <p:nvPr userDrawn="1"/>
        </p:nvSpPr>
        <p:spPr bwMode="auto">
          <a:xfrm>
            <a:off x="0" y="5486400"/>
            <a:ext cx="3886200" cy="685800"/>
          </a:xfrm>
          <a:prstGeom prst="rect">
            <a:avLst/>
          </a:prstGeom>
          <a:solidFill>
            <a:srgbClr val="80379B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Rectangle 18"/>
          <p:cNvSpPr>
            <a:spLocks noChangeArrowheads="1"/>
          </p:cNvSpPr>
          <p:nvPr userDrawn="1"/>
        </p:nvSpPr>
        <p:spPr bwMode="auto">
          <a:xfrm>
            <a:off x="3886200" y="5791200"/>
            <a:ext cx="1676400" cy="76200"/>
          </a:xfrm>
          <a:prstGeom prst="rect">
            <a:avLst/>
          </a:prstGeom>
          <a:solidFill>
            <a:srgbClr val="E97A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Rectangle 20"/>
          <p:cNvSpPr>
            <a:spLocks noChangeArrowheads="1"/>
          </p:cNvSpPr>
          <p:nvPr userDrawn="1"/>
        </p:nvSpPr>
        <p:spPr bwMode="auto">
          <a:xfrm>
            <a:off x="3886200" y="5410200"/>
            <a:ext cx="1676400" cy="381000"/>
          </a:xfrm>
          <a:prstGeom prst="rect">
            <a:avLst/>
          </a:prstGeom>
          <a:solidFill>
            <a:srgbClr val="EAAB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Rectangle 24"/>
          <p:cNvSpPr>
            <a:spLocks noChangeArrowheads="1"/>
          </p:cNvSpPr>
          <p:nvPr userDrawn="1"/>
        </p:nvSpPr>
        <p:spPr bwMode="auto">
          <a:xfrm>
            <a:off x="6553200" y="3657600"/>
            <a:ext cx="2590800" cy="457200"/>
          </a:xfrm>
          <a:prstGeom prst="rect">
            <a:avLst/>
          </a:prstGeom>
          <a:solidFill>
            <a:srgbClr val="BD4F1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Rectangle 25"/>
          <p:cNvSpPr>
            <a:spLocks noChangeArrowheads="1"/>
          </p:cNvSpPr>
          <p:nvPr userDrawn="1"/>
        </p:nvSpPr>
        <p:spPr bwMode="auto">
          <a:xfrm>
            <a:off x="6553200" y="3581400"/>
            <a:ext cx="2590800" cy="76200"/>
          </a:xfrm>
          <a:prstGeom prst="rect">
            <a:avLst/>
          </a:prstGeom>
          <a:solidFill>
            <a:srgbClr val="80379B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Rectangle 28"/>
          <p:cNvSpPr>
            <a:spLocks noChangeArrowheads="1"/>
          </p:cNvSpPr>
          <p:nvPr userDrawn="1"/>
        </p:nvSpPr>
        <p:spPr bwMode="auto">
          <a:xfrm>
            <a:off x="5562600" y="5029200"/>
            <a:ext cx="2743200" cy="152400"/>
          </a:xfrm>
          <a:prstGeom prst="rect">
            <a:avLst/>
          </a:prstGeom>
          <a:solidFill>
            <a:srgbClr val="BD4F1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" name="Rectangle 29"/>
          <p:cNvSpPr>
            <a:spLocks noChangeArrowheads="1"/>
          </p:cNvSpPr>
          <p:nvPr userDrawn="1"/>
        </p:nvSpPr>
        <p:spPr bwMode="auto">
          <a:xfrm>
            <a:off x="8305800" y="4114800"/>
            <a:ext cx="838200" cy="228600"/>
          </a:xfrm>
          <a:prstGeom prst="rect">
            <a:avLst/>
          </a:prstGeom>
          <a:solidFill>
            <a:srgbClr val="006265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Rectangle 30"/>
          <p:cNvSpPr>
            <a:spLocks noChangeArrowheads="1"/>
          </p:cNvSpPr>
          <p:nvPr userDrawn="1"/>
        </p:nvSpPr>
        <p:spPr bwMode="auto">
          <a:xfrm>
            <a:off x="8305800" y="4267200"/>
            <a:ext cx="838200" cy="304800"/>
          </a:xfrm>
          <a:prstGeom prst="rect">
            <a:avLst/>
          </a:prstGeom>
          <a:solidFill>
            <a:srgbClr val="EAAB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Rectangle 32"/>
          <p:cNvSpPr>
            <a:spLocks noChangeArrowheads="1"/>
          </p:cNvSpPr>
          <p:nvPr userDrawn="1"/>
        </p:nvSpPr>
        <p:spPr bwMode="auto">
          <a:xfrm>
            <a:off x="3886200" y="5029200"/>
            <a:ext cx="1676400" cy="381000"/>
          </a:xfrm>
          <a:prstGeom prst="rect">
            <a:avLst/>
          </a:prstGeom>
          <a:solidFill>
            <a:srgbClr val="00359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Rectangle 33"/>
          <p:cNvSpPr>
            <a:spLocks noChangeArrowheads="1"/>
          </p:cNvSpPr>
          <p:nvPr userDrawn="1"/>
        </p:nvSpPr>
        <p:spPr bwMode="auto">
          <a:xfrm>
            <a:off x="5562600" y="5181600"/>
            <a:ext cx="2743200" cy="609600"/>
          </a:xfrm>
          <a:prstGeom prst="rect">
            <a:avLst/>
          </a:prstGeom>
          <a:solidFill>
            <a:srgbClr val="4C5CB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Rectangle 35"/>
          <p:cNvSpPr>
            <a:spLocks noChangeArrowheads="1"/>
          </p:cNvSpPr>
          <p:nvPr userDrawn="1"/>
        </p:nvSpPr>
        <p:spPr bwMode="auto">
          <a:xfrm>
            <a:off x="5562600" y="4953000"/>
            <a:ext cx="2743200" cy="76200"/>
          </a:xfrm>
          <a:prstGeom prst="rect">
            <a:avLst/>
          </a:prstGeom>
          <a:solidFill>
            <a:srgbClr val="80379B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Rectangle 36"/>
          <p:cNvSpPr>
            <a:spLocks noChangeArrowheads="1"/>
          </p:cNvSpPr>
          <p:nvPr userDrawn="1"/>
        </p:nvSpPr>
        <p:spPr bwMode="auto">
          <a:xfrm>
            <a:off x="5562600" y="4876800"/>
            <a:ext cx="2743200" cy="76200"/>
          </a:xfrm>
          <a:prstGeom prst="rect">
            <a:avLst/>
          </a:prstGeom>
          <a:solidFill>
            <a:srgbClr val="882345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" name="Rectangle 37"/>
          <p:cNvSpPr>
            <a:spLocks noChangeArrowheads="1"/>
          </p:cNvSpPr>
          <p:nvPr userDrawn="1"/>
        </p:nvSpPr>
        <p:spPr bwMode="auto">
          <a:xfrm>
            <a:off x="5562600" y="4114800"/>
            <a:ext cx="2743200" cy="914400"/>
          </a:xfrm>
          <a:prstGeom prst="rect">
            <a:avLst/>
          </a:prstGeom>
          <a:solidFill>
            <a:srgbClr val="E97A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40"/>
          <p:cNvSpPr>
            <a:spLocks noChangeArrowheads="1"/>
          </p:cNvSpPr>
          <p:nvPr userDrawn="1"/>
        </p:nvSpPr>
        <p:spPr bwMode="auto">
          <a:xfrm>
            <a:off x="0" y="5410200"/>
            <a:ext cx="3886200" cy="76200"/>
          </a:xfrm>
          <a:prstGeom prst="rect">
            <a:avLst/>
          </a:prstGeom>
          <a:solidFill>
            <a:srgbClr val="EAAB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MS PGothic" pitchFamily="34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MS PGothic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MS PGothic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MS PGothic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MS PGothic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MS PGothic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/url?sa=i&amp;rct=j&amp;q=&amp;esrc=s&amp;frm=1&amp;source=images&amp;cd=&amp;cad=rja&amp;docid=i-KUOh7tR_NHxM&amp;tbnid=Lfnq1tXUYsdxPM:&amp;ved=0CAUQjRw&amp;url=http://www.waymarking.com/waymarks/WM3Y1Q_McDonalds_Hamburger_University_Oak_Brook_IL&amp;ei=VulSUqbEAcjMyQHttoCQAw&amp;bvm=bv.53537100,d.aWc&amp;psig=AFQjCNEMjaSDO7v4-b6Jdb2pIpBApH7BhA&amp;ust=1381251636879091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jpeg"/><Relationship Id="rId5" Type="http://schemas.openxmlformats.org/officeDocument/2006/relationships/hyperlink" Target="http://www.google.com/url?sa=i&amp;rct=j&amp;q=&amp;esrc=s&amp;frm=1&amp;source=images&amp;cd=&amp;cad=rja&amp;docid=ro3ypGHVAtc-KM&amp;tbnid=unTPGPvxRW_K8M:&amp;ved=0CAUQjRw&amp;url=http://www.learningexecutive.com/calendar/display_event.asp?id=348&amp;ei=XOpSUoivHuGSyQH4r4HQAw&amp;bvm=bv.53537100,d.aWc&amp;psig=AFQjCNEMjaSDO7v4-b6Jdb2pIpBApH7BhA&amp;ust=1381251636879091" TargetMode="External"/><Relationship Id="rId4" Type="http://schemas.openxmlformats.org/officeDocument/2006/relationships/image" Target="../media/image12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952" y="152400"/>
            <a:ext cx="8915400" cy="1219200"/>
          </a:xfrm>
        </p:spPr>
        <p:txBody>
          <a:bodyPr>
            <a:noAutofit/>
          </a:bodyPr>
          <a:lstStyle/>
          <a:p>
            <a:pPr algn="l"/>
            <a:r>
              <a:rPr lang="en-US" sz="3600" b="1" dirty="0" smtClean="0">
                <a:solidFill>
                  <a:srgbClr val="990033"/>
                </a:solidFill>
                <a:latin typeface="Chaparral Pro" pitchFamily="18" charset="0"/>
              </a:rPr>
              <a:t>Human Resource (HR) Management</a:t>
            </a:r>
            <a:br>
              <a:rPr lang="en-US" sz="3600" b="1" dirty="0" smtClean="0">
                <a:solidFill>
                  <a:srgbClr val="990033"/>
                </a:solidFill>
                <a:latin typeface="Chaparral Pro" pitchFamily="18" charset="0"/>
              </a:rPr>
            </a:br>
            <a:r>
              <a:rPr lang="en-US" sz="1800" dirty="0" smtClean="0">
                <a:solidFill>
                  <a:srgbClr val="990033"/>
                </a:solidFill>
                <a:latin typeface="Chaparral Pro" pitchFamily="18" charset="0"/>
              </a:rPr>
              <a:t>MGT 332</a:t>
            </a:r>
            <a:endParaRPr lang="en-US" sz="1800" dirty="0">
              <a:solidFill>
                <a:srgbClr val="990033"/>
              </a:solidFill>
              <a:latin typeface="Chaparral Pro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600200"/>
            <a:ext cx="8686800" cy="2590800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  <a:tabLst>
                <a:tab pos="1371600" algn="l"/>
              </a:tabLst>
            </a:pPr>
            <a:r>
              <a:rPr lang="en-US" sz="2400" dirty="0" smtClean="0">
                <a:solidFill>
                  <a:schemeClr val="tx1"/>
                </a:solidFill>
                <a:latin typeface="Chaparral Pro" pitchFamily="18" charset="0"/>
              </a:rPr>
              <a:t>• </a:t>
            </a:r>
            <a:r>
              <a:rPr lang="en-US" sz="2400" dirty="0" smtClean="0">
                <a:solidFill>
                  <a:schemeClr val="tx1"/>
                </a:solidFill>
                <a:latin typeface="Chaparral Pro" pitchFamily="18" charset="0"/>
              </a:rPr>
              <a:t>Training </a:t>
            </a:r>
            <a:r>
              <a:rPr lang="en-US" sz="2400" dirty="0" smtClean="0">
                <a:solidFill>
                  <a:schemeClr val="tx1"/>
                </a:solidFill>
                <a:latin typeface="Chaparral Pro" pitchFamily="18" charset="0"/>
              </a:rPr>
              <a:t>Employees (chapter 7)</a:t>
            </a:r>
            <a:endParaRPr lang="en-US" sz="2400" dirty="0" smtClean="0">
              <a:solidFill>
                <a:schemeClr val="tx1"/>
              </a:solidFill>
              <a:latin typeface="Chaparral Pro" pitchFamily="18" charset="0"/>
            </a:endParaRPr>
          </a:p>
          <a:p>
            <a:pPr algn="l">
              <a:spcBef>
                <a:spcPts val="0"/>
              </a:spcBef>
              <a:tabLst>
                <a:tab pos="1371600" algn="l"/>
              </a:tabLst>
            </a:pPr>
            <a:r>
              <a:rPr lang="en-US" sz="2400" dirty="0" smtClean="0">
                <a:solidFill>
                  <a:schemeClr val="tx1"/>
                </a:solidFill>
                <a:latin typeface="Chaparral Pro" pitchFamily="18" charset="0"/>
              </a:rPr>
              <a:t>• </a:t>
            </a:r>
            <a:r>
              <a:rPr lang="en-US" sz="2400" dirty="0" smtClean="0">
                <a:solidFill>
                  <a:schemeClr val="tx1"/>
                </a:solidFill>
                <a:latin typeface="Chaparral Pro" pitchFamily="18" charset="0"/>
              </a:rPr>
              <a:t>Managing Employees’ </a:t>
            </a:r>
            <a:r>
              <a:rPr lang="en-US" sz="2400" dirty="0" smtClean="0">
                <a:solidFill>
                  <a:schemeClr val="tx1"/>
                </a:solidFill>
                <a:latin typeface="Chaparral Pro" pitchFamily="18" charset="0"/>
              </a:rPr>
              <a:t>Performance (chapter 8)</a:t>
            </a:r>
            <a:endParaRPr lang="en-US" sz="2400" dirty="0" smtClean="0">
              <a:solidFill>
                <a:schemeClr val="tx1"/>
              </a:solidFill>
              <a:latin typeface="Chaparral Pro" pitchFamily="18" charset="0"/>
            </a:endParaRPr>
          </a:p>
          <a:p>
            <a:pPr algn="l">
              <a:spcBef>
                <a:spcPts val="0"/>
              </a:spcBef>
              <a:tabLst>
                <a:tab pos="1371600" algn="l"/>
              </a:tabLst>
            </a:pPr>
            <a:r>
              <a:rPr lang="en-US" sz="2400" dirty="0">
                <a:solidFill>
                  <a:schemeClr val="tx1"/>
                </a:solidFill>
                <a:latin typeface="Chaparral Pro" pitchFamily="18" charset="0"/>
              </a:rPr>
              <a:t>• </a:t>
            </a:r>
            <a:r>
              <a:rPr lang="en-US" sz="2400" dirty="0" smtClean="0">
                <a:solidFill>
                  <a:schemeClr val="tx1"/>
                </a:solidFill>
                <a:latin typeface="Chaparral Pro" pitchFamily="18" charset="0"/>
              </a:rPr>
              <a:t>Employee Development (chapter 9)</a:t>
            </a:r>
            <a:endParaRPr lang="en-US" sz="2400" dirty="0">
              <a:solidFill>
                <a:schemeClr val="tx1"/>
              </a:solidFill>
              <a:latin typeface="Chaparral Pro" pitchFamily="18" charset="0"/>
            </a:endParaRPr>
          </a:p>
          <a:p>
            <a:pPr algn="l">
              <a:spcBef>
                <a:spcPts val="0"/>
              </a:spcBef>
              <a:tabLst>
                <a:tab pos="1371600" algn="l"/>
              </a:tabLst>
            </a:pPr>
            <a:r>
              <a:rPr lang="en-US" sz="2400" dirty="0">
                <a:solidFill>
                  <a:schemeClr val="tx1"/>
                </a:solidFill>
                <a:latin typeface="Chaparral Pro" pitchFamily="18" charset="0"/>
              </a:rPr>
              <a:t>• </a:t>
            </a:r>
            <a:r>
              <a:rPr lang="en-US" sz="2400" dirty="0" smtClean="0">
                <a:solidFill>
                  <a:schemeClr val="tx1"/>
                </a:solidFill>
                <a:latin typeface="Chaparral Pro" pitchFamily="18" charset="0"/>
              </a:rPr>
              <a:t>Managing Employee Turnover (chapter 10)</a:t>
            </a:r>
            <a:endParaRPr lang="en-US" sz="2400" dirty="0">
              <a:solidFill>
                <a:schemeClr val="tx1"/>
              </a:solidFill>
              <a:latin typeface="Chaparral Pro" pitchFamily="18" charset="0"/>
            </a:endParaRPr>
          </a:p>
          <a:p>
            <a:pPr algn="l">
              <a:spcBef>
                <a:spcPts val="0"/>
              </a:spcBef>
            </a:pPr>
            <a:endParaRPr lang="en-US" sz="1800" b="1" dirty="0" smtClean="0">
              <a:solidFill>
                <a:srgbClr val="990033"/>
              </a:solidFill>
              <a:latin typeface="Chaparral Pro" pitchFamily="18" charset="0"/>
            </a:endParaRPr>
          </a:p>
          <a:p>
            <a:pPr algn="l">
              <a:spcBef>
                <a:spcPts val="0"/>
              </a:spcBef>
            </a:pPr>
            <a:r>
              <a:rPr lang="en-US" sz="1800" b="1" dirty="0" smtClean="0">
                <a:solidFill>
                  <a:srgbClr val="990033"/>
                </a:solidFill>
                <a:latin typeface="Chaparral Pro" pitchFamily="18" charset="0"/>
              </a:rPr>
              <a:t>Sean E. Rogers, Ph.D., SPHR, SHRM-SCP</a:t>
            </a:r>
            <a:endParaRPr lang="en-US" sz="1800" b="1" dirty="0">
              <a:solidFill>
                <a:srgbClr val="990033"/>
              </a:solidFill>
              <a:latin typeface="Chaparral Pro" pitchFamily="18" charset="0"/>
            </a:endParaRPr>
          </a:p>
          <a:p>
            <a:pPr algn="l">
              <a:spcBef>
                <a:spcPts val="0"/>
              </a:spcBef>
            </a:pPr>
            <a:r>
              <a:rPr lang="en-US" sz="1600" dirty="0" smtClean="0">
                <a:solidFill>
                  <a:schemeClr val="tx1"/>
                </a:solidFill>
                <a:latin typeface="Chaparral Pro" pitchFamily="18" charset="0"/>
              </a:rPr>
              <a:t>Department of Management</a:t>
            </a:r>
          </a:p>
          <a:p>
            <a:pPr algn="l">
              <a:spcBef>
                <a:spcPts val="0"/>
              </a:spcBef>
            </a:pPr>
            <a:r>
              <a:rPr lang="en-US" sz="1600" dirty="0" smtClean="0">
                <a:solidFill>
                  <a:schemeClr val="tx1"/>
                </a:solidFill>
                <a:latin typeface="Chaparral Pro" pitchFamily="18" charset="0"/>
              </a:rPr>
              <a:t>College of Business, New Mexico State University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362200"/>
            <a:ext cx="8229600" cy="1143000"/>
          </a:xfrm>
        </p:spPr>
        <p:txBody>
          <a:bodyPr/>
          <a:lstStyle/>
          <a:p>
            <a:r>
              <a:rPr lang="en-US" dirty="0" smtClean="0"/>
              <a:t>Chapter 7 -- Training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Training?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 organizations </a:t>
            </a:r>
            <a:r>
              <a:rPr lang="en-US" b="1" dirty="0" smtClean="0">
                <a:solidFill>
                  <a:srgbClr val="990033"/>
                </a:solidFill>
              </a:rPr>
              <a:t>planned efforts</a:t>
            </a:r>
            <a:r>
              <a:rPr lang="en-US" dirty="0" smtClean="0">
                <a:solidFill>
                  <a:srgbClr val="990033"/>
                </a:solidFill>
              </a:rPr>
              <a:t> </a:t>
            </a:r>
            <a:r>
              <a:rPr lang="en-US" dirty="0" smtClean="0"/>
              <a:t>to help employees acquire job-related </a:t>
            </a:r>
            <a:r>
              <a:rPr lang="en-US" b="1" dirty="0" smtClean="0">
                <a:solidFill>
                  <a:srgbClr val="990033"/>
                </a:solidFill>
              </a:rPr>
              <a:t>knowledge, skills, abilities, </a:t>
            </a:r>
            <a:r>
              <a:rPr lang="en-US" dirty="0" smtClean="0"/>
              <a:t>and </a:t>
            </a:r>
            <a:r>
              <a:rPr lang="en-US" b="1" dirty="0" smtClean="0">
                <a:solidFill>
                  <a:srgbClr val="990033"/>
                </a:solidFill>
              </a:rPr>
              <a:t>behaviors</a:t>
            </a:r>
            <a:r>
              <a:rPr lang="en-US" dirty="0" smtClean="0"/>
              <a:t>, with the goal of applying these on the job.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3"/>
          <p:cNvGrpSpPr/>
          <p:nvPr/>
        </p:nvGrpSpPr>
        <p:grpSpPr>
          <a:xfrm>
            <a:off x="228600" y="1095375"/>
            <a:ext cx="5105400" cy="4010025"/>
            <a:chOff x="1524000" y="1524000"/>
            <a:chExt cx="5105400" cy="4010025"/>
          </a:xfrm>
        </p:grpSpPr>
        <p:pic>
          <p:nvPicPr>
            <p:cNvPr id="6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081822" y="1524000"/>
              <a:ext cx="2547578" cy="4010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3" name="TextBox 12"/>
            <p:cNvSpPr txBox="1"/>
            <p:nvPr/>
          </p:nvSpPr>
          <p:spPr>
            <a:xfrm>
              <a:off x="1524000" y="2743200"/>
              <a:ext cx="243840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latin typeface="Chaparral Pro" pitchFamily="18" charset="0"/>
                </a:rPr>
                <a:t>Stages of Instructional Design (fig 7.1)</a:t>
              </a:r>
              <a:endParaRPr lang="en-US" b="1" dirty="0">
                <a:latin typeface="Chaparral Pro" pitchFamily="18" charset="0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5943600" y="457200"/>
            <a:ext cx="2971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Chaparral Pro" pitchFamily="18" charset="0"/>
              </a:rPr>
              <a:t>Training should be linked to ORGANIZATIONAL NEEDS!</a:t>
            </a:r>
            <a:endParaRPr lang="en-US" b="1" dirty="0">
              <a:solidFill>
                <a:srgbClr val="FF0000"/>
              </a:solidFill>
              <a:latin typeface="Chaparral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n-US" dirty="0" smtClean="0"/>
              <a:t>Chapter 8 - Performance Management</a:t>
            </a:r>
            <a:endParaRPr lang="en-US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338167"/>
            <a:ext cx="7467600" cy="5519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685800" y="1905000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Figure 8.1</a:t>
            </a:r>
            <a:endParaRPr lang="en-US" b="1" dirty="0"/>
          </a:p>
        </p:txBody>
      </p:sp>
      <p:sp>
        <p:nvSpPr>
          <p:cNvPr id="6" name="Oval 5"/>
          <p:cNvSpPr/>
          <p:nvPr/>
        </p:nvSpPr>
        <p:spPr bwMode="auto">
          <a:xfrm>
            <a:off x="3733800" y="6213144"/>
            <a:ext cx="2438400" cy="304800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Times" charset="0"/>
              <a:ea typeface="ＭＳ Ｐゴシック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Performance Management?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b="1" dirty="0" smtClean="0">
                <a:solidFill>
                  <a:srgbClr val="990033"/>
                </a:solidFill>
              </a:rPr>
              <a:t>process</a:t>
            </a:r>
            <a:r>
              <a:rPr lang="en-US" dirty="0" smtClean="0">
                <a:solidFill>
                  <a:srgbClr val="990033"/>
                </a:solidFill>
              </a:rPr>
              <a:t> </a:t>
            </a:r>
            <a:r>
              <a:rPr lang="en-US" dirty="0" smtClean="0"/>
              <a:t>managers use to make sure employees’ work </a:t>
            </a:r>
            <a:r>
              <a:rPr lang="en-US" b="1" dirty="0" smtClean="0">
                <a:solidFill>
                  <a:srgbClr val="990033"/>
                </a:solidFill>
              </a:rPr>
              <a:t>activities and outputs </a:t>
            </a:r>
            <a:r>
              <a:rPr lang="en-US" dirty="0" smtClean="0"/>
              <a:t>are contributing to </a:t>
            </a:r>
            <a:r>
              <a:rPr lang="en-US" b="1" dirty="0" smtClean="0">
                <a:solidFill>
                  <a:srgbClr val="990033"/>
                </a:solidFill>
              </a:rPr>
              <a:t>organizational goals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 reasons we do PM: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Strategic</a:t>
            </a:r>
          </a:p>
          <a:p>
            <a:pPr lvl="1"/>
            <a:r>
              <a:rPr lang="en-US" dirty="0" smtClean="0"/>
              <a:t>PM helps an organization achieve its business objectives (making money, treating patients, registering voters, etc...)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Administrative</a:t>
            </a:r>
          </a:p>
          <a:p>
            <a:pPr lvl="1"/>
            <a:r>
              <a:rPr lang="en-US" dirty="0" smtClean="0"/>
              <a:t>Provides info for decision-making (e.g., salary)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Developmental</a:t>
            </a:r>
          </a:p>
          <a:p>
            <a:pPr lvl="1"/>
            <a:r>
              <a:rPr lang="en-US" dirty="0" smtClean="0"/>
              <a:t>Developing KSAOs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Conducting Effective PM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Fit with organizational strategy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Validity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Reliability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Acceptability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Specificity</a:t>
            </a:r>
          </a:p>
          <a:p>
            <a:pPr marL="914400" lvl="1" indent="-514350"/>
            <a:r>
              <a:rPr lang="en-US" dirty="0" smtClean="0"/>
              <a:t>What exactly are EEs doing right or wrong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447800"/>
            <a:ext cx="8558964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Test Your Knowledge...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your company’s performance management system created unhealthy competition among teams of employees, you might consider:</a:t>
            </a:r>
          </a:p>
          <a:p>
            <a:pPr lvl="1"/>
            <a:r>
              <a:rPr lang="en-US" dirty="0" smtClean="0"/>
              <a:t>A) Focus on attributes rather than behaviors</a:t>
            </a:r>
          </a:p>
          <a:p>
            <a:pPr lvl="1"/>
            <a:r>
              <a:rPr lang="en-US" dirty="0" smtClean="0"/>
              <a:t>B) Doing nothing. Competition is good!</a:t>
            </a:r>
          </a:p>
          <a:p>
            <a:pPr lvl="1"/>
            <a:r>
              <a:rPr lang="en-US" dirty="0" smtClean="0"/>
              <a:t>C) Increasing the specificity of PM feedback</a:t>
            </a:r>
          </a:p>
          <a:p>
            <a:pPr lvl="1"/>
            <a:r>
              <a:rPr lang="en-US" dirty="0" smtClean="0"/>
              <a:t>D) Adding collaboration as a performance criteria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Test Your Knowledge...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036637"/>
            <a:ext cx="8915400" cy="4525963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cs typeface="Calibri" pitchFamily="34" charset="0"/>
              </a:rPr>
              <a:t>Sarah is a computer programmer whose job mainly consists of coding software independently.  Teamwork skills are included on her performance appraisal.  Measuring these skills most closely represents:</a:t>
            </a:r>
            <a:endParaRPr lang="en-US" dirty="0" smtClean="0"/>
          </a:p>
          <a:p>
            <a:pPr lvl="1"/>
            <a:r>
              <a:rPr lang="en-US" dirty="0" smtClean="0"/>
              <a:t>A) Criterion deficiency</a:t>
            </a:r>
          </a:p>
          <a:p>
            <a:pPr lvl="1"/>
            <a:r>
              <a:rPr lang="en-US" dirty="0" smtClean="0"/>
              <a:t>B) Test-retest unreliability</a:t>
            </a:r>
          </a:p>
          <a:p>
            <a:pPr lvl="1"/>
            <a:r>
              <a:rPr lang="en-US" dirty="0" smtClean="0"/>
              <a:t>C) Criterion contamination</a:t>
            </a:r>
          </a:p>
          <a:p>
            <a:pPr lvl="1"/>
            <a:r>
              <a:rPr lang="en-US" dirty="0" smtClean="0"/>
              <a:t>D) Lack of specificity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PM Methods</a:t>
            </a:r>
            <a:endParaRPr lang="en-US" dirty="0"/>
          </a:p>
        </p:txBody>
      </p:sp>
      <p:pic>
        <p:nvPicPr>
          <p:cNvPr id="6" name="Content Placeholder 4" descr="noe30468_tb080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85171" y="1447801"/>
            <a:ext cx="7558829" cy="5410200"/>
          </a:xfrm>
        </p:spPr>
      </p:pic>
      <p:grpSp>
        <p:nvGrpSpPr>
          <p:cNvPr id="19" name="Group 18"/>
          <p:cNvGrpSpPr/>
          <p:nvPr/>
        </p:nvGrpSpPr>
        <p:grpSpPr>
          <a:xfrm>
            <a:off x="0" y="2286000"/>
            <a:ext cx="1600200" cy="838200"/>
            <a:chOff x="0" y="2286000"/>
            <a:chExt cx="1600200" cy="838200"/>
          </a:xfrm>
        </p:grpSpPr>
        <p:sp>
          <p:nvSpPr>
            <p:cNvPr id="7" name="Left Brace 6"/>
            <p:cNvSpPr/>
            <p:nvPr/>
          </p:nvSpPr>
          <p:spPr bwMode="auto">
            <a:xfrm>
              <a:off x="1295400" y="2286000"/>
              <a:ext cx="304800" cy="838200"/>
            </a:xfrm>
            <a:prstGeom prst="leftBrace">
              <a:avLst/>
            </a:prstGeom>
            <a:solidFill>
              <a:srgbClr val="33CC33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" charset="0"/>
                <a:ea typeface="ＭＳ Ｐゴシック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0" y="2500952"/>
              <a:ext cx="128342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>
                  <a:latin typeface="Chaparral Pro" pitchFamily="18" charset="0"/>
                </a:rPr>
                <a:t>Rankings</a:t>
              </a:r>
              <a:endParaRPr lang="en-US" sz="2000" b="1" dirty="0">
                <a:latin typeface="Chaparral Pro" pitchFamily="18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03496" y="3124200"/>
            <a:ext cx="1496704" cy="1524000"/>
            <a:chOff x="103496" y="3124200"/>
            <a:chExt cx="1496704" cy="1524000"/>
          </a:xfrm>
        </p:grpSpPr>
        <p:sp>
          <p:nvSpPr>
            <p:cNvPr id="8" name="Left Brace 7"/>
            <p:cNvSpPr/>
            <p:nvPr/>
          </p:nvSpPr>
          <p:spPr bwMode="auto">
            <a:xfrm>
              <a:off x="1295400" y="3124200"/>
              <a:ext cx="304800" cy="1524000"/>
            </a:xfrm>
            <a:prstGeom prst="leftBrace">
              <a:avLst/>
            </a:prstGeom>
            <a:solidFill>
              <a:srgbClr val="FFC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Times" charset="0"/>
                <a:ea typeface="ＭＳ Ｐゴシック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03496" y="3684896"/>
              <a:ext cx="10908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>
                  <a:latin typeface="Chaparral Pro" pitchFamily="18" charset="0"/>
                </a:rPr>
                <a:t>Ratings</a:t>
              </a:r>
              <a:endParaRPr lang="en-US" sz="2000" b="1" dirty="0">
                <a:latin typeface="Chaparral Pro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28600" y="4966648"/>
            <a:ext cx="1510352" cy="685800"/>
            <a:chOff x="228600" y="4966648"/>
            <a:chExt cx="1510352" cy="685800"/>
          </a:xfrm>
        </p:grpSpPr>
        <p:sp>
          <p:nvSpPr>
            <p:cNvPr id="11" name="TextBox 10"/>
            <p:cNvSpPr txBox="1"/>
            <p:nvPr/>
          </p:nvSpPr>
          <p:spPr>
            <a:xfrm>
              <a:off x="228600" y="5029200"/>
              <a:ext cx="12192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 smtClean="0">
                  <a:latin typeface="Chaparral Pro" pitchFamily="18" charset="0"/>
                </a:rPr>
                <a:t>Not EE-related</a:t>
              </a:r>
              <a:endParaRPr lang="en-US" sz="1600" b="1" dirty="0">
                <a:latin typeface="Chaparral Pro" pitchFamily="18" charset="0"/>
              </a:endParaRPr>
            </a:p>
          </p:txBody>
        </p:sp>
        <p:cxnSp>
          <p:nvCxnSpPr>
            <p:cNvPr id="13" name="Straight Arrow Connector 12"/>
            <p:cNvCxnSpPr/>
            <p:nvPr/>
          </p:nvCxnSpPr>
          <p:spPr bwMode="auto">
            <a:xfrm>
              <a:off x="1205552" y="5271448"/>
              <a:ext cx="457200" cy="38100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15" name="Straight Arrow Connector 14"/>
            <p:cNvCxnSpPr/>
            <p:nvPr/>
          </p:nvCxnSpPr>
          <p:spPr bwMode="auto">
            <a:xfrm flipV="1">
              <a:off x="1205552" y="4966648"/>
              <a:ext cx="533400" cy="304800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Making Comparisons (</a:t>
            </a:r>
            <a:r>
              <a:rPr lang="en-US" u="sng" dirty="0" smtClean="0"/>
              <a:t>Ranking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Manager ranks their subordinates </a:t>
            </a:r>
            <a:r>
              <a:rPr lang="en-US" u="sng" dirty="0" smtClean="0"/>
              <a:t>performance</a:t>
            </a:r>
            <a:r>
              <a:rPr lang="en-US" dirty="0" smtClean="0"/>
              <a:t> against one another</a:t>
            </a:r>
          </a:p>
          <a:p>
            <a:pPr lvl="1"/>
            <a:r>
              <a:rPr lang="en-US" dirty="0" smtClean="0"/>
              <a:t>Simple ranking (#1, #2, #3...)</a:t>
            </a:r>
          </a:p>
          <a:p>
            <a:pPr lvl="2"/>
            <a:r>
              <a:rPr lang="en-US" dirty="0" smtClean="0"/>
              <a:t>Alternation (Best, worst, 2</a:t>
            </a:r>
            <a:r>
              <a:rPr lang="en-US" baseline="30000" dirty="0" smtClean="0"/>
              <a:t>nd</a:t>
            </a:r>
            <a:r>
              <a:rPr lang="en-US" dirty="0" smtClean="0"/>
              <a:t> best, 2</a:t>
            </a:r>
            <a:r>
              <a:rPr lang="en-US" baseline="30000" dirty="0" smtClean="0"/>
              <a:t>nd</a:t>
            </a:r>
            <a:r>
              <a:rPr lang="en-US" dirty="0" smtClean="0"/>
              <a:t> worst...)</a:t>
            </a:r>
          </a:p>
          <a:p>
            <a:pPr lvl="1"/>
            <a:r>
              <a:rPr lang="en-US" dirty="0" smtClean="0"/>
              <a:t>Forced-distribution</a:t>
            </a:r>
          </a:p>
          <a:p>
            <a:pPr lvl="2"/>
            <a:r>
              <a:rPr lang="en-US" dirty="0" smtClean="0"/>
              <a:t>Exceptional (5%), Exceeds standards (25%), Meets standards (55%), Needs improvement (10%), Unacceptable (10%)</a:t>
            </a:r>
          </a:p>
          <a:p>
            <a:pPr lvl="2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Making Comparisons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Paired comparison</a:t>
            </a:r>
          </a:p>
          <a:p>
            <a:pPr lvl="1"/>
            <a:r>
              <a:rPr lang="en-US" dirty="0" smtClean="0"/>
              <a:t>4 EEs: Miguel, Sue, Derek, Kaifeng</a:t>
            </a:r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3048000"/>
            <a:ext cx="6481006" cy="170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Rating</a:t>
            </a:r>
            <a:r>
              <a:rPr lang="en-US" dirty="0" smtClean="0"/>
              <a:t> Employees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Comparing EE performance against a prescribed set of standards (rather than against each other)</a:t>
            </a:r>
          </a:p>
          <a:p>
            <a:r>
              <a:rPr lang="en-US" dirty="0" smtClean="0"/>
              <a:t>Can rate </a:t>
            </a:r>
            <a:r>
              <a:rPr lang="en-US" u="sng" dirty="0" smtClean="0"/>
              <a:t>attributes</a:t>
            </a:r>
            <a:r>
              <a:rPr lang="en-US" dirty="0" smtClean="0"/>
              <a:t> (EE traits) or </a:t>
            </a:r>
            <a:r>
              <a:rPr lang="en-US" u="sng" dirty="0" smtClean="0"/>
              <a:t>behaviors</a:t>
            </a:r>
            <a:r>
              <a:rPr lang="en-US" dirty="0" smtClean="0"/>
              <a:t>, or both</a:t>
            </a:r>
          </a:p>
          <a:p>
            <a:r>
              <a:rPr lang="en-US" i="1" dirty="0" smtClean="0"/>
              <a:t>Rating attributes is the most used method in organizations (p. 243). </a:t>
            </a:r>
            <a:r>
              <a:rPr lang="en-US" dirty="0" smtClean="0"/>
              <a:t>Why?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Rating EE Behaviors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/>
          <a:lstStyle/>
          <a:p>
            <a:r>
              <a:rPr lang="en-US" dirty="0" smtClean="0"/>
              <a:t>Critical incident method</a:t>
            </a:r>
          </a:p>
          <a:p>
            <a:pPr lvl="1"/>
            <a:r>
              <a:rPr lang="en-US" dirty="0" smtClean="0"/>
              <a:t>Specific examples of effective/ineffective behaviors</a:t>
            </a:r>
          </a:p>
          <a:p>
            <a:r>
              <a:rPr lang="en-US" dirty="0" smtClean="0"/>
              <a:t>BARS (behaviorally-anchored rating scale)</a:t>
            </a:r>
          </a:p>
          <a:p>
            <a:pPr lvl="1"/>
            <a:r>
              <a:rPr lang="en-US" dirty="0" smtClean="0"/>
              <a:t>Rating on </a:t>
            </a:r>
            <a:r>
              <a:rPr lang="en-US" b="1" u="sng" dirty="0" smtClean="0"/>
              <a:t>many</a:t>
            </a:r>
            <a:r>
              <a:rPr lang="en-US" dirty="0" smtClean="0"/>
              <a:t> job-relevant behaviors</a:t>
            </a:r>
          </a:p>
          <a:p>
            <a:r>
              <a:rPr lang="en-US" dirty="0" smtClean="0"/>
              <a:t>BOS (behavioral observation scale)</a:t>
            </a:r>
          </a:p>
          <a:p>
            <a:pPr lvl="1"/>
            <a:r>
              <a:rPr lang="en-US" dirty="0" smtClean="0"/>
              <a:t>Rating on </a:t>
            </a:r>
            <a:r>
              <a:rPr lang="en-US" b="1" u="sng" dirty="0" smtClean="0"/>
              <a:t>all</a:t>
            </a:r>
            <a:r>
              <a:rPr lang="en-US" dirty="0" smtClean="0"/>
              <a:t> behaviors necessary</a:t>
            </a:r>
          </a:p>
          <a:p>
            <a:pPr lvl="1"/>
            <a:r>
              <a:rPr lang="en-US" dirty="0" smtClean="0"/>
              <a:t>Cumbersome, but yields excellent results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can we get performance information from?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Managers</a:t>
            </a:r>
          </a:p>
          <a:p>
            <a:r>
              <a:rPr lang="en-US" dirty="0" smtClean="0"/>
              <a:t>Peers</a:t>
            </a:r>
          </a:p>
          <a:p>
            <a:r>
              <a:rPr lang="en-US" dirty="0" smtClean="0"/>
              <a:t>Subordinates</a:t>
            </a:r>
          </a:p>
          <a:p>
            <a:r>
              <a:rPr lang="en-US" dirty="0" smtClean="0"/>
              <a:t>Self</a:t>
            </a:r>
          </a:p>
          <a:p>
            <a:r>
              <a:rPr lang="en-US" dirty="0" smtClean="0"/>
              <a:t>Customers/Clients</a:t>
            </a:r>
          </a:p>
        </p:txBody>
      </p:sp>
      <p:sp>
        <p:nvSpPr>
          <p:cNvPr id="5" name="Right Brace 4"/>
          <p:cNvSpPr/>
          <p:nvPr/>
        </p:nvSpPr>
        <p:spPr bwMode="auto">
          <a:xfrm>
            <a:off x="4572000" y="1725304"/>
            <a:ext cx="762000" cy="2667000"/>
          </a:xfrm>
          <a:prstGeom prst="rightBrac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Times" charset="0"/>
              <a:ea typeface="ＭＳ Ｐゴシック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62600" y="2846696"/>
            <a:ext cx="30798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Chaparral Pro" pitchFamily="18" charset="0"/>
              </a:rPr>
              <a:t>360-degree feedback</a:t>
            </a:r>
            <a:endParaRPr lang="en-US" b="1" dirty="0">
              <a:latin typeface="Chaparral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Potential PM Errors...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36637"/>
            <a:ext cx="8229600" cy="4525963"/>
          </a:xfrm>
        </p:spPr>
        <p:txBody>
          <a:bodyPr/>
          <a:lstStyle/>
          <a:p>
            <a:r>
              <a:rPr lang="en-US" dirty="0" smtClean="0"/>
              <a:t>EEs similar to us tend to get rated higher</a:t>
            </a:r>
          </a:p>
          <a:p>
            <a:r>
              <a:rPr lang="en-US" dirty="0" smtClean="0"/>
              <a:t>Contrast error</a:t>
            </a:r>
          </a:p>
          <a:p>
            <a:pPr lvl="1"/>
            <a:r>
              <a:rPr lang="en-US" dirty="0" smtClean="0"/>
              <a:t>Good may seem less than good, when compared to outstanding </a:t>
            </a:r>
          </a:p>
          <a:p>
            <a:r>
              <a:rPr lang="en-US" dirty="0" smtClean="0"/>
              <a:t>Distributional errors (too far to one side)</a:t>
            </a:r>
          </a:p>
          <a:p>
            <a:pPr lvl="1"/>
            <a:r>
              <a:rPr lang="en-US" dirty="0" smtClean="0"/>
              <a:t>Leniency...central tendency...strictness</a:t>
            </a:r>
          </a:p>
          <a:p>
            <a:r>
              <a:rPr lang="en-US" dirty="0" smtClean="0"/>
              <a:t>Halo/Horns error </a:t>
            </a:r>
          </a:p>
          <a:p>
            <a:pPr lvl="1"/>
            <a:r>
              <a:rPr lang="en-US" dirty="0" smtClean="0"/>
              <a:t>Halo example: staying late at work every day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deal with performance problems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-13648" y="1404195"/>
            <a:ext cx="9144000" cy="5453805"/>
            <a:chOff x="-13648" y="1404195"/>
            <a:chExt cx="9144000" cy="5453805"/>
          </a:xfrm>
        </p:grpSpPr>
        <p:sp>
          <p:nvSpPr>
            <p:cNvPr id="8" name="Rectangle 7"/>
            <p:cNvSpPr/>
            <p:nvPr/>
          </p:nvSpPr>
          <p:spPr bwMode="auto">
            <a:xfrm>
              <a:off x="-13648" y="1981200"/>
              <a:ext cx="9144000" cy="487680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" charset="0"/>
                <a:ea typeface="ＭＳ Ｐゴシック" charset="0"/>
              </a:endParaRPr>
            </a:p>
          </p:txBody>
        </p:sp>
        <p:pic>
          <p:nvPicPr>
            <p:cNvPr id="6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43000" y="1404195"/>
              <a:ext cx="6096001" cy="53776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10" name="TextBox 9"/>
          <p:cNvSpPr txBox="1"/>
          <p:nvPr/>
        </p:nvSpPr>
        <p:spPr>
          <a:xfrm>
            <a:off x="7252164" y="2514600"/>
            <a:ext cx="12060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  <a:latin typeface="Chaparral Pro" pitchFamily="18" charset="0"/>
              </a:rPr>
              <a:t>High A</a:t>
            </a:r>
          </a:p>
          <a:p>
            <a:r>
              <a:rPr lang="en-US" b="1" dirty="0" smtClean="0">
                <a:solidFill>
                  <a:srgbClr val="00B050"/>
                </a:solidFill>
                <a:latin typeface="Chaparral Pro" pitchFamily="18" charset="0"/>
              </a:rPr>
              <a:t>High M</a:t>
            </a:r>
            <a:endParaRPr lang="en-US" b="1" dirty="0">
              <a:solidFill>
                <a:srgbClr val="00B050"/>
              </a:solidFill>
              <a:latin typeface="Chaparral Pro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39000" y="4884003"/>
            <a:ext cx="11322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Chaparral Pro" pitchFamily="18" charset="0"/>
              </a:rPr>
              <a:t>High A</a:t>
            </a:r>
          </a:p>
          <a:p>
            <a:r>
              <a:rPr lang="en-US" b="1" dirty="0" smtClean="0">
                <a:solidFill>
                  <a:srgbClr val="FF0000"/>
                </a:solidFill>
                <a:latin typeface="Chaparral Pro" pitchFamily="18" charset="0"/>
              </a:rPr>
              <a:t>Low M</a:t>
            </a:r>
            <a:endParaRPr lang="en-US" b="1" dirty="0">
              <a:solidFill>
                <a:srgbClr val="FF0000"/>
              </a:solidFill>
              <a:latin typeface="Chaparral Pro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44102" y="2521803"/>
            <a:ext cx="12060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  <a:latin typeface="Chaparral Pro" pitchFamily="18" charset="0"/>
              </a:rPr>
              <a:t>Low A</a:t>
            </a:r>
          </a:p>
          <a:p>
            <a:r>
              <a:rPr lang="en-US" b="1" dirty="0" smtClean="0">
                <a:solidFill>
                  <a:srgbClr val="00B050"/>
                </a:solidFill>
                <a:latin typeface="Chaparral Pro" pitchFamily="18" charset="0"/>
              </a:rPr>
              <a:t>High M</a:t>
            </a:r>
            <a:endParaRPr lang="en-US" b="1" dirty="0">
              <a:solidFill>
                <a:srgbClr val="00B050"/>
              </a:solidFill>
              <a:latin typeface="Chaparral Pro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3400" y="4807803"/>
            <a:ext cx="10965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Chaparral Pro" pitchFamily="18" charset="0"/>
              </a:rPr>
              <a:t>Low A</a:t>
            </a:r>
          </a:p>
          <a:p>
            <a:r>
              <a:rPr lang="en-US" b="1" dirty="0" smtClean="0">
                <a:solidFill>
                  <a:srgbClr val="FF0000"/>
                </a:solidFill>
                <a:latin typeface="Chaparral Pro" pitchFamily="18" charset="0"/>
              </a:rPr>
              <a:t>Low M</a:t>
            </a:r>
            <a:endParaRPr lang="en-US" b="1" dirty="0">
              <a:solidFill>
                <a:srgbClr val="FF0000"/>
              </a:solidFill>
              <a:latin typeface="Chaparral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286000"/>
            <a:ext cx="8229600" cy="1143000"/>
          </a:xfrm>
        </p:spPr>
        <p:txBody>
          <a:bodyPr/>
          <a:lstStyle/>
          <a:p>
            <a:r>
              <a:rPr lang="en-US" dirty="0" smtClean="0"/>
              <a:t>Chapter </a:t>
            </a:r>
            <a:r>
              <a:rPr lang="en-US" dirty="0"/>
              <a:t>9</a:t>
            </a:r>
            <a:r>
              <a:rPr lang="en-US" dirty="0" smtClean="0"/>
              <a:t> </a:t>
            </a:r>
            <a:r>
              <a:rPr lang="en-US" dirty="0" smtClean="0"/>
              <a:t>- </a:t>
            </a:r>
            <a:r>
              <a:rPr lang="en-US" dirty="0" smtClean="0"/>
              <a:t>Employee Development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6829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is Development different from Training?</a:t>
            </a:r>
            <a:endParaRPr lang="en-US" dirty="0"/>
          </a:p>
        </p:txBody>
      </p:sp>
      <p:pic>
        <p:nvPicPr>
          <p:cNvPr id="6" name="Content Placeholder 5" descr="noe30468_tb090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79400" y="1651000"/>
            <a:ext cx="8567738" cy="1778000"/>
          </a:xfrm>
        </p:spPr>
      </p:pic>
      <p:sp>
        <p:nvSpPr>
          <p:cNvPr id="5" name="TextBox 4"/>
          <p:cNvSpPr txBox="1"/>
          <p:nvPr/>
        </p:nvSpPr>
        <p:spPr>
          <a:xfrm>
            <a:off x="990600" y="3733800"/>
            <a:ext cx="6858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Future...</a:t>
            </a:r>
          </a:p>
          <a:p>
            <a:r>
              <a:rPr lang="en-US" dirty="0" smtClean="0"/>
              <a:t>High use of job experiences (such as job rotation)...</a:t>
            </a:r>
          </a:p>
          <a:p>
            <a:r>
              <a:rPr lang="en-US" dirty="0" smtClean="0"/>
              <a:t>Preparation for changes in job TDRs</a:t>
            </a:r>
          </a:p>
          <a:p>
            <a:r>
              <a:rPr lang="en-US" dirty="0" smtClean="0"/>
              <a:t>Voluntary participation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7472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Development is key for the “Protean” Career...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...a career that frequently changes based on changes in the person</a:t>
            </a:r>
            <a:r>
              <a:rPr lang="ja-JP" altLang="en-US" dirty="0" smtClean="0"/>
              <a:t>’</a:t>
            </a:r>
            <a:r>
              <a:rPr lang="en-US" altLang="ja-JP" dirty="0" smtClean="0"/>
              <a:t>s interests, abilities, and values and in the work environment.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393379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approaches to EE Development</a:t>
            </a:r>
            <a:endParaRPr lang="en-US" dirty="0"/>
          </a:p>
        </p:txBody>
      </p:sp>
      <p:pic>
        <p:nvPicPr>
          <p:cNvPr id="6" name="Content Placeholder 5" descr="noe81470_090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lum bright="-4000"/>
          </a:blip>
          <a:srcRect/>
          <a:stretch>
            <a:fillRect/>
          </a:stretch>
        </p:blipFill>
        <p:spPr>
          <a:xfrm>
            <a:off x="2395538" y="990600"/>
            <a:ext cx="4587875" cy="4495800"/>
          </a:xfrm>
          <a:solidFill>
            <a:srgbClr val="FFAE37"/>
          </a:solidFill>
        </p:spPr>
      </p:pic>
    </p:spTree>
    <p:extLst>
      <p:ext uri="{BB962C8B-B14F-4D97-AF65-F5344CB8AC3E}">
        <p14:creationId xmlns:p14="http://schemas.microsoft.com/office/powerpoint/2010/main" val="424392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1) Formal Education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Traditional school-based</a:t>
            </a:r>
          </a:p>
          <a:p>
            <a:pPr lvl="1"/>
            <a:r>
              <a:rPr lang="en-US" dirty="0" smtClean="0"/>
              <a:t>On-campus master’s degree</a:t>
            </a:r>
          </a:p>
          <a:p>
            <a:pPr lvl="1"/>
            <a:r>
              <a:rPr lang="en-US" dirty="0" smtClean="0"/>
              <a:t>Online</a:t>
            </a:r>
          </a:p>
          <a:p>
            <a:endParaRPr lang="en-US" dirty="0" smtClean="0"/>
          </a:p>
          <a:p>
            <a:r>
              <a:rPr lang="en-US" dirty="0" smtClean="0"/>
              <a:t>In-house</a:t>
            </a:r>
          </a:p>
          <a:p>
            <a:pPr lvl="1"/>
            <a:r>
              <a:rPr lang="en-US" dirty="0" smtClean="0"/>
              <a:t>Hamburger U</a:t>
            </a:r>
          </a:p>
        </p:txBody>
      </p:sp>
    </p:spTree>
    <p:extLst>
      <p:ext uri="{BB962C8B-B14F-4D97-AF65-F5344CB8AC3E}">
        <p14:creationId xmlns:p14="http://schemas.microsoft.com/office/powerpoint/2010/main" val="285025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054" name="Picture 6" descr="mcdonalds hamburger universit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5905500" cy="3314701"/>
            </a:xfrm>
            <a:prstGeom prst="rect">
              <a:avLst/>
            </a:prstGeom>
            <a:noFill/>
          </p:spPr>
        </p:pic>
        <p:pic>
          <p:nvPicPr>
            <p:cNvPr id="2056" name="Picture 8" descr="http://img.groundspeak.com/waymarking/display/bcafb09a-b21a-4e07-8213-936cd53fb550.jpg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3933824"/>
              <a:ext cx="3810000" cy="2924176"/>
            </a:xfrm>
            <a:prstGeom prst="rect">
              <a:avLst/>
            </a:prstGeom>
            <a:noFill/>
          </p:spPr>
        </p:pic>
        <p:pic>
          <p:nvPicPr>
            <p:cNvPr id="2058" name="Picture 10" descr="http://farm2.static.flickr.com/1316/5117574637_0285fe2f3c.jp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381500" y="3686174"/>
              <a:ext cx="4762500" cy="3171826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78184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2) Job Experiences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Using </a:t>
            </a:r>
            <a:r>
              <a:rPr lang="en-US" i="1" dirty="0" smtClean="0"/>
              <a:t>job enrichment </a:t>
            </a:r>
            <a:r>
              <a:rPr lang="en-US" dirty="0" smtClean="0"/>
              <a:t>and/or </a:t>
            </a:r>
            <a:r>
              <a:rPr lang="en-US" i="1" dirty="0" smtClean="0"/>
              <a:t>positional movement </a:t>
            </a:r>
            <a:r>
              <a:rPr lang="en-US" dirty="0" smtClean="0"/>
              <a:t>to develop a worker’s KSAOs</a:t>
            </a:r>
          </a:p>
          <a:p>
            <a:pPr lvl="1"/>
            <a:r>
              <a:rPr lang="en-US" dirty="0" smtClean="0"/>
              <a:t>Job enlargement, job rotation</a:t>
            </a:r>
          </a:p>
          <a:p>
            <a:pPr lvl="1"/>
            <a:r>
              <a:rPr lang="en-US" dirty="0" smtClean="0"/>
              <a:t>Transfers, promotions</a:t>
            </a:r>
          </a:p>
          <a:p>
            <a:pPr lvl="1"/>
            <a:r>
              <a:rPr lang="en-US" dirty="0" smtClean="0"/>
              <a:t>Externships, sabbaticals</a:t>
            </a:r>
          </a:p>
        </p:txBody>
      </p:sp>
    </p:spTree>
    <p:extLst>
      <p:ext uri="{BB962C8B-B14F-4D97-AF65-F5344CB8AC3E}">
        <p14:creationId xmlns:p14="http://schemas.microsoft.com/office/powerpoint/2010/main" val="576824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3) Interpersonal Relationships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Mentoring (passive, low contact)</a:t>
            </a:r>
          </a:p>
          <a:p>
            <a:endParaRPr lang="en-US" dirty="0" smtClean="0"/>
          </a:p>
          <a:p>
            <a:r>
              <a:rPr lang="en-US" dirty="0" smtClean="0"/>
              <a:t>Coaching (active, high contact)</a:t>
            </a:r>
          </a:p>
        </p:txBody>
      </p:sp>
    </p:spTree>
    <p:extLst>
      <p:ext uri="{BB962C8B-B14F-4D97-AF65-F5344CB8AC3E}">
        <p14:creationId xmlns:p14="http://schemas.microsoft.com/office/powerpoint/2010/main" val="2597838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4) Assessments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Performance appraisals/360-Degree feedback</a:t>
            </a:r>
          </a:p>
          <a:p>
            <a:r>
              <a:rPr lang="en-US" dirty="0" smtClean="0"/>
              <a:t>Benchmarks/Assessment centers</a:t>
            </a:r>
          </a:p>
          <a:p>
            <a:r>
              <a:rPr lang="en-US" dirty="0" smtClean="0"/>
              <a:t>MBTI</a:t>
            </a:r>
          </a:p>
          <a:p>
            <a:pPr lvl="1"/>
            <a:r>
              <a:rPr lang="en-US" dirty="0" smtClean="0"/>
              <a:t>Myers-Briggs Type Indicator (gauges an individual’s work preferences)</a:t>
            </a:r>
          </a:p>
        </p:txBody>
      </p:sp>
    </p:spTree>
    <p:extLst>
      <p:ext uri="{BB962C8B-B14F-4D97-AF65-F5344CB8AC3E}">
        <p14:creationId xmlns:p14="http://schemas.microsoft.com/office/powerpoint/2010/main" val="1584795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Breaking the “Glass Ceiling”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Organizationally-developed systems</a:t>
            </a:r>
          </a:p>
          <a:p>
            <a:pPr lvl="1"/>
            <a:r>
              <a:rPr lang="en-US" dirty="0" smtClean="0"/>
              <a:t>Coca-Cola example</a:t>
            </a:r>
          </a:p>
        </p:txBody>
      </p:sp>
    </p:spTree>
    <p:extLst>
      <p:ext uri="{BB962C8B-B14F-4D97-AF65-F5344CB8AC3E}">
        <p14:creationId xmlns:p14="http://schemas.microsoft.com/office/powerpoint/2010/main" val="350521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286000"/>
            <a:ext cx="8229600" cy="1143000"/>
          </a:xfrm>
        </p:spPr>
        <p:txBody>
          <a:bodyPr/>
          <a:lstStyle/>
          <a:p>
            <a:r>
              <a:rPr lang="en-US" dirty="0" smtClean="0"/>
              <a:t>Chapter 10 - Managing Turnover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57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Turnover is Costly!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Successful companies require satisfied, loyal EEs!</a:t>
            </a:r>
          </a:p>
          <a:p>
            <a:r>
              <a:rPr lang="en-US" dirty="0" smtClean="0"/>
              <a:t>Firms with low turnover perform better!</a:t>
            </a:r>
          </a:p>
        </p:txBody>
      </p:sp>
      <p:pic>
        <p:nvPicPr>
          <p:cNvPr id="5" name="Content Placeholder 10" descr="noe30468_tb10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38752" y="3352800"/>
            <a:ext cx="8897938" cy="2092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880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Terminations should be FAIR!</a:t>
            </a:r>
            <a:endParaRPr lang="en-US" dirty="0"/>
          </a:p>
        </p:txBody>
      </p:sp>
      <p:pic>
        <p:nvPicPr>
          <p:cNvPr id="6" name="Content Placeholder 5" descr="noe81470_100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lum bright="-4000"/>
          </a:blip>
          <a:srcRect/>
          <a:stretch>
            <a:fillRect/>
          </a:stretch>
        </p:blipFill>
        <p:spPr>
          <a:xfrm>
            <a:off x="1143000" y="976952"/>
            <a:ext cx="6934200" cy="4495800"/>
          </a:xfrm>
          <a:solidFill>
            <a:srgbClr val="FFAE37"/>
          </a:solidFill>
        </p:spPr>
      </p:pic>
      <p:sp>
        <p:nvSpPr>
          <p:cNvPr id="7" name="TextBox 6"/>
          <p:cNvSpPr txBox="1"/>
          <p:nvPr/>
        </p:nvSpPr>
        <p:spPr>
          <a:xfrm>
            <a:off x="228600" y="1676400"/>
            <a:ext cx="1981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Calibri" pitchFamily="34" charset="0"/>
                <a:cs typeface="Calibri" pitchFamily="34" charset="0"/>
              </a:rPr>
              <a:t>More commonly called: </a:t>
            </a:r>
          </a:p>
          <a:p>
            <a:pPr algn="ctr"/>
            <a:r>
              <a:rPr lang="en-US" sz="1600" b="1" dirty="0" smtClean="0">
                <a:latin typeface="Calibri" pitchFamily="34" charset="0"/>
                <a:cs typeface="Calibri" pitchFamily="34" charset="0"/>
              </a:rPr>
              <a:t>“Distributive Justice”</a:t>
            </a:r>
            <a:endParaRPr lang="en-US" sz="1600" b="1" dirty="0"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9" name="Straight Arrow Connector 8"/>
          <p:cNvCxnSpPr>
            <a:stCxn id="7" idx="2"/>
          </p:cNvCxnSpPr>
          <p:nvPr/>
        </p:nvCxnSpPr>
        <p:spPr bwMode="auto">
          <a:xfrm>
            <a:off x="1219200" y="2507397"/>
            <a:ext cx="609600" cy="46440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019405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Progressive Discipline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Hot-Stove Rule -- organizational discipline should:</a:t>
            </a:r>
          </a:p>
          <a:p>
            <a:pPr lvl="1"/>
            <a:r>
              <a:rPr lang="en-US" dirty="0" smtClean="0"/>
              <a:t>Give clear warning</a:t>
            </a:r>
          </a:p>
          <a:p>
            <a:pPr lvl="1"/>
            <a:r>
              <a:rPr lang="en-US" dirty="0" smtClean="0"/>
              <a:t>Deliver </a:t>
            </a:r>
            <a:r>
              <a:rPr lang="en-US" u="sng" dirty="0" smtClean="0"/>
              <a:t>consistent</a:t>
            </a:r>
            <a:r>
              <a:rPr lang="en-US" dirty="0" smtClean="0"/>
              <a:t> consequences</a:t>
            </a:r>
          </a:p>
          <a:p>
            <a:pPr lvl="1"/>
            <a:r>
              <a:rPr lang="en-US" dirty="0" smtClean="0"/>
              <a:t>Deliver </a:t>
            </a:r>
            <a:r>
              <a:rPr lang="en-US" u="sng" dirty="0" smtClean="0"/>
              <a:t>objective</a:t>
            </a:r>
            <a:r>
              <a:rPr lang="en-US" dirty="0" smtClean="0"/>
              <a:t> consequences</a:t>
            </a:r>
          </a:p>
          <a:p>
            <a:pPr lvl="1"/>
            <a:r>
              <a:rPr lang="en-US" dirty="0" smtClean="0"/>
              <a:t>Deliver </a:t>
            </a:r>
            <a:r>
              <a:rPr lang="en-US" u="sng" dirty="0" smtClean="0"/>
              <a:t>immediate</a:t>
            </a:r>
            <a:r>
              <a:rPr lang="en-US" dirty="0" smtClean="0"/>
              <a:t> consequences</a:t>
            </a:r>
          </a:p>
        </p:txBody>
      </p:sp>
    </p:spTree>
    <p:extLst>
      <p:ext uri="{BB962C8B-B14F-4D97-AF65-F5344CB8AC3E}">
        <p14:creationId xmlns:p14="http://schemas.microsoft.com/office/powerpoint/2010/main" val="3464885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Progressive Discipline (example)</a:t>
            </a:r>
            <a:endParaRPr lang="en-US" dirty="0"/>
          </a:p>
        </p:txBody>
      </p:sp>
      <p:pic>
        <p:nvPicPr>
          <p:cNvPr id="5" name="Content Placeholder 8" descr="noe34255_1003.jpg"/>
          <p:cNvPicPr>
            <a:picLocks noChangeAspect="1"/>
          </p:cNvPicPr>
          <p:nvPr/>
        </p:nvPicPr>
        <p:blipFill>
          <a:blip r:embed="rId2" cstate="print">
            <a:lum bright="-4000"/>
          </a:blip>
          <a:srcRect/>
          <a:stretch>
            <a:fillRect/>
          </a:stretch>
        </p:blipFill>
        <p:spPr>
          <a:xfrm>
            <a:off x="612775" y="1752600"/>
            <a:ext cx="8153400" cy="2889250"/>
          </a:xfrm>
          <a:prstGeom prst="rect">
            <a:avLst/>
          </a:prstGeom>
          <a:solidFill>
            <a:srgbClr val="FFAE37"/>
          </a:solidFill>
        </p:spPr>
      </p:pic>
    </p:spTree>
    <p:extLst>
      <p:ext uri="{BB962C8B-B14F-4D97-AF65-F5344CB8AC3E}">
        <p14:creationId xmlns:p14="http://schemas.microsoft.com/office/powerpoint/2010/main" val="470795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Plant Closings/Mass Layoffs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525963"/>
          </a:xfrm>
        </p:spPr>
        <p:txBody>
          <a:bodyPr/>
          <a:lstStyle/>
          <a:p>
            <a:r>
              <a:rPr lang="en-US" dirty="0" smtClean="0"/>
              <a:t>W.A.R.N. </a:t>
            </a:r>
          </a:p>
          <a:p>
            <a:pPr lvl="1"/>
            <a:r>
              <a:rPr lang="en-US" dirty="0" smtClean="0"/>
              <a:t>Worker’s Adjustment Retraining &amp; Notification Act</a:t>
            </a:r>
          </a:p>
          <a:p>
            <a:pPr lvl="1"/>
            <a:r>
              <a:rPr lang="en-US" dirty="0" smtClean="0"/>
              <a:t>Firms w/ more than 100 EEs</a:t>
            </a:r>
          </a:p>
          <a:p>
            <a:pPr lvl="1"/>
            <a:r>
              <a:rPr lang="en-US" dirty="0" smtClean="0"/>
              <a:t>60-day notice</a:t>
            </a:r>
          </a:p>
          <a:p>
            <a:pPr lvl="1"/>
            <a:r>
              <a:rPr lang="en-US" dirty="0" smtClean="0"/>
              <a:t>If restructuring will affect 50 or more EEs</a:t>
            </a:r>
          </a:p>
        </p:txBody>
      </p:sp>
    </p:spTree>
    <p:extLst>
      <p:ext uri="{BB962C8B-B14F-4D97-AF65-F5344CB8AC3E}">
        <p14:creationId xmlns:p14="http://schemas.microsoft.com/office/powerpoint/2010/main" val="315285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Times"/>
        <a:ea typeface="ＭＳ Ｐゴシック"/>
        <a:cs typeface=""/>
      </a:majorFont>
      <a:minorFont>
        <a:latin typeface="Times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charset="0"/>
            <a:ea typeface="ＭＳ Ｐゴシック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7649</TotalTime>
  <Words>814</Words>
  <Application>Microsoft Office PowerPoint</Application>
  <PresentationFormat>On-screen Show (4:3)</PresentationFormat>
  <Paragraphs>146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34</vt:i4>
      </vt:variant>
    </vt:vector>
  </HeadingPairs>
  <TitlesOfParts>
    <vt:vector size="42" baseType="lpstr">
      <vt:lpstr>ＭＳ Ｐゴシック</vt:lpstr>
      <vt:lpstr>ＭＳ Ｐゴシック</vt:lpstr>
      <vt:lpstr>Arial</vt:lpstr>
      <vt:lpstr>Calibri</vt:lpstr>
      <vt:lpstr>Chaparral Pro</vt:lpstr>
      <vt:lpstr>Times</vt:lpstr>
      <vt:lpstr>Custom Design</vt:lpstr>
      <vt:lpstr>1_Blank Presentation</vt:lpstr>
      <vt:lpstr>Human Resource (HR) Management MGT 332</vt:lpstr>
      <vt:lpstr>Chapter 7 -- Training</vt:lpstr>
      <vt:lpstr>What is Training?</vt:lpstr>
      <vt:lpstr>PowerPoint Presentation</vt:lpstr>
      <vt:lpstr>Chapter 8 - Performance Management</vt:lpstr>
      <vt:lpstr>What is Performance Management?</vt:lpstr>
      <vt:lpstr>3 reasons we do PM:</vt:lpstr>
      <vt:lpstr>Conducting Effective PM</vt:lpstr>
      <vt:lpstr>Test Your Knowledge...</vt:lpstr>
      <vt:lpstr>Test Your Knowledge...</vt:lpstr>
      <vt:lpstr>PM Methods</vt:lpstr>
      <vt:lpstr>Making Comparisons (Ranking)</vt:lpstr>
      <vt:lpstr>Making Comparisons (cont.)</vt:lpstr>
      <vt:lpstr>Rating Employees</vt:lpstr>
      <vt:lpstr>Rating EE Behaviors</vt:lpstr>
      <vt:lpstr>Where can we get performance information from?</vt:lpstr>
      <vt:lpstr>Potential PM Errors...</vt:lpstr>
      <vt:lpstr>How to deal with performance problems</vt:lpstr>
      <vt:lpstr>Chapter 9 - Employee Development</vt:lpstr>
      <vt:lpstr>How is Development different from Training?</vt:lpstr>
      <vt:lpstr>Development is key for the “Protean” Career...</vt:lpstr>
      <vt:lpstr>4 approaches to EE Development</vt:lpstr>
      <vt:lpstr>1) Formal Education</vt:lpstr>
      <vt:lpstr>PowerPoint Presentation</vt:lpstr>
      <vt:lpstr>2) Job Experiences</vt:lpstr>
      <vt:lpstr>3) Interpersonal Relationships</vt:lpstr>
      <vt:lpstr>4) Assessments</vt:lpstr>
      <vt:lpstr>Breaking the “Glass Ceiling”</vt:lpstr>
      <vt:lpstr>Chapter 10 - Managing Turnover</vt:lpstr>
      <vt:lpstr>Turnover is Costly!</vt:lpstr>
      <vt:lpstr>Terminations should be FAIR!</vt:lpstr>
      <vt:lpstr>Progressive Discipline</vt:lpstr>
      <vt:lpstr>Progressive Discipline (example)</vt:lpstr>
      <vt:lpstr>Plant Closings/Mass Layoffs</vt:lpstr>
    </vt:vector>
  </TitlesOfParts>
  <Company>ſꀀ֙⦜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Theresa Montoya</dc:creator>
  <cp:lastModifiedBy>AUTHOR</cp:lastModifiedBy>
  <cp:revision>326</cp:revision>
  <dcterms:created xsi:type="dcterms:W3CDTF">2005-09-19T15:13:16Z</dcterms:created>
  <dcterms:modified xsi:type="dcterms:W3CDTF">2015-05-28T01:37:08Z</dcterms:modified>
</cp:coreProperties>
</file>