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4" r:id="rId3"/>
    <p:sldId id="270" r:id="rId4"/>
    <p:sldId id="271" r:id="rId5"/>
    <p:sldId id="272" r:id="rId6"/>
    <p:sldId id="295" r:id="rId7"/>
    <p:sldId id="273" r:id="rId8"/>
    <p:sldId id="274" r:id="rId9"/>
    <p:sldId id="296" r:id="rId10"/>
    <p:sldId id="275" r:id="rId11"/>
    <p:sldId id="276" r:id="rId12"/>
    <p:sldId id="277" r:id="rId13"/>
    <p:sldId id="278" r:id="rId14"/>
    <p:sldId id="297" r:id="rId15"/>
    <p:sldId id="279" r:id="rId16"/>
    <p:sldId id="280" r:id="rId17"/>
    <p:sldId id="281" r:id="rId18"/>
    <p:sldId id="282" r:id="rId19"/>
    <p:sldId id="283" r:id="rId20"/>
    <p:sldId id="300" r:id="rId21"/>
    <p:sldId id="284" r:id="rId22"/>
    <p:sldId id="301" r:id="rId23"/>
    <p:sldId id="304" r:id="rId24"/>
    <p:sldId id="302" r:id="rId25"/>
    <p:sldId id="285" r:id="rId26"/>
    <p:sldId id="286" r:id="rId27"/>
    <p:sldId id="303" r:id="rId28"/>
    <p:sldId id="299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46B1024-1E63-477B-820C-373B5543E09E}" type="datetimeFigureOut">
              <a:rPr lang="en-US" smtClean="0"/>
              <a:t>10/17/2013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B91EEEC-57A1-43BA-A20D-386F49CF558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Systems and the Fifth Discipline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94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Organizational Learning Disabilities</a:t>
            </a:r>
          </a:p>
        </p:txBody>
      </p:sp>
      <p:pic>
        <p:nvPicPr>
          <p:cNvPr id="2049" name="Picture 1" descr="http://www.ginacarson.com/gc/wp-content/uploads/2010/02/UD-Testing-Carto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06914"/>
            <a:ext cx="6781800" cy="468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65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32037"/>
            <a:ext cx="8229600" cy="2239963"/>
          </a:xfrm>
        </p:spPr>
        <p:txBody>
          <a:bodyPr/>
          <a:lstStyle/>
          <a:p>
            <a:r>
              <a:rPr lang="en-US" dirty="0" smtClean="0"/>
              <a:t>Most companies are poor learners.</a:t>
            </a:r>
          </a:p>
          <a:p>
            <a:r>
              <a:rPr lang="en-US" dirty="0" smtClean="0"/>
              <a:t>Trouble is often very apparent, yet ignored.</a:t>
            </a:r>
          </a:p>
          <a:p>
            <a:r>
              <a:rPr lang="en-US" dirty="0" smtClean="0"/>
              <a:t>Let’s identify the seven leaning disabilities.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Organizational Learning Disabilities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86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are trained to be loyal to our jobs</a:t>
            </a:r>
          </a:p>
          <a:p>
            <a:pPr lvl="1"/>
            <a:r>
              <a:rPr lang="en-US" dirty="0" smtClean="0"/>
              <a:t>We “become” the job</a:t>
            </a:r>
          </a:p>
          <a:p>
            <a:pPr lvl="1"/>
            <a:r>
              <a:rPr lang="en-US" dirty="0" smtClean="0"/>
              <a:t>What do you do for a living?</a:t>
            </a:r>
          </a:p>
          <a:p>
            <a:pPr lvl="2"/>
            <a:r>
              <a:rPr lang="en-US" dirty="0" smtClean="0"/>
              <a:t>Most describe their daily task.</a:t>
            </a:r>
          </a:p>
          <a:p>
            <a:pPr lvl="2"/>
            <a:r>
              <a:rPr lang="en-US" dirty="0" smtClean="0"/>
              <a:t>Not the PURPOSE of the greater enterprise</a:t>
            </a:r>
          </a:p>
          <a:p>
            <a:pPr lvl="2"/>
            <a:r>
              <a:rPr lang="en-US" dirty="0" smtClean="0"/>
              <a:t>NASA janitor</a:t>
            </a:r>
          </a:p>
          <a:p>
            <a:pPr lvl="2"/>
            <a:r>
              <a:rPr lang="en-US" dirty="0" smtClean="0"/>
              <a:t>Most feel they have little or no influence in the system</a:t>
            </a:r>
          </a:p>
          <a:p>
            <a:pPr lvl="2"/>
            <a:r>
              <a:rPr lang="en-US" dirty="0" smtClean="0"/>
              <a:t>Responsibilities are limited to the boundaries of their position.</a:t>
            </a:r>
          </a:p>
          <a:p>
            <a:pPr lvl="1"/>
            <a:r>
              <a:rPr lang="en-US" dirty="0" smtClean="0"/>
              <a:t>Detroit vs. Japan</a:t>
            </a:r>
          </a:p>
          <a:p>
            <a:pPr marL="914400" lvl="2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I Am My Position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9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Thou shalt always find an external agent to blame!</a:t>
            </a:r>
          </a:p>
          <a:p>
            <a:pPr lvl="1"/>
            <a:r>
              <a:rPr lang="en-US" dirty="0" smtClean="0"/>
              <a:t>Think “Little League”</a:t>
            </a:r>
          </a:p>
          <a:p>
            <a:pPr lvl="1"/>
            <a:r>
              <a:rPr lang="en-US" dirty="0" smtClean="0"/>
              <a:t>We often have a propensity to blame others</a:t>
            </a:r>
          </a:p>
          <a:p>
            <a:r>
              <a:rPr lang="en-US" dirty="0" smtClean="0"/>
              <a:t>When we only focus on our position, we don’t see how our actions extend beyond the boundary of that position.</a:t>
            </a:r>
          </a:p>
          <a:p>
            <a:r>
              <a:rPr lang="en-US" dirty="0" smtClean="0"/>
              <a:t>“Out There” and “In Here” are usually part of a single system.</a:t>
            </a:r>
          </a:p>
          <a:p>
            <a:pPr lvl="1"/>
            <a:r>
              <a:rPr lang="en-US" dirty="0" smtClean="0"/>
              <a:t>US Postal Service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The Enemy </a:t>
            </a:r>
            <a:r>
              <a:rPr lang="en-US" dirty="0"/>
              <a:t>I</a:t>
            </a:r>
            <a:r>
              <a:rPr lang="en-US" dirty="0" smtClean="0"/>
              <a:t>s Out There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448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Like to be “proactive”?</a:t>
            </a:r>
          </a:p>
          <a:p>
            <a:r>
              <a:rPr lang="en-US" dirty="0" smtClean="0"/>
              <a:t>…as opposed to being “reactive”?</a:t>
            </a:r>
          </a:p>
          <a:p>
            <a:r>
              <a:rPr lang="en-US" dirty="0" smtClean="0"/>
              <a:t>All too often proactiveness is reactiveness in disguise</a:t>
            </a:r>
          </a:p>
          <a:p>
            <a:r>
              <a:rPr lang="en-US" dirty="0" smtClean="0"/>
              <a:t>If we’re simply becoming more aggressive fighting “the enemy out there”, we’re </a:t>
            </a:r>
            <a:r>
              <a:rPr lang="en-US" b="1" i="1" dirty="0" smtClean="0"/>
              <a:t>reacting</a:t>
            </a:r>
          </a:p>
          <a:p>
            <a:r>
              <a:rPr lang="en-US" dirty="0" smtClean="0"/>
              <a:t>True proactiveness</a:t>
            </a:r>
          </a:p>
          <a:p>
            <a:pPr lvl="1"/>
            <a:r>
              <a:rPr lang="en-US" dirty="0" smtClean="0"/>
              <a:t>Seeing how we contribute to our own problems</a:t>
            </a:r>
          </a:p>
          <a:p>
            <a:pPr lvl="1"/>
            <a:r>
              <a:rPr lang="en-US" dirty="0" smtClean="0"/>
              <a:t>It’s a product of our </a:t>
            </a:r>
            <a:r>
              <a:rPr lang="en-US" i="1" dirty="0" smtClean="0"/>
              <a:t>way of thinking</a:t>
            </a:r>
            <a:r>
              <a:rPr lang="en-US" dirty="0" smtClean="0"/>
              <a:t>, not our </a:t>
            </a:r>
            <a:r>
              <a:rPr lang="en-US" i="1" dirty="0" smtClean="0"/>
              <a:t>emotional state</a:t>
            </a:r>
            <a:endParaRPr lang="en-US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3. The Illusion Of Taking Charge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98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She took my… He broke my…! She won’t let me… Yeah but he started it!</a:t>
            </a:r>
          </a:p>
          <a:p>
            <a:r>
              <a:rPr lang="en-US" dirty="0" smtClean="0"/>
              <a:t>We are conditioned to see life as a series of events, and for every event, we think there is one obvious cause.</a:t>
            </a:r>
          </a:p>
          <a:p>
            <a:r>
              <a:rPr lang="en-US" dirty="0" smtClean="0"/>
              <a:t>Organizations are concerned with “events”</a:t>
            </a:r>
          </a:p>
          <a:p>
            <a:pPr lvl="1"/>
            <a:r>
              <a:rPr lang="en-US" dirty="0" smtClean="0"/>
              <a:t>Last months sales, new budget, quarterly earnings, who was just promoted, fired…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The Fixation </a:t>
            </a:r>
            <a:r>
              <a:rPr lang="en-US" dirty="0"/>
              <a:t>O</a:t>
            </a:r>
            <a:r>
              <a:rPr lang="en-US" dirty="0" smtClean="0"/>
              <a:t>n Events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568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Focusing on events leads to “event explanations”.</a:t>
            </a:r>
          </a:p>
          <a:p>
            <a:r>
              <a:rPr lang="en-US" dirty="0" smtClean="0"/>
              <a:t>We don’t see the big picture.</a:t>
            </a:r>
          </a:p>
          <a:p>
            <a:r>
              <a:rPr lang="en-US" dirty="0" smtClean="0"/>
              <a:t>Design a caveman…</a:t>
            </a:r>
          </a:p>
          <a:p>
            <a:pPr lvl="1"/>
            <a:r>
              <a:rPr lang="en-US" dirty="0" smtClean="0"/>
              <a:t>Right; immediate actions to stop immediate threats!</a:t>
            </a:r>
          </a:p>
          <a:p>
            <a:pPr lvl="1"/>
            <a:r>
              <a:rPr lang="en-US" dirty="0" smtClean="0"/>
              <a:t>Today however, the greatest threats are from slow, gradual processes!</a:t>
            </a:r>
          </a:p>
          <a:p>
            <a:r>
              <a:rPr lang="en-US" dirty="0" smtClean="0"/>
              <a:t>Create! Use generative learning.</a:t>
            </a:r>
          </a:p>
          <a:p>
            <a:pPr lvl="1"/>
            <a:r>
              <a:rPr lang="en-US" dirty="0" smtClean="0"/>
              <a:t>Everything else is simply reactionary.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The Fixation </a:t>
            </a:r>
            <a:r>
              <a:rPr lang="en-US" dirty="0"/>
              <a:t>O</a:t>
            </a:r>
            <a:r>
              <a:rPr lang="en-US" dirty="0" smtClean="0"/>
              <a:t>n Events cont.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8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Put a frog in a pot of boiling water and…?</a:t>
            </a:r>
          </a:p>
          <a:p>
            <a:r>
              <a:rPr lang="en-US" dirty="0" smtClean="0"/>
              <a:t>Put the frog in room temperature water, and?</a:t>
            </a:r>
          </a:p>
          <a:p>
            <a:r>
              <a:rPr lang="en-US" dirty="0" smtClean="0"/>
              <a:t>Now, start to turn up the heat, and?</a:t>
            </a:r>
          </a:p>
          <a:p>
            <a:r>
              <a:rPr lang="en-US" dirty="0" smtClean="0"/>
              <a:t>Right… zip. Why?</a:t>
            </a:r>
          </a:p>
          <a:p>
            <a:r>
              <a:rPr lang="en-US" dirty="0" smtClean="0"/>
              <a:t>The frog’s internal apparatus for survival is geared to sudden environmental changes. Not slow gradual changes</a:t>
            </a:r>
          </a:p>
          <a:p>
            <a:r>
              <a:rPr lang="en-US" dirty="0" smtClean="0"/>
              <a:t>American auto industry in the 60’s</a:t>
            </a:r>
          </a:p>
          <a:p>
            <a:r>
              <a:rPr lang="en-US" dirty="0" smtClean="0"/>
              <a:t>You have to slow you pace to see the subtleties going on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5. The Parable Of The Boiled Frog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518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most powerful learning comes from direct experience.</a:t>
            </a:r>
          </a:p>
          <a:p>
            <a:r>
              <a:rPr lang="en-US" dirty="0" smtClean="0"/>
              <a:t>What happens if the primary consequences of our actions are beyond our vision?</a:t>
            </a:r>
          </a:p>
          <a:p>
            <a:pPr lvl="1"/>
            <a:r>
              <a:rPr lang="en-US" dirty="0" smtClean="0"/>
              <a:t>The “Learning Horizon”</a:t>
            </a:r>
          </a:p>
          <a:p>
            <a:pPr lvl="1"/>
            <a:r>
              <a:rPr lang="en-US" dirty="0" smtClean="0"/>
              <a:t>Impossible to learn from events beyond this point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We learn best from experience but never directly experience the consequences of many of our most important decisions.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6. The Delusion Of Learning From Experience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996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R&amp;D vs. Marketing</a:t>
            </a:r>
          </a:p>
          <a:p>
            <a:r>
              <a:rPr lang="en-US" dirty="0" smtClean="0"/>
              <a:t>Investing in capital improvements</a:t>
            </a:r>
          </a:p>
          <a:p>
            <a:r>
              <a:rPr lang="en-US" dirty="0" smtClean="0"/>
              <a:t>Promoting people</a:t>
            </a:r>
          </a:p>
          <a:p>
            <a:r>
              <a:rPr lang="en-US" dirty="0" smtClean="0"/>
              <a:t>Very little opportunity for trial and error</a:t>
            </a:r>
          </a:p>
          <a:p>
            <a:r>
              <a:rPr lang="en-US" dirty="0" smtClean="0"/>
              <a:t>Cycles are very difficult to see if they last beyond a year.</a:t>
            </a:r>
          </a:p>
          <a:p>
            <a:pPr lvl="1"/>
            <a:r>
              <a:rPr lang="en-US" dirty="0" smtClean="0"/>
              <a:t>How long are commercials on TV?</a:t>
            </a:r>
          </a:p>
          <a:p>
            <a:r>
              <a:rPr lang="en-US" dirty="0" smtClean="0"/>
              <a:t>So companies develop into departments</a:t>
            </a:r>
          </a:p>
          <a:p>
            <a:pPr lvl="1"/>
            <a:r>
              <a:rPr lang="en-US" dirty="0" smtClean="0"/>
              <a:t>They then “stovepipe”</a:t>
            </a:r>
          </a:p>
          <a:p>
            <a:pPr lvl="1"/>
            <a:r>
              <a:rPr lang="en-US" b="1" i="1" dirty="0" smtClean="0"/>
              <a:t>The most important issues that are cross functional, are rarely addressed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6. The Delusion Of Learning From Experience cont.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54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Aren’t management teams and managers great?!</a:t>
            </a:r>
          </a:p>
          <a:p>
            <a:r>
              <a:rPr lang="en-US" dirty="0" smtClean="0"/>
              <a:t>Do you really believe in management and their abilities?</a:t>
            </a:r>
          </a:p>
          <a:p>
            <a:r>
              <a:rPr lang="en-US" dirty="0" smtClean="0"/>
              <a:t>Always fighting for turf? Arguing?</a:t>
            </a:r>
          </a:p>
          <a:p>
            <a:r>
              <a:rPr lang="en-US" dirty="0" smtClean="0"/>
              <a:t>Trying to “look good”?</a:t>
            </a:r>
          </a:p>
          <a:p>
            <a:r>
              <a:rPr lang="en-US" dirty="0" smtClean="0"/>
              <a:t>Pretending everyone is “on the same page”.</a:t>
            </a:r>
          </a:p>
          <a:p>
            <a:r>
              <a:rPr lang="en-US" dirty="0" smtClean="0"/>
              <a:t>If here’s disagreement?;</a:t>
            </a:r>
          </a:p>
          <a:p>
            <a:pPr lvl="1"/>
            <a:r>
              <a:rPr lang="en-US" dirty="0" smtClean="0"/>
              <a:t>Usually they’ll lay blame</a:t>
            </a:r>
          </a:p>
          <a:p>
            <a:pPr lvl="1"/>
            <a:r>
              <a:rPr lang="en-US" dirty="0" smtClean="0"/>
              <a:t>Polarize opinion</a:t>
            </a:r>
          </a:p>
          <a:p>
            <a:pPr lvl="1"/>
            <a:r>
              <a:rPr lang="en-US" dirty="0" smtClean="0"/>
              <a:t>Fail to reveal the underlying differences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7. The Myth Of The Management Team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90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Most managers find collective inquiry a threat</a:t>
            </a:r>
          </a:p>
          <a:p>
            <a:r>
              <a:rPr lang="en-US" dirty="0" smtClean="0"/>
              <a:t>We’re trained to never admit “we don’t know”</a:t>
            </a:r>
          </a:p>
          <a:p>
            <a:r>
              <a:rPr lang="en-US" dirty="0" smtClean="0"/>
              <a:t>And companies reward those who don’t really pry!</a:t>
            </a:r>
          </a:p>
          <a:p>
            <a:r>
              <a:rPr lang="en-US" dirty="0" smtClean="0"/>
              <a:t>When was the last time someone was rewarded for asking tough questions about policies?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Skilled incompetence! (Chris Argyris)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We become incredibly proficient at not learning.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7. The Myth Of The Management Team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93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n-US" sz="4000" dirty="0" smtClean="0"/>
              <a:t>The “Beer Game”</a:t>
            </a:r>
            <a:endParaRPr lang="en-US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for a beer…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597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Prisoners?</a:t>
            </a:r>
            <a:endParaRPr lang="en-US" dirty="0"/>
          </a:p>
          <a:p>
            <a:r>
              <a:rPr lang="en-US" dirty="0" smtClean="0"/>
              <a:t>Of </a:t>
            </a:r>
            <a:r>
              <a:rPr lang="en-US" dirty="0" smtClean="0"/>
              <a:t>the System???</a:t>
            </a:r>
          </a:p>
          <a:p>
            <a:r>
              <a:rPr lang="en-US" dirty="0" smtClean="0"/>
              <a:t>Or of our own thinking…..</a:t>
            </a:r>
          </a:p>
          <a:p>
            <a:r>
              <a:rPr lang="en-US" dirty="0" smtClean="0"/>
              <a:t>The Beer Game</a:t>
            </a:r>
          </a:p>
          <a:p>
            <a:pPr lvl="1"/>
            <a:r>
              <a:rPr lang="en-US" dirty="0" smtClean="0"/>
              <a:t>Thoughts?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Okay, what happened?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955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Structure influences behavior</a:t>
            </a:r>
          </a:p>
          <a:p>
            <a:pPr lvl="1"/>
            <a:r>
              <a:rPr lang="en-US" dirty="0" smtClean="0"/>
              <a:t>Different people in the same structure tend to produce like results</a:t>
            </a:r>
          </a:p>
          <a:p>
            <a:pPr lvl="1"/>
            <a:r>
              <a:rPr lang="en-US" dirty="0" smtClean="0"/>
              <a:t>Problems and poor performance are blamed on something or someone else</a:t>
            </a:r>
          </a:p>
          <a:p>
            <a:pPr lvl="1"/>
            <a:r>
              <a:rPr lang="en-US" dirty="0" smtClean="0"/>
              <a:t>However, the SYSTEM generally causes the crises, not external forces or people mistakes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Lessons Of </a:t>
            </a:r>
            <a:r>
              <a:rPr lang="en-US" dirty="0"/>
              <a:t>T</a:t>
            </a:r>
            <a:r>
              <a:rPr lang="en-US" dirty="0" smtClean="0"/>
              <a:t>he Beer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01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2. Structure in Human Systems is subtle</a:t>
            </a:r>
          </a:p>
          <a:p>
            <a:pPr lvl="1"/>
            <a:r>
              <a:rPr lang="en-US" dirty="0" smtClean="0"/>
              <a:t>We usually think structure = external constraints on people</a:t>
            </a:r>
          </a:p>
          <a:p>
            <a:pPr lvl="1"/>
            <a:r>
              <a:rPr lang="en-US" dirty="0" smtClean="0"/>
              <a:t>BUT; structure in complex living systems means the basic interrelationships that control behavior. </a:t>
            </a:r>
          </a:p>
          <a:p>
            <a:pPr lvl="2"/>
            <a:r>
              <a:rPr lang="en-US" i="1" dirty="0" smtClean="0"/>
              <a:t>How</a:t>
            </a:r>
            <a:r>
              <a:rPr lang="en-US" dirty="0" smtClean="0"/>
              <a:t> people make </a:t>
            </a:r>
            <a:r>
              <a:rPr lang="en-US" dirty="0" smtClean="0"/>
              <a:t>decisions is part of the structure</a:t>
            </a:r>
            <a:endParaRPr lang="en-US" dirty="0" smtClean="0"/>
          </a:p>
          <a:p>
            <a:pPr lvl="2"/>
            <a:r>
              <a:rPr lang="en-US" dirty="0" smtClean="0"/>
              <a:t>The “operating policies” that we use to translate perceptions, goals, rules and norms into actions.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Lessons Of </a:t>
            </a:r>
            <a:r>
              <a:rPr lang="en-US" dirty="0"/>
              <a:t>T</a:t>
            </a:r>
            <a:r>
              <a:rPr lang="en-US" dirty="0" smtClean="0"/>
              <a:t>he Beer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97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3. Leverage often comes from new ways of thinking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When we focus on our own decisions we generally ignore how the decisions affect others.</a:t>
            </a:r>
            <a:endParaRPr lang="en-US" dirty="0" smtClean="0"/>
          </a:p>
          <a:p>
            <a:pPr lvl="1"/>
            <a:r>
              <a:rPr lang="en-US" dirty="0" smtClean="0"/>
              <a:t>When we look at just ourselves, we only need a short lever for change.</a:t>
            </a:r>
          </a:p>
          <a:p>
            <a:pPr lvl="1"/>
            <a:r>
              <a:rPr lang="en-US" dirty="0" smtClean="0"/>
              <a:t>If you understand the “system”, and use a long enough lever, you can effect </a:t>
            </a:r>
            <a:r>
              <a:rPr lang="en-US" dirty="0" smtClean="0"/>
              <a:t>change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Lessons Of </a:t>
            </a:r>
            <a:r>
              <a:rPr lang="en-US" dirty="0"/>
              <a:t>T</a:t>
            </a:r>
            <a:r>
              <a:rPr lang="en-US" dirty="0" smtClean="0"/>
              <a:t>he Beer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78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inherently love heroes.</a:t>
            </a:r>
          </a:p>
          <a:p>
            <a:r>
              <a:rPr lang="en-US" dirty="0" smtClean="0"/>
              <a:t>If something goes wrong though, someone must have screwed up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So who screwed up in the beer game?</a:t>
            </a:r>
            <a:endParaRPr lang="en-US" dirty="0" smtClean="0"/>
          </a:p>
          <a:p>
            <a:r>
              <a:rPr lang="en-US" dirty="0" smtClean="0"/>
              <a:t>What does the history of “The Beer Game” tell us?</a:t>
            </a:r>
          </a:p>
          <a:p>
            <a:pPr lvl="1"/>
            <a:r>
              <a:rPr lang="en-US" dirty="0" smtClean="0"/>
              <a:t>If thousands of players, from around the world, have the same basic results, the causes of the behavior must be beyond the individual. </a:t>
            </a:r>
          </a:p>
          <a:p>
            <a:pPr lvl="1"/>
            <a:r>
              <a:rPr lang="en-US" dirty="0" smtClean="0"/>
              <a:t>The cause of the behavior is in the </a:t>
            </a:r>
            <a:r>
              <a:rPr lang="en-US" dirty="0" smtClean="0"/>
              <a:t>system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Lessons Of </a:t>
            </a:r>
            <a:r>
              <a:rPr lang="en-US" dirty="0"/>
              <a:t>T</a:t>
            </a:r>
            <a:r>
              <a:rPr lang="en-US" dirty="0" smtClean="0"/>
              <a:t>he Beer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421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Beer game-like structures create similar crisis's in real life.</a:t>
            </a:r>
          </a:p>
          <a:p>
            <a:pPr lvl="1"/>
            <a:r>
              <a:rPr lang="en-US" dirty="0" smtClean="0"/>
              <a:t>1985; PC memory chips: glut = low prices</a:t>
            </a:r>
          </a:p>
          <a:p>
            <a:pPr lvl="1"/>
            <a:r>
              <a:rPr lang="en-US" dirty="0" smtClean="0"/>
              <a:t>1986; sudden shortage = 300% increase in prices</a:t>
            </a:r>
          </a:p>
          <a:p>
            <a:pPr lvl="1"/>
            <a:r>
              <a:rPr lang="en-US" dirty="0" smtClean="0"/>
              <a:t>1973-1975; semiconductors</a:t>
            </a:r>
          </a:p>
          <a:p>
            <a:pPr lvl="1"/>
            <a:r>
              <a:rPr lang="en-US" dirty="0" smtClean="0"/>
              <a:t>1989; US auto industry</a:t>
            </a:r>
          </a:p>
          <a:p>
            <a:pPr lvl="1"/>
            <a:r>
              <a:rPr lang="en-US" dirty="0" smtClean="0"/>
              <a:t>Real estate</a:t>
            </a:r>
          </a:p>
          <a:p>
            <a:pPr lvl="1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Lessons Of </a:t>
            </a:r>
            <a:r>
              <a:rPr lang="en-US" dirty="0"/>
              <a:t>T</a:t>
            </a:r>
            <a:r>
              <a:rPr lang="en-US" dirty="0" smtClean="0"/>
              <a:t>he Beer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221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When placed in the same system, people, however different, tend to produce similar results.</a:t>
            </a:r>
          </a:p>
          <a:p>
            <a:r>
              <a:rPr lang="en-US" dirty="0" smtClean="0"/>
              <a:t>Psychologist Phil Zimbardo experiment</a:t>
            </a:r>
          </a:p>
          <a:p>
            <a:pPr lvl="1"/>
            <a:r>
              <a:rPr lang="en-US" dirty="0" smtClean="0"/>
              <a:t>Mock prison</a:t>
            </a:r>
          </a:p>
          <a:p>
            <a:pPr lvl="1"/>
            <a:r>
              <a:rPr lang="en-US" dirty="0" smtClean="0"/>
              <a:t>Prisoners/guards</a:t>
            </a:r>
          </a:p>
          <a:p>
            <a:pPr lvl="1"/>
            <a:r>
              <a:rPr lang="en-US" dirty="0" smtClean="0"/>
              <a:t>Mild resistance</a:t>
            </a:r>
          </a:p>
          <a:p>
            <a:pPr lvl="1"/>
            <a:r>
              <a:rPr lang="en-US" dirty="0" smtClean="0"/>
              <a:t>Increasing rebelliousness</a:t>
            </a:r>
          </a:p>
          <a:p>
            <a:pPr lvl="1"/>
            <a:r>
              <a:rPr lang="en-US" dirty="0" smtClean="0"/>
              <a:t>Abusiveness</a:t>
            </a:r>
          </a:p>
          <a:p>
            <a:pPr lvl="1"/>
            <a:r>
              <a:rPr lang="en-US" dirty="0" smtClean="0"/>
              <a:t>This is a controlling structure, and look at what happened… </a:t>
            </a:r>
          </a:p>
          <a:p>
            <a:pPr lvl="1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Influences Behavior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350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Do </a:t>
            </a:r>
            <a:r>
              <a:rPr lang="en-US" dirty="0"/>
              <a:t>you feel yourself controlled by forces in the system from time to time? Or did you feel in control?</a:t>
            </a:r>
          </a:p>
          <a:p>
            <a:r>
              <a:rPr lang="en-US" dirty="0" smtClean="0"/>
              <a:t>Do </a:t>
            </a:r>
            <a:r>
              <a:rPr lang="en-US" dirty="0"/>
              <a:t>you find yourself "blaming" the groups next to you for your problems?</a:t>
            </a:r>
          </a:p>
          <a:p>
            <a:r>
              <a:rPr lang="en-US" dirty="0" smtClean="0"/>
              <a:t>Do </a:t>
            </a:r>
            <a:r>
              <a:rPr lang="en-US" dirty="0"/>
              <a:t>you feel desperation at any time?</a:t>
            </a:r>
          </a:p>
          <a:p>
            <a:pPr lvl="1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Influences Behavior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8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 what does it mean to say that structures generate particular patterns of behavior?</a:t>
            </a:r>
          </a:p>
          <a:p>
            <a:r>
              <a:rPr lang="en-US" dirty="0" smtClean="0"/>
              <a:t>In the beer game each player makes one move per week. That’s all! </a:t>
            </a:r>
          </a:p>
          <a:p>
            <a:pPr lvl="1"/>
            <a:r>
              <a:rPr lang="en-US" dirty="0" smtClean="0"/>
              <a:t>The focus though is on THAT move</a:t>
            </a:r>
          </a:p>
          <a:p>
            <a:pPr lvl="1"/>
            <a:r>
              <a:rPr lang="en-US" dirty="0" smtClean="0"/>
              <a:t>The results are inevitable classic buildup and decline of orders at each position</a:t>
            </a:r>
          </a:p>
          <a:p>
            <a:pPr lvl="1"/>
            <a:r>
              <a:rPr lang="en-US" dirty="0" smtClean="0"/>
              <a:t>…and the further away from the customer the worse the errors</a:t>
            </a:r>
          </a:p>
          <a:p>
            <a:pPr lvl="1"/>
            <a:r>
              <a:rPr lang="en-US" dirty="0" smtClean="0"/>
              <a:t>…AND, all this occurs based on a stable consumer demand</a:t>
            </a: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Influences Behavior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97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order for you to succeed, in the beer game as well as just about any place else, others have to do well also.</a:t>
            </a:r>
          </a:p>
          <a:p>
            <a:r>
              <a:rPr lang="en-US" dirty="0" smtClean="0"/>
              <a:t>So how do you “play the game”?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First, take two aspirin and, wait..</a:t>
            </a:r>
          </a:p>
          <a:p>
            <a:pPr lvl="1"/>
            <a:r>
              <a:rPr lang="en-US" dirty="0" smtClean="0"/>
              <a:t>Understand the delays</a:t>
            </a:r>
          </a:p>
          <a:p>
            <a:pPr lvl="1"/>
            <a:r>
              <a:rPr lang="en-US" dirty="0" smtClean="0"/>
              <a:t>Second, don’t panic</a:t>
            </a:r>
          </a:p>
          <a:p>
            <a:pPr lvl="1"/>
            <a:r>
              <a:rPr lang="en-US" dirty="0" smtClean="0"/>
              <a:t>Be disciplined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Influences Behavior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38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of the learning disabilities operate in the beer game:</a:t>
            </a:r>
          </a:p>
          <a:p>
            <a:r>
              <a:rPr lang="en-US" dirty="0" smtClean="0"/>
              <a:t>Because players “become their position” </a:t>
            </a:r>
            <a:r>
              <a:rPr lang="en-US" dirty="0" smtClean="0"/>
              <a:t>they don’t </a:t>
            </a:r>
            <a:r>
              <a:rPr lang="en-US" dirty="0" smtClean="0"/>
              <a:t>see how their actions affect others.</a:t>
            </a:r>
          </a:p>
          <a:p>
            <a:r>
              <a:rPr lang="en-US" dirty="0" smtClean="0"/>
              <a:t>Consequently, when problems arise, they blame others; “the enemy”.</a:t>
            </a:r>
          </a:p>
          <a:p>
            <a:r>
              <a:rPr lang="en-US" dirty="0" smtClean="0"/>
              <a:t>When they get </a:t>
            </a:r>
            <a:r>
              <a:rPr lang="en-US" dirty="0" smtClean="0"/>
              <a:t>“proactive” </a:t>
            </a:r>
            <a:r>
              <a:rPr lang="en-US" dirty="0" smtClean="0"/>
              <a:t>and place more orders they make matters worse.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Learning Disabilities And Our Way </a:t>
            </a:r>
            <a:r>
              <a:rPr lang="en-US" dirty="0"/>
              <a:t>O</a:t>
            </a:r>
            <a:r>
              <a:rPr lang="en-US" dirty="0" smtClean="0"/>
              <a:t>f Thinking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72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Because their over ordering builds up gradually they don’t realize he direness of their situation until it’s too late.</a:t>
            </a:r>
          </a:p>
          <a:p>
            <a:r>
              <a:rPr lang="en-US" dirty="0" smtClean="0"/>
              <a:t>By and large they don’t learn from their experiences. </a:t>
            </a:r>
          </a:p>
          <a:p>
            <a:pPr lvl="1"/>
            <a:r>
              <a:rPr lang="en-US" dirty="0" smtClean="0"/>
              <a:t>The consequences of their actions occur </a:t>
            </a:r>
            <a:r>
              <a:rPr lang="en-US" dirty="0" smtClean="0"/>
              <a:t>elsewhere</a:t>
            </a:r>
            <a:endParaRPr lang="en-US" dirty="0" smtClean="0"/>
          </a:p>
          <a:p>
            <a:pPr lvl="1"/>
            <a:r>
              <a:rPr lang="en-US" dirty="0" smtClean="0"/>
              <a:t>The people in the different positions become consumed with blaming the other players for their problems. Hence, no one is learning….</a:t>
            </a:r>
          </a:p>
          <a:p>
            <a:pPr lvl="1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Learning Disabilities And Our Way </a:t>
            </a:r>
            <a:r>
              <a:rPr lang="en-US" dirty="0"/>
              <a:t>O</a:t>
            </a:r>
            <a:r>
              <a:rPr lang="en-US" dirty="0" smtClean="0"/>
              <a:t>f Thinking cont.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60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93192" lvl="1" indent="0" algn="ctr">
              <a:buNone/>
            </a:pPr>
            <a:r>
              <a:rPr lang="en-US" sz="3200" dirty="0"/>
              <a:t>Events </a:t>
            </a:r>
            <a:endParaRPr lang="en-US" sz="3200" dirty="0" smtClean="0"/>
          </a:p>
          <a:p>
            <a:pPr marL="393192" lvl="1" indent="0" algn="ctr">
              <a:buNone/>
            </a:pPr>
            <a:r>
              <a:rPr lang="en-US" sz="2800" dirty="0" smtClean="0"/>
              <a:t>(Reactive) (Who did what </a:t>
            </a:r>
            <a:r>
              <a:rPr lang="en-US" sz="2800" dirty="0"/>
              <a:t>t</a:t>
            </a:r>
            <a:r>
              <a:rPr lang="en-US" sz="2800" dirty="0" smtClean="0"/>
              <a:t>o whom)</a:t>
            </a:r>
            <a:endParaRPr lang="en-US" sz="2800" dirty="0"/>
          </a:p>
          <a:p>
            <a:pPr marL="393192" lvl="1" indent="0" algn="ctr">
              <a:buNone/>
            </a:pPr>
            <a:endParaRPr lang="en-US" dirty="0"/>
          </a:p>
          <a:p>
            <a:pPr marL="393192" lvl="1" indent="0" algn="ctr">
              <a:buNone/>
            </a:pPr>
            <a:r>
              <a:rPr lang="en-US" sz="3200" dirty="0" smtClean="0"/>
              <a:t>Patterns of Behavior </a:t>
            </a:r>
          </a:p>
          <a:p>
            <a:pPr marL="393192" lvl="1" indent="0">
              <a:buNone/>
            </a:pPr>
            <a:r>
              <a:rPr lang="en-US" sz="2400" dirty="0" smtClean="0"/>
              <a:t>(Responsive) (Long term trends and implications)</a:t>
            </a:r>
          </a:p>
          <a:p>
            <a:pPr marL="393192" lvl="1" indent="0" algn="ctr">
              <a:buNone/>
            </a:pPr>
            <a:endParaRPr lang="en-US" sz="3200" dirty="0" smtClean="0"/>
          </a:p>
          <a:p>
            <a:pPr marL="393192" lvl="1" indent="0" algn="ctr">
              <a:buNone/>
            </a:pPr>
            <a:r>
              <a:rPr lang="en-US" sz="3200" dirty="0" smtClean="0"/>
              <a:t>Systemic </a:t>
            </a:r>
            <a:r>
              <a:rPr lang="en-US" sz="3200" dirty="0"/>
              <a:t>Structure </a:t>
            </a:r>
            <a:r>
              <a:rPr lang="en-US" sz="3200" dirty="0" smtClean="0"/>
              <a:t>(Generative)</a:t>
            </a:r>
          </a:p>
          <a:p>
            <a:pPr marL="393192" lvl="1" indent="0" algn="ctr">
              <a:buNone/>
            </a:pPr>
            <a:r>
              <a:rPr lang="en-US" sz="2800" dirty="0" smtClean="0"/>
              <a:t>(What causes the patterns of behavior)</a:t>
            </a:r>
            <a:endParaRPr lang="en-US" sz="2800" dirty="0"/>
          </a:p>
          <a:p>
            <a:pPr marL="393192" lvl="1" indent="0" algn="ctr">
              <a:buNone/>
            </a:pPr>
            <a:endParaRPr lang="en-US" dirty="0"/>
          </a:p>
          <a:p>
            <a:pPr marL="393192" lvl="1" indent="0" algn="ctr">
              <a:buNone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This is the premise:</a:t>
            </a:r>
            <a:endParaRPr lang="en-US" dirty="0"/>
          </a:p>
        </p:txBody>
      </p:sp>
      <p:sp>
        <p:nvSpPr>
          <p:cNvPr id="7" name="Down Arrow 6"/>
          <p:cNvSpPr/>
          <p:nvPr/>
        </p:nvSpPr>
        <p:spPr>
          <a:xfrm>
            <a:off x="4343400" y="2438400"/>
            <a:ext cx="484632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4419600" y="3886200"/>
            <a:ext cx="484632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942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the heck does this all mean?</a:t>
            </a:r>
          </a:p>
          <a:p>
            <a:r>
              <a:rPr lang="en-US" dirty="0" smtClean="0"/>
              <a:t>And I’m not saying jack! You want to get out of here, show me you understand this.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41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1047</TotalTime>
  <Words>1488</Words>
  <Application>Microsoft Office PowerPoint</Application>
  <PresentationFormat>On-screen Show (4:3)</PresentationFormat>
  <Paragraphs>172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Concourse</vt:lpstr>
      <vt:lpstr>Systems and the Fifth Discipline</vt:lpstr>
      <vt:lpstr>Organizational Learning Disabilities</vt:lpstr>
      <vt:lpstr>Organizational Learning Disabilities</vt:lpstr>
      <vt:lpstr>1. I Am My Position</vt:lpstr>
      <vt:lpstr>2. The Enemy Is Out There</vt:lpstr>
      <vt:lpstr>3. The Illusion Of Taking Charge</vt:lpstr>
      <vt:lpstr>4. The Fixation On Events</vt:lpstr>
      <vt:lpstr>4. The Fixation On Events cont.</vt:lpstr>
      <vt:lpstr>5. The Parable Of The Boiled Frog</vt:lpstr>
      <vt:lpstr>6. The Delusion Of Learning From Experience</vt:lpstr>
      <vt:lpstr>6. The Delusion Of Learning From Experience cont.</vt:lpstr>
      <vt:lpstr>7. The Myth Of The Management Team</vt:lpstr>
      <vt:lpstr>7. The Myth Of The Management Team</vt:lpstr>
      <vt:lpstr>Time for a beer…</vt:lpstr>
      <vt:lpstr>Okay, what happened?</vt:lpstr>
      <vt:lpstr>Lessons Of The Beer Game</vt:lpstr>
      <vt:lpstr>Lessons Of The Beer Game</vt:lpstr>
      <vt:lpstr>Lessons Of The Beer Game</vt:lpstr>
      <vt:lpstr>Lessons Of The Beer Game</vt:lpstr>
      <vt:lpstr>Lessons Of The Beer Game</vt:lpstr>
      <vt:lpstr>Structure Influences Behavior</vt:lpstr>
      <vt:lpstr>Structure Influences Behavior</vt:lpstr>
      <vt:lpstr>Structure Influences Behavior</vt:lpstr>
      <vt:lpstr>Structure Influences Behavior</vt:lpstr>
      <vt:lpstr>The Learning Disabilities And Our Way Of Thinking</vt:lpstr>
      <vt:lpstr>The Learning Disabilities And Our Way Of Thinking cont.</vt:lpstr>
      <vt:lpstr>This is the premise:</vt:lpstr>
      <vt:lpstr>So…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Systems and the Fifth Discipline</dc:title>
  <dc:creator>Windows User</dc:creator>
  <cp:lastModifiedBy>Windows User</cp:lastModifiedBy>
  <cp:revision>55</cp:revision>
  <dcterms:created xsi:type="dcterms:W3CDTF">2013-10-01T13:56:24Z</dcterms:created>
  <dcterms:modified xsi:type="dcterms:W3CDTF">2013-10-17T16:18:13Z</dcterms:modified>
</cp:coreProperties>
</file>