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6" r:id="rId7"/>
    <p:sldId id="267" r:id="rId8"/>
    <p:sldId id="268" r:id="rId9"/>
    <p:sldId id="269" r:id="rId10"/>
    <p:sldId id="271" r:id="rId11"/>
    <p:sldId id="280" r:id="rId12"/>
    <p:sldId id="276" r:id="rId13"/>
    <p:sldId id="277" r:id="rId14"/>
    <p:sldId id="281" r:id="rId15"/>
    <p:sldId id="282" r:id="rId16"/>
    <p:sldId id="27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11/2/2022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1D8BD707-D9CF-40AE-B4C6-C98DA3205C09}" type="datetimeFigureOut">
              <a:rPr lang="en-US" smtClean="0"/>
              <a:pPr/>
              <a:t>11/2/2022</a:t>
            </a:fld>
            <a:endParaRPr lang="en-US"/>
          </a:p>
        </p:txBody>
      </p:sp>
      <p:sp>
        <p:nvSpPr>
          <p:cNvPr id="9" name="Slide Number Placeholder 8"/>
          <p:cNvSpPr>
            <a:spLocks noGrp="1"/>
          </p:cNvSpPr>
          <p:nvPr>
            <p:ph type="sldNum" sz="quarter" idx="11"/>
          </p:nvPr>
        </p:nvSpPr>
        <p:spPr/>
        <p:txBody>
          <a:bodyPr/>
          <a:lstStyle/>
          <a:p>
            <a:fld id="{B6F15528-21DE-4FAA-801E-634DDDAF4B2B}"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B6F15528-21DE-4FAA-801E-634DDDAF4B2B}" type="slidenum">
              <a:rPr lang="en-US" smtClean="0"/>
              <a:pPr/>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1D8BD707-D9CF-40AE-B4C6-C98DA3205C09}" type="datetimeFigureOut">
              <a:rPr lang="en-US" smtClean="0"/>
              <a:pPr/>
              <a:t>11/2/2022</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Exam 2</a:t>
            </a:r>
            <a:br>
              <a:rPr lang="en-US" dirty="0"/>
            </a:br>
            <a:r>
              <a:rPr lang="en-US" dirty="0"/>
              <a:t> Review</a:t>
            </a: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23695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Disclaimer</a:t>
            </a:r>
          </a:p>
        </p:txBody>
      </p:sp>
      <p:sp>
        <p:nvSpPr>
          <p:cNvPr id="3" name="Content Placeholder 2"/>
          <p:cNvSpPr>
            <a:spLocks noGrp="1"/>
          </p:cNvSpPr>
          <p:nvPr>
            <p:ph idx="1"/>
          </p:nvPr>
        </p:nvSpPr>
        <p:spPr/>
        <p:txBody>
          <a:bodyPr/>
          <a:lstStyle/>
          <a:p>
            <a:r>
              <a:rPr lang="en-US" dirty="0"/>
              <a:t>This is a review, not an in-depth coverage of every topic and concept we have gone over. Please review your notes, the slides, the recitations,  and the book to make sure you are not missing anything for the exam.</a:t>
            </a:r>
          </a:p>
          <a:p>
            <a:r>
              <a:rPr lang="en-US" dirty="0"/>
              <a:t>You MUST prepare </a:t>
            </a:r>
            <a:r>
              <a:rPr lang="en-US" dirty="0">
                <a:solidFill>
                  <a:srgbClr val="FF0000"/>
                </a:solidFill>
              </a:rPr>
              <a:t>Lock Down Browser </a:t>
            </a:r>
            <a:r>
              <a:rPr lang="en-US" dirty="0"/>
              <a:t>and </a:t>
            </a:r>
            <a:r>
              <a:rPr lang="en-US" dirty="0">
                <a:solidFill>
                  <a:srgbClr val="FF0000"/>
                </a:solidFill>
              </a:rPr>
              <a:t>Webcam</a:t>
            </a:r>
            <a:r>
              <a:rPr lang="en-US" dirty="0"/>
              <a:t> for the Exam. </a:t>
            </a:r>
          </a:p>
          <a:p>
            <a:endParaRPr lang="en-US" dirty="0"/>
          </a:p>
        </p:txBody>
      </p:sp>
    </p:spTree>
    <p:extLst>
      <p:ext uri="{BB962C8B-B14F-4D97-AF65-F5344CB8AC3E}">
        <p14:creationId xmlns:p14="http://schemas.microsoft.com/office/powerpoint/2010/main" val="42480347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 Format</a:t>
            </a:r>
          </a:p>
        </p:txBody>
      </p:sp>
      <p:sp>
        <p:nvSpPr>
          <p:cNvPr id="3" name="Content Placeholder 2"/>
          <p:cNvSpPr>
            <a:spLocks noGrp="1"/>
          </p:cNvSpPr>
          <p:nvPr>
            <p:ph idx="1"/>
          </p:nvPr>
        </p:nvSpPr>
        <p:spPr>
          <a:xfrm>
            <a:off x="457200" y="1600200"/>
            <a:ext cx="7620000" cy="5105400"/>
          </a:xfrm>
        </p:spPr>
        <p:txBody>
          <a:bodyPr>
            <a:normAutofit/>
          </a:bodyPr>
          <a:lstStyle/>
          <a:p>
            <a:r>
              <a:rPr lang="en-US" dirty="0"/>
              <a:t>Multiple choice questions</a:t>
            </a:r>
          </a:p>
          <a:p>
            <a:endParaRPr lang="en-US" dirty="0"/>
          </a:p>
          <a:p>
            <a:r>
              <a:rPr lang="en-US" dirty="0"/>
              <a:t>True/False questions</a:t>
            </a:r>
          </a:p>
          <a:p>
            <a:endParaRPr lang="en-US" dirty="0"/>
          </a:p>
          <a:p>
            <a:r>
              <a:rPr lang="en-US" dirty="0"/>
              <a:t>Short answer questions</a:t>
            </a:r>
          </a:p>
          <a:p>
            <a:endParaRPr lang="en-US" dirty="0"/>
          </a:p>
          <a:p>
            <a:endParaRPr lang="en-US" dirty="0"/>
          </a:p>
          <a:p>
            <a:endParaRPr lang="en-US" dirty="0"/>
          </a:p>
        </p:txBody>
      </p:sp>
    </p:spTree>
    <p:extLst>
      <p:ext uri="{BB962C8B-B14F-4D97-AF65-F5344CB8AC3E}">
        <p14:creationId xmlns:p14="http://schemas.microsoft.com/office/powerpoint/2010/main" val="24387771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Notes Sheet</a:t>
            </a:r>
          </a:p>
        </p:txBody>
      </p:sp>
      <p:sp>
        <p:nvSpPr>
          <p:cNvPr id="3" name="Content Placeholder 2"/>
          <p:cNvSpPr>
            <a:spLocks noGrp="1"/>
          </p:cNvSpPr>
          <p:nvPr>
            <p:ph idx="1"/>
          </p:nvPr>
        </p:nvSpPr>
        <p:spPr/>
        <p:txBody>
          <a:bodyPr>
            <a:normAutofit lnSpcReduction="10000"/>
          </a:bodyPr>
          <a:lstStyle/>
          <a:p>
            <a:r>
              <a:rPr lang="en-US" dirty="0"/>
              <a:t>You can bring  3 note sheets of paper but it must:</a:t>
            </a:r>
          </a:p>
          <a:p>
            <a:pPr lvl="1"/>
            <a:r>
              <a:rPr lang="en-US" dirty="0"/>
              <a:t>Be at most 8.5”x 11”</a:t>
            </a:r>
          </a:p>
          <a:p>
            <a:pPr lvl="1"/>
            <a:r>
              <a:rPr lang="en-US" dirty="0"/>
              <a:t>Have all notes written by hand</a:t>
            </a:r>
          </a:p>
          <a:p>
            <a:pPr lvl="1"/>
            <a:r>
              <a:rPr lang="en-US" dirty="0"/>
              <a:t>Have been created by your own hand</a:t>
            </a:r>
          </a:p>
          <a:p>
            <a:r>
              <a:rPr lang="en-US" dirty="0"/>
              <a:t>Failure to follow these rules may result in you receiving an undesirable grade on your exam plus other consequences</a:t>
            </a:r>
          </a:p>
          <a:p>
            <a:r>
              <a:rPr lang="en-US" dirty="0"/>
              <a:t>You may write whatever you find helpful on your note sheet</a:t>
            </a:r>
          </a:p>
          <a:p>
            <a:r>
              <a:rPr lang="en-US" b="1" dirty="0"/>
              <a:t>Calculator is </a:t>
            </a:r>
            <a:r>
              <a:rPr lang="en-US" altLang="zh-CN" b="1" dirty="0"/>
              <a:t>allowed</a:t>
            </a:r>
            <a:r>
              <a:rPr lang="en-US" b="1" dirty="0"/>
              <a:t>. </a:t>
            </a:r>
          </a:p>
          <a:p>
            <a:r>
              <a:rPr lang="en-US" sz="2000" b="0" i="0" dirty="0">
                <a:solidFill>
                  <a:srgbClr val="333333"/>
                </a:solidFill>
                <a:effectLst/>
                <a:latin typeface="Lato Extended"/>
              </a:rPr>
              <a:t>You can print the </a:t>
            </a:r>
            <a:r>
              <a:rPr lang="en-US" sz="2000" b="1" i="0" dirty="0">
                <a:solidFill>
                  <a:srgbClr val="FF0000"/>
                </a:solidFill>
                <a:effectLst/>
                <a:latin typeface="Lato Extended"/>
              </a:rPr>
              <a:t>Propositional Logic Rules</a:t>
            </a:r>
            <a:r>
              <a:rPr lang="en-US" sz="2000" b="0" i="0" dirty="0">
                <a:solidFill>
                  <a:srgbClr val="333333"/>
                </a:solidFill>
                <a:effectLst/>
                <a:latin typeface="Lato Extended"/>
              </a:rPr>
              <a:t>. </a:t>
            </a:r>
            <a:r>
              <a:rPr lang="en-US" sz="2000" dirty="0">
                <a:solidFill>
                  <a:srgbClr val="333333"/>
                </a:solidFill>
                <a:latin typeface="Lato Extended"/>
              </a:rPr>
              <a:t>It will not be counted as a note sheet. </a:t>
            </a:r>
            <a:r>
              <a:rPr lang="en-US" sz="2000" b="0" i="0" dirty="0">
                <a:solidFill>
                  <a:srgbClr val="333333"/>
                </a:solidFill>
                <a:effectLst/>
                <a:latin typeface="Lato Extended"/>
              </a:rPr>
              <a:t> </a:t>
            </a:r>
            <a:endParaRPr lang="en-US" sz="2000" b="1" dirty="0"/>
          </a:p>
          <a:p>
            <a:r>
              <a:rPr lang="en-US" b="1" dirty="0">
                <a:solidFill>
                  <a:srgbClr val="FF0000"/>
                </a:solidFill>
              </a:rPr>
              <a:t>NO MAKEUP EXAM</a:t>
            </a:r>
          </a:p>
          <a:p>
            <a:pPr lvl="3"/>
            <a:r>
              <a:rPr lang="en-US" altLang="zh-CN" sz="2200" b="1" dirty="0"/>
              <a:t>Time</a:t>
            </a:r>
            <a:r>
              <a:rPr lang="zh-CN" altLang="en-US" sz="2200" b="1" dirty="0"/>
              <a:t>：</a:t>
            </a:r>
            <a:r>
              <a:rPr lang="en-US" altLang="zh-CN" sz="2200" b="1" dirty="0"/>
              <a:t>90 min</a:t>
            </a:r>
          </a:p>
          <a:p>
            <a:pPr marL="1051560" lvl="3" indent="0">
              <a:buNone/>
            </a:pPr>
            <a:r>
              <a:rPr lang="zh-CN" altLang="en-US" sz="2200" b="1" dirty="0"/>
              <a:t> </a:t>
            </a:r>
            <a:r>
              <a:rPr lang="en-US" altLang="zh-CN" sz="2200" b="1" dirty="0">
                <a:solidFill>
                  <a:srgbClr val="FF0000"/>
                </a:solidFill>
              </a:rPr>
              <a:t>November 9</a:t>
            </a:r>
            <a:r>
              <a:rPr lang="en-US" altLang="zh-CN" sz="2200" b="1" baseline="30000" dirty="0">
                <a:solidFill>
                  <a:srgbClr val="FF0000"/>
                </a:solidFill>
              </a:rPr>
              <a:t>th</a:t>
            </a:r>
            <a:r>
              <a:rPr lang="en-US" altLang="zh-CN" sz="2200" b="1" dirty="0">
                <a:solidFill>
                  <a:srgbClr val="FF0000"/>
                </a:solidFill>
              </a:rPr>
              <a:t> </a:t>
            </a:r>
            <a:r>
              <a:rPr lang="en-US" altLang="zh-CN" sz="2200" b="1" dirty="0"/>
              <a:t>anytime  before the midnight</a:t>
            </a:r>
            <a:endParaRPr lang="en-US" sz="2200" b="1" dirty="0"/>
          </a:p>
          <a:p>
            <a:pPr lvl="1"/>
            <a:endParaRPr lang="en-US" dirty="0"/>
          </a:p>
          <a:p>
            <a:pPr lvl="1"/>
            <a:endParaRPr lang="en-US" dirty="0"/>
          </a:p>
          <a:p>
            <a:pPr lvl="1"/>
            <a:endParaRPr lang="en-US" dirty="0"/>
          </a:p>
        </p:txBody>
      </p:sp>
    </p:spTree>
    <p:extLst>
      <p:ext uri="{BB962C8B-B14F-4D97-AF65-F5344CB8AC3E}">
        <p14:creationId xmlns:p14="http://schemas.microsoft.com/office/powerpoint/2010/main" val="24812578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 Topics</a:t>
            </a:r>
          </a:p>
        </p:txBody>
      </p:sp>
      <p:sp>
        <p:nvSpPr>
          <p:cNvPr id="3" name="Content Placeholder 2"/>
          <p:cNvSpPr>
            <a:spLocks noGrp="1"/>
          </p:cNvSpPr>
          <p:nvPr>
            <p:ph idx="1"/>
          </p:nvPr>
        </p:nvSpPr>
        <p:spPr/>
        <p:txBody>
          <a:bodyPr>
            <a:normAutofit/>
          </a:bodyPr>
          <a:lstStyle/>
          <a:p>
            <a:r>
              <a:rPr lang="en-US" dirty="0"/>
              <a:t>Slide Sets  05, 06, 07</a:t>
            </a:r>
          </a:p>
          <a:p>
            <a:endParaRPr lang="en-US" dirty="0"/>
          </a:p>
          <a:p>
            <a:endParaRPr lang="en-US" dirty="0"/>
          </a:p>
          <a:p>
            <a:pPr lvl="1"/>
            <a:endParaRPr lang="en-US" dirty="0"/>
          </a:p>
          <a:p>
            <a:endParaRPr lang="en-US" dirty="0"/>
          </a:p>
          <a:p>
            <a:pPr marL="114300" indent="0">
              <a:buNone/>
            </a:pPr>
            <a:endParaRPr lang="en-US" dirty="0"/>
          </a:p>
          <a:p>
            <a:pPr lvl="1"/>
            <a:endParaRPr lang="en-US" dirty="0"/>
          </a:p>
        </p:txBody>
      </p:sp>
    </p:spTree>
    <p:extLst>
      <p:ext uri="{BB962C8B-B14F-4D97-AF65-F5344CB8AC3E}">
        <p14:creationId xmlns:p14="http://schemas.microsoft.com/office/powerpoint/2010/main" val="3538156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Trees</a:t>
            </a:r>
          </a:p>
        </p:txBody>
      </p:sp>
      <p:sp>
        <p:nvSpPr>
          <p:cNvPr id="3" name="Content Placeholder 2"/>
          <p:cNvSpPr>
            <a:spLocks noGrp="1"/>
          </p:cNvSpPr>
          <p:nvPr>
            <p:ph idx="1"/>
          </p:nvPr>
        </p:nvSpPr>
        <p:spPr/>
        <p:txBody>
          <a:bodyPr/>
          <a:lstStyle/>
          <a:p>
            <a:r>
              <a:rPr lang="en-US" dirty="0"/>
              <a:t>Rooted vs free </a:t>
            </a:r>
          </a:p>
          <a:p>
            <a:endParaRPr lang="en-US" dirty="0"/>
          </a:p>
          <a:p>
            <a:r>
              <a:rPr lang="en-US" dirty="0"/>
              <a:t>Node types</a:t>
            </a:r>
          </a:p>
          <a:p>
            <a:pPr lvl="1"/>
            <a:r>
              <a:rPr lang="en-US" dirty="0"/>
              <a:t>Root, parent, child, sibling, internal, leaf, ancestor, descendant</a:t>
            </a:r>
          </a:p>
          <a:p>
            <a:pPr lvl="1"/>
            <a:endParaRPr lang="en-US" dirty="0"/>
          </a:p>
          <a:p>
            <a:r>
              <a:rPr lang="en-US" dirty="0"/>
              <a:t>Sub-trees</a:t>
            </a:r>
          </a:p>
          <a:p>
            <a:endParaRPr lang="en-US" dirty="0"/>
          </a:p>
          <a:p>
            <a:r>
              <a:rPr lang="en-US" sz="1800" b="0" i="0" dirty="0">
                <a:effectLst/>
                <a:latin typeface="Arial" panose="020B0604020202020204" pitchFamily="34" charset="0"/>
              </a:rPr>
              <a:t>Height and Depth of a Tree/Node</a:t>
            </a:r>
          </a:p>
          <a:p>
            <a:endParaRPr lang="en-US" sz="2000" dirty="0"/>
          </a:p>
          <a:p>
            <a:r>
              <a:rPr lang="en-US" dirty="0"/>
              <a:t>Paths:</a:t>
            </a:r>
            <a:r>
              <a:rPr lang="en-US" sz="2000" dirty="0"/>
              <a:t> </a:t>
            </a:r>
            <a:r>
              <a:rPr lang="en-US" sz="2000" b="0" i="0" dirty="0">
                <a:effectLst/>
                <a:latin typeface="Arial" panose="020B0604020202020204" pitchFamily="34" charset="0"/>
              </a:rPr>
              <a:t>The length of a path is k-1</a:t>
            </a:r>
            <a:endParaRPr lang="en-US" sz="2000" dirty="0"/>
          </a:p>
          <a:p>
            <a:pPr marL="114300" indent="0">
              <a:buNone/>
            </a:pPr>
            <a:endParaRPr lang="en-US" dirty="0"/>
          </a:p>
        </p:txBody>
      </p:sp>
      <p:sp>
        <p:nvSpPr>
          <p:cNvPr id="4" name="Slide Number Placeholder 3">
            <a:extLst>
              <a:ext uri="{FF2B5EF4-FFF2-40B4-BE49-F238E27FC236}">
                <a16:creationId xmlns:a16="http://schemas.microsoft.com/office/drawing/2014/main" id="{D2AE7ABC-18F7-4FFE-9C02-262916B87352}"/>
              </a:ext>
            </a:extLst>
          </p:cNvPr>
          <p:cNvSpPr>
            <a:spLocks noGrp="1"/>
          </p:cNvSpPr>
          <p:nvPr>
            <p:ph type="sldNum" sz="quarter" idx="12"/>
          </p:nvPr>
        </p:nvSpPr>
        <p:spPr/>
        <p:txBody>
          <a:bodyPr/>
          <a:lstStyle/>
          <a:p>
            <a:fld id="{B6F15528-21DE-4FAA-801E-634DDDAF4B2B}" type="slidenum">
              <a:rPr lang="en-US" smtClean="0"/>
              <a:pPr/>
              <a:t>6</a:t>
            </a:fld>
            <a:endParaRPr lang="en-US"/>
          </a:p>
        </p:txBody>
      </p:sp>
    </p:spTree>
    <p:extLst>
      <p:ext uri="{BB962C8B-B14F-4D97-AF65-F5344CB8AC3E}">
        <p14:creationId xmlns:p14="http://schemas.microsoft.com/office/powerpoint/2010/main" val="791439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Trees</a:t>
            </a:r>
          </a:p>
        </p:txBody>
      </p:sp>
      <p:sp>
        <p:nvSpPr>
          <p:cNvPr id="3" name="Content Placeholder 2"/>
          <p:cNvSpPr>
            <a:spLocks noGrp="1"/>
          </p:cNvSpPr>
          <p:nvPr>
            <p:ph idx="1"/>
          </p:nvPr>
        </p:nvSpPr>
        <p:spPr/>
        <p:txBody>
          <a:bodyPr/>
          <a:lstStyle/>
          <a:p>
            <a:r>
              <a:rPr lang="en-US" dirty="0"/>
              <a:t>Traversals</a:t>
            </a:r>
          </a:p>
          <a:p>
            <a:pPr lvl="1"/>
            <a:r>
              <a:rPr lang="en-US" dirty="0"/>
              <a:t>Preorder</a:t>
            </a:r>
          </a:p>
          <a:p>
            <a:pPr lvl="1"/>
            <a:r>
              <a:rPr lang="en-US" dirty="0" err="1"/>
              <a:t>Postorder</a:t>
            </a:r>
            <a:endParaRPr lang="en-US" dirty="0"/>
          </a:p>
          <a:p>
            <a:pPr lvl="1"/>
            <a:r>
              <a:rPr lang="en-US" dirty="0"/>
              <a:t>In-order</a:t>
            </a:r>
          </a:p>
          <a:p>
            <a:pPr lvl="1"/>
            <a:r>
              <a:rPr lang="en-US" dirty="0"/>
              <a:t>Level order</a:t>
            </a:r>
          </a:p>
          <a:p>
            <a:pPr lvl="1"/>
            <a:endParaRPr lang="en-US" dirty="0"/>
          </a:p>
          <a:p>
            <a:r>
              <a:rPr lang="en-US" dirty="0"/>
              <a:t>Binary Trees</a:t>
            </a:r>
          </a:p>
          <a:p>
            <a:pPr lvl="1"/>
            <a:r>
              <a:rPr lang="en-US" dirty="0"/>
              <a:t>Full: Every node has either 0 or 2 children</a:t>
            </a:r>
          </a:p>
          <a:p>
            <a:pPr lvl="1"/>
            <a:r>
              <a:rPr lang="en-US" dirty="0"/>
              <a:t>Complete: </a:t>
            </a:r>
            <a:r>
              <a:rPr lang="en-US" sz="1800" b="0" i="0" dirty="0">
                <a:effectLst/>
                <a:latin typeface="Arial" panose="020B0604020202020204" pitchFamily="34" charset="0"/>
              </a:rPr>
              <a:t>All levels must have the maximum number of </a:t>
            </a:r>
            <a:br>
              <a:rPr lang="en-US" sz="1800" dirty="0"/>
            </a:br>
            <a:r>
              <a:rPr lang="en-US" sz="1800" b="0" i="0" dirty="0">
                <a:effectLst/>
                <a:latin typeface="Arial" panose="020B0604020202020204" pitchFamily="34" charset="0"/>
              </a:rPr>
              <a:t>nodes, except the last level. The last level must </a:t>
            </a:r>
            <a:br>
              <a:rPr lang="en-US" sz="1800" dirty="0"/>
            </a:br>
            <a:r>
              <a:rPr lang="en-US" sz="1800" b="0" i="0" dirty="0">
                <a:effectLst/>
                <a:latin typeface="Arial" panose="020B0604020202020204" pitchFamily="34" charset="0"/>
              </a:rPr>
              <a:t>be filled from left to right</a:t>
            </a:r>
            <a:endParaRPr lang="en-US" sz="1800" dirty="0"/>
          </a:p>
          <a:p>
            <a:pPr lvl="1"/>
            <a:r>
              <a:rPr lang="en-US" dirty="0"/>
              <a:t>Perfect: </a:t>
            </a:r>
            <a:r>
              <a:rPr lang="en-US" sz="1800" b="0" i="0" dirty="0">
                <a:effectLst/>
                <a:latin typeface="Arial" panose="020B0604020202020204" pitchFamily="34" charset="0"/>
              </a:rPr>
              <a:t>All levels must have the maximum number of </a:t>
            </a:r>
            <a:br>
              <a:rPr lang="en-US" sz="1800" dirty="0"/>
            </a:br>
            <a:r>
              <a:rPr lang="en-US" sz="1800" b="0" i="0" dirty="0">
                <a:effectLst/>
                <a:latin typeface="Arial" panose="020B0604020202020204" pitchFamily="34" charset="0"/>
              </a:rPr>
              <a:t>nodes</a:t>
            </a:r>
            <a:endParaRPr lang="en-US" sz="1800" dirty="0"/>
          </a:p>
          <a:p>
            <a:pPr lvl="1"/>
            <a:endParaRPr lang="en-US" dirty="0"/>
          </a:p>
        </p:txBody>
      </p:sp>
      <p:sp>
        <p:nvSpPr>
          <p:cNvPr id="4" name="Slide Number Placeholder 3">
            <a:extLst>
              <a:ext uri="{FF2B5EF4-FFF2-40B4-BE49-F238E27FC236}">
                <a16:creationId xmlns:a16="http://schemas.microsoft.com/office/drawing/2014/main" id="{7C67CBA3-71E2-471F-96E4-B56C0D17D228}"/>
              </a:ext>
            </a:extLst>
          </p:cNvPr>
          <p:cNvSpPr>
            <a:spLocks noGrp="1"/>
          </p:cNvSpPr>
          <p:nvPr>
            <p:ph type="sldNum" sz="quarter" idx="12"/>
          </p:nvPr>
        </p:nvSpPr>
        <p:spPr/>
        <p:txBody>
          <a:bodyPr/>
          <a:lstStyle/>
          <a:p>
            <a:fld id="{B6F15528-21DE-4FAA-801E-634DDDAF4B2B}" type="slidenum">
              <a:rPr lang="en-US" smtClean="0"/>
              <a:pPr/>
              <a:t>7</a:t>
            </a:fld>
            <a:endParaRPr lang="en-US"/>
          </a:p>
        </p:txBody>
      </p:sp>
    </p:spTree>
    <p:extLst>
      <p:ext uri="{BB962C8B-B14F-4D97-AF65-F5344CB8AC3E}">
        <p14:creationId xmlns:p14="http://schemas.microsoft.com/office/powerpoint/2010/main" val="2477676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Propositional Logic</a:t>
            </a:r>
          </a:p>
        </p:txBody>
      </p:sp>
      <p:sp>
        <p:nvSpPr>
          <p:cNvPr id="6" name="Content Placeholder 5"/>
          <p:cNvSpPr>
            <a:spLocks noGrp="1"/>
          </p:cNvSpPr>
          <p:nvPr>
            <p:ph idx="1"/>
          </p:nvPr>
        </p:nvSpPr>
        <p:spPr>
          <a:xfrm>
            <a:off x="457200" y="1600200"/>
            <a:ext cx="7620000" cy="5257800"/>
          </a:xfrm>
        </p:spPr>
        <p:txBody>
          <a:bodyPr>
            <a:normAutofit lnSpcReduction="10000"/>
          </a:bodyPr>
          <a:lstStyle/>
          <a:p>
            <a:r>
              <a:rPr lang="en-US" dirty="0"/>
              <a:t>Basic propositions</a:t>
            </a:r>
          </a:p>
          <a:p>
            <a:endParaRPr lang="en-US" dirty="0"/>
          </a:p>
          <a:p>
            <a:r>
              <a:rPr lang="en-US" dirty="0"/>
              <a:t>Compound propositions</a:t>
            </a:r>
          </a:p>
          <a:p>
            <a:pPr lvl="1"/>
            <a:r>
              <a:rPr lang="en-US" dirty="0"/>
              <a:t>∧, ∨, ¬, ⊕</a:t>
            </a:r>
          </a:p>
          <a:p>
            <a:pPr lvl="1"/>
            <a:r>
              <a:rPr lang="en-US" dirty="0"/>
              <a:t>→, ↔</a:t>
            </a:r>
          </a:p>
          <a:p>
            <a:endParaRPr lang="en-US" dirty="0"/>
          </a:p>
          <a:p>
            <a:r>
              <a:rPr lang="en-US" dirty="0"/>
              <a:t>Truth Tables</a:t>
            </a:r>
          </a:p>
          <a:p>
            <a:endParaRPr lang="en-US" dirty="0"/>
          </a:p>
          <a:p>
            <a:r>
              <a:rPr lang="en-US" dirty="0"/>
              <a:t>Logical Reasoning</a:t>
            </a:r>
          </a:p>
          <a:p>
            <a:pPr lvl="1"/>
            <a:r>
              <a:rPr lang="en-US" dirty="0"/>
              <a:t>Hypotheses &amp; Conclusion</a:t>
            </a:r>
          </a:p>
          <a:p>
            <a:pPr lvl="1"/>
            <a:endParaRPr lang="en-US" dirty="0"/>
          </a:p>
          <a:p>
            <a:r>
              <a:rPr lang="en-US" dirty="0"/>
              <a:t>Predicates &amp; Quantifiers</a:t>
            </a:r>
          </a:p>
          <a:p>
            <a:pPr lvl="1"/>
            <a:r>
              <a:rPr lang="en-US" dirty="0"/>
              <a:t>∀, ∃</a:t>
            </a:r>
          </a:p>
          <a:p>
            <a:pPr lvl="1"/>
            <a:r>
              <a:rPr lang="en-US" dirty="0"/>
              <a:t>Bound vs Free variables</a:t>
            </a:r>
          </a:p>
          <a:p>
            <a:pPr lvl="1"/>
            <a:endParaRPr lang="en-US" dirty="0"/>
          </a:p>
          <a:p>
            <a:endParaRPr lang="en-US" dirty="0"/>
          </a:p>
          <a:p>
            <a:endParaRPr lang="en-US" dirty="0"/>
          </a:p>
          <a:p>
            <a:endParaRPr lang="en-US" dirty="0"/>
          </a:p>
        </p:txBody>
      </p:sp>
    </p:spTree>
    <p:extLst>
      <p:ext uri="{BB962C8B-B14F-4D97-AF65-F5344CB8AC3E}">
        <p14:creationId xmlns:p14="http://schemas.microsoft.com/office/powerpoint/2010/main" val="27900818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20000" cy="563562"/>
          </a:xfrm>
        </p:spPr>
        <p:txBody>
          <a:bodyPr/>
          <a:lstStyle/>
          <a:p>
            <a:r>
              <a:rPr lang="en-US" dirty="0"/>
              <a:t>Practice</a:t>
            </a:r>
          </a:p>
        </p:txBody>
      </p:sp>
      <p:sp>
        <p:nvSpPr>
          <p:cNvPr id="3" name="Content Placeholder 2"/>
          <p:cNvSpPr>
            <a:spLocks noGrp="1"/>
          </p:cNvSpPr>
          <p:nvPr>
            <p:ph idx="1"/>
          </p:nvPr>
        </p:nvSpPr>
        <p:spPr>
          <a:xfrm>
            <a:off x="583707" y="800100"/>
            <a:ext cx="7620000" cy="5829300"/>
          </a:xfrm>
        </p:spPr>
        <p:txBody>
          <a:bodyPr>
            <a:normAutofit lnSpcReduction="10000"/>
          </a:bodyPr>
          <a:lstStyle/>
          <a:p>
            <a:r>
              <a:rPr lang="en-US" dirty="0"/>
              <a:t>Cartier does not make cheap watches.</a:t>
            </a:r>
          </a:p>
          <a:p>
            <a:pPr marL="114300" indent="0">
              <a:buNone/>
            </a:pPr>
            <a:r>
              <a:rPr lang="en-US" dirty="0"/>
              <a:t>	</a:t>
            </a:r>
            <a:r>
              <a:rPr lang="en-US" dirty="0">
                <a:solidFill>
                  <a:srgbClr val="FF0000"/>
                </a:solidFill>
              </a:rPr>
              <a:t>Cartier make cheap watches = c</a:t>
            </a:r>
          </a:p>
          <a:p>
            <a:pPr marL="114300" indent="0" algn="l">
              <a:buNone/>
            </a:pPr>
            <a:r>
              <a:rPr lang="en-US" dirty="0">
                <a:solidFill>
                  <a:srgbClr val="FF0000"/>
                </a:solidFill>
              </a:rPr>
              <a:t>	 ¬c</a:t>
            </a:r>
            <a:endParaRPr lang="en-US" dirty="0"/>
          </a:p>
          <a:p>
            <a:r>
              <a:rPr lang="en-US" dirty="0"/>
              <a:t>Arizona has a national park but Nebraska does not.</a:t>
            </a:r>
          </a:p>
          <a:p>
            <a:pPr marL="114300" indent="0">
              <a:buNone/>
            </a:pPr>
            <a:r>
              <a:rPr lang="en-US" dirty="0"/>
              <a:t>	</a:t>
            </a:r>
            <a:r>
              <a:rPr lang="en-US" dirty="0">
                <a:solidFill>
                  <a:srgbClr val="FF0000"/>
                </a:solidFill>
              </a:rPr>
              <a:t>Arizona has a national park = A</a:t>
            </a:r>
          </a:p>
          <a:p>
            <a:pPr marL="114300" indent="0">
              <a:buNone/>
            </a:pPr>
            <a:r>
              <a:rPr lang="en-US" dirty="0">
                <a:solidFill>
                  <a:srgbClr val="FF0000"/>
                </a:solidFill>
              </a:rPr>
              <a:t>	Nebraska has a national park = N</a:t>
            </a:r>
          </a:p>
          <a:p>
            <a:pPr marL="114300" indent="0">
              <a:buNone/>
            </a:pPr>
            <a:r>
              <a:rPr lang="en-US" dirty="0">
                <a:solidFill>
                  <a:srgbClr val="FF0000"/>
                </a:solidFill>
              </a:rPr>
              <a:t>	A </a:t>
            </a:r>
            <a:r>
              <a:rPr lang="en-US" sz="1800" b="0" i="0" u="none" strike="noStrike" baseline="0" dirty="0">
                <a:solidFill>
                  <a:srgbClr val="FF0000"/>
                </a:solidFill>
              </a:rPr>
              <a:t>∧ </a:t>
            </a:r>
            <a:r>
              <a:rPr lang="en-US" dirty="0">
                <a:solidFill>
                  <a:srgbClr val="FF0000"/>
                </a:solidFill>
              </a:rPr>
              <a:t>¬N</a:t>
            </a:r>
          </a:p>
          <a:p>
            <a:r>
              <a:rPr lang="en-US" dirty="0"/>
              <a:t>Both Harvard and Baylor have medical schools.</a:t>
            </a:r>
          </a:p>
          <a:p>
            <a:pPr marL="114300" indent="0">
              <a:buNone/>
            </a:pPr>
            <a:r>
              <a:rPr lang="en-US" dirty="0"/>
              <a:t>	</a:t>
            </a:r>
            <a:r>
              <a:rPr lang="en-US" dirty="0">
                <a:solidFill>
                  <a:srgbClr val="FF0000"/>
                </a:solidFill>
              </a:rPr>
              <a:t>Harvard has medical school = H</a:t>
            </a:r>
          </a:p>
          <a:p>
            <a:pPr marL="114300" indent="0">
              <a:buNone/>
            </a:pPr>
            <a:r>
              <a:rPr lang="en-US" dirty="0">
                <a:solidFill>
                  <a:srgbClr val="FF0000"/>
                </a:solidFill>
              </a:rPr>
              <a:t>	Baylor has medical school =B</a:t>
            </a:r>
          </a:p>
          <a:p>
            <a:pPr marL="114300" indent="0">
              <a:buNone/>
            </a:pPr>
            <a:r>
              <a:rPr lang="en-US" dirty="0">
                <a:solidFill>
                  <a:srgbClr val="FF0000"/>
                </a:solidFill>
              </a:rPr>
              <a:t>	H </a:t>
            </a:r>
            <a:r>
              <a:rPr lang="en-US" sz="2400" b="0" i="0" u="none" strike="noStrike" baseline="0" dirty="0">
                <a:solidFill>
                  <a:srgbClr val="FF0000"/>
                </a:solidFill>
              </a:rPr>
              <a:t>∧ B</a:t>
            </a:r>
            <a:endParaRPr lang="en-US" dirty="0">
              <a:solidFill>
                <a:srgbClr val="FF0000"/>
              </a:solidFill>
            </a:endParaRPr>
          </a:p>
          <a:p>
            <a:r>
              <a:rPr lang="en-US" dirty="0"/>
              <a:t>Reese Witherspoon wins best actress only if Martin Scorsese wins best director.</a:t>
            </a:r>
          </a:p>
          <a:p>
            <a:pPr marL="411480" lvl="1" indent="0">
              <a:buNone/>
            </a:pPr>
            <a:r>
              <a:rPr lang="en-US" dirty="0"/>
              <a:t>	</a:t>
            </a:r>
            <a:r>
              <a:rPr lang="en-US" altLang="zh-CN" dirty="0">
                <a:solidFill>
                  <a:srgbClr val="FF0000"/>
                </a:solidFill>
              </a:rPr>
              <a:t>Martin wins best director = M</a:t>
            </a:r>
          </a:p>
          <a:p>
            <a:pPr marL="411480" lvl="1" indent="0">
              <a:buNone/>
            </a:pPr>
            <a:r>
              <a:rPr lang="en-US" dirty="0">
                <a:solidFill>
                  <a:srgbClr val="FF0000"/>
                </a:solidFill>
              </a:rPr>
              <a:t>	Reese wins best actress = R</a:t>
            </a:r>
          </a:p>
          <a:p>
            <a:pPr marL="114300" indent="0" algn="l">
              <a:buNone/>
            </a:pPr>
            <a:r>
              <a:rPr lang="en-US" dirty="0">
                <a:solidFill>
                  <a:srgbClr val="FF0000"/>
                </a:solidFill>
              </a:rPr>
              <a:t>	M </a:t>
            </a:r>
            <a:r>
              <a:rPr lang="en-US" sz="1800" b="0" i="0" u="none" strike="noStrike" baseline="0" dirty="0">
                <a:solidFill>
                  <a:srgbClr val="FF0000"/>
                </a:solidFill>
              </a:rPr>
              <a:t>→</a:t>
            </a:r>
            <a:r>
              <a:rPr lang="en-US" dirty="0">
                <a:solidFill>
                  <a:srgbClr val="FF0000"/>
                </a:solidFill>
              </a:rPr>
              <a:t> R</a:t>
            </a:r>
          </a:p>
        </p:txBody>
      </p:sp>
    </p:spTree>
    <p:extLst>
      <p:ext uri="{BB962C8B-B14F-4D97-AF65-F5344CB8AC3E}">
        <p14:creationId xmlns:p14="http://schemas.microsoft.com/office/powerpoint/2010/main" val="660293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Practice</a:t>
            </a:r>
          </a:p>
        </p:txBody>
      </p:sp>
      <p:sp>
        <p:nvSpPr>
          <p:cNvPr id="3" name="Content Placeholder 2"/>
          <p:cNvSpPr>
            <a:spLocks noGrp="1"/>
          </p:cNvSpPr>
          <p:nvPr>
            <p:ph idx="1"/>
          </p:nvPr>
        </p:nvSpPr>
        <p:spPr>
          <a:xfrm>
            <a:off x="457200" y="1600200"/>
            <a:ext cx="6324600" cy="4800600"/>
          </a:xfrm>
        </p:spPr>
        <p:txBody>
          <a:bodyPr>
            <a:normAutofit fontScale="92500" lnSpcReduction="10000"/>
          </a:bodyPr>
          <a:lstStyle/>
          <a:p>
            <a:r>
              <a:rPr lang="en-US" dirty="0"/>
              <a:t>A ∧ (B → C) ∴ (B → (A ∧ C))</a:t>
            </a:r>
          </a:p>
          <a:p>
            <a:pPr marL="114300" indent="0">
              <a:buNone/>
            </a:pPr>
            <a:r>
              <a:rPr lang="en-US" sz="1800" b="0" i="0" u="none" strike="noStrike" baseline="0" dirty="0">
                <a:solidFill>
                  <a:srgbClr val="C00000"/>
                </a:solidFill>
                <a:latin typeface="Calibri" panose="020F0502020204030204" pitchFamily="34" charset="0"/>
              </a:rPr>
              <a:t>	</a:t>
            </a:r>
            <a:r>
              <a:rPr lang="pt-BR" sz="1800" b="0" i="0" u="none" strike="noStrike" baseline="0" dirty="0">
                <a:solidFill>
                  <a:srgbClr val="C00000"/>
                </a:solidFill>
                <a:latin typeface="Calibri" panose="020F0502020204030204" pitchFamily="34" charset="0"/>
              </a:rPr>
              <a:t>A </a:t>
            </a:r>
            <a:r>
              <a:rPr lang="pt-BR" sz="1800" b="0" i="0" u="none" strike="noStrike" baseline="0" dirty="0">
                <a:solidFill>
                  <a:srgbClr val="C00000"/>
                </a:solidFill>
                <a:latin typeface="Cambria Math" panose="02040503050406030204" pitchFamily="18" charset="0"/>
              </a:rPr>
              <a:t>∧ </a:t>
            </a:r>
            <a:r>
              <a:rPr lang="pt-BR" sz="1800" b="0" i="0" u="none" strike="noStrike" baseline="0" dirty="0">
                <a:solidFill>
                  <a:srgbClr val="C00000"/>
                </a:solidFill>
                <a:latin typeface="Calibri" panose="020F0502020204030204" pitchFamily="34" charset="0"/>
              </a:rPr>
              <a:t>(B → C) </a:t>
            </a:r>
            <a:r>
              <a:rPr lang="pt-BR" sz="1800" b="0" i="0" u="none" strike="noStrike" baseline="0" dirty="0">
                <a:solidFill>
                  <a:srgbClr val="C00000"/>
                </a:solidFill>
                <a:latin typeface="Cambria Math" panose="02040503050406030204" pitchFamily="18" charset="0"/>
              </a:rPr>
              <a:t>∧ </a:t>
            </a:r>
            <a:r>
              <a:rPr lang="pt-BR" sz="1800" b="0" i="0" u="none" strike="noStrike" baseline="0" dirty="0">
                <a:solidFill>
                  <a:srgbClr val="C00000"/>
                </a:solidFill>
                <a:latin typeface="Calibri" panose="020F0502020204030204" pitchFamily="34" charset="0"/>
              </a:rPr>
              <a:t>B </a:t>
            </a:r>
            <a:r>
              <a:rPr lang="pt-BR" sz="1800" b="0" i="0" u="none" strike="noStrike" baseline="0" dirty="0">
                <a:solidFill>
                  <a:srgbClr val="C00000"/>
                </a:solidFill>
                <a:latin typeface="Cambria Math" panose="02040503050406030204" pitchFamily="18" charset="0"/>
              </a:rPr>
              <a:t>∴ </a:t>
            </a:r>
            <a:r>
              <a:rPr lang="pt-BR" sz="1800" b="0" i="0" u="none" strike="noStrike" baseline="0" dirty="0">
                <a:solidFill>
                  <a:srgbClr val="C00000"/>
                </a:solidFill>
                <a:latin typeface="Calibri" panose="020F0502020204030204" pitchFamily="34" charset="0"/>
              </a:rPr>
              <a:t>(A </a:t>
            </a:r>
            <a:r>
              <a:rPr lang="pt-BR" sz="1800" b="0" i="0" u="none" strike="noStrike" baseline="0" dirty="0">
                <a:solidFill>
                  <a:srgbClr val="C00000"/>
                </a:solidFill>
                <a:latin typeface="Cambria Math" panose="02040503050406030204" pitchFamily="18" charset="0"/>
              </a:rPr>
              <a:t>∧ </a:t>
            </a:r>
            <a:r>
              <a:rPr lang="pt-BR" sz="1800" b="0" i="0" u="none" strike="noStrike" baseline="0" dirty="0">
                <a:solidFill>
                  <a:srgbClr val="C00000"/>
                </a:solidFill>
                <a:latin typeface="Calibri" panose="020F0502020204030204" pitchFamily="34" charset="0"/>
              </a:rPr>
              <a:t>C)</a:t>
            </a:r>
          </a:p>
          <a:p>
            <a:pPr marL="457200" indent="-342900">
              <a:buAutoNum type="arabicPeriod"/>
            </a:pPr>
            <a:r>
              <a:rPr lang="pt-BR" sz="1600" dirty="0">
                <a:solidFill>
                  <a:srgbClr val="FF0000"/>
                </a:solidFill>
                <a:latin typeface="Calibri" panose="020F0502020204030204" pitchFamily="34" charset="0"/>
              </a:rPr>
              <a:t>A 		Hypo</a:t>
            </a:r>
          </a:p>
          <a:p>
            <a:pPr marL="457200" indent="-342900">
              <a:buAutoNum type="arabicPeriod"/>
            </a:pPr>
            <a:r>
              <a:rPr lang="pt-BR" sz="1600" dirty="0">
                <a:solidFill>
                  <a:srgbClr val="FF0000"/>
                </a:solidFill>
                <a:latin typeface="Calibri" panose="020F0502020204030204" pitchFamily="34" charset="0"/>
              </a:rPr>
              <a:t>B</a:t>
            </a:r>
            <a:r>
              <a:rPr lang="pt-BR" sz="1600" b="0" i="0" u="none" strike="noStrike" baseline="0" dirty="0">
                <a:solidFill>
                  <a:srgbClr val="FF0000"/>
                </a:solidFill>
                <a:latin typeface="Calibri" panose="020F0502020204030204" pitchFamily="34" charset="0"/>
              </a:rPr>
              <a:t> → C	Hypo</a:t>
            </a:r>
          </a:p>
          <a:p>
            <a:pPr marL="457200" indent="-342900">
              <a:buAutoNum type="arabicPeriod"/>
            </a:pPr>
            <a:r>
              <a:rPr lang="en-US" sz="1600" dirty="0">
                <a:solidFill>
                  <a:srgbClr val="FF0000"/>
                </a:solidFill>
              </a:rPr>
              <a:t>B		Hypo</a:t>
            </a:r>
          </a:p>
          <a:p>
            <a:pPr marL="457200" indent="-342900">
              <a:buAutoNum type="arabicPeriod"/>
            </a:pPr>
            <a:r>
              <a:rPr lang="en-US" sz="1600" dirty="0">
                <a:solidFill>
                  <a:srgbClr val="FF0000"/>
                </a:solidFill>
              </a:rPr>
              <a:t>C		Modus Ponens 2,3</a:t>
            </a:r>
          </a:p>
          <a:p>
            <a:pPr marL="457200" indent="-342900">
              <a:buAutoNum type="arabicPeriod"/>
            </a:pPr>
            <a:r>
              <a:rPr lang="pt-BR" sz="1600" b="0" i="0" u="none" strike="noStrike" baseline="0" dirty="0">
                <a:solidFill>
                  <a:srgbClr val="FF0000"/>
                </a:solidFill>
                <a:latin typeface="Calibri" panose="020F0502020204030204" pitchFamily="34" charset="0"/>
              </a:rPr>
              <a:t>A </a:t>
            </a:r>
            <a:r>
              <a:rPr lang="pt-BR" sz="1600" b="0" i="0" u="none" strike="noStrike" baseline="0" dirty="0">
                <a:solidFill>
                  <a:srgbClr val="FF0000"/>
                </a:solidFill>
                <a:latin typeface="Cambria Math" panose="02040503050406030204" pitchFamily="18" charset="0"/>
              </a:rPr>
              <a:t>∧ </a:t>
            </a:r>
            <a:r>
              <a:rPr lang="pt-BR" sz="1600" b="0" i="0" u="none" strike="noStrike" baseline="0" dirty="0">
                <a:solidFill>
                  <a:srgbClr val="FF0000"/>
                </a:solidFill>
                <a:latin typeface="Calibri" panose="020F0502020204030204" pitchFamily="34" charset="0"/>
              </a:rPr>
              <a:t>C		Conjunction on 1, 4</a:t>
            </a:r>
            <a:endParaRPr lang="en-US" dirty="0">
              <a:solidFill>
                <a:srgbClr val="FF0000"/>
              </a:solidFill>
            </a:endParaRPr>
          </a:p>
          <a:p>
            <a:endParaRPr lang="en-US" dirty="0"/>
          </a:p>
          <a:p>
            <a:r>
              <a:rPr lang="en-US" dirty="0"/>
              <a:t>¬A ∧ B ∧ (B → (A ∨ C)) ∴ C</a:t>
            </a:r>
          </a:p>
          <a:p>
            <a:pPr marL="571500" indent="-457200">
              <a:buAutoNum type="arabicPeriod"/>
            </a:pPr>
            <a:r>
              <a:rPr lang="en-US" sz="1700" dirty="0">
                <a:solidFill>
                  <a:srgbClr val="FF0000"/>
                </a:solidFill>
              </a:rPr>
              <a:t>¬A 			Hypo</a:t>
            </a:r>
          </a:p>
          <a:p>
            <a:pPr marL="571500" indent="-457200">
              <a:buAutoNum type="arabicPeriod"/>
            </a:pPr>
            <a:r>
              <a:rPr lang="en-US" sz="1700" dirty="0">
                <a:solidFill>
                  <a:srgbClr val="FF0000"/>
                </a:solidFill>
              </a:rPr>
              <a:t>B			Hypo</a:t>
            </a:r>
          </a:p>
          <a:p>
            <a:pPr marL="571500" indent="-457200">
              <a:buAutoNum type="arabicPeriod"/>
            </a:pPr>
            <a:r>
              <a:rPr lang="en-US" sz="1700" dirty="0">
                <a:solidFill>
                  <a:srgbClr val="FF0000"/>
                </a:solidFill>
              </a:rPr>
              <a:t>B → (A ∨ C)		Hypo</a:t>
            </a:r>
          </a:p>
          <a:p>
            <a:pPr marL="571500" indent="-457200">
              <a:buAutoNum type="arabicPeriod"/>
            </a:pPr>
            <a:r>
              <a:rPr lang="en-US" sz="1700" dirty="0">
                <a:solidFill>
                  <a:srgbClr val="FF0000"/>
                </a:solidFill>
              </a:rPr>
              <a:t>A ∨ C 		Modus Ponens 2, 3</a:t>
            </a:r>
          </a:p>
          <a:p>
            <a:pPr marL="571500" indent="-457200">
              <a:buAutoNum type="arabicPeriod"/>
            </a:pPr>
            <a:r>
              <a:rPr lang="en-US" sz="1700" dirty="0">
                <a:solidFill>
                  <a:srgbClr val="FF0000"/>
                </a:solidFill>
              </a:rPr>
              <a:t>C			Disjunctive Syllogism 1, 4	</a:t>
            </a:r>
            <a:endParaRPr lang="en-US" dirty="0"/>
          </a:p>
          <a:p>
            <a:endParaRPr lang="en-US" dirty="0"/>
          </a:p>
          <a:p>
            <a:r>
              <a:rPr lang="en-US" dirty="0"/>
              <a:t>(¬A → ¬B) ∧ B ∧ (A → C) ∴ C</a:t>
            </a:r>
          </a:p>
          <a:p>
            <a:endParaRPr lang="en-US" dirty="0"/>
          </a:p>
          <a:p>
            <a:endParaRPr lang="en-US" dirty="0"/>
          </a:p>
        </p:txBody>
      </p:sp>
    </p:spTree>
    <p:extLst>
      <p:ext uri="{BB962C8B-B14F-4D97-AF65-F5344CB8AC3E}">
        <p14:creationId xmlns:p14="http://schemas.microsoft.com/office/powerpoint/2010/main" val="1071362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Practice</a:t>
            </a:r>
          </a:p>
        </p:txBody>
      </p:sp>
      <p:sp>
        <p:nvSpPr>
          <p:cNvPr id="3" name="Content Placeholder 2"/>
          <p:cNvSpPr>
            <a:spLocks noGrp="1"/>
          </p:cNvSpPr>
          <p:nvPr>
            <p:ph idx="1"/>
          </p:nvPr>
        </p:nvSpPr>
        <p:spPr>
          <a:xfrm>
            <a:off x="457200" y="1600200"/>
            <a:ext cx="6324600" cy="4800600"/>
          </a:xfrm>
        </p:spPr>
        <p:txBody>
          <a:bodyPr>
            <a:normAutofit/>
          </a:bodyPr>
          <a:lstStyle/>
          <a:p>
            <a:r>
              <a:rPr lang="en-US" dirty="0"/>
              <a:t>(¬A → ¬B) ∧ B ∧ (A → C) ∴ C</a:t>
            </a:r>
          </a:p>
          <a:p>
            <a:pPr marL="571500" indent="-457200">
              <a:buAutoNum type="arabicPeriod"/>
            </a:pPr>
            <a:r>
              <a:rPr lang="en-US" dirty="0">
                <a:solidFill>
                  <a:srgbClr val="FF0000"/>
                </a:solidFill>
              </a:rPr>
              <a:t>¬A → ¬B	Hypo</a:t>
            </a:r>
          </a:p>
          <a:p>
            <a:pPr marL="571500" indent="-457200">
              <a:buAutoNum type="arabicPeriod"/>
            </a:pPr>
            <a:r>
              <a:rPr lang="en-US" dirty="0">
                <a:solidFill>
                  <a:srgbClr val="FF0000"/>
                </a:solidFill>
              </a:rPr>
              <a:t>B		Hypo</a:t>
            </a:r>
          </a:p>
          <a:p>
            <a:pPr marL="571500" indent="-457200">
              <a:buAutoNum type="arabicPeriod"/>
            </a:pPr>
            <a:r>
              <a:rPr lang="en-US" dirty="0">
                <a:solidFill>
                  <a:srgbClr val="FF0000"/>
                </a:solidFill>
              </a:rPr>
              <a:t>A → C	Hypo</a:t>
            </a:r>
          </a:p>
          <a:p>
            <a:pPr marL="571500" indent="-457200">
              <a:buAutoNum type="arabicPeriod"/>
            </a:pPr>
            <a:r>
              <a:rPr lang="en-US" dirty="0">
                <a:solidFill>
                  <a:srgbClr val="FF0000"/>
                </a:solidFill>
              </a:rPr>
              <a:t>B → A	Contraposition 1</a:t>
            </a:r>
          </a:p>
          <a:p>
            <a:pPr marL="571500" indent="-457200">
              <a:buAutoNum type="arabicPeriod"/>
            </a:pPr>
            <a:r>
              <a:rPr lang="en-US" dirty="0">
                <a:solidFill>
                  <a:srgbClr val="FF0000"/>
                </a:solidFill>
              </a:rPr>
              <a:t>A		Modus Ponens 2, 4</a:t>
            </a:r>
          </a:p>
          <a:p>
            <a:pPr marL="571500" indent="-457200">
              <a:buAutoNum type="arabicPeriod"/>
            </a:pPr>
            <a:r>
              <a:rPr lang="en-US" dirty="0">
                <a:solidFill>
                  <a:srgbClr val="FF0000"/>
                </a:solidFill>
              </a:rPr>
              <a:t>C		Modus Ponens 3, 5</a:t>
            </a:r>
          </a:p>
        </p:txBody>
      </p:sp>
    </p:spTree>
    <p:extLst>
      <p:ext uri="{BB962C8B-B14F-4D97-AF65-F5344CB8AC3E}">
        <p14:creationId xmlns:p14="http://schemas.microsoft.com/office/powerpoint/2010/main" val="1555854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Practice</a:t>
            </a:r>
          </a:p>
        </p:txBody>
      </p:sp>
      <p:sp>
        <p:nvSpPr>
          <p:cNvPr id="3" name="Content Placeholder 2"/>
          <p:cNvSpPr>
            <a:spLocks noGrp="1"/>
          </p:cNvSpPr>
          <p:nvPr>
            <p:ph idx="1"/>
          </p:nvPr>
        </p:nvSpPr>
        <p:spPr>
          <a:xfrm>
            <a:off x="457200" y="1143000"/>
            <a:ext cx="7620000" cy="5257800"/>
          </a:xfrm>
        </p:spPr>
        <p:txBody>
          <a:bodyPr>
            <a:normAutofit fontScale="92500" lnSpcReduction="20000"/>
          </a:bodyPr>
          <a:lstStyle/>
          <a:p>
            <a:r>
              <a:rPr lang="en-US" dirty="0"/>
              <a:t>B(x) x is a ball</a:t>
            </a:r>
          </a:p>
          <a:p>
            <a:r>
              <a:rPr lang="en-US" dirty="0"/>
              <a:t>R(x) x is round</a:t>
            </a:r>
          </a:p>
          <a:p>
            <a:r>
              <a:rPr lang="en-US" dirty="0"/>
              <a:t>S(x) x is a soccer ball</a:t>
            </a:r>
          </a:p>
          <a:p>
            <a:endParaRPr lang="en-US" dirty="0"/>
          </a:p>
          <a:p>
            <a:r>
              <a:rPr lang="en-US" dirty="0"/>
              <a:t>All balls are round</a:t>
            </a:r>
          </a:p>
          <a:p>
            <a:pPr marL="114300" indent="0">
              <a:buNone/>
            </a:pPr>
            <a:r>
              <a:rPr lang="pt-BR" sz="1800" b="0" i="0" u="none" strike="noStrike" baseline="0" dirty="0">
                <a:solidFill>
                  <a:srgbClr val="C00000"/>
                </a:solidFill>
                <a:latin typeface="Cambria Math" panose="02040503050406030204" pitchFamily="18" charset="0"/>
              </a:rPr>
              <a:t>	∀</a:t>
            </a:r>
            <a:r>
              <a:rPr lang="pt-BR" sz="1800" b="0" i="0" u="none" strike="noStrike" baseline="0" dirty="0">
                <a:solidFill>
                  <a:srgbClr val="C00000"/>
                </a:solidFill>
                <a:latin typeface="Calibri" panose="020F0502020204030204" pitchFamily="34" charset="0"/>
              </a:rPr>
              <a:t>x(B(x) -&gt; R(x))</a:t>
            </a:r>
            <a:endParaRPr lang="en-US" dirty="0"/>
          </a:p>
          <a:p>
            <a:r>
              <a:rPr lang="en-US" dirty="0"/>
              <a:t>Not all balls are soccer balls</a:t>
            </a:r>
          </a:p>
          <a:p>
            <a:pPr marL="114300" indent="0">
              <a:buNone/>
            </a:pPr>
            <a:r>
              <a:rPr lang="en-US" dirty="0"/>
              <a:t>	</a:t>
            </a:r>
            <a:r>
              <a:rPr lang="en-US" sz="1800" b="0" i="0" u="none" strike="noStrike" baseline="0" dirty="0">
                <a:solidFill>
                  <a:srgbClr val="C00000"/>
                </a:solidFill>
                <a:latin typeface="Cambria Math" panose="02040503050406030204" pitchFamily="18" charset="0"/>
              </a:rPr>
              <a:t> ¬∀</a:t>
            </a:r>
            <a:r>
              <a:rPr lang="en-US" sz="1800" b="0" i="0" u="none" strike="noStrike" baseline="0" dirty="0">
                <a:solidFill>
                  <a:srgbClr val="C00000"/>
                </a:solidFill>
                <a:latin typeface="Calibri" panose="020F0502020204030204" pitchFamily="34" charset="0"/>
              </a:rPr>
              <a:t>x(B(x) -&gt; S(x)) : It is not the case that all balls im</a:t>
            </a:r>
            <a:r>
              <a:rPr lang="en-US" sz="1800" dirty="0">
                <a:solidFill>
                  <a:srgbClr val="C00000"/>
                </a:solidFill>
                <a:latin typeface="Calibri" panose="020F0502020204030204" pitchFamily="34" charset="0"/>
              </a:rPr>
              <a:t>plies soccer balls</a:t>
            </a:r>
          </a:p>
          <a:p>
            <a:pPr marL="114300" indent="0">
              <a:buNone/>
            </a:pPr>
            <a:r>
              <a:rPr lang="en-US" sz="1800" dirty="0">
                <a:solidFill>
                  <a:srgbClr val="C00000"/>
                </a:solidFill>
                <a:latin typeface="Calibri" panose="020F0502020204030204" pitchFamily="34" charset="0"/>
              </a:rPr>
              <a:t>	</a:t>
            </a:r>
            <a:r>
              <a:rPr lang="en-US" sz="1800" b="0" i="0" u="none" strike="noStrike" baseline="0" dirty="0">
                <a:solidFill>
                  <a:srgbClr val="C00000"/>
                </a:solidFill>
                <a:latin typeface="Cambria Math" panose="02040503050406030204" pitchFamily="18" charset="0"/>
              </a:rPr>
              <a:t> ∃</a:t>
            </a:r>
            <a:r>
              <a:rPr lang="en-US" sz="1800" b="0" i="0" u="none" strike="noStrike" baseline="0" dirty="0">
                <a:solidFill>
                  <a:srgbClr val="C00000"/>
                </a:solidFill>
                <a:latin typeface="Calibri" panose="020F0502020204030204" pitchFamily="34" charset="0"/>
              </a:rPr>
              <a:t>x(B(x) </a:t>
            </a:r>
            <a:r>
              <a:rPr lang="en-US" sz="1800" b="0" i="0" u="none" strike="noStrike" baseline="0" dirty="0">
                <a:solidFill>
                  <a:srgbClr val="C00000"/>
                </a:solidFill>
                <a:latin typeface="Cambria Math" panose="02040503050406030204" pitchFamily="18" charset="0"/>
              </a:rPr>
              <a:t>∧ </a:t>
            </a:r>
            <a:r>
              <a:rPr lang="en-US" sz="1800" b="0" i="0" u="none" strike="noStrike" baseline="0" dirty="0">
                <a:solidFill>
                  <a:srgbClr val="C00000"/>
                </a:solidFill>
                <a:latin typeface="Calibri" panose="020F0502020204030204" pitchFamily="34" charset="0"/>
              </a:rPr>
              <a:t>¬S(x)): It must be exist that some balls are not soccer balls</a:t>
            </a:r>
            <a:endParaRPr lang="en-US" dirty="0"/>
          </a:p>
          <a:p>
            <a:r>
              <a:rPr lang="en-US" dirty="0"/>
              <a:t>Some balls are not round</a:t>
            </a:r>
          </a:p>
          <a:p>
            <a:pPr marL="777240" lvl="2" indent="0">
              <a:buNone/>
            </a:pPr>
            <a:r>
              <a:rPr lang="en-US" dirty="0"/>
              <a:t>	</a:t>
            </a:r>
            <a:r>
              <a:rPr lang="pt-BR" sz="1800" b="0" i="0" u="none" strike="noStrike" baseline="0" dirty="0">
                <a:solidFill>
                  <a:srgbClr val="C00000"/>
                </a:solidFill>
                <a:latin typeface="Cambria Math" panose="02040503050406030204" pitchFamily="18" charset="0"/>
              </a:rPr>
              <a:t> ∃</a:t>
            </a:r>
            <a:r>
              <a:rPr lang="pt-BR" sz="1800" b="0" i="0" u="none" strike="noStrike" baseline="0" dirty="0">
                <a:solidFill>
                  <a:srgbClr val="C00000"/>
                </a:solidFill>
                <a:latin typeface="Calibri" panose="020F0502020204030204" pitchFamily="34" charset="0"/>
              </a:rPr>
              <a:t>x (B(x) </a:t>
            </a:r>
            <a:r>
              <a:rPr lang="pt-BR" sz="1800" b="0" i="0" u="none" strike="noStrike" baseline="0" dirty="0">
                <a:solidFill>
                  <a:srgbClr val="C00000"/>
                </a:solidFill>
                <a:latin typeface="Cambria Math" panose="02040503050406030204" pitchFamily="18" charset="0"/>
              </a:rPr>
              <a:t>∧ </a:t>
            </a:r>
            <a:r>
              <a:rPr lang="pt-BR" sz="1800" b="0" i="0" u="none" strike="noStrike" baseline="0" dirty="0">
                <a:solidFill>
                  <a:srgbClr val="C00000"/>
                </a:solidFill>
                <a:latin typeface="Calibri" panose="020F0502020204030204" pitchFamily="34" charset="0"/>
              </a:rPr>
              <a:t>¬R(x)) </a:t>
            </a:r>
            <a:endParaRPr lang="en-US" dirty="0"/>
          </a:p>
          <a:p>
            <a:r>
              <a:rPr lang="en-US" dirty="0"/>
              <a:t>Some balls are round, but soccer balls are not</a:t>
            </a:r>
          </a:p>
          <a:p>
            <a:pPr lvl="2"/>
            <a:r>
              <a:rPr lang="pt-BR" sz="1800" b="0" i="0" u="none" strike="noStrike" baseline="0" dirty="0">
                <a:solidFill>
                  <a:srgbClr val="C00000"/>
                </a:solidFill>
                <a:latin typeface="Cambria Math" panose="02040503050406030204" pitchFamily="18" charset="0"/>
              </a:rPr>
              <a:t>∃</a:t>
            </a:r>
            <a:r>
              <a:rPr lang="pt-BR" sz="1800" b="0" i="0" u="none" strike="noStrike" baseline="0" dirty="0">
                <a:solidFill>
                  <a:srgbClr val="C00000"/>
                </a:solidFill>
                <a:latin typeface="Calibri" panose="020F0502020204030204" pitchFamily="34" charset="0"/>
              </a:rPr>
              <a:t>x (B(x) </a:t>
            </a:r>
            <a:r>
              <a:rPr lang="pt-BR" sz="1800" b="0" i="0" u="none" strike="noStrike" baseline="0" dirty="0">
                <a:solidFill>
                  <a:srgbClr val="C00000"/>
                </a:solidFill>
                <a:latin typeface="Cambria Math" panose="02040503050406030204" pitchFamily="18" charset="0"/>
              </a:rPr>
              <a:t>∧ </a:t>
            </a:r>
            <a:r>
              <a:rPr lang="pt-BR" sz="1800" b="0" i="0" u="none" strike="noStrike" baseline="0" dirty="0">
                <a:solidFill>
                  <a:srgbClr val="C00000"/>
                </a:solidFill>
                <a:latin typeface="Calibri" panose="020F0502020204030204" pitchFamily="34" charset="0"/>
              </a:rPr>
              <a:t>R(x)) </a:t>
            </a:r>
            <a:r>
              <a:rPr lang="pt-BR" sz="1800" b="0" i="0" u="none" strike="noStrike" baseline="0" dirty="0">
                <a:solidFill>
                  <a:srgbClr val="C00000"/>
                </a:solidFill>
                <a:latin typeface="Cambria Math" panose="02040503050406030204" pitchFamily="18" charset="0"/>
              </a:rPr>
              <a:t>∧ </a:t>
            </a:r>
            <a:r>
              <a:rPr lang="en-US" sz="1800" b="0" i="0" u="none" strike="noStrike" baseline="0" dirty="0">
                <a:solidFill>
                  <a:srgbClr val="C00000"/>
                </a:solidFill>
                <a:latin typeface="Calibri" panose="020F0502020204030204" pitchFamily="34" charset="0"/>
              </a:rPr>
              <a:t>¬S(x))</a:t>
            </a:r>
            <a:endParaRPr lang="en-US" dirty="0"/>
          </a:p>
          <a:p>
            <a:r>
              <a:rPr lang="en-US" dirty="0"/>
              <a:t>Every round ball is a soccer ball</a:t>
            </a:r>
          </a:p>
          <a:p>
            <a:pPr lvl="2"/>
            <a:r>
              <a:rPr lang="pt-BR" sz="1800" b="0" i="0" u="none" strike="noStrike" baseline="0" dirty="0">
                <a:solidFill>
                  <a:srgbClr val="C00000"/>
                </a:solidFill>
                <a:latin typeface="Cambria Math" panose="02040503050406030204" pitchFamily="18" charset="0"/>
              </a:rPr>
              <a:t>∀</a:t>
            </a:r>
            <a:r>
              <a:rPr lang="pt-BR" sz="1800" b="0" i="0" u="none" strike="noStrike" baseline="0" dirty="0">
                <a:solidFill>
                  <a:srgbClr val="C00000"/>
                </a:solidFill>
                <a:latin typeface="Calibri" panose="020F0502020204030204" pitchFamily="34" charset="0"/>
              </a:rPr>
              <a:t>x((B(x) </a:t>
            </a:r>
            <a:r>
              <a:rPr lang="pt-BR" sz="1800" b="0" i="0" u="none" strike="noStrike" baseline="0" dirty="0">
                <a:solidFill>
                  <a:srgbClr val="C00000"/>
                </a:solidFill>
                <a:latin typeface="Cambria Math" panose="02040503050406030204" pitchFamily="18" charset="0"/>
              </a:rPr>
              <a:t>∧ </a:t>
            </a:r>
            <a:r>
              <a:rPr lang="pt-BR" sz="1800" b="0" i="0" u="none" strike="noStrike" baseline="0" dirty="0">
                <a:solidFill>
                  <a:srgbClr val="C00000"/>
                </a:solidFill>
                <a:latin typeface="Calibri" panose="020F0502020204030204" pitchFamily="34" charset="0"/>
              </a:rPr>
              <a:t>R(x)) -&gt; S(x))</a:t>
            </a:r>
            <a:endParaRPr lang="en-US" dirty="0"/>
          </a:p>
          <a:p>
            <a:r>
              <a:rPr lang="en-US" dirty="0"/>
              <a:t>Only soccer balls are round balls</a:t>
            </a:r>
          </a:p>
          <a:p>
            <a:pPr marL="114300" indent="0">
              <a:buNone/>
            </a:pPr>
            <a:r>
              <a:rPr lang="pt-BR" sz="1800" b="0" i="0" u="none" strike="noStrike" baseline="0" dirty="0">
                <a:solidFill>
                  <a:srgbClr val="C00000"/>
                </a:solidFill>
                <a:latin typeface="Cambria Math" panose="02040503050406030204" pitchFamily="18" charset="0"/>
              </a:rPr>
              <a:t>∀</a:t>
            </a:r>
            <a:r>
              <a:rPr lang="pt-BR" sz="1800" b="0" i="0" u="none" strike="noStrike" baseline="0" dirty="0">
                <a:solidFill>
                  <a:srgbClr val="C00000"/>
                </a:solidFill>
                <a:latin typeface="Calibri" panose="020F0502020204030204" pitchFamily="34" charset="0"/>
              </a:rPr>
              <a:t>x (¬S(x) - &gt; ¬ (B(x) </a:t>
            </a:r>
            <a:r>
              <a:rPr lang="pt-BR" sz="1800" b="0" i="0" u="none" strike="noStrike" baseline="0" dirty="0">
                <a:solidFill>
                  <a:srgbClr val="C00000"/>
                </a:solidFill>
                <a:latin typeface="Cambria Math" panose="02040503050406030204" pitchFamily="18" charset="0"/>
              </a:rPr>
              <a:t>∧ </a:t>
            </a:r>
            <a:r>
              <a:rPr lang="pt-BR" sz="1800" b="0" i="0" u="none" strike="noStrike" baseline="0" dirty="0">
                <a:solidFill>
                  <a:srgbClr val="C00000"/>
                </a:solidFill>
                <a:latin typeface="Calibri" panose="020F0502020204030204" pitchFamily="34" charset="0"/>
              </a:rPr>
              <a:t>R(x))) : </a:t>
            </a:r>
            <a:r>
              <a:rPr lang="en-US" sz="1900" dirty="0">
                <a:solidFill>
                  <a:srgbClr val="FF0000"/>
                </a:solidFill>
              </a:rPr>
              <a:t>If it is not a soccer ball, it is not a round ball</a:t>
            </a:r>
          </a:p>
          <a:p>
            <a:pPr marL="114300" indent="0">
              <a:buNone/>
            </a:pPr>
            <a:endParaRPr lang="en-US" dirty="0"/>
          </a:p>
        </p:txBody>
      </p:sp>
    </p:spTree>
    <p:extLst>
      <p:ext uri="{BB962C8B-B14F-4D97-AF65-F5344CB8AC3E}">
        <p14:creationId xmlns:p14="http://schemas.microsoft.com/office/powerpoint/2010/main" val="6206544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Practice- </a:t>
            </a:r>
            <a:br>
              <a:rPr lang="en-US" dirty="0"/>
            </a:br>
            <a:r>
              <a:rPr lang="en-US" sz="3600" dirty="0"/>
              <a:t>Proofs with Quantifiers</a:t>
            </a:r>
            <a:endParaRPr lang="en-US" dirty="0"/>
          </a:p>
        </p:txBody>
      </p:sp>
      <p:sp>
        <p:nvSpPr>
          <p:cNvPr id="3" name="Content Placeholder 2"/>
          <p:cNvSpPr>
            <a:spLocks noGrp="1"/>
          </p:cNvSpPr>
          <p:nvPr>
            <p:ph idx="1"/>
          </p:nvPr>
        </p:nvSpPr>
        <p:spPr/>
        <p:txBody>
          <a:bodyPr>
            <a:normAutofit/>
          </a:bodyPr>
          <a:lstStyle/>
          <a:p>
            <a:r>
              <a:rPr lang="en-US" dirty="0"/>
              <a:t>∃x(P(x) → Q(x)) ∴ (∀</a:t>
            </a:r>
            <a:r>
              <a:rPr lang="en-US" dirty="0" err="1"/>
              <a:t>xP</a:t>
            </a:r>
            <a:r>
              <a:rPr lang="en-US" dirty="0"/>
              <a:t>(x) →∃</a:t>
            </a:r>
            <a:r>
              <a:rPr lang="en-US" dirty="0" err="1"/>
              <a:t>xQ</a:t>
            </a:r>
            <a:r>
              <a:rPr lang="en-US" dirty="0"/>
              <a:t>(x))</a:t>
            </a:r>
          </a:p>
          <a:p>
            <a:pPr algn="l"/>
            <a:endParaRPr lang="en-US" sz="1800" b="0" i="0" u="none" strike="noStrike" baseline="0" dirty="0">
              <a:solidFill>
                <a:srgbClr val="000000"/>
              </a:solidFill>
              <a:latin typeface="Symbol" panose="05050102010706020507" pitchFamily="18" charset="2"/>
            </a:endParaRPr>
          </a:p>
          <a:p>
            <a:pPr marL="114300" indent="0">
              <a:buNone/>
            </a:pPr>
            <a:r>
              <a:rPr lang="en-US" sz="1800" b="0" i="0" u="none" strike="noStrike" baseline="0" dirty="0">
                <a:solidFill>
                  <a:srgbClr val="C00000"/>
                </a:solidFill>
                <a:latin typeface="Cambria Math" panose="02040503050406030204" pitchFamily="18" charset="0"/>
              </a:rPr>
              <a:t>∃</a:t>
            </a:r>
            <a:r>
              <a:rPr lang="en-US" sz="1800" b="0" i="0" u="none" strike="noStrike" baseline="0" dirty="0">
                <a:solidFill>
                  <a:srgbClr val="C00000"/>
                </a:solidFill>
                <a:latin typeface="Calibri" panose="020F0502020204030204" pitchFamily="34" charset="0"/>
              </a:rPr>
              <a:t>x(P(x) → Q(x)) </a:t>
            </a:r>
            <a:r>
              <a:rPr lang="en-US" sz="1800" b="0" i="0" u="none" strike="noStrike" baseline="0" dirty="0">
                <a:solidFill>
                  <a:srgbClr val="C00000"/>
                </a:solidFill>
                <a:latin typeface="Cambria Math" panose="02040503050406030204" pitchFamily="18" charset="0"/>
              </a:rPr>
              <a:t>∧ ∀</a:t>
            </a:r>
            <a:r>
              <a:rPr lang="en-US" sz="1800" b="0" i="0" u="none" strike="noStrike" baseline="0" dirty="0" err="1">
                <a:solidFill>
                  <a:srgbClr val="C00000"/>
                </a:solidFill>
                <a:latin typeface="Calibri" panose="020F0502020204030204" pitchFamily="34" charset="0"/>
              </a:rPr>
              <a:t>xP</a:t>
            </a:r>
            <a:r>
              <a:rPr lang="en-US" sz="1800" b="0" i="0" u="none" strike="noStrike" baseline="0" dirty="0">
                <a:solidFill>
                  <a:srgbClr val="C00000"/>
                </a:solidFill>
                <a:latin typeface="Calibri" panose="020F0502020204030204" pitchFamily="34" charset="0"/>
              </a:rPr>
              <a:t>(x) </a:t>
            </a:r>
            <a:r>
              <a:rPr lang="en-US" sz="1800" b="0" i="0" u="none" strike="noStrike" baseline="0" dirty="0">
                <a:solidFill>
                  <a:srgbClr val="C00000"/>
                </a:solidFill>
                <a:latin typeface="Cambria Math" panose="02040503050406030204" pitchFamily="18" charset="0"/>
              </a:rPr>
              <a:t>∴ ∃</a:t>
            </a:r>
            <a:r>
              <a:rPr lang="en-US" sz="1800" b="0" i="0" u="none" strike="noStrike" baseline="0" dirty="0" err="1">
                <a:solidFill>
                  <a:srgbClr val="C00000"/>
                </a:solidFill>
                <a:latin typeface="Calibri" panose="020F0502020204030204" pitchFamily="34" charset="0"/>
              </a:rPr>
              <a:t>xQ</a:t>
            </a:r>
            <a:r>
              <a:rPr lang="en-US" sz="1800" b="0" i="0" u="none" strike="noStrike" baseline="0" dirty="0">
                <a:solidFill>
                  <a:srgbClr val="C00000"/>
                </a:solidFill>
                <a:latin typeface="Calibri" panose="020F0502020204030204" pitchFamily="34" charset="0"/>
              </a:rPr>
              <a:t>(x) </a:t>
            </a:r>
            <a:endParaRPr lang="en-US" sz="1800" b="0" i="0" u="none" strike="noStrike" baseline="0" dirty="0">
              <a:solidFill>
                <a:srgbClr val="000000"/>
              </a:solidFill>
              <a:latin typeface="Calibri" panose="020F0502020204030204" pitchFamily="34" charset="0"/>
            </a:endParaRPr>
          </a:p>
          <a:p>
            <a:pPr marL="114300" indent="0">
              <a:buNone/>
            </a:pPr>
            <a:r>
              <a:rPr lang="en-US" sz="1800" b="0" i="0" u="none" strike="noStrike" baseline="0" dirty="0">
                <a:solidFill>
                  <a:srgbClr val="C00000"/>
                </a:solidFill>
                <a:latin typeface="Calibri" panose="020F0502020204030204" pitchFamily="34" charset="0"/>
              </a:rPr>
              <a:t>1. </a:t>
            </a:r>
            <a:r>
              <a:rPr lang="en-US" sz="1800" b="0" i="0" u="none" strike="noStrike" baseline="0" dirty="0">
                <a:solidFill>
                  <a:srgbClr val="C00000"/>
                </a:solidFill>
                <a:latin typeface="Cambria Math" panose="02040503050406030204" pitchFamily="18" charset="0"/>
              </a:rPr>
              <a:t>∃</a:t>
            </a:r>
            <a:r>
              <a:rPr lang="en-US" sz="1800" b="0" i="0" u="none" strike="noStrike" baseline="0" dirty="0">
                <a:solidFill>
                  <a:srgbClr val="C00000"/>
                </a:solidFill>
                <a:latin typeface="Calibri" panose="020F0502020204030204" pitchFamily="34" charset="0"/>
              </a:rPr>
              <a:t>x(P(x) → Q(x))		                		 Hypo </a:t>
            </a:r>
            <a:endParaRPr lang="en-US" sz="1800" b="0" i="0" u="none" strike="noStrike" baseline="0" dirty="0">
              <a:solidFill>
                <a:srgbClr val="000000"/>
              </a:solidFill>
              <a:latin typeface="Calibri" panose="020F0502020204030204" pitchFamily="34" charset="0"/>
            </a:endParaRPr>
          </a:p>
          <a:p>
            <a:pPr marL="114300" indent="0">
              <a:buNone/>
            </a:pPr>
            <a:r>
              <a:rPr lang="en-US" sz="1800" b="0" i="0" u="none" strike="noStrike" baseline="0" dirty="0">
                <a:solidFill>
                  <a:srgbClr val="C00000"/>
                </a:solidFill>
                <a:latin typeface="Calibri" panose="020F0502020204030204" pitchFamily="34" charset="0"/>
              </a:rPr>
              <a:t>2. ∀</a:t>
            </a:r>
            <a:r>
              <a:rPr lang="en-US" sz="1800" b="0" i="0" u="none" strike="noStrike" baseline="0" dirty="0" err="1">
                <a:solidFill>
                  <a:srgbClr val="C00000"/>
                </a:solidFill>
                <a:latin typeface="Calibri" panose="020F0502020204030204" pitchFamily="34" charset="0"/>
              </a:rPr>
              <a:t>xP</a:t>
            </a:r>
            <a:r>
              <a:rPr lang="en-US" sz="1800" b="0" i="0" u="none" strike="noStrike" baseline="0" dirty="0">
                <a:solidFill>
                  <a:srgbClr val="C00000"/>
                </a:solidFill>
                <a:latin typeface="Calibri" panose="020F0502020204030204" pitchFamily="34" charset="0"/>
              </a:rPr>
              <a:t>(x)                                                                    Hypo </a:t>
            </a:r>
          </a:p>
          <a:p>
            <a:pPr marL="114300" indent="0">
              <a:buNone/>
            </a:pPr>
            <a:r>
              <a:rPr lang="en-US" sz="1800" b="0" i="0" u="none" strike="noStrike" baseline="0" dirty="0">
                <a:solidFill>
                  <a:srgbClr val="C00000"/>
                </a:solidFill>
                <a:latin typeface="Calibri" panose="020F0502020204030204" pitchFamily="34" charset="0"/>
              </a:rPr>
              <a:t>3. P(a) → Q(a) </a:t>
            </a:r>
            <a:r>
              <a:rPr lang="en-US" sz="1800" b="0" i="0" u="none" strike="noStrike" baseline="0" dirty="0">
                <a:solidFill>
                  <a:srgbClr val="C00000"/>
                </a:solidFill>
                <a:latin typeface="Cambria Math" panose="02040503050406030204" pitchFamily="18" charset="0"/>
              </a:rPr>
              <a:t>∧</a:t>
            </a:r>
            <a:r>
              <a:rPr lang="en-US" sz="1800" b="0" i="0" u="none" strike="noStrike" baseline="0" dirty="0">
                <a:solidFill>
                  <a:srgbClr val="C00000"/>
                </a:solidFill>
                <a:latin typeface="Calibri" panose="020F0502020204030204" pitchFamily="34" charset="0"/>
              </a:rPr>
              <a:t>a is particular element              Existential Instantiation 1 </a:t>
            </a:r>
            <a:endParaRPr lang="en-US" sz="1800" b="0" i="0" u="none" strike="noStrike" baseline="0" dirty="0">
              <a:solidFill>
                <a:srgbClr val="000000"/>
              </a:solidFill>
              <a:latin typeface="Calibri" panose="020F0502020204030204" pitchFamily="34" charset="0"/>
            </a:endParaRPr>
          </a:p>
          <a:p>
            <a:pPr marL="114300" indent="0">
              <a:buNone/>
            </a:pPr>
            <a:r>
              <a:rPr lang="en-US" sz="1800" b="0" i="0" u="none" strike="noStrike" baseline="0" dirty="0">
                <a:solidFill>
                  <a:srgbClr val="C00000"/>
                </a:solidFill>
                <a:latin typeface="Calibri" panose="020F0502020204030204" pitchFamily="34" charset="0"/>
              </a:rPr>
              <a:t>4. P(a) </a:t>
            </a:r>
            <a:r>
              <a:rPr lang="en-US" sz="1800" b="0" i="0" u="none" strike="noStrike" baseline="0" dirty="0">
                <a:solidFill>
                  <a:srgbClr val="C00000"/>
                </a:solidFill>
                <a:latin typeface="Cambria Math" panose="02040503050406030204" pitchFamily="18" charset="0"/>
              </a:rPr>
              <a:t>∧</a:t>
            </a:r>
            <a:r>
              <a:rPr lang="en-US" sz="1800" b="0" i="0" u="none" strike="noStrike" baseline="0" dirty="0">
                <a:solidFill>
                  <a:srgbClr val="C00000"/>
                </a:solidFill>
                <a:latin typeface="Calibri" panose="020F0502020204030204" pitchFamily="34" charset="0"/>
              </a:rPr>
              <a:t>a is particular element                           Universal Instantiation 2 </a:t>
            </a:r>
            <a:endParaRPr lang="en-US" sz="1800" b="0" i="0" u="none" strike="noStrike" baseline="0" dirty="0">
              <a:solidFill>
                <a:srgbClr val="000000"/>
              </a:solidFill>
              <a:latin typeface="Calibri" panose="020F0502020204030204" pitchFamily="34" charset="0"/>
            </a:endParaRPr>
          </a:p>
          <a:p>
            <a:pPr marL="114300" indent="0">
              <a:buNone/>
            </a:pPr>
            <a:r>
              <a:rPr lang="en-US" sz="1800" b="0" i="0" u="none" strike="noStrike" baseline="0" dirty="0">
                <a:solidFill>
                  <a:srgbClr val="C00000"/>
                </a:solidFill>
                <a:latin typeface="Calibri" panose="020F0502020204030204" pitchFamily="34" charset="0"/>
              </a:rPr>
              <a:t>5. a is particular element                                       Simplification 3 </a:t>
            </a:r>
            <a:endParaRPr lang="en-US" sz="1800" b="0" i="0" u="none" strike="noStrike" baseline="0" dirty="0">
              <a:solidFill>
                <a:srgbClr val="000000"/>
              </a:solidFill>
              <a:latin typeface="Calibri" panose="020F0502020204030204" pitchFamily="34" charset="0"/>
            </a:endParaRPr>
          </a:p>
          <a:p>
            <a:pPr marL="114300" indent="0">
              <a:buNone/>
            </a:pPr>
            <a:r>
              <a:rPr lang="en-US" sz="1800" b="0" i="0" u="none" strike="noStrike" baseline="0" dirty="0">
                <a:solidFill>
                  <a:srgbClr val="C00000"/>
                </a:solidFill>
                <a:latin typeface="Calibri" panose="020F0502020204030204" pitchFamily="34" charset="0"/>
              </a:rPr>
              <a:t>6. P(a) → Q(a)                                                          Simplification 3 </a:t>
            </a:r>
            <a:endParaRPr lang="en-US" sz="1800" b="0" i="0" u="none" strike="noStrike" baseline="0" dirty="0">
              <a:solidFill>
                <a:srgbClr val="000000"/>
              </a:solidFill>
              <a:latin typeface="Calibri" panose="020F0502020204030204" pitchFamily="34" charset="0"/>
            </a:endParaRPr>
          </a:p>
          <a:p>
            <a:pPr marL="114300" indent="0">
              <a:buNone/>
            </a:pPr>
            <a:r>
              <a:rPr lang="en-US" sz="1800" b="0" i="0" u="none" strike="noStrike" baseline="0" dirty="0">
                <a:solidFill>
                  <a:srgbClr val="C00000"/>
                </a:solidFill>
                <a:latin typeface="Calibri" panose="020F0502020204030204" pitchFamily="34" charset="0"/>
              </a:rPr>
              <a:t>7. P(a)                                                                        Simplification 4 </a:t>
            </a:r>
            <a:endParaRPr lang="en-US" sz="1800" b="0" i="0" u="none" strike="noStrike" baseline="0" dirty="0">
              <a:solidFill>
                <a:srgbClr val="000000"/>
              </a:solidFill>
              <a:latin typeface="Calibri" panose="020F0502020204030204" pitchFamily="34" charset="0"/>
            </a:endParaRPr>
          </a:p>
          <a:p>
            <a:pPr marL="114300" indent="0">
              <a:buNone/>
            </a:pPr>
            <a:r>
              <a:rPr lang="en-US" sz="1800" b="0" i="0" u="none" strike="noStrike" baseline="0" dirty="0">
                <a:solidFill>
                  <a:srgbClr val="C00000"/>
                </a:solidFill>
                <a:latin typeface="Calibri" panose="020F0502020204030204" pitchFamily="34" charset="0"/>
              </a:rPr>
              <a:t>8. Q(a) 			                 		Modus Ponens 6,7 </a:t>
            </a:r>
            <a:endParaRPr lang="en-US" sz="1800" b="0" i="0" u="none" strike="noStrike" baseline="0" dirty="0">
              <a:solidFill>
                <a:srgbClr val="000000"/>
              </a:solidFill>
              <a:latin typeface="Calibri" panose="020F0502020204030204" pitchFamily="34" charset="0"/>
            </a:endParaRPr>
          </a:p>
          <a:p>
            <a:pPr marL="114300" indent="0">
              <a:buNone/>
            </a:pPr>
            <a:r>
              <a:rPr lang="en-US" sz="1800" b="0" i="0" u="none" strike="noStrike" baseline="0" dirty="0">
                <a:solidFill>
                  <a:srgbClr val="C00000"/>
                </a:solidFill>
                <a:latin typeface="Calibri" panose="020F0502020204030204" pitchFamily="34" charset="0"/>
              </a:rPr>
              <a:t>9. </a:t>
            </a:r>
            <a:r>
              <a:rPr lang="en-US" sz="1800" b="0" i="0" u="none" strike="noStrike" baseline="0" dirty="0">
                <a:solidFill>
                  <a:srgbClr val="C00000"/>
                </a:solidFill>
                <a:latin typeface="Cambria Math" panose="02040503050406030204" pitchFamily="18" charset="0"/>
              </a:rPr>
              <a:t>∃</a:t>
            </a:r>
            <a:r>
              <a:rPr lang="en-US" sz="1800" b="0" i="0" u="none" strike="noStrike" baseline="0" dirty="0" err="1">
                <a:solidFill>
                  <a:srgbClr val="C00000"/>
                </a:solidFill>
                <a:latin typeface="Calibri" panose="020F0502020204030204" pitchFamily="34" charset="0"/>
              </a:rPr>
              <a:t>xQ</a:t>
            </a:r>
            <a:r>
              <a:rPr lang="en-US" sz="1800" b="0" i="0" u="none" strike="noStrike" baseline="0" dirty="0">
                <a:solidFill>
                  <a:srgbClr val="C00000"/>
                </a:solidFill>
                <a:latin typeface="Calibri" panose="020F0502020204030204" pitchFamily="34" charset="0"/>
              </a:rPr>
              <a:t>(x)		 	                 Existential Generalization 5, 8 </a:t>
            </a:r>
            <a:endParaRPr lang="en-US" sz="1800" b="0" i="0" u="none" strike="noStrike" baseline="0" dirty="0">
              <a:solidFill>
                <a:srgbClr val="000000"/>
              </a:solidFill>
              <a:latin typeface="Calibri" panose="020F0502020204030204" pitchFamily="34" charset="0"/>
            </a:endParaRPr>
          </a:p>
          <a:p>
            <a:pPr marL="114300" indent="0">
              <a:buNone/>
            </a:pPr>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637154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Practice- </a:t>
            </a:r>
            <a:br>
              <a:rPr lang="en-US" dirty="0"/>
            </a:br>
            <a:r>
              <a:rPr lang="en-US" sz="3600" dirty="0"/>
              <a:t>Proofs with Quantifiers</a:t>
            </a:r>
            <a:endParaRPr lang="en-US" dirty="0"/>
          </a:p>
        </p:txBody>
      </p:sp>
      <p:sp>
        <p:nvSpPr>
          <p:cNvPr id="3" name="Content Placeholder 2"/>
          <p:cNvSpPr>
            <a:spLocks noGrp="1"/>
          </p:cNvSpPr>
          <p:nvPr>
            <p:ph idx="1"/>
          </p:nvPr>
        </p:nvSpPr>
        <p:spPr/>
        <p:txBody>
          <a:bodyPr>
            <a:normAutofit/>
          </a:bodyPr>
          <a:lstStyle/>
          <a:p>
            <a:pPr marL="114300" indent="0">
              <a:buNone/>
            </a:pPr>
            <a:endParaRPr lang="en-US" dirty="0"/>
          </a:p>
          <a:p>
            <a:r>
              <a:rPr lang="en-US" dirty="0"/>
              <a:t>∃</a:t>
            </a:r>
            <a:r>
              <a:rPr lang="en-US" dirty="0" err="1"/>
              <a:t>xP</a:t>
            </a:r>
            <a:r>
              <a:rPr lang="en-US" dirty="0"/>
              <a:t>(x) ∧ ∀x(P(x) → Q(x)) ∴ ∃</a:t>
            </a:r>
            <a:r>
              <a:rPr lang="en-US" dirty="0" err="1"/>
              <a:t>xQ</a:t>
            </a:r>
            <a:r>
              <a:rPr lang="en-US" dirty="0"/>
              <a:t>(x)</a:t>
            </a:r>
          </a:p>
          <a:p>
            <a:endParaRPr lang="en-US" dirty="0"/>
          </a:p>
          <a:p>
            <a:r>
              <a:rPr lang="en-US" sz="1800" b="0" i="0" u="none" strike="noStrike" baseline="0" dirty="0">
                <a:solidFill>
                  <a:srgbClr val="C00000"/>
                </a:solidFill>
                <a:latin typeface="Cambria Math" panose="02040503050406030204" pitchFamily="18" charset="0"/>
              </a:rPr>
              <a:t>1. ∀</a:t>
            </a:r>
            <a:r>
              <a:rPr lang="en-US" sz="1800" b="0" i="0" u="none" strike="noStrike" baseline="0" dirty="0">
                <a:solidFill>
                  <a:srgbClr val="C00000"/>
                </a:solidFill>
                <a:latin typeface="Calibri" panose="020F0502020204030204" pitchFamily="34" charset="0"/>
              </a:rPr>
              <a:t>x(P(x) → Q(x)) Hypo </a:t>
            </a:r>
            <a:endParaRPr lang="en-US" sz="1800" b="0" i="0" u="none" strike="noStrike" baseline="0" dirty="0">
              <a:solidFill>
                <a:srgbClr val="000000"/>
              </a:solidFill>
              <a:latin typeface="Cambria Math" panose="02040503050406030204" pitchFamily="18" charset="0"/>
            </a:endParaRPr>
          </a:p>
          <a:p>
            <a:r>
              <a:rPr lang="en-US" sz="1800" b="0" i="0" u="none" strike="noStrike" baseline="0" dirty="0">
                <a:solidFill>
                  <a:srgbClr val="C00000"/>
                </a:solidFill>
                <a:latin typeface="Cambria Math" panose="02040503050406030204" pitchFamily="18" charset="0"/>
              </a:rPr>
              <a:t>2. ∃</a:t>
            </a:r>
            <a:r>
              <a:rPr lang="en-US" sz="1800" b="0" i="0" u="none" strike="noStrike" baseline="0" dirty="0" err="1">
                <a:solidFill>
                  <a:srgbClr val="C00000"/>
                </a:solidFill>
                <a:latin typeface="Cambria Math" panose="02040503050406030204" pitchFamily="18" charset="0"/>
              </a:rPr>
              <a:t>xP</a:t>
            </a:r>
            <a:r>
              <a:rPr lang="en-US" sz="1800" b="0" i="0" u="none" strike="noStrike" baseline="0" dirty="0">
                <a:solidFill>
                  <a:srgbClr val="C00000"/>
                </a:solidFill>
                <a:latin typeface="Cambria Math" panose="02040503050406030204" pitchFamily="18" charset="0"/>
              </a:rPr>
              <a:t>(x) Hypo </a:t>
            </a:r>
          </a:p>
          <a:p>
            <a:r>
              <a:rPr lang="en-US" sz="1800" b="0" i="0" u="none" strike="noStrike" baseline="0" dirty="0">
                <a:solidFill>
                  <a:srgbClr val="C00000"/>
                </a:solidFill>
                <a:latin typeface="Calibri" panose="020F0502020204030204" pitchFamily="34" charset="0"/>
              </a:rPr>
              <a:t>3. P(a) → Q(a) </a:t>
            </a:r>
            <a:r>
              <a:rPr lang="en-US" sz="1800" b="0" i="0" u="none" strike="noStrike" baseline="0" dirty="0">
                <a:solidFill>
                  <a:srgbClr val="FF0000"/>
                </a:solidFill>
                <a:latin typeface="Cambria Math" panose="02040503050406030204" pitchFamily="18" charset="0"/>
              </a:rPr>
              <a:t>∧ </a:t>
            </a:r>
            <a:r>
              <a:rPr lang="en-US" sz="1800" b="0" i="0" u="none" strike="noStrike" baseline="0" dirty="0">
                <a:solidFill>
                  <a:srgbClr val="C00000"/>
                </a:solidFill>
                <a:latin typeface="Calibri" panose="020F0502020204030204" pitchFamily="34" charset="0"/>
              </a:rPr>
              <a:t>a is particular element 	Universal Instantiation 1 </a:t>
            </a:r>
            <a:endParaRPr lang="en-US" sz="1800" b="0" i="0" u="none" strike="noStrike" baseline="0" dirty="0">
              <a:solidFill>
                <a:srgbClr val="000000"/>
              </a:solidFill>
              <a:latin typeface="Cambria Math" panose="02040503050406030204" pitchFamily="18" charset="0"/>
            </a:endParaRPr>
          </a:p>
          <a:p>
            <a:r>
              <a:rPr lang="en-US" sz="1800" b="0" i="0" u="none" strike="noStrike" baseline="0" dirty="0">
                <a:solidFill>
                  <a:srgbClr val="C00000"/>
                </a:solidFill>
                <a:latin typeface="Calibri" panose="020F0502020204030204" pitchFamily="34" charset="0"/>
              </a:rPr>
              <a:t>4. P(a) </a:t>
            </a:r>
            <a:r>
              <a:rPr lang="en-US" sz="1800" b="0" i="0" u="none" strike="noStrike" baseline="0" dirty="0">
                <a:solidFill>
                  <a:srgbClr val="FF0000"/>
                </a:solidFill>
                <a:latin typeface="Cambria Math" panose="02040503050406030204" pitchFamily="18" charset="0"/>
              </a:rPr>
              <a:t>∧ </a:t>
            </a:r>
            <a:r>
              <a:rPr lang="en-US" sz="1800" b="0" i="0" u="none" strike="noStrike" baseline="0" dirty="0">
                <a:solidFill>
                  <a:srgbClr val="C00000"/>
                </a:solidFill>
                <a:latin typeface="Calibri" panose="020F0502020204030204" pitchFamily="34" charset="0"/>
              </a:rPr>
              <a:t>a is particular element 		Existential Instantiation 2 </a:t>
            </a:r>
            <a:endParaRPr lang="en-US" sz="1800" b="0" i="0" u="none" strike="noStrike" baseline="0" dirty="0">
              <a:solidFill>
                <a:srgbClr val="000000"/>
              </a:solidFill>
              <a:latin typeface="Cambria Math" panose="02040503050406030204" pitchFamily="18" charset="0"/>
            </a:endParaRPr>
          </a:p>
          <a:p>
            <a:r>
              <a:rPr lang="en-US" sz="1800" b="0" i="0" u="none" strike="noStrike" baseline="0" dirty="0">
                <a:solidFill>
                  <a:srgbClr val="C00000"/>
                </a:solidFill>
                <a:latin typeface="Calibri" panose="020F0502020204030204" pitchFamily="34" charset="0"/>
              </a:rPr>
              <a:t>5. a is particular element 			Simplification 3 </a:t>
            </a:r>
            <a:endParaRPr lang="en-US" sz="1800" b="0" i="0" u="none" strike="noStrike" baseline="0" dirty="0">
              <a:solidFill>
                <a:srgbClr val="000000"/>
              </a:solidFill>
              <a:latin typeface="Cambria Math" panose="02040503050406030204" pitchFamily="18" charset="0"/>
            </a:endParaRPr>
          </a:p>
          <a:p>
            <a:r>
              <a:rPr lang="en-US" sz="1800" b="0" i="0" u="none" strike="noStrike" baseline="0" dirty="0">
                <a:solidFill>
                  <a:srgbClr val="C00000"/>
                </a:solidFill>
                <a:latin typeface="Calibri" panose="020F0502020204030204" pitchFamily="34" charset="0"/>
              </a:rPr>
              <a:t>6. P(a) → Q(a) 				Simplification 3 </a:t>
            </a:r>
            <a:endParaRPr lang="en-US" sz="1800" b="0" i="0" u="none" strike="noStrike" baseline="0" dirty="0">
              <a:solidFill>
                <a:srgbClr val="000000"/>
              </a:solidFill>
              <a:latin typeface="Cambria Math" panose="02040503050406030204" pitchFamily="18" charset="0"/>
            </a:endParaRPr>
          </a:p>
          <a:p>
            <a:r>
              <a:rPr lang="en-US" sz="1800" b="0" i="0" u="none" strike="noStrike" baseline="0" dirty="0">
                <a:solidFill>
                  <a:srgbClr val="C00000"/>
                </a:solidFill>
                <a:latin typeface="Calibri" panose="020F0502020204030204" pitchFamily="34" charset="0"/>
              </a:rPr>
              <a:t>7. P(a) 				Simplification 4 </a:t>
            </a:r>
            <a:endParaRPr lang="en-US" sz="1800" b="0" i="0" u="none" strike="noStrike" baseline="0" dirty="0">
              <a:solidFill>
                <a:srgbClr val="000000"/>
              </a:solidFill>
              <a:latin typeface="Cambria Math" panose="02040503050406030204" pitchFamily="18" charset="0"/>
            </a:endParaRPr>
          </a:p>
          <a:p>
            <a:r>
              <a:rPr lang="en-US" sz="1800" b="0" i="0" u="none" strike="noStrike" baseline="0" dirty="0">
                <a:solidFill>
                  <a:srgbClr val="C00000"/>
                </a:solidFill>
                <a:latin typeface="Calibri" panose="020F0502020204030204" pitchFamily="34" charset="0"/>
              </a:rPr>
              <a:t>8. Q(a) 				Modus Ponens 6,7 </a:t>
            </a:r>
            <a:endParaRPr lang="en-US" sz="1800" b="0" i="0" u="none" strike="noStrike" baseline="0" dirty="0">
              <a:solidFill>
                <a:srgbClr val="000000"/>
              </a:solidFill>
              <a:latin typeface="Cambria Math" panose="02040503050406030204" pitchFamily="18" charset="0"/>
            </a:endParaRPr>
          </a:p>
          <a:p>
            <a:r>
              <a:rPr lang="en-US" sz="1800" b="0" i="0" u="none" strike="noStrike" baseline="0" dirty="0">
                <a:solidFill>
                  <a:srgbClr val="C00000"/>
                </a:solidFill>
                <a:latin typeface="Cambria Math" panose="02040503050406030204" pitchFamily="18" charset="0"/>
              </a:rPr>
              <a:t>9. ∃</a:t>
            </a:r>
            <a:r>
              <a:rPr lang="en-US" sz="1800" b="0" i="0" u="none" strike="noStrike" baseline="0" dirty="0" err="1">
                <a:solidFill>
                  <a:srgbClr val="C00000"/>
                </a:solidFill>
                <a:latin typeface="Calibri" panose="020F0502020204030204" pitchFamily="34" charset="0"/>
              </a:rPr>
              <a:t>xQ</a:t>
            </a:r>
            <a:r>
              <a:rPr lang="en-US" sz="1800" b="0" i="0" u="none" strike="noStrike" baseline="0" dirty="0">
                <a:solidFill>
                  <a:srgbClr val="C00000"/>
                </a:solidFill>
                <a:latin typeface="Calibri" panose="020F0502020204030204" pitchFamily="34" charset="0"/>
              </a:rPr>
              <a:t>(x) 				Existential Generalization 5, 8</a:t>
            </a:r>
            <a:endParaRPr lang="en-US" dirty="0"/>
          </a:p>
          <a:p>
            <a:endParaRPr lang="en-US" dirty="0"/>
          </a:p>
          <a:p>
            <a:endParaRPr lang="en-US" dirty="0"/>
          </a:p>
          <a:p>
            <a:endParaRPr lang="en-US" dirty="0"/>
          </a:p>
        </p:txBody>
      </p:sp>
    </p:spTree>
    <p:extLst>
      <p:ext uri="{BB962C8B-B14F-4D97-AF65-F5344CB8AC3E}">
        <p14:creationId xmlns:p14="http://schemas.microsoft.com/office/powerpoint/2010/main" val="10872237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Practice- </a:t>
            </a:r>
            <a:br>
              <a:rPr lang="en-US" dirty="0"/>
            </a:br>
            <a:r>
              <a:rPr lang="en-US" sz="3600" dirty="0"/>
              <a:t>Proofs with Quantifiers</a:t>
            </a:r>
            <a:endParaRPr lang="en-US" dirty="0"/>
          </a:p>
        </p:txBody>
      </p:sp>
      <p:sp>
        <p:nvSpPr>
          <p:cNvPr id="3" name="Content Placeholder 2"/>
          <p:cNvSpPr>
            <a:spLocks noGrp="1"/>
          </p:cNvSpPr>
          <p:nvPr>
            <p:ph idx="1"/>
          </p:nvPr>
        </p:nvSpPr>
        <p:spPr/>
        <p:txBody>
          <a:bodyPr>
            <a:normAutofit/>
          </a:bodyPr>
          <a:lstStyle/>
          <a:p>
            <a:pPr marL="114300" indent="0">
              <a:buNone/>
            </a:pPr>
            <a:endParaRPr lang="en-US" dirty="0"/>
          </a:p>
          <a:p>
            <a:r>
              <a:rPr lang="en-US" dirty="0"/>
              <a:t>∀</a:t>
            </a:r>
            <a:r>
              <a:rPr lang="en-US" dirty="0" err="1"/>
              <a:t>xP</a:t>
            </a:r>
            <a:r>
              <a:rPr lang="en-US" dirty="0"/>
              <a:t>(x) ∴ ∀x(P(x) ∨ Q(x)) </a:t>
            </a:r>
          </a:p>
          <a:p>
            <a:pPr algn="l"/>
            <a:endParaRPr lang="en-US" sz="1800" b="0" i="0" u="none" strike="noStrike" baseline="0" dirty="0">
              <a:solidFill>
                <a:srgbClr val="000000"/>
              </a:solidFill>
              <a:latin typeface="Calibri" panose="020F0502020204030204" pitchFamily="34" charset="0"/>
            </a:endParaRPr>
          </a:p>
          <a:p>
            <a:r>
              <a:rPr lang="en-US" sz="1800" b="0" i="0" u="none" strike="noStrike" baseline="0" dirty="0">
                <a:solidFill>
                  <a:srgbClr val="C00000"/>
                </a:solidFill>
                <a:latin typeface="Calibri" panose="020F0502020204030204" pitchFamily="34" charset="0"/>
              </a:rPr>
              <a:t>1. ∀</a:t>
            </a:r>
            <a:r>
              <a:rPr lang="en-US" sz="1800" b="0" i="0" u="none" strike="noStrike" baseline="0" dirty="0" err="1">
                <a:solidFill>
                  <a:srgbClr val="C00000"/>
                </a:solidFill>
                <a:latin typeface="Calibri" panose="020F0502020204030204" pitchFamily="34" charset="0"/>
              </a:rPr>
              <a:t>xP</a:t>
            </a:r>
            <a:r>
              <a:rPr lang="en-US" sz="1800" b="0" i="0" u="none" strike="noStrike" baseline="0" dirty="0">
                <a:solidFill>
                  <a:srgbClr val="C00000"/>
                </a:solidFill>
                <a:latin typeface="Calibri" panose="020F0502020204030204" pitchFamily="34" charset="0"/>
              </a:rPr>
              <a:t>(x) Hypo </a:t>
            </a:r>
          </a:p>
          <a:p>
            <a:r>
              <a:rPr lang="en-US" sz="1800" b="0" i="0" u="none" strike="noStrike" baseline="0" dirty="0">
                <a:solidFill>
                  <a:srgbClr val="C00000"/>
                </a:solidFill>
                <a:latin typeface="Calibri" panose="020F0502020204030204" pitchFamily="34" charset="0"/>
              </a:rPr>
              <a:t>2. P(a) </a:t>
            </a:r>
            <a:r>
              <a:rPr lang="en-US" sz="1800" b="0" i="0" u="none" strike="noStrike" baseline="0" dirty="0">
                <a:solidFill>
                  <a:srgbClr val="C00000"/>
                </a:solidFill>
                <a:latin typeface="Cambria Math" panose="02040503050406030204" pitchFamily="18" charset="0"/>
              </a:rPr>
              <a:t>∧ </a:t>
            </a:r>
            <a:r>
              <a:rPr lang="en-US" sz="1800" b="0" i="0" u="none" strike="noStrike" baseline="0" dirty="0">
                <a:solidFill>
                  <a:srgbClr val="C00000"/>
                </a:solidFill>
                <a:latin typeface="Calibri" panose="020F0502020204030204" pitchFamily="34" charset="0"/>
              </a:rPr>
              <a:t>a is arbitrary 		Universal Instantiation 1 </a:t>
            </a:r>
            <a:endParaRPr lang="en-US" sz="1800" b="0" i="0" u="none" strike="noStrike" baseline="0" dirty="0">
              <a:solidFill>
                <a:srgbClr val="000000"/>
              </a:solidFill>
              <a:latin typeface="Calibri" panose="020F0502020204030204" pitchFamily="34" charset="0"/>
            </a:endParaRPr>
          </a:p>
          <a:p>
            <a:r>
              <a:rPr lang="en-US" sz="1800" b="0" i="0" u="none" strike="noStrike" baseline="0" dirty="0">
                <a:solidFill>
                  <a:srgbClr val="C00000"/>
                </a:solidFill>
                <a:latin typeface="Calibri" panose="020F0502020204030204" pitchFamily="34" charset="0"/>
              </a:rPr>
              <a:t>3. P(a) 			Simplification 2 </a:t>
            </a:r>
            <a:endParaRPr lang="en-US" sz="1800" b="0" i="0" u="none" strike="noStrike" baseline="0" dirty="0">
              <a:solidFill>
                <a:srgbClr val="000000"/>
              </a:solidFill>
              <a:latin typeface="Calibri" panose="020F0502020204030204" pitchFamily="34" charset="0"/>
            </a:endParaRPr>
          </a:p>
          <a:p>
            <a:r>
              <a:rPr lang="en-US" sz="1800" b="0" i="0" u="none" strike="noStrike" baseline="0" dirty="0">
                <a:solidFill>
                  <a:srgbClr val="C00000"/>
                </a:solidFill>
                <a:latin typeface="Calibri" panose="020F0502020204030204" pitchFamily="34" charset="0"/>
              </a:rPr>
              <a:t>4. a is arbitrary 			Simplification 2 </a:t>
            </a:r>
            <a:endParaRPr lang="en-US" sz="1800" b="0" i="0" u="none" strike="noStrike" baseline="0" dirty="0">
              <a:solidFill>
                <a:srgbClr val="000000"/>
              </a:solidFill>
              <a:latin typeface="Calibri" panose="020F0502020204030204" pitchFamily="34" charset="0"/>
            </a:endParaRPr>
          </a:p>
          <a:p>
            <a:r>
              <a:rPr lang="en-US" sz="1800" b="0" i="0" u="none" strike="noStrike" baseline="0" dirty="0">
                <a:solidFill>
                  <a:srgbClr val="C00000"/>
                </a:solidFill>
                <a:latin typeface="Calibri" panose="020F0502020204030204" pitchFamily="34" charset="0"/>
              </a:rPr>
              <a:t>5. P(a) V Q(a) 			Addition 3 </a:t>
            </a:r>
            <a:endParaRPr lang="en-US" sz="1800" b="0" i="0" u="none" strike="noStrike" baseline="0" dirty="0">
              <a:solidFill>
                <a:srgbClr val="000000"/>
              </a:solidFill>
              <a:latin typeface="Calibri" panose="020F0502020204030204" pitchFamily="34" charset="0"/>
            </a:endParaRPr>
          </a:p>
          <a:p>
            <a:r>
              <a:rPr lang="en-US" sz="1800" b="0" i="0" u="none" strike="noStrike" baseline="0" dirty="0">
                <a:solidFill>
                  <a:srgbClr val="C00000"/>
                </a:solidFill>
                <a:latin typeface="Calibri" panose="020F0502020204030204" pitchFamily="34" charset="0"/>
              </a:rPr>
              <a:t>6. </a:t>
            </a:r>
            <a:r>
              <a:rPr lang="en-US" sz="1800" b="0" i="0" u="none" strike="noStrike" baseline="0" dirty="0">
                <a:solidFill>
                  <a:srgbClr val="C00000"/>
                </a:solidFill>
                <a:latin typeface="Cambria Math" panose="02040503050406030204" pitchFamily="18" charset="0"/>
              </a:rPr>
              <a:t>∀</a:t>
            </a:r>
            <a:r>
              <a:rPr lang="en-US" sz="1800" b="0" i="0" u="none" strike="noStrike" baseline="0" dirty="0">
                <a:solidFill>
                  <a:srgbClr val="C00000"/>
                </a:solidFill>
                <a:latin typeface="Calibri" panose="020F0502020204030204" pitchFamily="34" charset="0"/>
              </a:rPr>
              <a:t>x(P(x) </a:t>
            </a:r>
            <a:r>
              <a:rPr lang="en-US" sz="1800" b="0" i="0" u="none" strike="noStrike" baseline="0" dirty="0">
                <a:solidFill>
                  <a:srgbClr val="C00000"/>
                </a:solidFill>
                <a:latin typeface="Cambria Math" panose="02040503050406030204" pitchFamily="18" charset="0"/>
              </a:rPr>
              <a:t>∨ </a:t>
            </a:r>
            <a:r>
              <a:rPr lang="en-US" sz="1800" b="0" i="0" u="none" strike="noStrike" baseline="0" dirty="0">
                <a:solidFill>
                  <a:srgbClr val="C00000"/>
                </a:solidFill>
                <a:latin typeface="Calibri" panose="020F0502020204030204" pitchFamily="34" charset="0"/>
              </a:rPr>
              <a:t>Q(x))		Universal Generalization 4,5 </a:t>
            </a:r>
            <a:endParaRPr lang="en-US" sz="1800" b="0" i="0" u="none" strike="noStrike" baseline="0" dirty="0">
              <a:solidFill>
                <a:srgbClr val="000000"/>
              </a:solidFill>
              <a:latin typeface="Calibri" panose="020F0502020204030204" pitchFamily="34" charset="0"/>
            </a:endParaRPr>
          </a:p>
          <a:p>
            <a:endParaRPr lang="en-US" dirty="0"/>
          </a:p>
          <a:p>
            <a:endParaRPr lang="en-US" dirty="0"/>
          </a:p>
        </p:txBody>
      </p:sp>
    </p:spTree>
    <p:extLst>
      <p:ext uri="{BB962C8B-B14F-4D97-AF65-F5344CB8AC3E}">
        <p14:creationId xmlns:p14="http://schemas.microsoft.com/office/powerpoint/2010/main" val="1317354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Boolean Logic</a:t>
            </a:r>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a:xfrm>
                <a:off x="457200" y="1536192"/>
                <a:ext cx="3810000" cy="4590288"/>
              </a:xfrm>
            </p:spPr>
            <p:txBody>
              <a:bodyPr>
                <a:normAutofit fontScale="92500" lnSpcReduction="10000"/>
              </a:bodyPr>
              <a:lstStyle/>
              <a:p>
                <a:r>
                  <a:rPr lang="en-US" dirty="0"/>
                  <a:t>Operators</a:t>
                </a:r>
              </a:p>
              <a:p>
                <a:pPr lvl="1"/>
                <a:r>
                  <a:rPr lang="en-US" dirty="0"/>
                  <a:t>•, +, </a:t>
                </a:r>
                <a14:m>
                  <m:oMath xmlns:m="http://schemas.openxmlformats.org/officeDocument/2006/math">
                    <m:acc>
                      <m:accPr>
                        <m:chr m:val="̅"/>
                        <m:ctrlPr>
                          <a:rPr lang="en-US" i="1">
                            <a:latin typeface="Cambria Math" panose="02040503050406030204" pitchFamily="18" charset="0"/>
                          </a:rPr>
                        </m:ctrlPr>
                      </m:accPr>
                      <m:e/>
                    </m:acc>
                  </m:oMath>
                </a14:m>
                <a:endParaRPr lang="en-US" dirty="0">
                  <a:latin typeface="Cambria"/>
                </a:endParaRPr>
              </a:p>
              <a:p>
                <a:pPr lvl="1"/>
                <a:endParaRPr lang="en-US" dirty="0">
                  <a:latin typeface="Cambria"/>
                </a:endParaRPr>
              </a:p>
              <a:p>
                <a:r>
                  <a:rPr lang="en-US" dirty="0"/>
                  <a:t>Boolean Functions</a:t>
                </a:r>
              </a:p>
              <a:p>
                <a:pPr lvl="1"/>
                <a:r>
                  <a:rPr lang="en-US" dirty="0"/>
                  <a:t>f(</a:t>
                </a:r>
                <a:r>
                  <a:rPr lang="en-US" dirty="0" err="1"/>
                  <a:t>x,y</a:t>
                </a:r>
                <a:r>
                  <a:rPr lang="en-US" dirty="0"/>
                  <a:t>)</a:t>
                </a:r>
              </a:p>
              <a:p>
                <a:pPr lvl="1"/>
                <a:r>
                  <a:rPr lang="en-US" dirty="0"/>
                  <a:t>Variables, Literals, Terms, </a:t>
                </a:r>
                <a:r>
                  <a:rPr lang="en-US" dirty="0" err="1"/>
                  <a:t>Minterms</a:t>
                </a:r>
                <a:r>
                  <a:rPr lang="en-US" dirty="0"/>
                  <a:t>, </a:t>
                </a:r>
                <a:r>
                  <a:rPr lang="en-US" dirty="0" err="1"/>
                  <a:t>Maxterms</a:t>
                </a:r>
                <a:endParaRPr lang="en-US" dirty="0"/>
              </a:p>
              <a:p>
                <a:pPr lvl="1"/>
                <a:r>
                  <a:rPr lang="en-US" dirty="0"/>
                  <a:t>DNF vs CNF vs CDNF vs CCNF</a:t>
                </a:r>
              </a:p>
              <a:p>
                <a:pPr lvl="1"/>
                <a:r>
                  <a:rPr lang="en-US" dirty="0"/>
                  <a:t>Completeness</a:t>
                </a:r>
              </a:p>
              <a:p>
                <a:pPr lvl="1"/>
                <a:endParaRPr lang="en-US" dirty="0"/>
              </a:p>
              <a:p>
                <a:r>
                  <a:rPr lang="en-US" dirty="0"/>
                  <a:t>Boolean Satisfiability</a:t>
                </a:r>
              </a:p>
              <a:p>
                <a:endParaRPr lang="en-US" dirty="0"/>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xfrm>
                <a:off x="457200" y="1536192"/>
                <a:ext cx="3810000" cy="4590288"/>
              </a:xfrm>
              <a:blipFill rotWithShape="1">
                <a:blip r:embed="rId2"/>
                <a:stretch>
                  <a:fillRect t="-1992" r="-320" b="-2258"/>
                </a:stretch>
              </a:blipFill>
            </p:spPr>
            <p:txBody>
              <a:bodyPr/>
              <a:lstStyle/>
              <a:p>
                <a:r>
                  <a:rPr lang="en-US">
                    <a:noFill/>
                  </a:rPr>
                  <a:t> </a:t>
                </a:r>
              </a:p>
            </p:txBody>
          </p:sp>
        </mc:Fallback>
      </mc:AlternateContent>
      <p:sp>
        <p:nvSpPr>
          <p:cNvPr id="4" name="Content Placeholder 3"/>
          <p:cNvSpPr>
            <a:spLocks noGrp="1"/>
          </p:cNvSpPr>
          <p:nvPr>
            <p:ph sz="half" idx="2"/>
          </p:nvPr>
        </p:nvSpPr>
        <p:spPr/>
        <p:txBody>
          <a:bodyPr>
            <a:normAutofit fontScale="92500" lnSpcReduction="10000"/>
          </a:bodyPr>
          <a:lstStyle/>
          <a:p>
            <a:r>
              <a:rPr lang="en-US" dirty="0"/>
              <a:t>I/O table to Algebra</a:t>
            </a:r>
          </a:p>
          <a:p>
            <a:r>
              <a:rPr lang="en-US" dirty="0"/>
              <a:t>I/</a:t>
            </a:r>
            <a:r>
              <a:rPr lang="en-US" altLang="zh-CN" dirty="0"/>
              <a:t>O table to circuit</a:t>
            </a:r>
          </a:p>
          <a:p>
            <a:pPr marL="114300" indent="0">
              <a:buNone/>
            </a:pPr>
            <a:r>
              <a:rPr lang="en-US" dirty="0"/>
              <a:t>(BA worksheet2, Q3)</a:t>
            </a:r>
          </a:p>
          <a:p>
            <a:endParaRPr lang="en-US" dirty="0"/>
          </a:p>
          <a:p>
            <a:r>
              <a:rPr lang="en-US" dirty="0"/>
              <a:t>Truth Table</a:t>
            </a:r>
          </a:p>
          <a:p>
            <a:pPr marL="114300" indent="0">
              <a:buNone/>
            </a:pPr>
            <a:r>
              <a:rPr lang="en-US" dirty="0"/>
              <a:t>(BA Worksheet 1, Q9)</a:t>
            </a:r>
          </a:p>
          <a:p>
            <a:r>
              <a:rPr lang="en-US" dirty="0"/>
              <a:t>Gates</a:t>
            </a:r>
          </a:p>
          <a:p>
            <a:pPr lvl="1"/>
            <a:r>
              <a:rPr lang="en-US" dirty="0"/>
              <a:t>AND</a:t>
            </a:r>
          </a:p>
          <a:p>
            <a:pPr lvl="1"/>
            <a:r>
              <a:rPr lang="en-US" dirty="0"/>
              <a:t>OR</a:t>
            </a:r>
          </a:p>
          <a:p>
            <a:pPr lvl="1"/>
            <a:r>
              <a:rPr lang="en-US" dirty="0"/>
              <a:t>Inverter(NOT)</a:t>
            </a:r>
          </a:p>
          <a:p>
            <a:pPr marL="411480" lvl="1" indent="0">
              <a:buNone/>
            </a:pPr>
            <a:r>
              <a:rPr lang="en-US" dirty="0"/>
              <a:t>(BA worksheet2, Q2)</a:t>
            </a:r>
          </a:p>
          <a:p>
            <a:pPr lvl="1"/>
            <a:endParaRPr lang="en-US" dirty="0"/>
          </a:p>
        </p:txBody>
      </p:sp>
    </p:spTree>
    <p:extLst>
      <p:ext uri="{BB962C8B-B14F-4D97-AF65-F5344CB8AC3E}">
        <p14:creationId xmlns:p14="http://schemas.microsoft.com/office/powerpoint/2010/main" val="5457995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2275</TotalTime>
  <Words>1336</Words>
  <Application>Microsoft Office PowerPoint</Application>
  <PresentationFormat>全屏显示(4:3)</PresentationFormat>
  <Paragraphs>192</Paragraphs>
  <Slides>16</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16</vt:i4>
      </vt:variant>
    </vt:vector>
  </HeadingPairs>
  <TitlesOfParts>
    <vt:vector size="23" baseType="lpstr">
      <vt:lpstr>Lato Extended</vt:lpstr>
      <vt:lpstr>Arial</vt:lpstr>
      <vt:lpstr>Calibri</vt:lpstr>
      <vt:lpstr>Cambria</vt:lpstr>
      <vt:lpstr>Cambria Math</vt:lpstr>
      <vt:lpstr>Symbol</vt:lpstr>
      <vt:lpstr>Adjacency</vt:lpstr>
      <vt:lpstr>Exam 2  Review</vt:lpstr>
      <vt:lpstr>Disclaimer</vt:lpstr>
      <vt:lpstr>Exam Format</vt:lpstr>
      <vt:lpstr>Notes Sheet</vt:lpstr>
      <vt:lpstr>Exam Topics</vt:lpstr>
      <vt:lpstr>Trees</vt:lpstr>
      <vt:lpstr>Trees</vt:lpstr>
      <vt:lpstr>Propositional Logic</vt:lpstr>
      <vt:lpstr>Practice</vt:lpstr>
      <vt:lpstr>Practice</vt:lpstr>
      <vt:lpstr>Practice</vt:lpstr>
      <vt:lpstr>Practice</vt:lpstr>
      <vt:lpstr>Practice-  Proofs with Quantifiers</vt:lpstr>
      <vt:lpstr>Practice-  Proofs with Quantifiers</vt:lpstr>
      <vt:lpstr>Practice-  Proofs with Quantifiers</vt:lpstr>
      <vt:lpstr>Boolean Logic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Regular Expressions</dc:title>
  <dc:creator>Joseph Helsing</dc:creator>
  <cp:lastModifiedBy>Wang, Haili</cp:lastModifiedBy>
  <cp:revision>90</cp:revision>
  <dcterms:created xsi:type="dcterms:W3CDTF">2006-08-16T00:00:00Z</dcterms:created>
  <dcterms:modified xsi:type="dcterms:W3CDTF">2022-11-02T16:40:41Z</dcterms:modified>
</cp:coreProperties>
</file>