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2"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6" autoAdjust="0"/>
    <p:restoredTop sz="94660"/>
  </p:normalViewPr>
  <p:slideViewPr>
    <p:cSldViewPr snapToGrid="0" showGuides="1">
      <p:cViewPr varScale="1">
        <p:scale>
          <a:sx n="77" d="100"/>
          <a:sy n="77" d="100"/>
        </p:scale>
        <p:origin x="485" y="4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7AEDA9-C6EF-4CE2-8D89-F83E53CA982B}" type="datetimeFigureOut">
              <a:rPr lang="en-US" smtClean="0"/>
              <a:t>4/14/2022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E042E6-B4CC-46D0-8853-E3C993F5CDAB}" type="slidenum">
              <a:rPr lang="en-US" smtClean="0"/>
              <a:t>‹#›</a:t>
            </a:fld>
            <a:endParaRPr lang="en-US"/>
          </a:p>
        </p:txBody>
      </p:sp>
    </p:spTree>
    <p:extLst>
      <p:ext uri="{BB962C8B-B14F-4D97-AF65-F5344CB8AC3E}">
        <p14:creationId xmlns:p14="http://schemas.microsoft.com/office/powerpoint/2010/main" val="3526185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2828996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2657623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3429490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83AB4C-6959-40D4-AED5-EC3B3F4844AD}" type="datetimeFigureOut">
              <a:rPr lang="en-US" smtClean="0"/>
              <a:t>4/14/2022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4103045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83AB4C-6959-40D4-AED5-EC3B3F4844AD}" type="datetimeFigureOut">
              <a:rPr lang="en-US" smtClean="0"/>
              <a:t>4/14/2022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1975713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83AB4C-6959-40D4-AED5-EC3B3F4844AD}" type="datetimeFigureOut">
              <a:rPr lang="en-US" smtClean="0"/>
              <a:t>4/14/2022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599399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83AB4C-6959-40D4-AED5-EC3B3F4844AD}" type="datetimeFigureOut">
              <a:rPr lang="en-US" smtClean="0"/>
              <a:t>4/14/2022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181040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83AB4C-6959-40D4-AED5-EC3B3F4844AD}" type="datetimeFigureOut">
              <a:rPr lang="en-US" smtClean="0"/>
              <a:t>4/14/2022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1323180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C57CE0-BF1C-40D3-801E-2874E487C69F}" type="slidenum">
              <a:rPr lang="en-US" smtClean="0"/>
              <a:t>‹#›</a:t>
            </a:fld>
            <a:endParaRPr lang="en-US"/>
          </a:p>
        </p:txBody>
      </p:sp>
      <p:sp>
        <p:nvSpPr>
          <p:cNvPr id="5" name="Date Placeholder 4"/>
          <p:cNvSpPr>
            <a:spLocks noGrp="1"/>
          </p:cNvSpPr>
          <p:nvPr>
            <p:ph type="dt" sz="half" idx="10"/>
          </p:nvPr>
        </p:nvSpPr>
        <p:spPr/>
        <p:txBody>
          <a:bodyPr/>
          <a:lstStyle/>
          <a:p>
            <a:fld id="{9A83AB4C-6959-40D4-AED5-EC3B3F4844AD}" type="datetimeFigureOut">
              <a:rPr lang="en-US" smtClean="0"/>
              <a:t>4/14/2022</a:t>
            </a:fld>
            <a:endParaRPr lang="en-US"/>
          </a:p>
        </p:txBody>
      </p:sp>
    </p:spTree>
    <p:extLst>
      <p:ext uri="{BB962C8B-B14F-4D97-AF65-F5344CB8AC3E}">
        <p14:creationId xmlns:p14="http://schemas.microsoft.com/office/powerpoint/2010/main" val="3113874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14999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41026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2586088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24762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3918038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38022325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83AB4C-6959-40D4-AED5-EC3B3F4844AD}"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C57CE0-BF1C-40D3-801E-2874E487C69F}" type="slidenum">
              <a:rPr lang="en-US" smtClean="0"/>
              <a:t>‹#›</a:t>
            </a:fld>
            <a:endParaRPr lang="en-US"/>
          </a:p>
        </p:txBody>
      </p:sp>
    </p:spTree>
    <p:extLst>
      <p:ext uri="{BB962C8B-B14F-4D97-AF65-F5344CB8AC3E}">
        <p14:creationId xmlns:p14="http://schemas.microsoft.com/office/powerpoint/2010/main" val="3914614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A83AB4C-6959-40D4-AED5-EC3B3F4844AD}" type="datetimeFigureOut">
              <a:rPr lang="en-US" smtClean="0"/>
              <a:t>4/14/2022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3C57CE0-BF1C-40D3-801E-2874E487C69F}" type="slidenum">
              <a:rPr lang="en-US" smtClean="0"/>
              <a:t>‹#›</a:t>
            </a:fld>
            <a:endParaRPr lang="en-US"/>
          </a:p>
        </p:txBody>
      </p:sp>
    </p:spTree>
    <p:extLst>
      <p:ext uri="{BB962C8B-B14F-4D97-AF65-F5344CB8AC3E}">
        <p14:creationId xmlns:p14="http://schemas.microsoft.com/office/powerpoint/2010/main" val="3666771954"/>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 id="2147483845" r:id="rId13"/>
    <p:sldLayoutId id="2147483846" r:id="rId14"/>
    <p:sldLayoutId id="2147483847" r:id="rId15"/>
    <p:sldLayoutId id="214748384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dol.org/10.46747/cfp.6612882_2"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americanaddictioncenters.org/bipolar-and-addiction" TargetMode="External"/><Relationship Id="rId2" Type="http://schemas.openxmlformats.org/officeDocument/2006/relationships/hyperlink" Target="http://www.leg.state.fl.us/statutes/index.cfm?App_mode=Display_Statute&amp;URL=0300-0399/0394/Sections/0394.455.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07891C2-8BA9-48E8-ABC5-FC6CFDDAD8C4}"/>
              </a:ext>
            </a:extLst>
          </p:cNvPr>
          <p:cNvSpPr>
            <a:spLocks noGrp="1"/>
          </p:cNvSpPr>
          <p:nvPr>
            <p:ph type="subTitle" idx="1"/>
          </p:nvPr>
        </p:nvSpPr>
        <p:spPr>
          <a:xfrm>
            <a:off x="2554778" y="2366357"/>
            <a:ext cx="7010399" cy="698268"/>
          </a:xfrm>
        </p:spPr>
        <p:txBody>
          <a:bodyPr anchor="ctr">
            <a:normAutofit/>
          </a:bodyPr>
          <a:lstStyle/>
          <a:p>
            <a:pPr algn="ctr"/>
            <a:r>
              <a:rPr lang="en-US" sz="3200" dirty="0">
                <a:solidFill>
                  <a:schemeClr val="tx2"/>
                </a:solidFill>
              </a:rPr>
              <a:t>Presented By Paula Boyd</a:t>
            </a:r>
          </a:p>
        </p:txBody>
      </p:sp>
      <p:sp>
        <p:nvSpPr>
          <p:cNvPr id="5" name="Title 4">
            <a:extLst>
              <a:ext uri="{FF2B5EF4-FFF2-40B4-BE49-F238E27FC236}">
                <a16:creationId xmlns:a16="http://schemas.microsoft.com/office/drawing/2014/main" id="{6BD59BAF-CA71-48D0-9020-3D5444C8B228}"/>
              </a:ext>
            </a:extLst>
          </p:cNvPr>
          <p:cNvSpPr>
            <a:spLocks noGrp="1"/>
          </p:cNvSpPr>
          <p:nvPr>
            <p:ph type="ctrTitle"/>
          </p:nvPr>
        </p:nvSpPr>
        <p:spPr>
          <a:xfrm>
            <a:off x="2092803" y="889462"/>
            <a:ext cx="7876928" cy="1476894"/>
          </a:xfrm>
        </p:spPr>
        <p:txBody>
          <a:bodyPr anchor="ctr"/>
          <a:lstStyle/>
          <a:p>
            <a:pPr algn="ctr"/>
            <a:r>
              <a:rPr lang="en-US" dirty="0">
                <a:solidFill>
                  <a:schemeClr val="tx2"/>
                </a:solidFill>
              </a:rPr>
              <a:t>NR 566 Bipolar Disorder</a:t>
            </a:r>
          </a:p>
        </p:txBody>
      </p:sp>
      <p:sp>
        <p:nvSpPr>
          <p:cNvPr id="8" name="TextBox 7">
            <a:extLst>
              <a:ext uri="{FF2B5EF4-FFF2-40B4-BE49-F238E27FC236}">
                <a16:creationId xmlns:a16="http://schemas.microsoft.com/office/drawing/2014/main" id="{F322D7BE-261A-4189-A364-CA080733276C}"/>
              </a:ext>
            </a:extLst>
          </p:cNvPr>
          <p:cNvSpPr txBox="1"/>
          <p:nvPr/>
        </p:nvSpPr>
        <p:spPr>
          <a:xfrm>
            <a:off x="3441470" y="3244334"/>
            <a:ext cx="5414356" cy="1384995"/>
          </a:xfrm>
          <a:prstGeom prst="rect">
            <a:avLst/>
          </a:prstGeom>
          <a:noFill/>
        </p:spPr>
        <p:txBody>
          <a:bodyPr wrap="square" rtlCol="0">
            <a:spAutoFit/>
          </a:bodyPr>
          <a:lstStyle/>
          <a:p>
            <a:r>
              <a:rPr lang="en-US" sz="2800" dirty="0">
                <a:solidFill>
                  <a:schemeClr val="tx2"/>
                </a:solidFill>
              </a:rPr>
              <a:t> Chamberlain College of Nursing </a:t>
            </a:r>
          </a:p>
          <a:p>
            <a:r>
              <a:rPr lang="en-US" sz="2800" dirty="0">
                <a:solidFill>
                  <a:schemeClr val="tx2"/>
                </a:solidFill>
              </a:rPr>
              <a:t>              Dr. Thompson</a:t>
            </a:r>
          </a:p>
          <a:p>
            <a:r>
              <a:rPr lang="en-US" sz="2800" dirty="0">
                <a:solidFill>
                  <a:schemeClr val="tx2"/>
                </a:solidFill>
              </a:rPr>
              <a:t>              April 14, 2022</a:t>
            </a:r>
          </a:p>
        </p:txBody>
      </p:sp>
    </p:spTree>
    <p:extLst>
      <p:ext uri="{BB962C8B-B14F-4D97-AF65-F5344CB8AC3E}">
        <p14:creationId xmlns:p14="http://schemas.microsoft.com/office/powerpoint/2010/main" val="1017062683"/>
      </p:ext>
    </p:extLst>
  </p:cSld>
  <p:clrMapOvr>
    <a:masterClrMapping/>
  </p:clrMapOvr>
  <mc:AlternateContent xmlns:mc="http://schemas.openxmlformats.org/markup-compatibility/2006">
    <mc:Choice xmlns:p14="http://schemas.microsoft.com/office/powerpoint/2010/main" Requires="p14">
      <p:transition spd="slow" p14:dur="2000" advTm="10580"/>
    </mc:Choice>
    <mc:Fallback>
      <p:transition spd="slow" advTm="105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7D663-7251-4A9F-BC0B-09562AE05DFA}"/>
              </a:ext>
            </a:extLst>
          </p:cNvPr>
          <p:cNvSpPr>
            <a:spLocks noGrp="1"/>
          </p:cNvSpPr>
          <p:nvPr>
            <p:ph type="title"/>
          </p:nvPr>
        </p:nvSpPr>
        <p:spPr>
          <a:xfrm>
            <a:off x="2022764" y="609600"/>
            <a:ext cx="7431578" cy="687185"/>
          </a:xfrm>
        </p:spPr>
        <p:txBody>
          <a:bodyPr>
            <a:normAutofit fontScale="90000"/>
          </a:bodyPr>
          <a:lstStyle/>
          <a:p>
            <a:r>
              <a:rPr lang="en-US" b="1" dirty="0">
                <a:solidFill>
                  <a:schemeClr val="tx2"/>
                </a:solidFill>
              </a:rPr>
              <a:t> Clinical Scenario for Bipolar Disorder</a:t>
            </a:r>
          </a:p>
        </p:txBody>
      </p:sp>
      <p:sp>
        <p:nvSpPr>
          <p:cNvPr id="3" name="Content Placeholder 2">
            <a:extLst>
              <a:ext uri="{FF2B5EF4-FFF2-40B4-BE49-F238E27FC236}">
                <a16:creationId xmlns:a16="http://schemas.microsoft.com/office/drawing/2014/main" id="{C079A7C7-1DAE-4A50-ACC7-28884567D748}"/>
              </a:ext>
            </a:extLst>
          </p:cNvPr>
          <p:cNvSpPr>
            <a:spLocks noGrp="1"/>
          </p:cNvSpPr>
          <p:nvPr>
            <p:ph idx="1"/>
          </p:nvPr>
        </p:nvSpPr>
        <p:spPr>
          <a:xfrm>
            <a:off x="1119447" y="1706880"/>
            <a:ext cx="8600901" cy="4334482"/>
          </a:xfrm>
        </p:spPr>
        <p:txBody>
          <a:bodyPr>
            <a:normAutofit fontScale="92500"/>
          </a:bodyPr>
          <a:lstStyle/>
          <a:p>
            <a:r>
              <a:rPr lang="en-US" sz="2400" dirty="0">
                <a:solidFill>
                  <a:schemeClr val="tx2"/>
                </a:solidFill>
              </a:rPr>
              <a:t>Patient’s Name is Kara Flake, she has presented to my office with her husband.  She is a 35 year old, black female. She has complaints of not sleeping or eating in several days.</a:t>
            </a:r>
          </a:p>
          <a:p>
            <a:r>
              <a:rPr lang="en-US" sz="2400" dirty="0">
                <a:solidFill>
                  <a:schemeClr val="tx2"/>
                </a:solidFill>
              </a:rPr>
              <a:t>History of present illness: The patient states she hasn’t quite been herself for the last 2 weeks.  She becomes very tearful and states that she has lost her job and feels worthless. The husband states that she has been up watching QVC every night and she has maxed out their credit cards and has used up their savings. Patient states, ”I don’t know why I did all of these things.” The patient denies any thoughts of any self-harm, suicidal ideations or homicidal ideations.</a:t>
            </a:r>
          </a:p>
          <a:p>
            <a:pPr>
              <a:buClr>
                <a:schemeClr val="tx2"/>
              </a:buClr>
            </a:pPr>
            <a:endParaRPr lang="en-US" sz="2400" dirty="0">
              <a:solidFill>
                <a:schemeClr val="tx2"/>
              </a:solidFill>
            </a:endParaRPr>
          </a:p>
        </p:txBody>
      </p:sp>
    </p:spTree>
    <p:extLst>
      <p:ext uri="{BB962C8B-B14F-4D97-AF65-F5344CB8AC3E}">
        <p14:creationId xmlns:p14="http://schemas.microsoft.com/office/powerpoint/2010/main" val="3367708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1A236-DA67-4623-BED1-E453F4F5E2EF}"/>
              </a:ext>
            </a:extLst>
          </p:cNvPr>
          <p:cNvSpPr>
            <a:spLocks noGrp="1"/>
          </p:cNvSpPr>
          <p:nvPr>
            <p:ph type="title"/>
          </p:nvPr>
        </p:nvSpPr>
        <p:spPr>
          <a:xfrm>
            <a:off x="1075112" y="609600"/>
            <a:ext cx="8198889" cy="587433"/>
          </a:xfrm>
        </p:spPr>
        <p:txBody>
          <a:bodyPr>
            <a:normAutofit/>
          </a:bodyPr>
          <a:lstStyle/>
          <a:p>
            <a:pPr algn="ctr"/>
            <a:r>
              <a:rPr lang="en-US" sz="3200" b="1" dirty="0">
                <a:solidFill>
                  <a:schemeClr val="tx2"/>
                </a:solidFill>
              </a:rPr>
              <a:t>Clinical Scenario for Bipolar Disorder</a:t>
            </a:r>
            <a:endParaRPr lang="en-US" sz="3200" dirty="0">
              <a:solidFill>
                <a:schemeClr val="tx2"/>
              </a:solidFill>
            </a:endParaRPr>
          </a:p>
        </p:txBody>
      </p:sp>
      <p:sp>
        <p:nvSpPr>
          <p:cNvPr id="3" name="Content Placeholder 2">
            <a:extLst>
              <a:ext uri="{FF2B5EF4-FFF2-40B4-BE49-F238E27FC236}">
                <a16:creationId xmlns:a16="http://schemas.microsoft.com/office/drawing/2014/main" id="{78041967-B36F-427A-B568-2967E2F06E45}"/>
              </a:ext>
            </a:extLst>
          </p:cNvPr>
          <p:cNvSpPr>
            <a:spLocks noGrp="1"/>
          </p:cNvSpPr>
          <p:nvPr>
            <p:ph idx="1"/>
          </p:nvPr>
        </p:nvSpPr>
        <p:spPr>
          <a:xfrm>
            <a:off x="677334" y="1695797"/>
            <a:ext cx="8596668" cy="4345566"/>
          </a:xfrm>
        </p:spPr>
        <p:txBody>
          <a:bodyPr>
            <a:normAutofit lnSpcReduction="10000"/>
          </a:bodyPr>
          <a:lstStyle/>
          <a:p>
            <a:r>
              <a:rPr lang="en-US" sz="2400" dirty="0"/>
              <a:t>Social History:  The patient is married with no children. The patient is recently unemployed. She currently smokes 3 cigarettes per day and occasionally smokes marijuana. She states she has been drinking to fall asleep every day.</a:t>
            </a:r>
          </a:p>
          <a:p>
            <a:r>
              <a:rPr lang="en-US" sz="2400" dirty="0"/>
              <a:t>Family Medical History: Father is deceased.  Father had a history of alcoholism.  Mother is alive.  Mother has a history of depression and anxiety.</a:t>
            </a:r>
          </a:p>
          <a:p>
            <a:r>
              <a:rPr lang="en-US" sz="2400" dirty="0"/>
              <a:t>Past Medical History: Previously diagnosed with anxiety disorder at the age of 18.</a:t>
            </a:r>
          </a:p>
          <a:p>
            <a:r>
              <a:rPr lang="en-US" sz="2400" dirty="0"/>
              <a:t>Medications:  Clonazepam 0.5 mg po tablet every 8 hours as needed for anxiety.</a:t>
            </a:r>
          </a:p>
        </p:txBody>
      </p:sp>
    </p:spTree>
    <p:extLst>
      <p:ext uri="{BB962C8B-B14F-4D97-AF65-F5344CB8AC3E}">
        <p14:creationId xmlns:p14="http://schemas.microsoft.com/office/powerpoint/2010/main" val="447530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A96E3D-9C34-4890-9D5C-8C53A062222B}"/>
              </a:ext>
            </a:extLst>
          </p:cNvPr>
          <p:cNvSpPr>
            <a:spLocks noGrp="1"/>
          </p:cNvSpPr>
          <p:nvPr>
            <p:ph idx="1"/>
          </p:nvPr>
        </p:nvSpPr>
        <p:spPr>
          <a:xfrm>
            <a:off x="592974" y="1607127"/>
            <a:ext cx="8864109" cy="4843369"/>
          </a:xfrm>
        </p:spPr>
        <p:txBody>
          <a:bodyPr>
            <a:normAutofit fontScale="25000" lnSpcReduction="20000"/>
          </a:bodyPr>
          <a:lstStyle/>
          <a:p>
            <a:r>
              <a:rPr lang="en-US" sz="9600" dirty="0"/>
              <a:t>Current treatment plan:  Given the evidence of patient’s current complaints and the history of the patient. The patient will be referred to a specialized clinician with possibility of inpatient hospitalization. </a:t>
            </a:r>
          </a:p>
          <a:p>
            <a:r>
              <a:rPr lang="en-US" sz="9600" dirty="0"/>
              <a:t>The patient and husband are given education on the plan of care. Both patient and husband verbalized understanding and acceptance of the treatment plan. </a:t>
            </a:r>
          </a:p>
          <a:p>
            <a:r>
              <a:rPr lang="en-US" sz="9600" dirty="0"/>
              <a:t>The patient will probably be given two mood stabilizers lithium and valproate which are the preferred drugs for the acute management of bipolar disorder. (Rosenthal &amp; Burcham, 2021). Both drugs need to be given and monitored closely by psych-mental health NP.</a:t>
            </a:r>
          </a:p>
          <a:p>
            <a:r>
              <a:rPr lang="en-US" sz="9600" dirty="0"/>
              <a:t>Baseline data should be obtained prior to drug therapy as in a CBC, CMP, LFT’s, cardiac and thyroid function tests.</a:t>
            </a:r>
          </a:p>
          <a:p>
            <a:pPr marL="0" indent="0">
              <a:buNone/>
            </a:pPr>
            <a:endParaRPr lang="en-US" sz="4400" dirty="0"/>
          </a:p>
          <a:p>
            <a:pPr marL="0" indent="0">
              <a:buNone/>
            </a:pPr>
            <a:endParaRPr lang="en-US" sz="2800" dirty="0"/>
          </a:p>
          <a:p>
            <a:pPr marL="0" indent="0">
              <a:buNone/>
            </a:pPr>
            <a:endParaRPr lang="en-US" sz="3800" dirty="0"/>
          </a:p>
          <a:p>
            <a:endParaRPr lang="en-US" sz="3400" dirty="0"/>
          </a:p>
          <a:p>
            <a:pPr marL="0" indent="0">
              <a:buNone/>
            </a:pPr>
            <a:r>
              <a:rPr lang="en-US" sz="2400" dirty="0"/>
              <a:t> </a:t>
            </a:r>
          </a:p>
          <a:p>
            <a:endParaRPr lang="en-US" sz="2400" dirty="0"/>
          </a:p>
        </p:txBody>
      </p:sp>
      <p:sp>
        <p:nvSpPr>
          <p:cNvPr id="5" name="Title 4">
            <a:extLst>
              <a:ext uri="{FF2B5EF4-FFF2-40B4-BE49-F238E27FC236}">
                <a16:creationId xmlns:a16="http://schemas.microsoft.com/office/drawing/2014/main" id="{9D9525F1-7B47-4F95-A3C9-E1484E211856}"/>
              </a:ext>
            </a:extLst>
          </p:cNvPr>
          <p:cNvSpPr>
            <a:spLocks noGrp="1"/>
          </p:cNvSpPr>
          <p:nvPr>
            <p:ph type="title"/>
          </p:nvPr>
        </p:nvSpPr>
        <p:spPr>
          <a:xfrm>
            <a:off x="950902" y="510209"/>
            <a:ext cx="8342977" cy="870065"/>
          </a:xfrm>
        </p:spPr>
        <p:txBody>
          <a:bodyPr>
            <a:normAutofit/>
          </a:bodyPr>
          <a:lstStyle/>
          <a:p>
            <a:pPr algn="ctr"/>
            <a:r>
              <a:rPr lang="en-US" sz="3200" b="1" dirty="0">
                <a:solidFill>
                  <a:schemeClr val="tx2"/>
                </a:solidFill>
              </a:rPr>
              <a:t>Clinical Scenario for Bipolar Disorder</a:t>
            </a:r>
            <a:endParaRPr lang="en-US" sz="3200" dirty="0"/>
          </a:p>
        </p:txBody>
      </p:sp>
    </p:spTree>
    <p:extLst>
      <p:ext uri="{BB962C8B-B14F-4D97-AF65-F5344CB8AC3E}">
        <p14:creationId xmlns:p14="http://schemas.microsoft.com/office/powerpoint/2010/main" val="37488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E70E0-1EFF-4622-8291-B3F2061CA551}"/>
              </a:ext>
            </a:extLst>
          </p:cNvPr>
          <p:cNvSpPr>
            <a:spLocks noGrp="1"/>
          </p:cNvSpPr>
          <p:nvPr>
            <p:ph type="title"/>
          </p:nvPr>
        </p:nvSpPr>
        <p:spPr>
          <a:xfrm>
            <a:off x="677333" y="293716"/>
            <a:ext cx="8641003" cy="775855"/>
          </a:xfrm>
        </p:spPr>
        <p:txBody>
          <a:bodyPr>
            <a:normAutofit/>
          </a:bodyPr>
          <a:lstStyle/>
          <a:p>
            <a:pPr algn="ctr"/>
            <a:r>
              <a:rPr lang="en-US" sz="3200" dirty="0">
                <a:solidFill>
                  <a:schemeClr val="tx2"/>
                </a:solidFill>
              </a:rPr>
              <a:t>State and Federal Regulations</a:t>
            </a:r>
          </a:p>
        </p:txBody>
      </p:sp>
      <p:sp>
        <p:nvSpPr>
          <p:cNvPr id="3" name="Content Placeholder 2">
            <a:extLst>
              <a:ext uri="{FF2B5EF4-FFF2-40B4-BE49-F238E27FC236}">
                <a16:creationId xmlns:a16="http://schemas.microsoft.com/office/drawing/2014/main" id="{22965C34-C08D-4538-B822-E319F1A1CC19}"/>
              </a:ext>
            </a:extLst>
          </p:cNvPr>
          <p:cNvSpPr>
            <a:spLocks noGrp="1"/>
          </p:cNvSpPr>
          <p:nvPr>
            <p:ph idx="1"/>
          </p:nvPr>
        </p:nvSpPr>
        <p:spPr>
          <a:xfrm>
            <a:off x="721669" y="1130531"/>
            <a:ext cx="8596668" cy="4478569"/>
          </a:xfrm>
        </p:spPr>
        <p:txBody>
          <a:bodyPr>
            <a:normAutofit/>
          </a:bodyPr>
          <a:lstStyle/>
          <a:p>
            <a:r>
              <a:rPr lang="en-US" sz="2400" dirty="0"/>
              <a:t>The State of Intended practice is Florida.</a:t>
            </a:r>
          </a:p>
          <a:p>
            <a:r>
              <a:rPr lang="en-US" sz="2400" dirty="0"/>
              <a:t>According to the Florida Board of Nursing all qualified APRN’s must restrict prescriptions of Schedule II controlled substances to a 7-day supply. However, restrictions do not apply to the prescription of controlled substances that are psychiatric medications prescribed by a psychiatric nurse.</a:t>
            </a:r>
          </a:p>
          <a:p>
            <a:r>
              <a:rPr lang="en-US" sz="2400" dirty="0"/>
              <a:t>APRN’s who meet the definition of a credentialed psych-mental health NP may otherwise prescribe psychiatric mental health controlled substances to children younger than 18 years of age. ( The Florida Legislature, 2022)  </a:t>
            </a:r>
          </a:p>
        </p:txBody>
      </p:sp>
    </p:spTree>
    <p:extLst>
      <p:ext uri="{BB962C8B-B14F-4D97-AF65-F5344CB8AC3E}">
        <p14:creationId xmlns:p14="http://schemas.microsoft.com/office/powerpoint/2010/main" val="1635520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BFAE3-D9ED-4D9A-8E17-9D2C3D9500C2}"/>
              </a:ext>
            </a:extLst>
          </p:cNvPr>
          <p:cNvSpPr>
            <a:spLocks noGrp="1"/>
          </p:cNvSpPr>
          <p:nvPr>
            <p:ph type="title"/>
          </p:nvPr>
        </p:nvSpPr>
        <p:spPr>
          <a:xfrm>
            <a:off x="831272" y="249382"/>
            <a:ext cx="8442729" cy="753687"/>
          </a:xfrm>
        </p:spPr>
        <p:txBody>
          <a:bodyPr>
            <a:normAutofit/>
          </a:bodyPr>
          <a:lstStyle/>
          <a:p>
            <a:pPr algn="ctr"/>
            <a:r>
              <a:rPr lang="en-US" sz="3200" dirty="0">
                <a:solidFill>
                  <a:schemeClr val="tx2"/>
                </a:solidFill>
              </a:rPr>
              <a:t>State and Federal Regulations</a:t>
            </a:r>
          </a:p>
        </p:txBody>
      </p:sp>
      <p:sp>
        <p:nvSpPr>
          <p:cNvPr id="3" name="Content Placeholder 2">
            <a:extLst>
              <a:ext uri="{FF2B5EF4-FFF2-40B4-BE49-F238E27FC236}">
                <a16:creationId xmlns:a16="http://schemas.microsoft.com/office/drawing/2014/main" id="{489F7DF3-3D48-4293-AEFB-A5397FD0CE13}"/>
              </a:ext>
            </a:extLst>
          </p:cNvPr>
          <p:cNvSpPr>
            <a:spLocks noGrp="1"/>
          </p:cNvSpPr>
          <p:nvPr>
            <p:ph idx="1"/>
          </p:nvPr>
        </p:nvSpPr>
        <p:spPr>
          <a:xfrm>
            <a:off x="598516" y="1003069"/>
            <a:ext cx="9138459" cy="5353396"/>
          </a:xfrm>
        </p:spPr>
        <p:txBody>
          <a:bodyPr>
            <a:normAutofit/>
          </a:bodyPr>
          <a:lstStyle/>
          <a:p>
            <a:r>
              <a:rPr lang="en-US" sz="2400" dirty="0"/>
              <a:t>The Affordable Care Act (ACA) has provided one of the largest expansions of mental health and substance use disorder coverage. (HHS.gov, 2019) </a:t>
            </a:r>
          </a:p>
          <a:p>
            <a:r>
              <a:rPr lang="en-US" sz="2400" dirty="0"/>
              <a:t>This law requires most businesses to include coverage for mental health and substance use disorder services. </a:t>
            </a:r>
          </a:p>
          <a:p>
            <a:r>
              <a:rPr lang="en-US" sz="2400" dirty="0"/>
              <a:t>This act greatly reduces financial burdens for those who are seeking mental health counseling/services.</a:t>
            </a:r>
          </a:p>
          <a:p>
            <a:r>
              <a:rPr lang="en-US" sz="2400" dirty="0"/>
              <a:t>Given the scenario the ACA has relevant benefit to the patient. She is currently provided health insurance by her husband’s insurance per the small-group plan. This means that </a:t>
            </a:r>
            <a:r>
              <a:rPr lang="en-US" sz="2400" dirty="0" err="1"/>
              <a:t>benefitys</a:t>
            </a:r>
            <a:r>
              <a:rPr lang="en-US" sz="2400" dirty="0"/>
              <a:t> such as mental health and prescription drug coverage is mandated. </a:t>
            </a:r>
          </a:p>
          <a:p>
            <a:endParaRPr lang="en-US" sz="2400" dirty="0"/>
          </a:p>
        </p:txBody>
      </p:sp>
    </p:spTree>
    <p:extLst>
      <p:ext uri="{BB962C8B-B14F-4D97-AF65-F5344CB8AC3E}">
        <p14:creationId xmlns:p14="http://schemas.microsoft.com/office/powerpoint/2010/main" val="3037851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C3F4C-1CA0-4344-898B-99DA185CE9E3}"/>
              </a:ext>
            </a:extLst>
          </p:cNvPr>
          <p:cNvSpPr>
            <a:spLocks noGrp="1"/>
          </p:cNvSpPr>
          <p:nvPr>
            <p:ph type="title"/>
          </p:nvPr>
        </p:nvSpPr>
        <p:spPr>
          <a:xfrm>
            <a:off x="1030779" y="193964"/>
            <a:ext cx="7736378" cy="687185"/>
          </a:xfrm>
        </p:spPr>
        <p:txBody>
          <a:bodyPr>
            <a:normAutofit/>
          </a:bodyPr>
          <a:lstStyle/>
          <a:p>
            <a:pPr algn="ctr"/>
            <a:r>
              <a:rPr lang="en-US" sz="3200" dirty="0">
                <a:solidFill>
                  <a:schemeClr val="tx2"/>
                </a:solidFill>
              </a:rPr>
              <a:t>Community Resources</a:t>
            </a:r>
          </a:p>
        </p:txBody>
      </p:sp>
      <p:sp>
        <p:nvSpPr>
          <p:cNvPr id="3" name="Content Placeholder 2">
            <a:extLst>
              <a:ext uri="{FF2B5EF4-FFF2-40B4-BE49-F238E27FC236}">
                <a16:creationId xmlns:a16="http://schemas.microsoft.com/office/drawing/2014/main" id="{EA24771E-E393-41F3-89EA-9020ACA60204}"/>
              </a:ext>
            </a:extLst>
          </p:cNvPr>
          <p:cNvSpPr>
            <a:spLocks noGrp="1"/>
          </p:cNvSpPr>
          <p:nvPr>
            <p:ph idx="1"/>
          </p:nvPr>
        </p:nvSpPr>
        <p:spPr>
          <a:xfrm>
            <a:off x="677334" y="1109358"/>
            <a:ext cx="8596668" cy="4251355"/>
          </a:xfrm>
        </p:spPr>
        <p:txBody>
          <a:bodyPr>
            <a:normAutofit/>
          </a:bodyPr>
          <a:lstStyle/>
          <a:p>
            <a:r>
              <a:rPr lang="en-US" sz="2400" dirty="0">
                <a:solidFill>
                  <a:schemeClr val="tx2"/>
                </a:solidFill>
              </a:rPr>
              <a:t>The practitioner must evaluate the needs of the patient given in the patient scenario.</a:t>
            </a:r>
          </a:p>
          <a:p>
            <a:r>
              <a:rPr lang="en-US" sz="2400" dirty="0">
                <a:solidFill>
                  <a:schemeClr val="tx2"/>
                </a:solidFill>
              </a:rPr>
              <a:t>Family support is important to monitor adherence to medication management and the treatment plan.</a:t>
            </a:r>
          </a:p>
          <a:p>
            <a:r>
              <a:rPr lang="en-US" sz="2400" dirty="0">
                <a:solidFill>
                  <a:schemeClr val="tx2"/>
                </a:solidFill>
              </a:rPr>
              <a:t>Hospitalization should be ordered if there is any concern of self-harm, high-risk behaviors, such as grandeur or wildly unrealistic beliefs about one’s capabilities. (American Addiction Centers, 2021).</a:t>
            </a:r>
          </a:p>
          <a:p>
            <a:r>
              <a:rPr lang="en-US" sz="2400" dirty="0">
                <a:solidFill>
                  <a:schemeClr val="tx2"/>
                </a:solidFill>
              </a:rPr>
              <a:t>Community Resources available in Miami-Dade County are free mental health services for residents.</a:t>
            </a:r>
          </a:p>
        </p:txBody>
      </p:sp>
    </p:spTree>
    <p:extLst>
      <p:ext uri="{BB962C8B-B14F-4D97-AF65-F5344CB8AC3E}">
        <p14:creationId xmlns:p14="http://schemas.microsoft.com/office/powerpoint/2010/main" val="3796139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6B226-3A5B-4ECA-8520-184D14FA054B}"/>
              </a:ext>
            </a:extLst>
          </p:cNvPr>
          <p:cNvSpPr>
            <a:spLocks noGrp="1"/>
          </p:cNvSpPr>
          <p:nvPr>
            <p:ph type="title"/>
          </p:nvPr>
        </p:nvSpPr>
        <p:spPr>
          <a:xfrm>
            <a:off x="677334" y="243841"/>
            <a:ext cx="8472208" cy="759228"/>
          </a:xfrm>
        </p:spPr>
        <p:txBody>
          <a:bodyPr>
            <a:normAutofit/>
          </a:bodyPr>
          <a:lstStyle/>
          <a:p>
            <a:pPr algn="ctr"/>
            <a:r>
              <a:rPr lang="en-US" sz="3200" dirty="0">
                <a:solidFill>
                  <a:schemeClr val="tx2"/>
                </a:solidFill>
              </a:rPr>
              <a:t>Community Resources</a:t>
            </a:r>
          </a:p>
        </p:txBody>
      </p:sp>
      <p:sp>
        <p:nvSpPr>
          <p:cNvPr id="3" name="Content Placeholder 2">
            <a:extLst>
              <a:ext uri="{FF2B5EF4-FFF2-40B4-BE49-F238E27FC236}">
                <a16:creationId xmlns:a16="http://schemas.microsoft.com/office/drawing/2014/main" id="{08CD3256-DB4E-4D96-9A96-437A84DD5176}"/>
              </a:ext>
            </a:extLst>
          </p:cNvPr>
          <p:cNvSpPr>
            <a:spLocks noGrp="1"/>
          </p:cNvSpPr>
          <p:nvPr>
            <p:ph idx="1"/>
          </p:nvPr>
        </p:nvSpPr>
        <p:spPr>
          <a:xfrm>
            <a:off x="677334" y="1235825"/>
            <a:ext cx="8596668" cy="4805537"/>
          </a:xfrm>
        </p:spPr>
        <p:txBody>
          <a:bodyPr>
            <a:normAutofit/>
          </a:bodyPr>
          <a:lstStyle/>
          <a:p>
            <a:r>
              <a:rPr lang="en-US" sz="2400" dirty="0"/>
              <a:t>These particular services vary from acute stabilization of mental health illnesses, case management, social rehabilitation, medication management, supportive housing, and outpatient counseling.</a:t>
            </a:r>
          </a:p>
          <a:p>
            <a:r>
              <a:rPr lang="en-US" sz="2400" dirty="0"/>
              <a:t>Care management also will coordinate and facilitate referral/coordination of an accepting primary mental health provider.</a:t>
            </a:r>
          </a:p>
          <a:p>
            <a:r>
              <a:rPr lang="en-US" sz="2400" dirty="0"/>
              <a:t>In the patient scenario acute hospitalization may be warranted given the patients symptoms.</a:t>
            </a:r>
          </a:p>
          <a:p>
            <a:r>
              <a:rPr lang="en-US" sz="2400" dirty="0"/>
              <a:t>Miami-Dade county health services aid in the promotion of mental health and wellbeing.</a:t>
            </a:r>
          </a:p>
        </p:txBody>
      </p:sp>
    </p:spTree>
    <p:extLst>
      <p:ext uri="{BB962C8B-B14F-4D97-AF65-F5344CB8AC3E}">
        <p14:creationId xmlns:p14="http://schemas.microsoft.com/office/powerpoint/2010/main" val="442902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6300A-2FC8-48AB-8E42-FC256DB432D0}"/>
              </a:ext>
            </a:extLst>
          </p:cNvPr>
          <p:cNvSpPr>
            <a:spLocks noGrp="1"/>
          </p:cNvSpPr>
          <p:nvPr>
            <p:ph type="title"/>
          </p:nvPr>
        </p:nvSpPr>
        <p:spPr>
          <a:xfrm>
            <a:off x="677335" y="166256"/>
            <a:ext cx="8477750" cy="598515"/>
          </a:xfrm>
        </p:spPr>
        <p:txBody>
          <a:bodyPr>
            <a:normAutofit/>
          </a:bodyPr>
          <a:lstStyle/>
          <a:p>
            <a:pPr algn="ctr"/>
            <a:r>
              <a:rPr lang="en-US" sz="3200" dirty="0">
                <a:solidFill>
                  <a:schemeClr val="tx2"/>
                </a:solidFill>
              </a:rPr>
              <a:t>Legal and Ethical Considerations</a:t>
            </a:r>
          </a:p>
        </p:txBody>
      </p:sp>
      <p:sp>
        <p:nvSpPr>
          <p:cNvPr id="3" name="Content Placeholder 2">
            <a:extLst>
              <a:ext uri="{FF2B5EF4-FFF2-40B4-BE49-F238E27FC236}">
                <a16:creationId xmlns:a16="http://schemas.microsoft.com/office/drawing/2014/main" id="{BEF63F97-292D-4DA7-984A-620252828A07}"/>
              </a:ext>
            </a:extLst>
          </p:cNvPr>
          <p:cNvSpPr>
            <a:spLocks noGrp="1"/>
          </p:cNvSpPr>
          <p:nvPr>
            <p:ph idx="1"/>
          </p:nvPr>
        </p:nvSpPr>
        <p:spPr>
          <a:xfrm>
            <a:off x="615142" y="1008612"/>
            <a:ext cx="8658860" cy="5419897"/>
          </a:xfrm>
        </p:spPr>
        <p:txBody>
          <a:bodyPr>
            <a:normAutofit/>
          </a:bodyPr>
          <a:lstStyle/>
          <a:p>
            <a:r>
              <a:rPr lang="en-US" sz="2400" dirty="0"/>
              <a:t>A potential legal issue the practitioner could face if not managed properly could be negligence.</a:t>
            </a:r>
          </a:p>
          <a:p>
            <a:r>
              <a:rPr lang="en-US" sz="2400" dirty="0"/>
              <a:t>Negligence: Arises from carelessness that leads to the patient having unintended harm.</a:t>
            </a:r>
          </a:p>
          <a:p>
            <a:r>
              <a:rPr lang="en-US" sz="2400" dirty="0"/>
              <a:t>This could result from the practitioner not recognizing self harm behaviors and not appropriately committing a person to a mental health facility for involuntary treatment.</a:t>
            </a:r>
          </a:p>
          <a:p>
            <a:r>
              <a:rPr lang="en-US" sz="2400" dirty="0"/>
              <a:t>A potential ethical issue that could arise is the attempt to manage an illness beyond the practice capabilities of the NP.</a:t>
            </a:r>
          </a:p>
          <a:p>
            <a:r>
              <a:rPr lang="en-US" sz="2400" dirty="0"/>
              <a:t>If the NP lacks the necessary skills to manage acute mental health illnesses they should highly consider referral •</a:t>
            </a:r>
          </a:p>
        </p:txBody>
      </p:sp>
    </p:spTree>
    <p:extLst>
      <p:ext uri="{BB962C8B-B14F-4D97-AF65-F5344CB8AC3E}">
        <p14:creationId xmlns:p14="http://schemas.microsoft.com/office/powerpoint/2010/main" val="891663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F7DD3-8469-4956-9098-39D52D66A565}"/>
              </a:ext>
            </a:extLst>
          </p:cNvPr>
          <p:cNvSpPr>
            <a:spLocks noGrp="1"/>
          </p:cNvSpPr>
          <p:nvPr>
            <p:ph type="title"/>
          </p:nvPr>
        </p:nvSpPr>
        <p:spPr>
          <a:xfrm>
            <a:off x="677334" y="210589"/>
            <a:ext cx="8596668" cy="631767"/>
          </a:xfrm>
        </p:spPr>
        <p:txBody>
          <a:bodyPr>
            <a:noAutofit/>
          </a:bodyPr>
          <a:lstStyle/>
          <a:p>
            <a:pPr algn="ctr"/>
            <a:r>
              <a:rPr lang="en-US" sz="3200" dirty="0">
                <a:solidFill>
                  <a:schemeClr val="tx2"/>
                </a:solidFill>
              </a:rPr>
              <a:t>Legal and Ethical Considerations</a:t>
            </a:r>
          </a:p>
        </p:txBody>
      </p:sp>
      <p:sp>
        <p:nvSpPr>
          <p:cNvPr id="3" name="Content Placeholder 2">
            <a:extLst>
              <a:ext uri="{FF2B5EF4-FFF2-40B4-BE49-F238E27FC236}">
                <a16:creationId xmlns:a16="http://schemas.microsoft.com/office/drawing/2014/main" id="{B46B3F8F-80B7-4EC4-A8E1-24F9FC9253EF}"/>
              </a:ext>
            </a:extLst>
          </p:cNvPr>
          <p:cNvSpPr>
            <a:spLocks noGrp="1"/>
          </p:cNvSpPr>
          <p:nvPr>
            <p:ph idx="1"/>
          </p:nvPr>
        </p:nvSpPr>
        <p:spPr>
          <a:xfrm>
            <a:off x="677334" y="1019696"/>
            <a:ext cx="9048556" cy="5561214"/>
          </a:xfrm>
        </p:spPr>
        <p:txBody>
          <a:bodyPr>
            <a:normAutofit/>
          </a:bodyPr>
          <a:lstStyle/>
          <a:p>
            <a:r>
              <a:rPr lang="en-US" sz="2400" dirty="0"/>
              <a:t>The practitioner must also consider prescription ability in the state of practice.</a:t>
            </a:r>
          </a:p>
          <a:p>
            <a:r>
              <a:rPr lang="en-US" sz="2400" dirty="0"/>
              <a:t>As a primary care provider this is important to consider to mitigate potential risk with providing care for behavioral health concerns.</a:t>
            </a:r>
          </a:p>
          <a:p>
            <a:r>
              <a:rPr lang="en-US" sz="2400" dirty="0"/>
              <a:t>To avoid legal fallback the NP should be attuned to their practice abilities.</a:t>
            </a:r>
          </a:p>
          <a:p>
            <a:r>
              <a:rPr lang="en-US" sz="2400" dirty="0"/>
              <a:t>This is considered a moral imperative for NPs, as it represents a concern for the good of the patient as well as one’s professional credibility. (Kraus, 2017) </a:t>
            </a:r>
          </a:p>
          <a:p>
            <a:r>
              <a:rPr lang="en-US" sz="2400" dirty="0"/>
              <a:t>Long-term psychiatric follow-up is needed for this patient. </a:t>
            </a:r>
          </a:p>
          <a:p>
            <a:endParaRPr lang="en-US" sz="2400" dirty="0"/>
          </a:p>
        </p:txBody>
      </p:sp>
    </p:spTree>
    <p:extLst>
      <p:ext uri="{BB962C8B-B14F-4D97-AF65-F5344CB8AC3E}">
        <p14:creationId xmlns:p14="http://schemas.microsoft.com/office/powerpoint/2010/main" val="2552619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D8ABE-AB40-42E3-BEE5-8C3CB60C3C3D}"/>
              </a:ext>
            </a:extLst>
          </p:cNvPr>
          <p:cNvSpPr>
            <a:spLocks noGrp="1"/>
          </p:cNvSpPr>
          <p:nvPr>
            <p:ph type="title"/>
          </p:nvPr>
        </p:nvSpPr>
        <p:spPr>
          <a:xfrm>
            <a:off x="677334" y="138545"/>
            <a:ext cx="8596668" cy="958735"/>
          </a:xfrm>
        </p:spPr>
        <p:txBody>
          <a:bodyPr>
            <a:normAutofit/>
          </a:bodyPr>
          <a:lstStyle/>
          <a:p>
            <a:pPr algn="ctr"/>
            <a:r>
              <a:rPr lang="en-US" sz="3200" dirty="0">
                <a:solidFill>
                  <a:schemeClr val="tx2"/>
                </a:solidFill>
              </a:rPr>
              <a:t>Legal and Ethical Considerations</a:t>
            </a:r>
          </a:p>
        </p:txBody>
      </p:sp>
      <p:sp>
        <p:nvSpPr>
          <p:cNvPr id="3" name="Content Placeholder 2">
            <a:extLst>
              <a:ext uri="{FF2B5EF4-FFF2-40B4-BE49-F238E27FC236}">
                <a16:creationId xmlns:a16="http://schemas.microsoft.com/office/drawing/2014/main" id="{C235CBF9-19FA-4322-9089-38DF678E0BD2}"/>
              </a:ext>
            </a:extLst>
          </p:cNvPr>
          <p:cNvSpPr>
            <a:spLocks noGrp="1"/>
          </p:cNvSpPr>
          <p:nvPr>
            <p:ph idx="1"/>
          </p:nvPr>
        </p:nvSpPr>
        <p:spPr>
          <a:xfrm>
            <a:off x="677333" y="1169325"/>
            <a:ext cx="8915553" cy="5314602"/>
          </a:xfrm>
        </p:spPr>
        <p:txBody>
          <a:bodyPr>
            <a:normAutofit lnSpcReduction="10000"/>
          </a:bodyPr>
          <a:lstStyle/>
          <a:p>
            <a:r>
              <a:rPr lang="en-US" sz="2400" dirty="0"/>
              <a:t>After resolution of the acute episode (typically requires short-term hospitalization) long-term therapy will help to prevent recurrence of both mania and depression.</a:t>
            </a:r>
          </a:p>
          <a:p>
            <a:r>
              <a:rPr lang="en-US" sz="2400" dirty="0"/>
              <a:t>In the patient scenario Lithium treatment maybe a recommendation.</a:t>
            </a:r>
          </a:p>
          <a:p>
            <a:r>
              <a:rPr lang="en-US" sz="2400" dirty="0"/>
              <a:t>Plasma drug levels should be monitored routinely. Levels should be measured every 2 to 3 days at the beginning of treatment and every 3 to 6 months during maintenance therapy (Rosenthal &amp; Burchum, 2021).</a:t>
            </a:r>
          </a:p>
          <a:p>
            <a:r>
              <a:rPr lang="en-US" sz="2400" dirty="0"/>
              <a:t>Longitudinal monitoring for patients taking lithium should include electrolyte, urea, and creatinine levels every 3 to 6 months and calcium levels, thyroid-stimulating hormone levels, and weight every 6 to 12 months. (MacLeod-Glover, 2020).</a:t>
            </a:r>
          </a:p>
          <a:p>
            <a:endParaRPr lang="en-US" sz="2400" dirty="0"/>
          </a:p>
        </p:txBody>
      </p:sp>
    </p:spTree>
    <p:extLst>
      <p:ext uri="{BB962C8B-B14F-4D97-AF65-F5344CB8AC3E}">
        <p14:creationId xmlns:p14="http://schemas.microsoft.com/office/powerpoint/2010/main" val="15437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E2BE8-3355-4595-B9FA-F841775C3BEC}"/>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8C8149DE-AF5D-4FA3-B19A-2B1EFE95681A}"/>
              </a:ext>
            </a:extLst>
          </p:cNvPr>
          <p:cNvSpPr>
            <a:spLocks noGrp="1"/>
          </p:cNvSpPr>
          <p:nvPr>
            <p:ph idx="1"/>
          </p:nvPr>
        </p:nvSpPr>
        <p:spPr>
          <a:xfrm>
            <a:off x="448887" y="1518459"/>
            <a:ext cx="8825115" cy="4522904"/>
          </a:xfrm>
        </p:spPr>
        <p:txBody>
          <a:bodyPr>
            <a:normAutofit/>
          </a:bodyPr>
          <a:lstStyle/>
          <a:p>
            <a:r>
              <a:rPr lang="en-US" dirty="0"/>
              <a:t>Affordable Care Act Expands Mental Health and Substance Use Disorder Benefits and Federal Parity Protections for 62 Million Americans. (2019). ASPE.</a:t>
            </a:r>
          </a:p>
          <a:p>
            <a:r>
              <a:rPr lang="en-US" dirty="0"/>
              <a:t>Chronic Lithium Toxicity.(2020). Canadian Family Physicians. 66(12). 882.3-882. </a:t>
            </a:r>
            <a:r>
              <a:rPr lang="en-US" dirty="0">
                <a:hlinkClick r:id="rId2"/>
              </a:rPr>
              <a:t>https://dol.org/10.46747/cfp.6612882_2</a:t>
            </a:r>
            <a:endParaRPr lang="en-US" dirty="0"/>
          </a:p>
          <a:p>
            <a:r>
              <a:rPr lang="en-US" dirty="0"/>
              <a:t>Kraus, E., &amp; DuBois, J. M. (201). Knowing Your Limits: A Qualitative Study of Physician and Nurse Practitioner Perspectives on NP Independence in Primary Care. Journal of General Internal Medicine, 32(3), 284–290. https://doi.org/10.1007/s11606-016- 3896-7 </a:t>
            </a:r>
          </a:p>
          <a:p>
            <a:r>
              <a:rPr lang="en-US" dirty="0"/>
              <a:t> Rosenthal, L.D., &amp; Burchum, J.R. (2021). </a:t>
            </a:r>
            <a:r>
              <a:rPr lang="en-US" dirty="0" err="1"/>
              <a:t>Lehne's</a:t>
            </a:r>
            <a:r>
              <a:rPr lang="en-US" dirty="0"/>
              <a:t> Pharmacotherapeutics for Advanced Practice Nurses and Physician Assistants (2nd ed.) Elsevier.  The Most Effective Treatment for Severe Bipolar Disorder &amp; Addiction. (2021, October 27). American Addiction Centers. https://americanaddictioncenters.org/bipolar-and-addictio</a:t>
            </a:r>
          </a:p>
          <a:p>
            <a:endParaRPr lang="en-US" dirty="0"/>
          </a:p>
          <a:p>
            <a:endParaRPr lang="en-US" dirty="0"/>
          </a:p>
          <a:p>
            <a:endParaRPr lang="en-US" dirty="0"/>
          </a:p>
        </p:txBody>
      </p:sp>
    </p:spTree>
    <p:extLst>
      <p:ext uri="{BB962C8B-B14F-4D97-AF65-F5344CB8AC3E}">
        <p14:creationId xmlns:p14="http://schemas.microsoft.com/office/powerpoint/2010/main" val="2993420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56023-0E8B-48D5-94E7-E651020E1090}"/>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DDA7A1AB-7F27-49AF-AFF6-181FA9208F8F}"/>
              </a:ext>
            </a:extLst>
          </p:cNvPr>
          <p:cNvSpPr>
            <a:spLocks noGrp="1"/>
          </p:cNvSpPr>
          <p:nvPr>
            <p:ph idx="1"/>
          </p:nvPr>
        </p:nvSpPr>
        <p:spPr>
          <a:xfrm>
            <a:off x="443345" y="1501834"/>
            <a:ext cx="8830657" cy="3425768"/>
          </a:xfrm>
        </p:spPr>
        <p:txBody>
          <a:bodyPr/>
          <a:lstStyle/>
          <a:p>
            <a:r>
              <a:rPr lang="en-US" dirty="0"/>
              <a:t>Statutes &amp; Constitution :View Statutes: Online Sunshine. (2022). The Florida Legislature. </a:t>
            </a:r>
            <a:r>
              <a:rPr lang="en-US" dirty="0">
                <a:hlinkClick r:id="rId2"/>
              </a:rPr>
              <a:t>http://www.leg.state.fl.us/statutes/index.cfm?App_mode=Display_Statute&amp;URL=0300-0399/0394/Sections/0394.455.html</a:t>
            </a:r>
            <a:r>
              <a:rPr lang="en-US" dirty="0"/>
              <a:t>.</a:t>
            </a:r>
          </a:p>
          <a:p>
            <a:r>
              <a:rPr lang="en-US" dirty="0"/>
              <a:t>The Most Effective Treatment for Severe Bipolar Disorder &amp; Addiction. (2021, October 27).  American Addiction Centers. </a:t>
            </a:r>
            <a:r>
              <a:rPr lang="en-US" dirty="0">
                <a:hlinkClick r:id="rId3"/>
              </a:rPr>
              <a:t>https://americanaddictioncenters.org/bipolar-and-addiction</a:t>
            </a:r>
            <a:endParaRPr lang="en-US" dirty="0"/>
          </a:p>
          <a:p>
            <a:r>
              <a:rPr lang="en-US"/>
              <a:t>Music by 2Cellos </a:t>
            </a:r>
            <a:r>
              <a:rPr lang="en-US" dirty="0"/>
              <a:t>playing perfect by </a:t>
            </a:r>
            <a:r>
              <a:rPr lang="en-US"/>
              <a:t>Ed Sheeran</a:t>
            </a:r>
            <a:endParaRPr lang="en-US" dirty="0"/>
          </a:p>
          <a:p>
            <a:endParaRPr lang="en-US" dirty="0"/>
          </a:p>
        </p:txBody>
      </p:sp>
    </p:spTree>
    <p:extLst>
      <p:ext uri="{BB962C8B-B14F-4D97-AF65-F5344CB8AC3E}">
        <p14:creationId xmlns:p14="http://schemas.microsoft.com/office/powerpoint/2010/main" val="34448808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325</TotalTime>
  <Words>1322</Words>
  <Application>Microsoft Office PowerPoint</Application>
  <PresentationFormat>Widescreen</PresentationFormat>
  <Paragraphs>69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Trebuchet MS</vt:lpstr>
      <vt:lpstr>Wingdings 3</vt:lpstr>
      <vt:lpstr>Facet</vt:lpstr>
      <vt:lpstr>NR 566 Bipolar Disorder</vt:lpstr>
      <vt:lpstr> Clinical Scenario for Bipolar Disorder</vt:lpstr>
      <vt:lpstr>Clinical Scenario for Bipolar Disorder</vt:lpstr>
      <vt:lpstr>Clinical Scenario for Bipolar Disorder</vt:lpstr>
      <vt:lpstr>State and Federal Regulations</vt:lpstr>
      <vt:lpstr>State and Federal Regulations</vt:lpstr>
      <vt:lpstr>Community Resources</vt:lpstr>
      <vt:lpstr>Community Resources</vt:lpstr>
      <vt:lpstr>Legal and Ethical Considerations</vt:lpstr>
      <vt:lpstr>Legal and Ethical Considerations</vt:lpstr>
      <vt:lpstr>Legal and Ethical Considerations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NR 566 Bipolar Disorder</dc:title>
  <dc:creator>Paula</dc:creator>
  <cp:lastModifiedBy>Paula</cp:lastModifiedBy>
  <cp:revision>4</cp:revision>
  <dcterms:created xsi:type="dcterms:W3CDTF">2022-04-14T15:41:39Z</dcterms:created>
  <dcterms:modified xsi:type="dcterms:W3CDTF">2022-04-14T22:45:39Z</dcterms:modified>
</cp:coreProperties>
</file>