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9"/>
  </p:notesMasterIdLst>
  <p:sldIdLst>
    <p:sldId id="513" r:id="rId2"/>
    <p:sldId id="539" r:id="rId3"/>
    <p:sldId id="540" r:id="rId4"/>
    <p:sldId id="493" r:id="rId5"/>
    <p:sldId id="494" r:id="rId6"/>
    <p:sldId id="495" r:id="rId7"/>
    <p:sldId id="496" r:id="rId8"/>
    <p:sldId id="541" r:id="rId9"/>
    <p:sldId id="542" r:id="rId10"/>
    <p:sldId id="543" r:id="rId11"/>
    <p:sldId id="544" r:id="rId12"/>
    <p:sldId id="545" r:id="rId13"/>
    <p:sldId id="546" r:id="rId14"/>
    <p:sldId id="547" r:id="rId15"/>
    <p:sldId id="468" r:id="rId16"/>
    <p:sldId id="469" r:id="rId17"/>
    <p:sldId id="470" r:id="rId18"/>
    <p:sldId id="471" r:id="rId19"/>
    <p:sldId id="504" r:id="rId20"/>
    <p:sldId id="502" r:id="rId21"/>
    <p:sldId id="503" r:id="rId22"/>
    <p:sldId id="514" r:id="rId23"/>
    <p:sldId id="521" r:id="rId24"/>
    <p:sldId id="515" r:id="rId25"/>
    <p:sldId id="516" r:id="rId26"/>
    <p:sldId id="517" r:id="rId27"/>
    <p:sldId id="518" r:id="rId28"/>
    <p:sldId id="519" r:id="rId29"/>
    <p:sldId id="520" r:id="rId30"/>
    <p:sldId id="522" r:id="rId31"/>
    <p:sldId id="523" r:id="rId32"/>
    <p:sldId id="524" r:id="rId33"/>
    <p:sldId id="525" r:id="rId34"/>
    <p:sldId id="526" r:id="rId35"/>
    <p:sldId id="527" r:id="rId36"/>
    <p:sldId id="528" r:id="rId37"/>
    <p:sldId id="529" r:id="rId38"/>
    <p:sldId id="530" r:id="rId39"/>
    <p:sldId id="531" r:id="rId40"/>
    <p:sldId id="532" r:id="rId41"/>
    <p:sldId id="533" r:id="rId42"/>
    <p:sldId id="534" r:id="rId43"/>
    <p:sldId id="535" r:id="rId44"/>
    <p:sldId id="536" r:id="rId45"/>
    <p:sldId id="537" r:id="rId46"/>
    <p:sldId id="538" r:id="rId47"/>
    <p:sldId id="467" r:id="rId48"/>
    <p:sldId id="507" r:id="rId49"/>
    <p:sldId id="508" r:id="rId50"/>
    <p:sldId id="509" r:id="rId51"/>
    <p:sldId id="510" r:id="rId52"/>
    <p:sldId id="505" r:id="rId53"/>
    <p:sldId id="506" r:id="rId54"/>
    <p:sldId id="500" r:id="rId55"/>
    <p:sldId id="501" r:id="rId56"/>
    <p:sldId id="511" r:id="rId57"/>
    <p:sldId id="512"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p:restoredTop sz="86718" autoAdjust="0"/>
  </p:normalViewPr>
  <p:slideViewPr>
    <p:cSldViewPr>
      <p:cViewPr varScale="1">
        <p:scale>
          <a:sx n="62" d="100"/>
          <a:sy n="62" d="100"/>
        </p:scale>
        <p:origin x="162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2635"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5F1FDC6-6C90-49BD-A6BF-BA6E2700C3BE}" type="slidenum">
              <a:rPr lang="en-US"/>
              <a:pPr>
                <a:defRPr/>
              </a:pPr>
              <a:t>‹#›</a:t>
            </a:fld>
            <a:endParaRPr lang="en-US"/>
          </a:p>
        </p:txBody>
      </p:sp>
      <p:sp>
        <p:nvSpPr>
          <p:cNvPr id="2" name="Footer Placeholder 1"/>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0449116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5F1FDC6-6C90-49BD-A6BF-BA6E2700C3BE}" type="slidenum">
              <a:rPr lang="en-US" smtClean="0"/>
              <a:pPr>
                <a:defRPr/>
              </a:pPr>
              <a:t>1</a:t>
            </a:fld>
            <a:endParaRPr lang="en-US"/>
          </a:p>
        </p:txBody>
      </p:sp>
    </p:spTree>
    <p:extLst>
      <p:ext uri="{BB962C8B-B14F-4D97-AF65-F5344CB8AC3E}">
        <p14:creationId xmlns:p14="http://schemas.microsoft.com/office/powerpoint/2010/main" val="220256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529F75-9FE5-448C-9DFA-2166237C0C3B}" type="slidenum">
              <a:rPr lang="en-US" altLang="en-US"/>
              <a:pPr/>
              <a:t>13</a:t>
            </a:fld>
            <a:endParaRPr lang="en-US" altLang="en-US"/>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r>
              <a:rPr lang="en-US" altLang="en-US"/>
              <a:t>The alpha “</a:t>
            </a:r>
            <a:r>
              <a:rPr lang="en-US" altLang="en-US">
                <a:sym typeface="Symbol" panose="05050102010706020507" pitchFamily="18" charset="2"/>
              </a:rPr>
              <a:t>” is a number between 0 and 1that shows the confidence level that you want.  If you want a 95% confidence level, then alpha is .95. You subtract this number from 1 to find the numbers outside of this range then divide by two since there are two tails on the graph.</a:t>
            </a:r>
            <a:endParaRPr lang="en-US" altLang="en-US"/>
          </a:p>
        </p:txBody>
      </p:sp>
    </p:spTree>
    <p:extLst>
      <p:ext uri="{BB962C8B-B14F-4D97-AF65-F5344CB8AC3E}">
        <p14:creationId xmlns:p14="http://schemas.microsoft.com/office/powerpoint/2010/main" val="1266168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4DCE0D-0A7A-45A4-888B-CE9843E20D0D}" type="slidenum">
              <a:rPr lang="en-US" altLang="en-US"/>
              <a:pPr/>
              <a:t>14</a:t>
            </a:fld>
            <a:endParaRPr lang="en-US" altLang="en-US"/>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975292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txBox="1">
            <a:spLocks noGrp="1" noChangeArrowheads="1"/>
          </p:cNvSpPr>
          <p:nvPr/>
        </p:nvSpPr>
        <p:spPr bwMode="auto">
          <a:xfrm>
            <a:off x="3897313" y="8829675"/>
            <a:ext cx="2982912"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nchor="b"/>
          <a:lstStyle>
            <a:lvl1pPr defTabSz="925513">
              <a:defRPr sz="1400">
                <a:solidFill>
                  <a:schemeClr val="tx1"/>
                </a:solidFill>
                <a:latin typeface="Times New Roman" panose="02020603050405020304" pitchFamily="18" charset="0"/>
              </a:defRPr>
            </a:lvl1pPr>
            <a:lvl2pPr marL="742950" indent="-285750" defTabSz="925513">
              <a:defRPr sz="1400">
                <a:solidFill>
                  <a:schemeClr val="tx1"/>
                </a:solidFill>
                <a:latin typeface="Times New Roman" panose="02020603050405020304" pitchFamily="18" charset="0"/>
              </a:defRPr>
            </a:lvl2pPr>
            <a:lvl3pPr marL="1143000" indent="-228600" defTabSz="925513">
              <a:defRPr sz="1400">
                <a:solidFill>
                  <a:schemeClr val="tx1"/>
                </a:solidFill>
                <a:latin typeface="Times New Roman" panose="02020603050405020304" pitchFamily="18" charset="0"/>
              </a:defRPr>
            </a:lvl3pPr>
            <a:lvl4pPr marL="1600200" indent="-228600" defTabSz="925513">
              <a:defRPr sz="1400">
                <a:solidFill>
                  <a:schemeClr val="tx1"/>
                </a:solidFill>
                <a:latin typeface="Times New Roman" panose="02020603050405020304" pitchFamily="18" charset="0"/>
              </a:defRPr>
            </a:lvl4pPr>
            <a:lvl5pPr marL="2057400" indent="-228600" defTabSz="925513">
              <a:defRPr sz="1400">
                <a:solidFill>
                  <a:schemeClr val="tx1"/>
                </a:solidFill>
                <a:latin typeface="Times New Roman" panose="02020603050405020304" pitchFamily="18" charset="0"/>
              </a:defRPr>
            </a:lvl5pPr>
            <a:lvl6pPr marL="25146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9pPr>
          </a:lstStyle>
          <a:p>
            <a:pPr algn="r" eaLnBrk="1" hangingPunct="1"/>
            <a:fld id="{9720CAC3-A3FD-4DBA-A52E-6AB4DFDCF38B}" type="slidenum">
              <a:rPr lang="en-US" altLang="en-US" sz="1200">
                <a:cs typeface="Arial" panose="020B0604020202020204" pitchFamily="34" charset="0"/>
              </a:rPr>
              <a:pPr algn="r" eaLnBrk="1" hangingPunct="1"/>
              <a:t>15</a:t>
            </a:fld>
            <a:endParaRPr lang="en-US" altLang="en-US" sz="1200">
              <a:cs typeface="Arial" panose="020B0604020202020204" pitchFamily="34" charset="0"/>
            </a:endParaRPr>
          </a:p>
        </p:txBody>
      </p:sp>
      <p:sp>
        <p:nvSpPr>
          <p:cNvPr id="72707" name="Rectangle 2"/>
          <p:cNvSpPr>
            <a:spLocks noGrp="1" noRot="1" noChangeAspect="1" noChangeArrowheads="1" noTextEdit="1"/>
          </p:cNvSpPr>
          <p:nvPr>
            <p:ph type="sldImg"/>
          </p:nvPr>
        </p:nvSpPr>
        <p:spPr>
          <a:xfrm>
            <a:off x="1119188" y="696913"/>
            <a:ext cx="4648200" cy="3486150"/>
          </a:xfrm>
          <a:ln/>
        </p:spPr>
      </p:sp>
      <p:sp>
        <p:nvSpPr>
          <p:cNvPr id="72708" name="Rectangle 3"/>
          <p:cNvSpPr>
            <a:spLocks noGrp="1" noChangeArrowheads="1"/>
          </p:cNvSpPr>
          <p:nvPr>
            <p:ph type="body" idx="1"/>
          </p:nvPr>
        </p:nvSpPr>
        <p:spPr>
          <a:xfrm>
            <a:off x="688975" y="4416425"/>
            <a:ext cx="550545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lstStyle/>
          <a:p>
            <a:pPr eaLnBrk="1" hangingPunct="1"/>
            <a:endParaRPr lang="en-US" altLang="en-US"/>
          </a:p>
        </p:txBody>
      </p:sp>
    </p:spTree>
    <p:extLst>
      <p:ext uri="{BB962C8B-B14F-4D97-AF65-F5344CB8AC3E}">
        <p14:creationId xmlns:p14="http://schemas.microsoft.com/office/powerpoint/2010/main" val="15415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xfrm>
            <a:off x="1119188" y="696913"/>
            <a:ext cx="4648200" cy="3486150"/>
          </a:xfrm>
          <a:ln/>
        </p:spPr>
      </p:sp>
      <p:sp>
        <p:nvSpPr>
          <p:cNvPr id="73731" name="Notes Placeholder 2"/>
          <p:cNvSpPr>
            <a:spLocks noGrp="1"/>
          </p:cNvSpPr>
          <p:nvPr>
            <p:ph type="body" idx="1"/>
          </p:nvPr>
        </p:nvSpPr>
        <p:spPr>
          <a:xfrm>
            <a:off x="688975" y="4416425"/>
            <a:ext cx="550545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lstStyle/>
          <a:p>
            <a:endParaRPr lang="en-US" altLang="en-US"/>
          </a:p>
        </p:txBody>
      </p:sp>
      <p:sp>
        <p:nvSpPr>
          <p:cNvPr id="73732" name="Slide Number Placeholder 3"/>
          <p:cNvSpPr txBox="1">
            <a:spLocks noGrp="1"/>
          </p:cNvSpPr>
          <p:nvPr/>
        </p:nvSpPr>
        <p:spPr bwMode="auto">
          <a:xfrm>
            <a:off x="3897313" y="8829675"/>
            <a:ext cx="2982912"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nchor="b"/>
          <a:lstStyle>
            <a:lvl1pPr defTabSz="925513">
              <a:defRPr sz="1400">
                <a:solidFill>
                  <a:schemeClr val="tx1"/>
                </a:solidFill>
                <a:latin typeface="Times New Roman" panose="02020603050405020304" pitchFamily="18" charset="0"/>
              </a:defRPr>
            </a:lvl1pPr>
            <a:lvl2pPr marL="742950" indent="-285750" defTabSz="925513">
              <a:defRPr sz="1400">
                <a:solidFill>
                  <a:schemeClr val="tx1"/>
                </a:solidFill>
                <a:latin typeface="Times New Roman" panose="02020603050405020304" pitchFamily="18" charset="0"/>
              </a:defRPr>
            </a:lvl2pPr>
            <a:lvl3pPr marL="1143000" indent="-228600" defTabSz="925513">
              <a:defRPr sz="1400">
                <a:solidFill>
                  <a:schemeClr val="tx1"/>
                </a:solidFill>
                <a:latin typeface="Times New Roman" panose="02020603050405020304" pitchFamily="18" charset="0"/>
              </a:defRPr>
            </a:lvl3pPr>
            <a:lvl4pPr marL="1600200" indent="-228600" defTabSz="925513">
              <a:defRPr sz="1400">
                <a:solidFill>
                  <a:schemeClr val="tx1"/>
                </a:solidFill>
                <a:latin typeface="Times New Roman" panose="02020603050405020304" pitchFamily="18" charset="0"/>
              </a:defRPr>
            </a:lvl4pPr>
            <a:lvl5pPr marL="2057400" indent="-228600" defTabSz="925513">
              <a:defRPr sz="1400">
                <a:solidFill>
                  <a:schemeClr val="tx1"/>
                </a:solidFill>
                <a:latin typeface="Times New Roman" panose="02020603050405020304" pitchFamily="18" charset="0"/>
              </a:defRPr>
            </a:lvl5pPr>
            <a:lvl6pPr marL="25146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9pPr>
          </a:lstStyle>
          <a:p>
            <a:pPr algn="r" eaLnBrk="1" hangingPunct="1"/>
            <a:fld id="{6276EFFE-AE7A-4E35-A0CE-3B522C602110}" type="slidenum">
              <a:rPr lang="en-US" altLang="en-US" sz="1200">
                <a:cs typeface="Arial" panose="020B0604020202020204" pitchFamily="34" charset="0"/>
              </a:rPr>
              <a:pPr algn="r" eaLnBrk="1" hangingPunct="1"/>
              <a:t>16</a:t>
            </a:fld>
            <a:endParaRPr lang="en-US" altLang="en-US" sz="1200">
              <a:cs typeface="Arial" panose="020B0604020202020204" pitchFamily="34" charset="0"/>
            </a:endParaRPr>
          </a:p>
        </p:txBody>
      </p:sp>
    </p:spTree>
    <p:extLst>
      <p:ext uri="{BB962C8B-B14F-4D97-AF65-F5344CB8AC3E}">
        <p14:creationId xmlns:p14="http://schemas.microsoft.com/office/powerpoint/2010/main" val="3612045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xfrm>
            <a:off x="1119188" y="696913"/>
            <a:ext cx="4648200" cy="3486150"/>
          </a:xfrm>
          <a:ln/>
        </p:spPr>
      </p:sp>
      <p:sp>
        <p:nvSpPr>
          <p:cNvPr id="74755" name="Notes Placeholder 2"/>
          <p:cNvSpPr>
            <a:spLocks noGrp="1"/>
          </p:cNvSpPr>
          <p:nvPr>
            <p:ph type="body" idx="1"/>
          </p:nvPr>
        </p:nvSpPr>
        <p:spPr>
          <a:xfrm>
            <a:off x="688975" y="4416425"/>
            <a:ext cx="550545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lstStyle/>
          <a:p>
            <a:endParaRPr lang="en-US" altLang="en-US"/>
          </a:p>
        </p:txBody>
      </p:sp>
      <p:sp>
        <p:nvSpPr>
          <p:cNvPr id="74756" name="Slide Number Placeholder 3"/>
          <p:cNvSpPr txBox="1">
            <a:spLocks noGrp="1"/>
          </p:cNvSpPr>
          <p:nvPr/>
        </p:nvSpPr>
        <p:spPr bwMode="auto">
          <a:xfrm>
            <a:off x="3897313" y="8829675"/>
            <a:ext cx="2982912"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nchor="b"/>
          <a:lstStyle>
            <a:lvl1pPr defTabSz="925513">
              <a:defRPr sz="1400">
                <a:solidFill>
                  <a:schemeClr val="tx1"/>
                </a:solidFill>
                <a:latin typeface="Times New Roman" panose="02020603050405020304" pitchFamily="18" charset="0"/>
              </a:defRPr>
            </a:lvl1pPr>
            <a:lvl2pPr marL="742950" indent="-285750" defTabSz="925513">
              <a:defRPr sz="1400">
                <a:solidFill>
                  <a:schemeClr val="tx1"/>
                </a:solidFill>
                <a:latin typeface="Times New Roman" panose="02020603050405020304" pitchFamily="18" charset="0"/>
              </a:defRPr>
            </a:lvl2pPr>
            <a:lvl3pPr marL="1143000" indent="-228600" defTabSz="925513">
              <a:defRPr sz="1400">
                <a:solidFill>
                  <a:schemeClr val="tx1"/>
                </a:solidFill>
                <a:latin typeface="Times New Roman" panose="02020603050405020304" pitchFamily="18" charset="0"/>
              </a:defRPr>
            </a:lvl3pPr>
            <a:lvl4pPr marL="1600200" indent="-228600" defTabSz="925513">
              <a:defRPr sz="1400">
                <a:solidFill>
                  <a:schemeClr val="tx1"/>
                </a:solidFill>
                <a:latin typeface="Times New Roman" panose="02020603050405020304" pitchFamily="18" charset="0"/>
              </a:defRPr>
            </a:lvl4pPr>
            <a:lvl5pPr marL="2057400" indent="-228600" defTabSz="925513">
              <a:defRPr sz="1400">
                <a:solidFill>
                  <a:schemeClr val="tx1"/>
                </a:solidFill>
                <a:latin typeface="Times New Roman" panose="02020603050405020304" pitchFamily="18" charset="0"/>
              </a:defRPr>
            </a:lvl5pPr>
            <a:lvl6pPr marL="25146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9pPr>
          </a:lstStyle>
          <a:p>
            <a:pPr algn="r" eaLnBrk="1" hangingPunct="1"/>
            <a:fld id="{42AA189E-EBAD-4E75-BB77-D0652C94655D}" type="slidenum">
              <a:rPr lang="en-US" altLang="en-US" sz="1200">
                <a:cs typeface="Arial" panose="020B0604020202020204" pitchFamily="34" charset="0"/>
              </a:rPr>
              <a:pPr algn="r" eaLnBrk="1" hangingPunct="1"/>
              <a:t>17</a:t>
            </a:fld>
            <a:endParaRPr lang="en-US" altLang="en-US" sz="1200">
              <a:cs typeface="Arial" panose="020B0604020202020204" pitchFamily="34" charset="0"/>
            </a:endParaRPr>
          </a:p>
        </p:txBody>
      </p:sp>
    </p:spTree>
    <p:extLst>
      <p:ext uri="{BB962C8B-B14F-4D97-AF65-F5344CB8AC3E}">
        <p14:creationId xmlns:p14="http://schemas.microsoft.com/office/powerpoint/2010/main" val="3490513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xfrm>
            <a:off x="1119188" y="696913"/>
            <a:ext cx="4648200" cy="3486150"/>
          </a:xfrm>
          <a:ln/>
        </p:spPr>
      </p:sp>
      <p:sp>
        <p:nvSpPr>
          <p:cNvPr id="75779" name="Notes Placeholder 2"/>
          <p:cNvSpPr>
            <a:spLocks noGrp="1"/>
          </p:cNvSpPr>
          <p:nvPr>
            <p:ph type="body" idx="1"/>
          </p:nvPr>
        </p:nvSpPr>
        <p:spPr>
          <a:xfrm>
            <a:off x="688975" y="4416425"/>
            <a:ext cx="550545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lstStyle/>
          <a:p>
            <a:endParaRPr lang="en-US" altLang="en-US"/>
          </a:p>
        </p:txBody>
      </p:sp>
      <p:sp>
        <p:nvSpPr>
          <p:cNvPr id="75780" name="Slide Number Placeholder 3"/>
          <p:cNvSpPr txBox="1">
            <a:spLocks noGrp="1"/>
          </p:cNvSpPr>
          <p:nvPr/>
        </p:nvSpPr>
        <p:spPr bwMode="auto">
          <a:xfrm>
            <a:off x="3897313" y="8829675"/>
            <a:ext cx="2982912"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nchor="b"/>
          <a:lstStyle>
            <a:lvl1pPr defTabSz="925513">
              <a:defRPr sz="1400">
                <a:solidFill>
                  <a:schemeClr val="tx1"/>
                </a:solidFill>
                <a:latin typeface="Times New Roman" panose="02020603050405020304" pitchFamily="18" charset="0"/>
              </a:defRPr>
            </a:lvl1pPr>
            <a:lvl2pPr marL="742950" indent="-285750" defTabSz="925513">
              <a:defRPr sz="1400">
                <a:solidFill>
                  <a:schemeClr val="tx1"/>
                </a:solidFill>
                <a:latin typeface="Times New Roman" panose="02020603050405020304" pitchFamily="18" charset="0"/>
              </a:defRPr>
            </a:lvl2pPr>
            <a:lvl3pPr marL="1143000" indent="-228600" defTabSz="925513">
              <a:defRPr sz="1400">
                <a:solidFill>
                  <a:schemeClr val="tx1"/>
                </a:solidFill>
                <a:latin typeface="Times New Roman" panose="02020603050405020304" pitchFamily="18" charset="0"/>
              </a:defRPr>
            </a:lvl3pPr>
            <a:lvl4pPr marL="1600200" indent="-228600" defTabSz="925513">
              <a:defRPr sz="1400">
                <a:solidFill>
                  <a:schemeClr val="tx1"/>
                </a:solidFill>
                <a:latin typeface="Times New Roman" panose="02020603050405020304" pitchFamily="18" charset="0"/>
              </a:defRPr>
            </a:lvl4pPr>
            <a:lvl5pPr marL="2057400" indent="-228600" defTabSz="925513">
              <a:defRPr sz="1400">
                <a:solidFill>
                  <a:schemeClr val="tx1"/>
                </a:solidFill>
                <a:latin typeface="Times New Roman" panose="02020603050405020304" pitchFamily="18" charset="0"/>
              </a:defRPr>
            </a:lvl5pPr>
            <a:lvl6pPr marL="25146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9pPr>
          </a:lstStyle>
          <a:p>
            <a:pPr algn="r" eaLnBrk="1" hangingPunct="1"/>
            <a:fld id="{95AE6059-DFF7-4CD0-8BD7-37003877D190}" type="slidenum">
              <a:rPr lang="en-US" altLang="en-US" sz="1200">
                <a:cs typeface="Arial" panose="020B0604020202020204" pitchFamily="34" charset="0"/>
              </a:rPr>
              <a:pPr algn="r" eaLnBrk="1" hangingPunct="1"/>
              <a:t>18</a:t>
            </a:fld>
            <a:endParaRPr lang="en-US" altLang="en-US" sz="1200">
              <a:cs typeface="Arial" panose="020B0604020202020204" pitchFamily="34" charset="0"/>
            </a:endParaRPr>
          </a:p>
        </p:txBody>
      </p:sp>
    </p:spTree>
    <p:extLst>
      <p:ext uri="{BB962C8B-B14F-4D97-AF65-F5344CB8AC3E}">
        <p14:creationId xmlns:p14="http://schemas.microsoft.com/office/powerpoint/2010/main" val="3522099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a:noFill/>
        </p:spPr>
        <p:txBody>
          <a:bodyPr/>
          <a:lstStyle/>
          <a:p>
            <a:fld id="{D03922D5-CD13-418D-9330-3348DAE78F83}" type="slidenum">
              <a:rPr lang="en-GB" smtClean="0"/>
              <a:pPr/>
              <a:t>20</a:t>
            </a:fld>
            <a:endParaRPr lang="en-GB"/>
          </a:p>
        </p:txBody>
      </p:sp>
      <p:sp>
        <p:nvSpPr>
          <p:cNvPr id="37890" name="Rectangle 2"/>
          <p:cNvSpPr txBox="1">
            <a:spLocks noGrp="1" noChangeArrowheads="1"/>
          </p:cNvSpPr>
          <p:nvPr/>
        </p:nvSpPr>
        <p:spPr bwMode="auto">
          <a:xfrm>
            <a:off x="0" y="0"/>
            <a:ext cx="3076575" cy="512763"/>
          </a:xfrm>
          <a:prstGeom prst="rect">
            <a:avLst/>
          </a:prstGeom>
          <a:noFill/>
          <a:ln w="9525">
            <a:noFill/>
            <a:miter lim="800000"/>
            <a:headEnd/>
            <a:tailEnd/>
          </a:ln>
        </p:spPr>
        <p:txBody>
          <a:bodyPr lIns="99038" tIns="49519" rIns="99038" bIns="49519"/>
          <a:lstStyle/>
          <a:p>
            <a:pPr defTabSz="990600"/>
            <a:r>
              <a:rPr lang="en-US" sz="1300">
                <a:latin typeface="Arial" charset="0"/>
              </a:rPr>
              <a:t>QTM1310/ Sharpe</a:t>
            </a:r>
          </a:p>
        </p:txBody>
      </p:sp>
      <p:sp>
        <p:nvSpPr>
          <p:cNvPr id="37891" name="Rectangle 7"/>
          <p:cNvSpPr txBox="1">
            <a:spLocks noGrp="1" noChangeArrowheads="1"/>
          </p:cNvSpPr>
          <p:nvPr/>
        </p:nvSpPr>
        <p:spPr bwMode="auto">
          <a:xfrm>
            <a:off x="4021138" y="9720263"/>
            <a:ext cx="3076575" cy="512762"/>
          </a:xfrm>
          <a:prstGeom prst="rect">
            <a:avLst/>
          </a:prstGeom>
          <a:noFill/>
          <a:ln w="9525">
            <a:noFill/>
            <a:miter lim="800000"/>
            <a:headEnd/>
            <a:tailEnd/>
          </a:ln>
        </p:spPr>
        <p:txBody>
          <a:bodyPr lIns="99038" tIns="49519" rIns="99038" bIns="49519" anchor="b"/>
          <a:lstStyle/>
          <a:p>
            <a:pPr algn="r" defTabSz="990600"/>
            <a:fld id="{FA1D68DF-5419-48ED-8F42-11A76A65BC87}" type="slidenum">
              <a:rPr lang="en-US" sz="1300">
                <a:latin typeface="Arial" charset="0"/>
              </a:rPr>
              <a:pPr algn="r" defTabSz="990600"/>
              <a:t>20</a:t>
            </a:fld>
            <a:endParaRPr lang="en-US" sz="1300">
              <a:latin typeface="Arial" charset="0"/>
            </a:endParaRPr>
          </a:p>
        </p:txBody>
      </p:sp>
      <p:sp>
        <p:nvSpPr>
          <p:cNvPr id="37892" name="Rectangle 2"/>
          <p:cNvSpPr>
            <a:spLocks noGrp="1" noRot="1" noChangeAspect="1" noChangeArrowheads="1" noTextEdit="1"/>
          </p:cNvSpPr>
          <p:nvPr>
            <p:ph type="sldImg"/>
          </p:nvPr>
        </p:nvSpPr>
        <p:spPr>
          <a:xfrm>
            <a:off x="990600" y="766763"/>
            <a:ext cx="5118100" cy="3838575"/>
          </a:xfrm>
          <a:ln/>
        </p:spPr>
      </p:sp>
      <p:sp>
        <p:nvSpPr>
          <p:cNvPr id="37893" name="Rectangle 3"/>
          <p:cNvSpPr>
            <a:spLocks noGrp="1" noChangeArrowheads="1"/>
          </p:cNvSpPr>
          <p:nvPr>
            <p:ph type="body" idx="1"/>
          </p:nvPr>
        </p:nvSpPr>
        <p:spPr>
          <a:xfrm>
            <a:off x="711200" y="4862513"/>
            <a:ext cx="5676900" cy="4605337"/>
          </a:xfrm>
          <a:noFill/>
          <a:ln/>
        </p:spPr>
        <p:txBody>
          <a:bodyPr lIns="99038" tIns="49519" rIns="99038" bIns="49519"/>
          <a:lstStyle/>
          <a:p>
            <a:pPr eaLnBrk="1" hangingPunct="1"/>
            <a:endParaRPr lang="en-US">
              <a:latin typeface="Verdana" pitchFamily="34" charset="0"/>
            </a:endParaRPr>
          </a:p>
        </p:txBody>
      </p:sp>
    </p:spTree>
    <p:extLst>
      <p:ext uri="{BB962C8B-B14F-4D97-AF65-F5344CB8AC3E}">
        <p14:creationId xmlns:p14="http://schemas.microsoft.com/office/powerpoint/2010/main" val="219795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7"/>
          <p:cNvSpPr>
            <a:spLocks noGrp="1" noChangeArrowheads="1"/>
          </p:cNvSpPr>
          <p:nvPr>
            <p:ph type="sldNum" sz="quarter" idx="5"/>
          </p:nvPr>
        </p:nvSpPr>
        <p:spPr>
          <a:noFill/>
        </p:spPr>
        <p:txBody>
          <a:bodyPr/>
          <a:lstStyle/>
          <a:p>
            <a:fld id="{36D9B42D-D4B8-4E62-B685-7459C3BB0A57}" type="slidenum">
              <a:rPr lang="en-GB" smtClean="0"/>
              <a:pPr/>
              <a:t>21</a:t>
            </a:fld>
            <a:endParaRPr lang="en-GB"/>
          </a:p>
        </p:txBody>
      </p:sp>
      <p:sp>
        <p:nvSpPr>
          <p:cNvPr id="214018" name="Rectangle 2"/>
          <p:cNvSpPr txBox="1">
            <a:spLocks noGrp="1" noChangeArrowheads="1"/>
          </p:cNvSpPr>
          <p:nvPr/>
        </p:nvSpPr>
        <p:spPr bwMode="auto">
          <a:xfrm>
            <a:off x="0" y="0"/>
            <a:ext cx="3076575" cy="512763"/>
          </a:xfrm>
          <a:prstGeom prst="rect">
            <a:avLst/>
          </a:prstGeom>
          <a:noFill/>
          <a:ln w="9525">
            <a:noFill/>
            <a:miter lim="800000"/>
            <a:headEnd/>
            <a:tailEnd/>
          </a:ln>
        </p:spPr>
        <p:txBody>
          <a:bodyPr lIns="99038" tIns="49519" rIns="99038" bIns="49519"/>
          <a:lstStyle/>
          <a:p>
            <a:pPr defTabSz="990600"/>
            <a:r>
              <a:rPr lang="en-US" sz="1300">
                <a:latin typeface="Arial" charset="0"/>
              </a:rPr>
              <a:t>QTM1310/ Sharpe</a:t>
            </a:r>
          </a:p>
        </p:txBody>
      </p:sp>
      <p:sp>
        <p:nvSpPr>
          <p:cNvPr id="214019" name="Rectangle 7"/>
          <p:cNvSpPr txBox="1">
            <a:spLocks noGrp="1" noChangeArrowheads="1"/>
          </p:cNvSpPr>
          <p:nvPr/>
        </p:nvSpPr>
        <p:spPr bwMode="auto">
          <a:xfrm>
            <a:off x="4021138" y="9720263"/>
            <a:ext cx="3076575" cy="512762"/>
          </a:xfrm>
          <a:prstGeom prst="rect">
            <a:avLst/>
          </a:prstGeom>
          <a:noFill/>
          <a:ln w="9525">
            <a:noFill/>
            <a:miter lim="800000"/>
            <a:headEnd/>
            <a:tailEnd/>
          </a:ln>
        </p:spPr>
        <p:txBody>
          <a:bodyPr lIns="99038" tIns="49519" rIns="99038" bIns="49519" anchor="b"/>
          <a:lstStyle/>
          <a:p>
            <a:pPr algn="r" defTabSz="990600"/>
            <a:fld id="{FE77533C-4237-4950-BECC-62848663E5AA}" type="slidenum">
              <a:rPr lang="en-US" sz="1300">
                <a:latin typeface="Arial" charset="0"/>
              </a:rPr>
              <a:pPr algn="r" defTabSz="990600"/>
              <a:t>21</a:t>
            </a:fld>
            <a:endParaRPr lang="en-US" sz="1300">
              <a:latin typeface="Arial" charset="0"/>
            </a:endParaRPr>
          </a:p>
        </p:txBody>
      </p:sp>
      <p:sp>
        <p:nvSpPr>
          <p:cNvPr id="214020" name="Rectangle 2"/>
          <p:cNvSpPr>
            <a:spLocks noGrp="1" noRot="1" noChangeAspect="1" noChangeArrowheads="1" noTextEdit="1"/>
          </p:cNvSpPr>
          <p:nvPr>
            <p:ph type="sldImg"/>
          </p:nvPr>
        </p:nvSpPr>
        <p:spPr>
          <a:xfrm>
            <a:off x="990600" y="766763"/>
            <a:ext cx="5118100" cy="3838575"/>
          </a:xfrm>
          <a:ln/>
        </p:spPr>
      </p:sp>
      <p:sp>
        <p:nvSpPr>
          <p:cNvPr id="214021" name="Rectangle 3"/>
          <p:cNvSpPr>
            <a:spLocks noGrp="1" noChangeArrowheads="1"/>
          </p:cNvSpPr>
          <p:nvPr>
            <p:ph type="body" idx="1"/>
          </p:nvPr>
        </p:nvSpPr>
        <p:spPr>
          <a:xfrm>
            <a:off x="711200" y="4862513"/>
            <a:ext cx="5676900" cy="4605337"/>
          </a:xfrm>
          <a:noFill/>
          <a:ln/>
        </p:spPr>
        <p:txBody>
          <a:bodyPr lIns="99038" tIns="49519" rIns="99038" bIns="49519"/>
          <a:lstStyle/>
          <a:p>
            <a:pPr eaLnBrk="1" hangingPunct="1"/>
            <a:endParaRPr lang="en-US">
              <a:latin typeface="Verdana" pitchFamily="34" charset="0"/>
            </a:endParaRPr>
          </a:p>
        </p:txBody>
      </p:sp>
    </p:spTree>
    <p:extLst>
      <p:ext uri="{BB962C8B-B14F-4D97-AF65-F5344CB8AC3E}">
        <p14:creationId xmlns:p14="http://schemas.microsoft.com/office/powerpoint/2010/main" val="127403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97313" y="8829675"/>
            <a:ext cx="2982912"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nchor="b"/>
          <a:lstStyle>
            <a:lvl1pPr defTabSz="925513">
              <a:defRPr sz="1400">
                <a:solidFill>
                  <a:schemeClr val="tx1"/>
                </a:solidFill>
                <a:latin typeface="Times New Roman" panose="02020603050405020304" pitchFamily="18" charset="0"/>
              </a:defRPr>
            </a:lvl1pPr>
            <a:lvl2pPr marL="742950" indent="-285750" defTabSz="925513">
              <a:defRPr sz="1400">
                <a:solidFill>
                  <a:schemeClr val="tx1"/>
                </a:solidFill>
                <a:latin typeface="Times New Roman" panose="02020603050405020304" pitchFamily="18" charset="0"/>
              </a:defRPr>
            </a:lvl2pPr>
            <a:lvl3pPr marL="1143000" indent="-228600" defTabSz="925513">
              <a:defRPr sz="1400">
                <a:solidFill>
                  <a:schemeClr val="tx1"/>
                </a:solidFill>
                <a:latin typeface="Times New Roman" panose="02020603050405020304" pitchFamily="18" charset="0"/>
              </a:defRPr>
            </a:lvl3pPr>
            <a:lvl4pPr marL="1600200" indent="-228600" defTabSz="925513">
              <a:defRPr sz="1400">
                <a:solidFill>
                  <a:schemeClr val="tx1"/>
                </a:solidFill>
                <a:latin typeface="Times New Roman" panose="02020603050405020304" pitchFamily="18" charset="0"/>
              </a:defRPr>
            </a:lvl4pPr>
            <a:lvl5pPr marL="2057400" indent="-228600" defTabSz="925513">
              <a:defRPr sz="1400">
                <a:solidFill>
                  <a:schemeClr val="tx1"/>
                </a:solidFill>
                <a:latin typeface="Times New Roman" panose="02020603050405020304" pitchFamily="18" charset="0"/>
              </a:defRPr>
            </a:lvl5pPr>
            <a:lvl6pPr marL="25146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defTabSz="925513" eaLnBrk="0" fontAlgn="base" hangingPunct="0">
              <a:spcBef>
                <a:spcPct val="0"/>
              </a:spcBef>
              <a:spcAft>
                <a:spcPct val="0"/>
              </a:spcAft>
              <a:defRPr sz="1400">
                <a:solidFill>
                  <a:schemeClr val="tx1"/>
                </a:solidFill>
                <a:latin typeface="Times New Roman" panose="02020603050405020304" pitchFamily="18" charset="0"/>
              </a:defRPr>
            </a:lvl9pPr>
          </a:lstStyle>
          <a:p>
            <a:pPr algn="r" eaLnBrk="1" hangingPunct="1"/>
            <a:fld id="{2633EED2-8806-4FA9-AC75-246573E0212F}" type="slidenum">
              <a:rPr lang="en-US" altLang="en-US" sz="1200">
                <a:latin typeface="Arial" panose="020B0604020202020204" pitchFamily="34" charset="0"/>
                <a:cs typeface="Arial" panose="020B0604020202020204" pitchFamily="34" charset="0"/>
              </a:rPr>
              <a:pPr algn="r" eaLnBrk="1" hangingPunct="1"/>
              <a:t>23</a:t>
            </a:fld>
            <a:endParaRPr lang="en-US" altLang="en-US" sz="1200">
              <a:latin typeface="Arial" panose="020B0604020202020204" pitchFamily="34" charset="0"/>
              <a:cs typeface="Arial" panose="020B0604020202020204" pitchFamily="34" charset="0"/>
            </a:endParaRPr>
          </a:p>
        </p:txBody>
      </p:sp>
      <p:sp>
        <p:nvSpPr>
          <p:cNvPr id="78851" name="Rectangle 2"/>
          <p:cNvSpPr>
            <a:spLocks noGrp="1" noRot="1" noChangeAspect="1" noChangeArrowheads="1" noTextEdit="1"/>
          </p:cNvSpPr>
          <p:nvPr>
            <p:ph type="sldImg"/>
          </p:nvPr>
        </p:nvSpPr>
        <p:spPr>
          <a:xfrm>
            <a:off x="1119188" y="696913"/>
            <a:ext cx="4648200" cy="3486150"/>
          </a:xfrm>
          <a:ln/>
        </p:spPr>
      </p:sp>
      <p:sp>
        <p:nvSpPr>
          <p:cNvPr id="78852" name="Rectangle 3"/>
          <p:cNvSpPr>
            <a:spLocks noGrp="1" noChangeArrowheads="1"/>
          </p:cNvSpPr>
          <p:nvPr>
            <p:ph type="body" idx="1"/>
          </p:nvPr>
        </p:nvSpPr>
        <p:spPr>
          <a:xfrm>
            <a:off x="688975" y="4416425"/>
            <a:ext cx="550545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601" tIns="46301" rIns="92601" bIns="46301"/>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79756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B10132-7707-48DC-BA3F-AB36E534D5B7}" type="slidenum">
              <a:rPr lang="en-US" altLang="en-US"/>
              <a:pPr/>
              <a:t>24</a:t>
            </a:fld>
            <a:endParaRPr lang="en-US" altLang="en-US"/>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r>
              <a:rPr lang="en-US" altLang="en-US" dirty="0"/>
              <a:t>Steps 1 and 2 are similar to what we learned for a two-sample test</a:t>
            </a:r>
          </a:p>
          <a:p>
            <a:r>
              <a:rPr lang="en-US" altLang="en-US" dirty="0"/>
              <a:t>For step 3 we select the F-distribution</a:t>
            </a:r>
          </a:p>
          <a:p>
            <a:r>
              <a:rPr lang="en-US" altLang="en-US" dirty="0"/>
              <a:t>For step 4, it is important to find the degrees of freedom in the nominator and the degrees of freedom in the denominator.</a:t>
            </a:r>
          </a:p>
          <a:p>
            <a:r>
              <a:rPr lang="en-US" altLang="en-US" dirty="0"/>
              <a:t>The degrees of freedom in the numerator is simply k – 1 where k is the number of populations.</a:t>
            </a:r>
          </a:p>
          <a:p>
            <a:r>
              <a:rPr lang="en-US" altLang="en-US" dirty="0"/>
              <a:t>The degree of freedom in the denominator is n – k where is n is total number of observations (in all the populations together).</a:t>
            </a:r>
          </a:p>
        </p:txBody>
      </p:sp>
    </p:spTree>
    <p:extLst>
      <p:ext uri="{BB962C8B-B14F-4D97-AF65-F5344CB8AC3E}">
        <p14:creationId xmlns:p14="http://schemas.microsoft.com/office/powerpoint/2010/main" val="2174322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 value is Mean</a:t>
            </a:r>
            <a:r>
              <a:rPr lang="en-US" baseline="0" dirty="0"/>
              <a:t> Squares Among divided by Mean Square Within</a:t>
            </a:r>
            <a:endParaRPr lang="en-US" dirty="0"/>
          </a:p>
        </p:txBody>
      </p:sp>
      <p:sp>
        <p:nvSpPr>
          <p:cNvPr id="4" name="Slide Number Placeholder 3"/>
          <p:cNvSpPr>
            <a:spLocks noGrp="1"/>
          </p:cNvSpPr>
          <p:nvPr>
            <p:ph type="sldNum" sz="quarter" idx="10"/>
          </p:nvPr>
        </p:nvSpPr>
        <p:spPr/>
        <p:txBody>
          <a:bodyPr/>
          <a:lstStyle/>
          <a:p>
            <a:pPr>
              <a:defRPr/>
            </a:pPr>
            <a:fld id="{C5F1FDC6-6C90-49BD-A6BF-BA6E2700C3BE}" type="slidenum">
              <a:rPr lang="en-US" smtClean="0"/>
              <a:pPr>
                <a:defRPr/>
              </a:pPr>
              <a:t>27</a:t>
            </a:fld>
            <a:endParaRPr lang="en-US"/>
          </a:p>
        </p:txBody>
      </p:sp>
    </p:spTree>
    <p:extLst>
      <p:ext uri="{BB962C8B-B14F-4D97-AF65-F5344CB8AC3E}">
        <p14:creationId xmlns:p14="http://schemas.microsoft.com/office/powerpoint/2010/main" val="4200330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A4E78B-6E04-44DA-BBBD-EE30C676E415}" type="slidenum">
              <a:rPr lang="en-US" altLang="en-US"/>
              <a:pPr/>
              <a:t>28</a:t>
            </a:fld>
            <a:endParaRPr lang="en-US" altLang="en-US"/>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r>
              <a:rPr lang="en-US" altLang="en-US"/>
              <a:t>Select the “ANOVA: Single Factor” function from the “Tools-&gt;Data Analysis” menu of Excel.  </a:t>
            </a:r>
          </a:p>
        </p:txBody>
      </p:sp>
    </p:spTree>
    <p:extLst>
      <p:ext uri="{BB962C8B-B14F-4D97-AF65-F5344CB8AC3E}">
        <p14:creationId xmlns:p14="http://schemas.microsoft.com/office/powerpoint/2010/main" val="649372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8F967C-3DF7-4222-9E05-AAD42C8A8895}" type="slidenum">
              <a:rPr lang="en-US" altLang="en-US"/>
              <a:pPr/>
              <a:t>29</a:t>
            </a:fld>
            <a:endParaRPr lang="en-US" altLang="en-US"/>
          </a:p>
        </p:txBody>
      </p:sp>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p:txBody>
          <a:bodyPr/>
          <a:lstStyle/>
          <a:p>
            <a:r>
              <a:rPr lang="en-US" altLang="en-US"/>
              <a:t>Note that except for that 66 in the third observation of the second series, the average of each column is exactly 5.</a:t>
            </a:r>
          </a:p>
          <a:p>
            <a:endParaRPr lang="en-US" altLang="en-US"/>
          </a:p>
        </p:txBody>
      </p:sp>
    </p:spTree>
    <p:extLst>
      <p:ext uri="{BB962C8B-B14F-4D97-AF65-F5344CB8AC3E}">
        <p14:creationId xmlns:p14="http://schemas.microsoft.com/office/powerpoint/2010/main" val="1779399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4283A9-A574-4C3F-BA74-CDB0A8787ED1}" type="slidenum">
              <a:rPr lang="en-US" altLang="en-US"/>
              <a:pPr/>
              <a:t>30</a:t>
            </a:fld>
            <a:endParaRPr lang="en-US" altLang="en-US"/>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lstStyle/>
          <a:p>
            <a:r>
              <a:rPr lang="en-US" altLang="en-US"/>
              <a:t>Note the two red values on the slide.</a:t>
            </a:r>
          </a:p>
          <a:p>
            <a:r>
              <a:rPr lang="en-US" altLang="en-US"/>
              <a:t>The actual value of the Fstat is 0.973</a:t>
            </a:r>
          </a:p>
          <a:p>
            <a:r>
              <a:rPr lang="en-US" altLang="en-US"/>
              <a:t>The F critical value is 3.885</a:t>
            </a:r>
          </a:p>
          <a:p>
            <a:r>
              <a:rPr lang="en-US" altLang="en-US"/>
              <a:t>The value of Fstat is less than the critical value, so we accept the null hypothesis and can conclude that there is evidence that the population means are statistically equivalent.</a:t>
            </a:r>
          </a:p>
        </p:txBody>
      </p:sp>
    </p:spTree>
    <p:extLst>
      <p:ext uri="{BB962C8B-B14F-4D97-AF65-F5344CB8AC3E}">
        <p14:creationId xmlns:p14="http://schemas.microsoft.com/office/powerpoint/2010/main" val="38269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E34211-6EB2-4C8E-B82E-FED0937317B4}" type="slidenum">
              <a:rPr lang="en-US" altLang="en-US"/>
              <a:pPr/>
              <a:t>32</a:t>
            </a:fld>
            <a:endParaRPr lang="en-US" altLang="en-US"/>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r>
              <a:rPr lang="en-US" altLang="en-US"/>
              <a:t>This time the numbers are more random. We do not expect the means of the three populations to be equal.</a:t>
            </a:r>
          </a:p>
        </p:txBody>
      </p:sp>
    </p:spTree>
    <p:extLst>
      <p:ext uri="{BB962C8B-B14F-4D97-AF65-F5344CB8AC3E}">
        <p14:creationId xmlns:p14="http://schemas.microsoft.com/office/powerpoint/2010/main" val="2893668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2773A1-B995-4037-BFF3-E8AE91B5E354}" type="slidenum">
              <a:rPr lang="en-US" altLang="en-US"/>
              <a:pPr/>
              <a:t>33</a:t>
            </a:fld>
            <a:endParaRPr lang="en-US" altLang="en-US"/>
          </a:p>
        </p:txBody>
      </p:sp>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p:txBody>
          <a:bodyPr/>
          <a:lstStyle/>
          <a:p>
            <a:r>
              <a:rPr lang="en-US" altLang="en-US"/>
              <a:t>The critical value for F stayed 3.885 because we have the same level of significance and same number of observations.</a:t>
            </a:r>
          </a:p>
          <a:p>
            <a:r>
              <a:rPr lang="en-US" altLang="en-US"/>
              <a:t>The actual Fstat value in this case is 4.182. As this is larger than the critical value, we can reject the null hypothesis and assume there is at least one pairwise difference between the populations means.</a:t>
            </a:r>
          </a:p>
          <a:p>
            <a:endParaRPr lang="en-US" altLang="en-US"/>
          </a:p>
          <a:p>
            <a:r>
              <a:rPr lang="en-US" altLang="en-US"/>
              <a:t>If we are able to reject the null hypothesis we can run pairwise comparison tests such as the Tukey test to examine pairwise differences between the population means.</a:t>
            </a:r>
          </a:p>
        </p:txBody>
      </p:sp>
    </p:spTree>
    <p:extLst>
      <p:ext uri="{BB962C8B-B14F-4D97-AF65-F5344CB8AC3E}">
        <p14:creationId xmlns:p14="http://schemas.microsoft.com/office/powerpoint/2010/main" val="184687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5FCE98F7-2FE4-4B78-931F-FE263A72326B}" type="slidenum">
              <a:rPr lang="en-US" altLang="en-US" sz="1200" smtClean="0"/>
              <a:pPr/>
              <a:t>35</a:t>
            </a:fld>
            <a:endParaRPr lang="en-US" altLang="en-US" sz="1200"/>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779248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ln/>
        </p:spPr>
      </p:sp>
      <p:sp>
        <p:nvSpPr>
          <p:cNvPr id="9219" name="Notes Placeholder 2"/>
          <p:cNvSpPr>
            <a:spLocks noGrp="1"/>
          </p:cNvSpPr>
          <p:nvPr>
            <p:ph type="body" idx="1"/>
          </p:nvPr>
        </p:nvSpPr>
        <p:spPr>
          <a:noFill/>
        </p:spPr>
        <p:txBody>
          <a:bodyPr/>
          <a:lstStyle/>
          <a:p>
            <a:endParaRPr lang="en-US" altLang="en-US"/>
          </a:p>
        </p:txBody>
      </p:sp>
      <p:sp>
        <p:nvSpPr>
          <p:cNvPr id="9220" name="Slide Number Placeholder 3"/>
          <p:cNvSpPr>
            <a:spLocks noGrp="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1EE23326-DEF4-4B29-92AD-545A23E907A7}" type="slidenum">
              <a:rPr lang="en-US" altLang="en-US" sz="1200" smtClean="0"/>
              <a:pPr/>
              <a:t>36</a:t>
            </a:fld>
            <a:endParaRPr lang="en-US" altLang="en-US" sz="1200"/>
          </a:p>
        </p:txBody>
      </p:sp>
    </p:spTree>
    <p:extLst>
      <p:ext uri="{BB962C8B-B14F-4D97-AF65-F5344CB8AC3E}">
        <p14:creationId xmlns:p14="http://schemas.microsoft.com/office/powerpoint/2010/main" val="1649126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97A5A892-F8F0-4359-AC06-59164D1B825C}" type="slidenum">
              <a:rPr lang="en-US" altLang="en-US" sz="1200" smtClean="0"/>
              <a:pPr/>
              <a:t>37</a:t>
            </a:fld>
            <a:endParaRPr lang="en-US" altLang="en-US" sz="1200"/>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p:spPr>
        <p:txBody>
          <a:bodyPr/>
          <a:lstStyle/>
          <a:p>
            <a:pPr eaLnBrk="1" hangingPunct="1"/>
            <a:r>
              <a:rPr lang="en-US" altLang="en-US"/>
              <a:t>This chart shows a regression analysis that does not have any relationship between the two variables.  The spread of the variable scores has no pattern.  You cannot use the number of assignments to predict the GPA of the students.</a:t>
            </a:r>
          </a:p>
        </p:txBody>
      </p:sp>
    </p:spTree>
    <p:extLst>
      <p:ext uri="{BB962C8B-B14F-4D97-AF65-F5344CB8AC3E}">
        <p14:creationId xmlns:p14="http://schemas.microsoft.com/office/powerpoint/2010/main" val="324560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FF3F1B79-4324-47F9-98A0-486BE36A761C}" type="slidenum">
              <a:rPr lang="en-US" altLang="en-US" sz="1200" smtClean="0"/>
              <a:pPr/>
              <a:t>38</a:t>
            </a:fld>
            <a:endParaRPr lang="en-US" altLang="en-US" sz="120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r>
              <a:rPr lang="en-US" altLang="en-US"/>
              <a:t>Here is a graph that indicates a positive relationship between the two variables.  As the number of assignments, increases, the GPA of the students increases.  You should be able to fairly accurately predict the GPA of the students based on the number of assignments given to them.  </a:t>
            </a:r>
          </a:p>
        </p:txBody>
      </p:sp>
    </p:spTree>
    <p:extLst>
      <p:ext uri="{BB962C8B-B14F-4D97-AF65-F5344CB8AC3E}">
        <p14:creationId xmlns:p14="http://schemas.microsoft.com/office/powerpoint/2010/main" val="1456167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116AD7F6-C3B7-4538-B5BC-CC6C247DC36F}" type="slidenum">
              <a:rPr lang="en-US" altLang="en-US" sz="1200" smtClean="0"/>
              <a:pPr/>
              <a:t>39</a:t>
            </a:fld>
            <a:endParaRPr lang="en-US" altLang="en-US" sz="120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r>
              <a:rPr lang="en-US" altLang="en-US"/>
              <a:t>This example along with the rest of the slides come from the 10th chapter of the Levine book referenced on this slide.</a:t>
            </a:r>
          </a:p>
        </p:txBody>
      </p:sp>
    </p:spTree>
    <p:extLst>
      <p:ext uri="{BB962C8B-B14F-4D97-AF65-F5344CB8AC3E}">
        <p14:creationId xmlns:p14="http://schemas.microsoft.com/office/powerpoint/2010/main" val="1937666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DA803FFB-B4C8-42DC-80E7-F4C10044A910}" type="slidenum">
              <a:rPr lang="en-US" altLang="en-US" sz="1200" smtClean="0"/>
              <a:pPr/>
              <a:t>42</a:t>
            </a:fld>
            <a:endParaRPr lang="en-US" altLang="en-US"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r>
              <a:rPr lang="en-US" altLang="en-US"/>
              <a:t>You can add a trendline to this chart by choosing “add a trendline” in the chart menu.  You can also calculate the correlation coefficient.</a:t>
            </a:r>
          </a:p>
          <a:p>
            <a:pPr eaLnBrk="1" hangingPunct="1"/>
            <a:endParaRPr lang="en-US" altLang="en-US"/>
          </a:p>
          <a:p>
            <a:pPr eaLnBrk="1" hangingPunct="1"/>
            <a:r>
              <a:rPr lang="en-US" altLang="en-US"/>
              <a:t>Notice that there is a positive linear relationship that indicates that you can use linear regression to predict delivery times within the data set.  Without this relationship, you cannot use regression.  Be careful when using regression so that you avoid assuming a relationship that does not exist.</a:t>
            </a:r>
          </a:p>
        </p:txBody>
      </p:sp>
    </p:spTree>
    <p:extLst>
      <p:ext uri="{BB962C8B-B14F-4D97-AF65-F5344CB8AC3E}">
        <p14:creationId xmlns:p14="http://schemas.microsoft.com/office/powerpoint/2010/main" val="4160076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01AAF290-7E8E-4A22-A825-B2EB0B975FCE}" type="slidenum">
              <a:rPr lang="en-US" altLang="en-US" sz="1200" smtClean="0"/>
              <a:pPr/>
              <a:t>43</a:t>
            </a:fld>
            <a:endParaRPr lang="en-US" altLang="en-US" sz="120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r>
              <a:rPr lang="en-US" altLang="en-US"/>
              <a:t>Remember that you must be careful to identify the independent and the dependent variables correctly.</a:t>
            </a:r>
          </a:p>
        </p:txBody>
      </p:sp>
    </p:spTree>
    <p:extLst>
      <p:ext uri="{BB962C8B-B14F-4D97-AF65-F5344CB8AC3E}">
        <p14:creationId xmlns:p14="http://schemas.microsoft.com/office/powerpoint/2010/main" val="3759838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1AD172C2-7F62-4C68-AC40-7AB652480A77}" type="slidenum">
              <a:rPr lang="en-US" altLang="en-US" sz="1200" smtClean="0"/>
              <a:pPr/>
              <a:t>44</a:t>
            </a:fld>
            <a:endParaRPr lang="en-US" altLang="en-US" sz="120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r>
              <a:rPr lang="en-US" altLang="en-US"/>
              <a:t>This slide shows part of the output that the data analysis tool gives you for the regression analysis. You may know what the numbers are, but what do the numbers mean?  Focus on the meaning of each of the numbers in your assignment.</a:t>
            </a:r>
          </a:p>
        </p:txBody>
      </p:sp>
    </p:spTree>
    <p:extLst>
      <p:ext uri="{BB962C8B-B14F-4D97-AF65-F5344CB8AC3E}">
        <p14:creationId xmlns:p14="http://schemas.microsoft.com/office/powerpoint/2010/main" val="19020965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D42B8688-87C1-4C8E-BF20-1868A05001CC}" type="slidenum">
              <a:rPr lang="en-US" altLang="en-US" sz="1200" smtClean="0"/>
              <a:pPr/>
              <a:t>45</a:t>
            </a:fld>
            <a:endParaRPr lang="en-US" altLang="en-US" sz="120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r>
              <a:rPr lang="en-US" altLang="en-US"/>
              <a:t>When you do your analysis, explain what the two variables are and how you would use these variables.</a:t>
            </a:r>
          </a:p>
        </p:txBody>
      </p:sp>
    </p:spTree>
    <p:extLst>
      <p:ext uri="{BB962C8B-B14F-4D97-AF65-F5344CB8AC3E}">
        <p14:creationId xmlns:p14="http://schemas.microsoft.com/office/powerpoint/2010/main" val="375745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427DD6B9-F504-4C9C-BBD9-8DDDC20808F4}" type="slidenum">
              <a:rPr lang="en-US"/>
              <a:pPr>
                <a:defRPr/>
              </a:pPr>
              <a:t>‹#›</a:t>
            </a:fld>
            <a:endParaRPr lang="en-US"/>
          </a:p>
        </p:txBody>
      </p:sp>
    </p:spTree>
    <p:extLst>
      <p:ext uri="{BB962C8B-B14F-4D97-AF65-F5344CB8AC3E}">
        <p14:creationId xmlns:p14="http://schemas.microsoft.com/office/powerpoint/2010/main" val="2583683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eaLnBrk="1" hangingPunct="1">
              <a:spcBef>
                <a:spcPct val="0"/>
              </a:spcBef>
              <a:buFontTx/>
              <a:buNone/>
              <a:defRPr/>
            </a:lvl1pPr>
          </a:lstStyle>
          <a:p>
            <a:r>
              <a:rPr lang="en-US" alt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C151B421-5B84-4225-B7EA-8058042B4D5D}" type="slidenum">
              <a:rPr lang="en-US"/>
              <a:pPr>
                <a:defRPr/>
              </a:pPr>
              <a:t>‹#›</a:t>
            </a:fld>
            <a:endParaRPr lang="en-US"/>
          </a:p>
        </p:txBody>
      </p:sp>
    </p:spTree>
    <p:extLst>
      <p:ext uri="{BB962C8B-B14F-4D97-AF65-F5344CB8AC3E}">
        <p14:creationId xmlns:p14="http://schemas.microsoft.com/office/powerpoint/2010/main" val="185642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C4FF18AF-7D7C-4563-A343-4BB990FD7E19}" type="slidenum">
              <a:rPr lang="en-US"/>
              <a:pPr>
                <a:defRPr/>
              </a:pPr>
              <a:t>‹#›</a:t>
            </a:fld>
            <a:endParaRPr lang="en-US"/>
          </a:p>
        </p:txBody>
      </p:sp>
    </p:spTree>
    <p:extLst>
      <p:ext uri="{BB962C8B-B14F-4D97-AF65-F5344CB8AC3E}">
        <p14:creationId xmlns:p14="http://schemas.microsoft.com/office/powerpoint/2010/main" val="2277475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7" name="Rectangle 6"/>
          <p:cNvSpPr>
            <a:spLocks noGrp="1" noChangeArrowheads="1"/>
          </p:cNvSpPr>
          <p:nvPr>
            <p:ph type="sldNum" sz="quarter" idx="12"/>
          </p:nvPr>
        </p:nvSpPr>
        <p:spPr>
          <a:ln/>
        </p:spPr>
        <p:txBody>
          <a:bodyPr/>
          <a:lstStyle>
            <a:lvl1pPr>
              <a:defRPr/>
            </a:lvl1pPr>
          </a:lstStyle>
          <a:p>
            <a:pPr>
              <a:defRPr/>
            </a:pPr>
            <a:fld id="{EC970F06-CE94-430D-98FF-EFD8ABE1E251}" type="slidenum">
              <a:rPr lang="en-US"/>
              <a:pPr>
                <a:defRPr/>
              </a:pPr>
              <a:t>‹#›</a:t>
            </a:fld>
            <a:endParaRPr lang="en-US"/>
          </a:p>
        </p:txBody>
      </p:sp>
    </p:spTree>
    <p:extLst>
      <p:ext uri="{BB962C8B-B14F-4D97-AF65-F5344CB8AC3E}">
        <p14:creationId xmlns:p14="http://schemas.microsoft.com/office/powerpoint/2010/main" val="4264822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9" name="Rectangle 6"/>
          <p:cNvSpPr>
            <a:spLocks noGrp="1" noChangeArrowheads="1"/>
          </p:cNvSpPr>
          <p:nvPr>
            <p:ph type="sldNum" sz="quarter" idx="12"/>
          </p:nvPr>
        </p:nvSpPr>
        <p:spPr>
          <a:ln/>
        </p:spPr>
        <p:txBody>
          <a:bodyPr/>
          <a:lstStyle>
            <a:lvl1pPr>
              <a:defRPr/>
            </a:lvl1pPr>
          </a:lstStyle>
          <a:p>
            <a:pPr>
              <a:defRPr/>
            </a:pPr>
            <a:fld id="{09BDC09E-A611-4D9A-BB2A-B4F49944298F}" type="slidenum">
              <a:rPr lang="en-US"/>
              <a:pPr>
                <a:defRPr/>
              </a:pPr>
              <a:t>‹#›</a:t>
            </a:fld>
            <a:endParaRPr lang="en-US"/>
          </a:p>
        </p:txBody>
      </p:sp>
    </p:spTree>
    <p:extLst>
      <p:ext uri="{BB962C8B-B14F-4D97-AF65-F5344CB8AC3E}">
        <p14:creationId xmlns:p14="http://schemas.microsoft.com/office/powerpoint/2010/main" val="3217097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5" name="Rectangle 6"/>
          <p:cNvSpPr>
            <a:spLocks noGrp="1" noChangeArrowheads="1"/>
          </p:cNvSpPr>
          <p:nvPr>
            <p:ph type="sldNum" sz="quarter" idx="12"/>
          </p:nvPr>
        </p:nvSpPr>
        <p:spPr>
          <a:ln/>
        </p:spPr>
        <p:txBody>
          <a:bodyPr/>
          <a:lstStyle>
            <a:lvl1pPr>
              <a:defRPr/>
            </a:lvl1pPr>
          </a:lstStyle>
          <a:p>
            <a:pPr>
              <a:defRPr/>
            </a:pPr>
            <a:fld id="{98706A9A-9E8A-4819-BF66-0C6484608117}" type="slidenum">
              <a:rPr lang="en-US"/>
              <a:pPr>
                <a:defRPr/>
              </a:pPr>
              <a:t>‹#›</a:t>
            </a:fld>
            <a:endParaRPr lang="en-US"/>
          </a:p>
        </p:txBody>
      </p:sp>
    </p:spTree>
    <p:extLst>
      <p:ext uri="{BB962C8B-B14F-4D97-AF65-F5344CB8AC3E}">
        <p14:creationId xmlns:p14="http://schemas.microsoft.com/office/powerpoint/2010/main" val="2675671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4" name="Rectangle 6"/>
          <p:cNvSpPr>
            <a:spLocks noGrp="1" noChangeArrowheads="1"/>
          </p:cNvSpPr>
          <p:nvPr>
            <p:ph type="sldNum" sz="quarter" idx="12"/>
          </p:nvPr>
        </p:nvSpPr>
        <p:spPr>
          <a:ln/>
        </p:spPr>
        <p:txBody>
          <a:bodyPr/>
          <a:lstStyle>
            <a:lvl1pPr>
              <a:defRPr/>
            </a:lvl1pPr>
          </a:lstStyle>
          <a:p>
            <a:pPr>
              <a:defRPr/>
            </a:pPr>
            <a:fld id="{6914B6EB-059D-40A6-8D9F-773F9080030F}" type="slidenum">
              <a:rPr lang="en-US"/>
              <a:pPr>
                <a:defRPr/>
              </a:pPr>
              <a:t>‹#›</a:t>
            </a:fld>
            <a:endParaRPr lang="en-US"/>
          </a:p>
        </p:txBody>
      </p:sp>
    </p:spTree>
    <p:extLst>
      <p:ext uri="{BB962C8B-B14F-4D97-AF65-F5344CB8AC3E}">
        <p14:creationId xmlns:p14="http://schemas.microsoft.com/office/powerpoint/2010/main" val="596015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7" name="Rectangle 6"/>
          <p:cNvSpPr>
            <a:spLocks noGrp="1" noChangeArrowheads="1"/>
          </p:cNvSpPr>
          <p:nvPr>
            <p:ph type="sldNum" sz="quarter" idx="12"/>
          </p:nvPr>
        </p:nvSpPr>
        <p:spPr>
          <a:ln/>
        </p:spPr>
        <p:txBody>
          <a:bodyPr/>
          <a:lstStyle>
            <a:lvl1pPr>
              <a:defRPr/>
            </a:lvl1pPr>
          </a:lstStyle>
          <a:p>
            <a:pPr>
              <a:defRPr/>
            </a:pPr>
            <a:fld id="{F814DA20-F9AC-4AD2-8BA5-F293FD80CC51}" type="slidenum">
              <a:rPr lang="en-US"/>
              <a:pPr>
                <a:defRPr/>
              </a:pPr>
              <a:t>‹#›</a:t>
            </a:fld>
            <a:endParaRPr lang="en-US"/>
          </a:p>
        </p:txBody>
      </p:sp>
    </p:spTree>
    <p:extLst>
      <p:ext uri="{BB962C8B-B14F-4D97-AF65-F5344CB8AC3E}">
        <p14:creationId xmlns:p14="http://schemas.microsoft.com/office/powerpoint/2010/main" val="2217440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7" name="Rectangle 6"/>
          <p:cNvSpPr>
            <a:spLocks noGrp="1" noChangeArrowheads="1"/>
          </p:cNvSpPr>
          <p:nvPr>
            <p:ph type="sldNum" sz="quarter" idx="12"/>
          </p:nvPr>
        </p:nvSpPr>
        <p:spPr>
          <a:ln/>
        </p:spPr>
        <p:txBody>
          <a:bodyPr/>
          <a:lstStyle>
            <a:lvl1pPr>
              <a:defRPr/>
            </a:lvl1pPr>
          </a:lstStyle>
          <a:p>
            <a:pPr>
              <a:defRPr/>
            </a:pPr>
            <a:fld id="{AC065E4D-67D7-49AD-8B40-CFC3E590B1A5}" type="slidenum">
              <a:rPr lang="en-US"/>
              <a:pPr>
                <a:defRPr/>
              </a:pPr>
              <a:t>‹#›</a:t>
            </a:fld>
            <a:endParaRPr lang="en-US"/>
          </a:p>
        </p:txBody>
      </p:sp>
    </p:spTree>
    <p:extLst>
      <p:ext uri="{BB962C8B-B14F-4D97-AF65-F5344CB8AC3E}">
        <p14:creationId xmlns:p14="http://schemas.microsoft.com/office/powerpoint/2010/main" val="1724477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EE23D960-ECFA-4695-9836-846D6DB33DED}" type="slidenum">
              <a:rPr lang="en-US"/>
              <a:pPr>
                <a:defRPr/>
              </a:pPr>
              <a:t>‹#›</a:t>
            </a:fld>
            <a:endParaRPr lang="en-US"/>
          </a:p>
        </p:txBody>
      </p:sp>
    </p:spTree>
    <p:extLst>
      <p:ext uri="{BB962C8B-B14F-4D97-AF65-F5344CB8AC3E}">
        <p14:creationId xmlns:p14="http://schemas.microsoft.com/office/powerpoint/2010/main" val="1087822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8BC5F1C1-C8A4-49EA-A6BB-D769A03A0988}" type="slidenum">
              <a:rPr lang="en-US"/>
              <a:pPr>
                <a:defRPr/>
              </a:pPr>
              <a:t>‹#›</a:t>
            </a:fld>
            <a:endParaRPr lang="en-US"/>
          </a:p>
        </p:txBody>
      </p:sp>
    </p:spTree>
    <p:extLst>
      <p:ext uri="{BB962C8B-B14F-4D97-AF65-F5344CB8AC3E}">
        <p14:creationId xmlns:p14="http://schemas.microsoft.com/office/powerpoint/2010/main" val="1759035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MGMT650 Review</a:t>
            </a:r>
          </a:p>
        </p:txBody>
      </p:sp>
      <p:sp>
        <p:nvSpPr>
          <p:cNvPr id="6" name="Rectangle 6"/>
          <p:cNvSpPr>
            <a:spLocks noGrp="1" noChangeArrowheads="1"/>
          </p:cNvSpPr>
          <p:nvPr>
            <p:ph type="sldNum" sz="quarter" idx="12"/>
          </p:nvPr>
        </p:nvSpPr>
        <p:spPr>
          <a:ln/>
        </p:spPr>
        <p:txBody>
          <a:bodyPr/>
          <a:lstStyle>
            <a:lvl1pPr>
              <a:defRPr/>
            </a:lvl1pPr>
          </a:lstStyle>
          <a:p>
            <a:pPr>
              <a:defRPr/>
            </a:pPr>
            <a:fld id="{BD788DB3-7C0C-440F-99A5-37F259DEC04F}" type="slidenum">
              <a:rPr lang="en-US"/>
              <a:pPr>
                <a:defRPr/>
              </a:pPr>
              <a:t>‹#›</a:t>
            </a:fld>
            <a:endParaRPr lang="en-US"/>
          </a:p>
        </p:txBody>
      </p:sp>
    </p:spTree>
    <p:extLst>
      <p:ext uri="{BB962C8B-B14F-4D97-AF65-F5344CB8AC3E}">
        <p14:creationId xmlns:p14="http://schemas.microsoft.com/office/powerpoint/2010/main" val="2721489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n-US" dirty="0"/>
              <a:t>MGMT650 Review</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73BD3D6-9D40-4170-9B84-990EABAB2C0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2.bin"/><Relationship Id="rId4" Type="http://schemas.openxmlformats.org/officeDocument/2006/relationships/image" Target="../media/image1.wmf"/></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jpeg"/><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wmf"/><Relationship Id="rId5" Type="http://schemas.openxmlformats.org/officeDocument/2006/relationships/oleObject" Target="../embeddings/oleObject5.bin"/><Relationship Id="rId4" Type="http://schemas.openxmlformats.org/officeDocument/2006/relationships/image" Target="../media/image6.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davidmlane.com/hyperstat/intro_ANOVA.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14.emf"/><Relationship Id="rId4" Type="http://schemas.openxmlformats.org/officeDocument/2006/relationships/oleObject" Target="../embeddings/oleObject6.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mlDrawing" Target="../drawings/vmlDrawing5.vml"/><Relationship Id="rId5" Type="http://schemas.openxmlformats.org/officeDocument/2006/relationships/image" Target="../media/image15.emf"/><Relationship Id="rId4" Type="http://schemas.openxmlformats.org/officeDocument/2006/relationships/oleObject" Target="../embeddings/oleObject7.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6.xml"/><Relationship Id="rId1" Type="http://schemas.openxmlformats.org/officeDocument/2006/relationships/vmlDrawing" Target="../drawings/vmlDrawing6.vml"/><Relationship Id="rId4" Type="http://schemas.openxmlformats.org/officeDocument/2006/relationships/image" Target="../media/image16.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vmlDrawing" Target="../drawings/vmlDrawing7.vml"/><Relationship Id="rId5" Type="http://schemas.openxmlformats.org/officeDocument/2006/relationships/image" Target="../media/image17.emf"/><Relationship Id="rId4" Type="http://schemas.openxmlformats.org/officeDocument/2006/relationships/oleObject" Target="../embeddings/oleObject9.bin"/></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vmlDrawing" Target="../drawings/vmlDrawing8.vml"/><Relationship Id="rId5" Type="http://schemas.openxmlformats.org/officeDocument/2006/relationships/image" Target="../media/image18.emf"/><Relationship Id="rId4" Type="http://schemas.openxmlformats.org/officeDocument/2006/relationships/oleObject" Target="../embeddings/oleObject10.bin"/></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19.wmf"/></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ctrTitle"/>
          </p:nvPr>
        </p:nvSpPr>
        <p:spPr>
          <a:xfrm>
            <a:off x="685800" y="2555833"/>
            <a:ext cx="7772400" cy="1330367"/>
          </a:xfrm>
        </p:spPr>
        <p:txBody>
          <a:bodyPr/>
          <a:lstStyle/>
          <a:p>
            <a:pPr eaLnBrk="1" hangingPunct="1"/>
            <a:r>
              <a:rPr lang="en-US" altLang="en-US" dirty="0"/>
              <a:t>MGMT 650</a:t>
            </a:r>
            <a:br>
              <a:rPr lang="en-US" altLang="en-US" dirty="0"/>
            </a:br>
            <a:r>
              <a:rPr lang="en-US" altLang="en-US" dirty="0"/>
              <a:t>Statistics for Managerial Decision Making </a:t>
            </a:r>
            <a:br>
              <a:rPr lang="en-US" altLang="en-US" dirty="0"/>
            </a:br>
            <a:endParaRPr lang="en-US" altLang="en-US" dirty="0"/>
          </a:p>
        </p:txBody>
      </p:sp>
      <p:sp>
        <p:nvSpPr>
          <p:cNvPr id="2052" name="Rectangle 3"/>
          <p:cNvSpPr>
            <a:spLocks noGrp="1" noChangeArrowheads="1"/>
          </p:cNvSpPr>
          <p:nvPr>
            <p:ph type="subTitle" idx="1"/>
          </p:nvPr>
        </p:nvSpPr>
        <p:spPr>
          <a:xfrm>
            <a:off x="533400" y="5410200"/>
            <a:ext cx="8077200" cy="687471"/>
          </a:xfrm>
        </p:spPr>
        <p:txBody>
          <a:bodyPr/>
          <a:lstStyle/>
          <a:p>
            <a:pPr eaLnBrk="1" hangingPunct="1"/>
            <a:r>
              <a:rPr lang="en-US" altLang="en-US"/>
              <a:t>UMGC</a:t>
            </a:r>
            <a:endParaRPr lang="en-US" altLang="en-US" dirty="0"/>
          </a:p>
        </p:txBody>
      </p:sp>
      <p:sp>
        <p:nvSpPr>
          <p:cNvPr id="6" name="Rectangle 3"/>
          <p:cNvSpPr txBox="1">
            <a:spLocks noChangeArrowheads="1"/>
          </p:cNvSpPr>
          <p:nvPr/>
        </p:nvSpPr>
        <p:spPr bwMode="auto">
          <a:xfrm>
            <a:off x="685800" y="4343400"/>
            <a:ext cx="8077200" cy="687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US" altLang="en-US" kern="0" dirty="0"/>
              <a:t>Study Guide for Final Exam</a:t>
            </a:r>
          </a:p>
        </p:txBody>
      </p:sp>
    </p:spTree>
    <p:extLst>
      <p:ext uri="{BB962C8B-B14F-4D97-AF65-F5344CB8AC3E}">
        <p14:creationId xmlns:p14="http://schemas.microsoft.com/office/powerpoint/2010/main" val="164374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Excel Examples</a:t>
            </a:r>
          </a:p>
        </p:txBody>
      </p:sp>
      <p:sp>
        <p:nvSpPr>
          <p:cNvPr id="3" name="Content Placeholder 2"/>
          <p:cNvSpPr>
            <a:spLocks noGrp="1"/>
          </p:cNvSpPr>
          <p:nvPr>
            <p:ph idx="1"/>
          </p:nvPr>
        </p:nvSpPr>
        <p:spPr/>
        <p:txBody>
          <a:bodyPr/>
          <a:lstStyle/>
          <a:p>
            <a:r>
              <a:rPr lang="en-US" dirty="0"/>
              <a:t>Use the accompanying Excel file to review the examples in this presentation</a:t>
            </a:r>
          </a:p>
        </p:txBody>
      </p:sp>
      <p:sp>
        <p:nvSpPr>
          <p:cNvPr id="4" name="Footer Placeholder 3"/>
          <p:cNvSpPr>
            <a:spLocks noGrp="1"/>
          </p:cNvSpPr>
          <p:nvPr>
            <p:ph type="ftr" sz="quarter" idx="11"/>
          </p:nvPr>
        </p:nvSpPr>
        <p:spPr/>
        <p:txBody>
          <a:bodyPr/>
          <a:lstStyle/>
          <a:p>
            <a:r>
              <a:rPr lang="en-US" altLang="en-US"/>
              <a:t>MGMT650 Review</a:t>
            </a:r>
            <a:endParaRPr lang="en-US" altLang="en-US" dirty="0"/>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2</a:t>
            </a:fld>
            <a:endParaRPr lang="en-US"/>
          </a:p>
        </p:txBody>
      </p:sp>
    </p:spTree>
    <p:extLst>
      <p:ext uri="{BB962C8B-B14F-4D97-AF65-F5344CB8AC3E}">
        <p14:creationId xmlns:p14="http://schemas.microsoft.com/office/powerpoint/2010/main" val="4141789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Line 2"/>
          <p:cNvSpPr>
            <a:spLocks noChangeShapeType="1"/>
          </p:cNvSpPr>
          <p:nvPr/>
        </p:nvSpPr>
        <p:spPr bwMode="auto">
          <a:xfrm>
            <a:off x="1905000" y="5029200"/>
            <a:ext cx="1025525" cy="762000"/>
          </a:xfrm>
          <a:prstGeom prst="line">
            <a:avLst/>
          </a:prstGeom>
          <a:noFill/>
          <a:ln w="25400">
            <a:solidFill>
              <a:schemeClr val="tx1"/>
            </a:solidFill>
            <a:round/>
            <a:headEnd/>
            <a:tailEnd type="triangle" w="med" len="med"/>
          </a:ln>
        </p:spPr>
        <p:txBody>
          <a:bodyPr wrap="none" anchor="ctr"/>
          <a:lstStyle/>
          <a:p>
            <a:endParaRPr lang="en-US"/>
          </a:p>
        </p:txBody>
      </p:sp>
      <p:sp>
        <p:nvSpPr>
          <p:cNvPr id="53251" name="Line 3"/>
          <p:cNvSpPr>
            <a:spLocks noChangeShapeType="1"/>
          </p:cNvSpPr>
          <p:nvPr/>
        </p:nvSpPr>
        <p:spPr bwMode="auto">
          <a:xfrm>
            <a:off x="1905000" y="5029200"/>
            <a:ext cx="574675" cy="665163"/>
          </a:xfrm>
          <a:prstGeom prst="line">
            <a:avLst/>
          </a:prstGeom>
          <a:noFill/>
          <a:ln w="25400">
            <a:solidFill>
              <a:schemeClr val="tx1"/>
            </a:solidFill>
            <a:round/>
            <a:headEnd/>
            <a:tailEnd type="triangle" w="med" len="med"/>
          </a:ln>
        </p:spPr>
        <p:txBody>
          <a:bodyPr wrap="none" anchor="ctr"/>
          <a:lstStyle/>
          <a:p>
            <a:endParaRPr lang="en-US"/>
          </a:p>
        </p:txBody>
      </p:sp>
      <p:sp>
        <p:nvSpPr>
          <p:cNvPr id="53252" name="Rectangle 4"/>
          <p:cNvSpPr>
            <a:spLocks noGrp="1" noChangeArrowheads="1"/>
          </p:cNvSpPr>
          <p:nvPr>
            <p:ph type="title"/>
          </p:nvPr>
        </p:nvSpPr>
        <p:spPr/>
        <p:txBody>
          <a:bodyPr/>
          <a:lstStyle/>
          <a:p>
            <a:pPr eaLnBrk="1" hangingPunct="1"/>
            <a:r>
              <a:rPr lang="en-US"/>
              <a:t>Student’s t Distribution</a:t>
            </a:r>
          </a:p>
        </p:txBody>
      </p:sp>
      <p:sp>
        <p:nvSpPr>
          <p:cNvPr id="53253" name="Freeform 5"/>
          <p:cNvSpPr>
            <a:spLocks/>
          </p:cNvSpPr>
          <p:nvPr/>
        </p:nvSpPr>
        <p:spPr bwMode="auto">
          <a:xfrm>
            <a:off x="4511675" y="4699000"/>
            <a:ext cx="3014663" cy="1209675"/>
          </a:xfrm>
          <a:custGeom>
            <a:avLst/>
            <a:gdLst>
              <a:gd name="T0" fmla="*/ 3013076 w 1899"/>
              <a:gd name="T1" fmla="*/ 1208088 h 762"/>
              <a:gd name="T2" fmla="*/ 2698751 w 1899"/>
              <a:gd name="T3" fmla="*/ 1195388 h 762"/>
              <a:gd name="T4" fmla="*/ 2538413 w 1899"/>
              <a:gd name="T5" fmla="*/ 1181100 h 762"/>
              <a:gd name="T6" fmla="*/ 2381251 w 1899"/>
              <a:gd name="T7" fmla="*/ 1162050 h 762"/>
              <a:gd name="T8" fmla="*/ 2222501 w 1899"/>
              <a:gd name="T9" fmla="*/ 1131888 h 762"/>
              <a:gd name="T10" fmla="*/ 2062163 w 1899"/>
              <a:gd name="T11" fmla="*/ 1095375 h 762"/>
              <a:gd name="T12" fmla="*/ 1905001 w 1899"/>
              <a:gd name="T13" fmla="*/ 1046163 h 762"/>
              <a:gd name="T14" fmla="*/ 1587500 w 1899"/>
              <a:gd name="T15" fmla="*/ 906463 h 762"/>
              <a:gd name="T16" fmla="*/ 1268413 w 1899"/>
              <a:gd name="T17" fmla="*/ 708025 h 762"/>
              <a:gd name="T18" fmla="*/ 950913 w 1899"/>
              <a:gd name="T19" fmla="*/ 473075 h 762"/>
              <a:gd name="T20" fmla="*/ 793750 w 1899"/>
              <a:gd name="T21" fmla="*/ 350837 h 762"/>
              <a:gd name="T22" fmla="*/ 636588 w 1899"/>
              <a:gd name="T23" fmla="*/ 239713 h 762"/>
              <a:gd name="T24" fmla="*/ 474663 w 1899"/>
              <a:gd name="T25" fmla="*/ 141288 h 762"/>
              <a:gd name="T26" fmla="*/ 317500 w 1899"/>
              <a:gd name="T27" fmla="*/ 65088 h 762"/>
              <a:gd name="T28" fmla="*/ 157163 w 1899"/>
              <a:gd name="T29" fmla="*/ 15875 h 762"/>
              <a:gd name="T30" fmla="*/ 0 w 1899"/>
              <a:gd name="T31" fmla="*/ 0 h 7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899"/>
              <a:gd name="T49" fmla="*/ 0 h 762"/>
              <a:gd name="T50" fmla="*/ 1899 w 1899"/>
              <a:gd name="T51" fmla="*/ 762 h 7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899" h="762">
                <a:moveTo>
                  <a:pt x="1898" y="761"/>
                </a:moveTo>
                <a:lnTo>
                  <a:pt x="1700" y="753"/>
                </a:lnTo>
                <a:lnTo>
                  <a:pt x="1599" y="744"/>
                </a:lnTo>
                <a:lnTo>
                  <a:pt x="1500" y="732"/>
                </a:lnTo>
                <a:lnTo>
                  <a:pt x="1400" y="713"/>
                </a:lnTo>
                <a:lnTo>
                  <a:pt x="1299" y="690"/>
                </a:lnTo>
                <a:lnTo>
                  <a:pt x="1200" y="659"/>
                </a:lnTo>
                <a:lnTo>
                  <a:pt x="1000" y="571"/>
                </a:lnTo>
                <a:lnTo>
                  <a:pt x="799" y="446"/>
                </a:lnTo>
                <a:lnTo>
                  <a:pt x="599" y="298"/>
                </a:lnTo>
                <a:lnTo>
                  <a:pt x="500" y="221"/>
                </a:lnTo>
                <a:lnTo>
                  <a:pt x="401" y="151"/>
                </a:lnTo>
                <a:lnTo>
                  <a:pt x="299" y="89"/>
                </a:lnTo>
                <a:lnTo>
                  <a:pt x="200" y="41"/>
                </a:lnTo>
                <a:lnTo>
                  <a:pt x="99" y="10"/>
                </a:lnTo>
                <a:lnTo>
                  <a:pt x="0" y="0"/>
                </a:lnTo>
              </a:path>
            </a:pathLst>
          </a:custGeom>
          <a:noFill/>
          <a:ln w="50800" cap="rnd">
            <a:solidFill>
              <a:schemeClr val="hlink"/>
            </a:solidFill>
            <a:round/>
            <a:headEnd/>
            <a:tailEnd/>
          </a:ln>
        </p:spPr>
        <p:txBody>
          <a:bodyPr/>
          <a:lstStyle/>
          <a:p>
            <a:endParaRPr lang="en-US"/>
          </a:p>
        </p:txBody>
      </p:sp>
      <p:sp>
        <p:nvSpPr>
          <p:cNvPr id="53254" name="Freeform 6"/>
          <p:cNvSpPr>
            <a:spLocks/>
          </p:cNvSpPr>
          <p:nvPr/>
        </p:nvSpPr>
        <p:spPr bwMode="auto">
          <a:xfrm>
            <a:off x="1497013" y="4699000"/>
            <a:ext cx="3016250" cy="1209675"/>
          </a:xfrm>
          <a:custGeom>
            <a:avLst/>
            <a:gdLst>
              <a:gd name="T0" fmla="*/ 0 w 1900"/>
              <a:gd name="T1" fmla="*/ 1208088 h 762"/>
              <a:gd name="T2" fmla="*/ 319088 w 1900"/>
              <a:gd name="T3" fmla="*/ 1195388 h 762"/>
              <a:gd name="T4" fmla="*/ 476250 w 1900"/>
              <a:gd name="T5" fmla="*/ 1181100 h 762"/>
              <a:gd name="T6" fmla="*/ 633413 w 1900"/>
              <a:gd name="T7" fmla="*/ 1162050 h 762"/>
              <a:gd name="T8" fmla="*/ 793750 w 1900"/>
              <a:gd name="T9" fmla="*/ 1131888 h 762"/>
              <a:gd name="T10" fmla="*/ 950913 w 1900"/>
              <a:gd name="T11" fmla="*/ 1095375 h 762"/>
              <a:gd name="T12" fmla="*/ 1112838 w 1900"/>
              <a:gd name="T13" fmla="*/ 1046163 h 762"/>
              <a:gd name="T14" fmla="*/ 1427163 w 1900"/>
              <a:gd name="T15" fmla="*/ 906463 h 762"/>
              <a:gd name="T16" fmla="*/ 1744663 w 1900"/>
              <a:gd name="T17" fmla="*/ 708025 h 762"/>
              <a:gd name="T18" fmla="*/ 2063750 w 1900"/>
              <a:gd name="T19" fmla="*/ 473075 h 762"/>
              <a:gd name="T20" fmla="*/ 2220913 w 1900"/>
              <a:gd name="T21" fmla="*/ 350837 h 762"/>
              <a:gd name="T22" fmla="*/ 2381250 w 1900"/>
              <a:gd name="T23" fmla="*/ 239713 h 762"/>
              <a:gd name="T24" fmla="*/ 2538413 w 1900"/>
              <a:gd name="T25" fmla="*/ 141288 h 762"/>
              <a:gd name="T26" fmla="*/ 2695575 w 1900"/>
              <a:gd name="T27" fmla="*/ 65088 h 762"/>
              <a:gd name="T28" fmla="*/ 2857500 w 1900"/>
              <a:gd name="T29" fmla="*/ 15875 h 762"/>
              <a:gd name="T30" fmla="*/ 3014663 w 1900"/>
              <a:gd name="T31" fmla="*/ 0 h 7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00"/>
              <a:gd name="T49" fmla="*/ 0 h 762"/>
              <a:gd name="T50" fmla="*/ 1900 w 1900"/>
              <a:gd name="T51" fmla="*/ 762 h 7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00" h="762">
                <a:moveTo>
                  <a:pt x="0" y="761"/>
                </a:moveTo>
                <a:lnTo>
                  <a:pt x="201" y="753"/>
                </a:lnTo>
                <a:lnTo>
                  <a:pt x="300" y="744"/>
                </a:lnTo>
                <a:lnTo>
                  <a:pt x="399" y="732"/>
                </a:lnTo>
                <a:lnTo>
                  <a:pt x="500" y="713"/>
                </a:lnTo>
                <a:lnTo>
                  <a:pt x="599" y="690"/>
                </a:lnTo>
                <a:lnTo>
                  <a:pt x="701" y="659"/>
                </a:lnTo>
                <a:lnTo>
                  <a:pt x="899" y="571"/>
                </a:lnTo>
                <a:lnTo>
                  <a:pt x="1099" y="446"/>
                </a:lnTo>
                <a:lnTo>
                  <a:pt x="1300" y="298"/>
                </a:lnTo>
                <a:lnTo>
                  <a:pt x="1399" y="221"/>
                </a:lnTo>
                <a:lnTo>
                  <a:pt x="1500" y="151"/>
                </a:lnTo>
                <a:lnTo>
                  <a:pt x="1599" y="89"/>
                </a:lnTo>
                <a:lnTo>
                  <a:pt x="1698" y="41"/>
                </a:lnTo>
                <a:lnTo>
                  <a:pt x="1800" y="10"/>
                </a:lnTo>
                <a:lnTo>
                  <a:pt x="1899" y="0"/>
                </a:lnTo>
              </a:path>
            </a:pathLst>
          </a:custGeom>
          <a:noFill/>
          <a:ln w="50800" cap="rnd">
            <a:solidFill>
              <a:schemeClr val="hlink"/>
            </a:solidFill>
            <a:round/>
            <a:headEnd/>
            <a:tailEnd/>
          </a:ln>
        </p:spPr>
        <p:txBody>
          <a:bodyPr/>
          <a:lstStyle/>
          <a:p>
            <a:endParaRPr lang="en-US"/>
          </a:p>
        </p:txBody>
      </p:sp>
      <p:sp>
        <p:nvSpPr>
          <p:cNvPr id="53255" name="Freeform 7"/>
          <p:cNvSpPr>
            <a:spLocks/>
          </p:cNvSpPr>
          <p:nvPr/>
        </p:nvSpPr>
        <p:spPr bwMode="auto">
          <a:xfrm>
            <a:off x="4511675" y="4087813"/>
            <a:ext cx="2041525" cy="1820862"/>
          </a:xfrm>
          <a:custGeom>
            <a:avLst/>
            <a:gdLst>
              <a:gd name="T0" fmla="*/ 2039938 w 1286"/>
              <a:gd name="T1" fmla="*/ 1819275 h 1147"/>
              <a:gd name="T2" fmla="*/ 1825625 w 1286"/>
              <a:gd name="T3" fmla="*/ 1795462 h 1147"/>
              <a:gd name="T4" fmla="*/ 1717675 w 1286"/>
              <a:gd name="T5" fmla="*/ 1776412 h 1147"/>
              <a:gd name="T6" fmla="*/ 1609725 w 1286"/>
              <a:gd name="T7" fmla="*/ 1746250 h 1147"/>
              <a:gd name="T8" fmla="*/ 1501775 w 1286"/>
              <a:gd name="T9" fmla="*/ 1706562 h 1147"/>
              <a:gd name="T10" fmla="*/ 1397000 w 1286"/>
              <a:gd name="T11" fmla="*/ 1647825 h 1147"/>
              <a:gd name="T12" fmla="*/ 1289050 w 1286"/>
              <a:gd name="T13" fmla="*/ 1576387 h 1147"/>
              <a:gd name="T14" fmla="*/ 1071562 w 1286"/>
              <a:gd name="T15" fmla="*/ 1362074 h 1147"/>
              <a:gd name="T16" fmla="*/ 858838 w 1286"/>
              <a:gd name="T17" fmla="*/ 1066800 h 1147"/>
              <a:gd name="T18" fmla="*/ 646112 w 1286"/>
              <a:gd name="T19" fmla="*/ 709612 h 1147"/>
              <a:gd name="T20" fmla="*/ 538162 w 1286"/>
              <a:gd name="T21" fmla="*/ 528637 h 1147"/>
              <a:gd name="T22" fmla="*/ 428625 w 1286"/>
              <a:gd name="T23" fmla="*/ 357187 h 1147"/>
              <a:gd name="T24" fmla="*/ 320675 w 1286"/>
              <a:gd name="T25" fmla="*/ 209550 h 1147"/>
              <a:gd name="T26" fmla="*/ 215900 w 1286"/>
              <a:gd name="T27" fmla="*/ 95250 h 1147"/>
              <a:gd name="T28" fmla="*/ 107950 w 1286"/>
              <a:gd name="T29" fmla="*/ 22225 h 1147"/>
              <a:gd name="T30" fmla="*/ 0 w 1286"/>
              <a:gd name="T31" fmla="*/ 0 h 11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86"/>
              <a:gd name="T49" fmla="*/ 0 h 1147"/>
              <a:gd name="T50" fmla="*/ 1286 w 1286"/>
              <a:gd name="T51" fmla="*/ 1147 h 114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86" h="1147">
                <a:moveTo>
                  <a:pt x="1285" y="1146"/>
                </a:moveTo>
                <a:lnTo>
                  <a:pt x="1150" y="1131"/>
                </a:lnTo>
                <a:lnTo>
                  <a:pt x="1082" y="1119"/>
                </a:lnTo>
                <a:lnTo>
                  <a:pt x="1014" y="1100"/>
                </a:lnTo>
                <a:lnTo>
                  <a:pt x="946" y="1075"/>
                </a:lnTo>
                <a:lnTo>
                  <a:pt x="880" y="1038"/>
                </a:lnTo>
                <a:lnTo>
                  <a:pt x="812" y="993"/>
                </a:lnTo>
                <a:lnTo>
                  <a:pt x="675" y="858"/>
                </a:lnTo>
                <a:lnTo>
                  <a:pt x="541" y="672"/>
                </a:lnTo>
                <a:lnTo>
                  <a:pt x="407" y="447"/>
                </a:lnTo>
                <a:lnTo>
                  <a:pt x="339" y="333"/>
                </a:lnTo>
                <a:lnTo>
                  <a:pt x="270" y="225"/>
                </a:lnTo>
                <a:lnTo>
                  <a:pt x="202" y="132"/>
                </a:lnTo>
                <a:lnTo>
                  <a:pt x="136" y="60"/>
                </a:lnTo>
                <a:lnTo>
                  <a:pt x="68" y="14"/>
                </a:lnTo>
                <a:lnTo>
                  <a:pt x="0" y="0"/>
                </a:lnTo>
              </a:path>
            </a:pathLst>
          </a:custGeom>
          <a:noFill/>
          <a:ln w="50800" cap="rnd">
            <a:solidFill>
              <a:schemeClr val="folHlink"/>
            </a:solidFill>
            <a:round/>
            <a:headEnd/>
            <a:tailEnd/>
          </a:ln>
        </p:spPr>
        <p:txBody>
          <a:bodyPr/>
          <a:lstStyle/>
          <a:p>
            <a:endParaRPr lang="en-US"/>
          </a:p>
        </p:txBody>
      </p:sp>
      <p:sp>
        <p:nvSpPr>
          <p:cNvPr id="53256" name="Freeform 8"/>
          <p:cNvSpPr>
            <a:spLocks/>
          </p:cNvSpPr>
          <p:nvPr/>
        </p:nvSpPr>
        <p:spPr bwMode="auto">
          <a:xfrm>
            <a:off x="2471738" y="4087813"/>
            <a:ext cx="2041525" cy="1820862"/>
          </a:xfrm>
          <a:custGeom>
            <a:avLst/>
            <a:gdLst>
              <a:gd name="T0" fmla="*/ 0 w 1286"/>
              <a:gd name="T1" fmla="*/ 1819275 h 1147"/>
              <a:gd name="T2" fmla="*/ 215900 w 1286"/>
              <a:gd name="T3" fmla="*/ 1795462 h 1147"/>
              <a:gd name="T4" fmla="*/ 323850 w 1286"/>
              <a:gd name="T5" fmla="*/ 1776412 h 1147"/>
              <a:gd name="T6" fmla="*/ 428625 w 1286"/>
              <a:gd name="T7" fmla="*/ 1746250 h 1147"/>
              <a:gd name="T8" fmla="*/ 538162 w 1286"/>
              <a:gd name="T9" fmla="*/ 1706562 h 1147"/>
              <a:gd name="T10" fmla="*/ 646112 w 1286"/>
              <a:gd name="T11" fmla="*/ 1647825 h 1147"/>
              <a:gd name="T12" fmla="*/ 750887 w 1286"/>
              <a:gd name="T13" fmla="*/ 1576387 h 1147"/>
              <a:gd name="T14" fmla="*/ 966788 w 1286"/>
              <a:gd name="T15" fmla="*/ 1362074 h 1147"/>
              <a:gd name="T16" fmla="*/ 1179512 w 1286"/>
              <a:gd name="T17" fmla="*/ 1066800 h 1147"/>
              <a:gd name="T18" fmla="*/ 1397000 w 1286"/>
              <a:gd name="T19" fmla="*/ 709612 h 1147"/>
              <a:gd name="T20" fmla="*/ 1501775 w 1286"/>
              <a:gd name="T21" fmla="*/ 528637 h 1147"/>
              <a:gd name="T22" fmla="*/ 1609725 w 1286"/>
              <a:gd name="T23" fmla="*/ 357187 h 1147"/>
              <a:gd name="T24" fmla="*/ 1717675 w 1286"/>
              <a:gd name="T25" fmla="*/ 209550 h 1147"/>
              <a:gd name="T26" fmla="*/ 1825625 w 1286"/>
              <a:gd name="T27" fmla="*/ 95250 h 1147"/>
              <a:gd name="T28" fmla="*/ 1931988 w 1286"/>
              <a:gd name="T29" fmla="*/ 22225 h 1147"/>
              <a:gd name="T30" fmla="*/ 2039938 w 1286"/>
              <a:gd name="T31" fmla="*/ 0 h 11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86"/>
              <a:gd name="T49" fmla="*/ 0 h 1147"/>
              <a:gd name="T50" fmla="*/ 1286 w 1286"/>
              <a:gd name="T51" fmla="*/ 1147 h 114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86" h="1147">
                <a:moveTo>
                  <a:pt x="0" y="1146"/>
                </a:moveTo>
                <a:lnTo>
                  <a:pt x="136" y="1131"/>
                </a:lnTo>
                <a:lnTo>
                  <a:pt x="204" y="1119"/>
                </a:lnTo>
                <a:lnTo>
                  <a:pt x="270" y="1100"/>
                </a:lnTo>
                <a:lnTo>
                  <a:pt x="339" y="1075"/>
                </a:lnTo>
                <a:lnTo>
                  <a:pt x="407" y="1038"/>
                </a:lnTo>
                <a:lnTo>
                  <a:pt x="473" y="993"/>
                </a:lnTo>
                <a:lnTo>
                  <a:pt x="609" y="858"/>
                </a:lnTo>
                <a:lnTo>
                  <a:pt x="743" y="672"/>
                </a:lnTo>
                <a:lnTo>
                  <a:pt x="880" y="447"/>
                </a:lnTo>
                <a:lnTo>
                  <a:pt x="946" y="333"/>
                </a:lnTo>
                <a:lnTo>
                  <a:pt x="1014" y="225"/>
                </a:lnTo>
                <a:lnTo>
                  <a:pt x="1082" y="132"/>
                </a:lnTo>
                <a:lnTo>
                  <a:pt x="1150" y="60"/>
                </a:lnTo>
                <a:lnTo>
                  <a:pt x="1217" y="14"/>
                </a:lnTo>
                <a:lnTo>
                  <a:pt x="1285" y="0"/>
                </a:lnTo>
              </a:path>
            </a:pathLst>
          </a:custGeom>
          <a:noFill/>
          <a:ln w="50800" cap="rnd">
            <a:solidFill>
              <a:schemeClr val="folHlink"/>
            </a:solidFill>
            <a:round/>
            <a:headEnd/>
            <a:tailEnd/>
          </a:ln>
        </p:spPr>
        <p:txBody>
          <a:bodyPr/>
          <a:lstStyle/>
          <a:p>
            <a:endParaRPr lang="en-US"/>
          </a:p>
        </p:txBody>
      </p:sp>
      <p:sp>
        <p:nvSpPr>
          <p:cNvPr id="53257" name="Rectangle 9"/>
          <p:cNvSpPr>
            <a:spLocks noChangeArrowheads="1"/>
          </p:cNvSpPr>
          <p:nvPr/>
        </p:nvSpPr>
        <p:spPr bwMode="auto">
          <a:xfrm>
            <a:off x="7861300" y="5783263"/>
            <a:ext cx="293688" cy="576262"/>
          </a:xfrm>
          <a:prstGeom prst="rect">
            <a:avLst/>
          </a:prstGeom>
          <a:noFill/>
          <a:ln w="12700">
            <a:noFill/>
            <a:miter lim="800000"/>
            <a:headEnd/>
            <a:tailEnd/>
          </a:ln>
        </p:spPr>
        <p:txBody>
          <a:bodyPr wrap="none" lIns="90488" tIns="44450" rIns="90488" bIns="44450">
            <a:spAutoFit/>
          </a:bodyPr>
          <a:lstStyle/>
          <a:p>
            <a:pPr eaLnBrk="0" hangingPunct="0"/>
            <a:r>
              <a:rPr lang="en-US" sz="3200"/>
              <a:t>t</a:t>
            </a:r>
          </a:p>
        </p:txBody>
      </p:sp>
      <p:sp>
        <p:nvSpPr>
          <p:cNvPr id="53258" name="Line 10"/>
          <p:cNvSpPr>
            <a:spLocks noChangeShapeType="1"/>
          </p:cNvSpPr>
          <p:nvPr/>
        </p:nvSpPr>
        <p:spPr bwMode="auto">
          <a:xfrm flipH="1">
            <a:off x="4495800" y="3429000"/>
            <a:ext cx="0" cy="2590800"/>
          </a:xfrm>
          <a:prstGeom prst="line">
            <a:avLst/>
          </a:prstGeom>
          <a:noFill/>
          <a:ln w="19050" cap="rnd">
            <a:solidFill>
              <a:schemeClr val="tx1"/>
            </a:solidFill>
            <a:prstDash val="sysDot"/>
            <a:round/>
            <a:headEnd/>
            <a:tailEnd/>
          </a:ln>
        </p:spPr>
        <p:txBody>
          <a:bodyPr wrap="none" anchor="ctr"/>
          <a:lstStyle/>
          <a:p>
            <a:endParaRPr lang="en-US"/>
          </a:p>
        </p:txBody>
      </p:sp>
      <p:sp>
        <p:nvSpPr>
          <p:cNvPr id="53259" name="Freeform 11"/>
          <p:cNvSpPr>
            <a:spLocks/>
          </p:cNvSpPr>
          <p:nvPr/>
        </p:nvSpPr>
        <p:spPr bwMode="auto">
          <a:xfrm>
            <a:off x="4511675" y="3381375"/>
            <a:ext cx="1365250" cy="2527300"/>
          </a:xfrm>
          <a:custGeom>
            <a:avLst/>
            <a:gdLst>
              <a:gd name="T0" fmla="*/ 1363663 w 860"/>
              <a:gd name="T1" fmla="*/ 2525713 h 1592"/>
              <a:gd name="T2" fmla="*/ 1222375 w 860"/>
              <a:gd name="T3" fmla="*/ 2495550 h 1592"/>
              <a:gd name="T4" fmla="*/ 1150938 w 860"/>
              <a:gd name="T5" fmla="*/ 2466975 h 1592"/>
              <a:gd name="T6" fmla="*/ 1077913 w 860"/>
              <a:gd name="T7" fmla="*/ 2427288 h 1592"/>
              <a:gd name="T8" fmla="*/ 1006475 w 860"/>
              <a:gd name="T9" fmla="*/ 2368550 h 1592"/>
              <a:gd name="T10" fmla="*/ 935038 w 860"/>
              <a:gd name="T11" fmla="*/ 2289175 h 1592"/>
              <a:gd name="T12" fmla="*/ 862013 w 860"/>
              <a:gd name="T13" fmla="*/ 2187575 h 1592"/>
              <a:gd name="T14" fmla="*/ 717550 w 860"/>
              <a:gd name="T15" fmla="*/ 1892300 h 1592"/>
              <a:gd name="T16" fmla="*/ 573088 w 860"/>
              <a:gd name="T17" fmla="*/ 1481137 h 1592"/>
              <a:gd name="T18" fmla="*/ 431800 w 860"/>
              <a:gd name="T19" fmla="*/ 985838 h 1592"/>
              <a:gd name="T20" fmla="*/ 360362 w 860"/>
              <a:gd name="T21" fmla="*/ 733425 h 1592"/>
              <a:gd name="T22" fmla="*/ 288925 w 860"/>
              <a:gd name="T23" fmla="*/ 496888 h 1592"/>
              <a:gd name="T24" fmla="*/ 215900 w 860"/>
              <a:gd name="T25" fmla="*/ 292100 h 1592"/>
              <a:gd name="T26" fmla="*/ 144463 w 860"/>
              <a:gd name="T27" fmla="*/ 134938 h 1592"/>
              <a:gd name="T28" fmla="*/ 71438 w 860"/>
              <a:gd name="T29" fmla="*/ 33338 h 1592"/>
              <a:gd name="T30" fmla="*/ 0 w 860"/>
              <a:gd name="T31" fmla="*/ 0 h 159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60"/>
              <a:gd name="T49" fmla="*/ 0 h 1592"/>
              <a:gd name="T50" fmla="*/ 860 w 860"/>
              <a:gd name="T51" fmla="*/ 1592 h 159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60" h="1592">
                <a:moveTo>
                  <a:pt x="859" y="1591"/>
                </a:moveTo>
                <a:lnTo>
                  <a:pt x="770" y="1572"/>
                </a:lnTo>
                <a:lnTo>
                  <a:pt x="725" y="1554"/>
                </a:lnTo>
                <a:lnTo>
                  <a:pt x="679" y="1529"/>
                </a:lnTo>
                <a:lnTo>
                  <a:pt x="634" y="1492"/>
                </a:lnTo>
                <a:lnTo>
                  <a:pt x="589" y="1442"/>
                </a:lnTo>
                <a:lnTo>
                  <a:pt x="543" y="1378"/>
                </a:lnTo>
                <a:lnTo>
                  <a:pt x="452" y="1192"/>
                </a:lnTo>
                <a:lnTo>
                  <a:pt x="361" y="933"/>
                </a:lnTo>
                <a:lnTo>
                  <a:pt x="272" y="621"/>
                </a:lnTo>
                <a:lnTo>
                  <a:pt x="227" y="462"/>
                </a:lnTo>
                <a:lnTo>
                  <a:pt x="182" y="313"/>
                </a:lnTo>
                <a:lnTo>
                  <a:pt x="136" y="184"/>
                </a:lnTo>
                <a:lnTo>
                  <a:pt x="91" y="85"/>
                </a:lnTo>
                <a:lnTo>
                  <a:pt x="45" y="21"/>
                </a:lnTo>
                <a:lnTo>
                  <a:pt x="0" y="0"/>
                </a:lnTo>
              </a:path>
            </a:pathLst>
          </a:custGeom>
          <a:noFill/>
          <a:ln w="50800" cap="rnd">
            <a:solidFill>
              <a:schemeClr val="accent2"/>
            </a:solidFill>
            <a:round/>
            <a:headEnd/>
            <a:tailEnd/>
          </a:ln>
        </p:spPr>
        <p:txBody>
          <a:bodyPr/>
          <a:lstStyle/>
          <a:p>
            <a:endParaRPr lang="en-US"/>
          </a:p>
        </p:txBody>
      </p:sp>
      <p:sp>
        <p:nvSpPr>
          <p:cNvPr id="53260" name="Freeform 12"/>
          <p:cNvSpPr>
            <a:spLocks/>
          </p:cNvSpPr>
          <p:nvPr/>
        </p:nvSpPr>
        <p:spPr bwMode="auto">
          <a:xfrm>
            <a:off x="3146425" y="3381375"/>
            <a:ext cx="1366838" cy="2527300"/>
          </a:xfrm>
          <a:custGeom>
            <a:avLst/>
            <a:gdLst>
              <a:gd name="T0" fmla="*/ 0 w 861"/>
              <a:gd name="T1" fmla="*/ 2525713 h 1592"/>
              <a:gd name="T2" fmla="*/ 144463 w 861"/>
              <a:gd name="T3" fmla="*/ 2495550 h 1592"/>
              <a:gd name="T4" fmla="*/ 217488 w 861"/>
              <a:gd name="T5" fmla="*/ 2466975 h 1592"/>
              <a:gd name="T6" fmla="*/ 288925 w 861"/>
              <a:gd name="T7" fmla="*/ 2427288 h 1592"/>
              <a:gd name="T8" fmla="*/ 358775 w 861"/>
              <a:gd name="T9" fmla="*/ 2368550 h 1592"/>
              <a:gd name="T10" fmla="*/ 430213 w 861"/>
              <a:gd name="T11" fmla="*/ 2289175 h 1592"/>
              <a:gd name="T12" fmla="*/ 501650 w 861"/>
              <a:gd name="T13" fmla="*/ 2187575 h 1592"/>
              <a:gd name="T14" fmla="*/ 646113 w 861"/>
              <a:gd name="T15" fmla="*/ 1892300 h 1592"/>
              <a:gd name="T16" fmla="*/ 790575 w 861"/>
              <a:gd name="T17" fmla="*/ 1481137 h 1592"/>
              <a:gd name="T18" fmla="*/ 935038 w 861"/>
              <a:gd name="T19" fmla="*/ 985838 h 1592"/>
              <a:gd name="T20" fmla="*/ 1008063 w 861"/>
              <a:gd name="T21" fmla="*/ 733425 h 1592"/>
              <a:gd name="T22" fmla="*/ 1079500 w 861"/>
              <a:gd name="T23" fmla="*/ 496888 h 1592"/>
              <a:gd name="T24" fmla="*/ 1147763 w 861"/>
              <a:gd name="T25" fmla="*/ 292100 h 1592"/>
              <a:gd name="T26" fmla="*/ 1220788 w 861"/>
              <a:gd name="T27" fmla="*/ 134938 h 1592"/>
              <a:gd name="T28" fmla="*/ 1292225 w 861"/>
              <a:gd name="T29" fmla="*/ 33338 h 1592"/>
              <a:gd name="T30" fmla="*/ 1365250 w 861"/>
              <a:gd name="T31" fmla="*/ 0 h 159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61"/>
              <a:gd name="T49" fmla="*/ 0 h 1592"/>
              <a:gd name="T50" fmla="*/ 861 w 861"/>
              <a:gd name="T51" fmla="*/ 1592 h 159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61" h="1592">
                <a:moveTo>
                  <a:pt x="0" y="1591"/>
                </a:moveTo>
                <a:lnTo>
                  <a:pt x="91" y="1572"/>
                </a:lnTo>
                <a:lnTo>
                  <a:pt x="137" y="1554"/>
                </a:lnTo>
                <a:lnTo>
                  <a:pt x="182" y="1529"/>
                </a:lnTo>
                <a:lnTo>
                  <a:pt x="226" y="1492"/>
                </a:lnTo>
                <a:lnTo>
                  <a:pt x="271" y="1442"/>
                </a:lnTo>
                <a:lnTo>
                  <a:pt x="316" y="1378"/>
                </a:lnTo>
                <a:lnTo>
                  <a:pt x="407" y="1192"/>
                </a:lnTo>
                <a:lnTo>
                  <a:pt x="498" y="933"/>
                </a:lnTo>
                <a:lnTo>
                  <a:pt x="589" y="621"/>
                </a:lnTo>
                <a:lnTo>
                  <a:pt x="635" y="462"/>
                </a:lnTo>
                <a:lnTo>
                  <a:pt x="680" y="313"/>
                </a:lnTo>
                <a:lnTo>
                  <a:pt x="723" y="184"/>
                </a:lnTo>
                <a:lnTo>
                  <a:pt x="769" y="85"/>
                </a:lnTo>
                <a:lnTo>
                  <a:pt x="814" y="21"/>
                </a:lnTo>
                <a:lnTo>
                  <a:pt x="860" y="0"/>
                </a:lnTo>
              </a:path>
            </a:pathLst>
          </a:custGeom>
          <a:noFill/>
          <a:ln w="50800" cap="rnd">
            <a:solidFill>
              <a:schemeClr val="accent2"/>
            </a:solidFill>
            <a:round/>
            <a:headEnd/>
            <a:tailEnd/>
          </a:ln>
        </p:spPr>
        <p:txBody>
          <a:bodyPr/>
          <a:lstStyle/>
          <a:p>
            <a:endParaRPr lang="en-US"/>
          </a:p>
        </p:txBody>
      </p:sp>
      <p:sp>
        <p:nvSpPr>
          <p:cNvPr id="53261" name="Line 13"/>
          <p:cNvSpPr>
            <a:spLocks noChangeShapeType="1"/>
          </p:cNvSpPr>
          <p:nvPr/>
        </p:nvSpPr>
        <p:spPr bwMode="auto">
          <a:xfrm>
            <a:off x="7745413" y="5924550"/>
            <a:ext cx="0" cy="1588"/>
          </a:xfrm>
          <a:prstGeom prst="line">
            <a:avLst/>
          </a:prstGeom>
          <a:noFill/>
          <a:ln w="25400">
            <a:solidFill>
              <a:schemeClr val="tx1"/>
            </a:solidFill>
            <a:round/>
            <a:headEnd/>
            <a:tailEnd/>
          </a:ln>
        </p:spPr>
        <p:txBody>
          <a:bodyPr wrap="none" anchor="ctr"/>
          <a:lstStyle/>
          <a:p>
            <a:endParaRPr lang="en-US"/>
          </a:p>
        </p:txBody>
      </p:sp>
      <p:sp>
        <p:nvSpPr>
          <p:cNvPr id="53262" name="Line 14"/>
          <p:cNvSpPr>
            <a:spLocks noChangeShapeType="1"/>
          </p:cNvSpPr>
          <p:nvPr/>
        </p:nvSpPr>
        <p:spPr bwMode="auto">
          <a:xfrm>
            <a:off x="7099300" y="5924550"/>
            <a:ext cx="0" cy="1588"/>
          </a:xfrm>
          <a:prstGeom prst="line">
            <a:avLst/>
          </a:prstGeom>
          <a:noFill/>
          <a:ln w="25400">
            <a:solidFill>
              <a:schemeClr val="tx1"/>
            </a:solidFill>
            <a:round/>
            <a:headEnd/>
            <a:tailEnd/>
          </a:ln>
        </p:spPr>
        <p:txBody>
          <a:bodyPr wrap="none" anchor="ctr"/>
          <a:lstStyle/>
          <a:p>
            <a:endParaRPr lang="en-US"/>
          </a:p>
        </p:txBody>
      </p:sp>
      <p:sp>
        <p:nvSpPr>
          <p:cNvPr id="53263" name="Line 15"/>
          <p:cNvSpPr>
            <a:spLocks noChangeShapeType="1"/>
          </p:cNvSpPr>
          <p:nvPr/>
        </p:nvSpPr>
        <p:spPr bwMode="auto">
          <a:xfrm>
            <a:off x="6450013" y="5924550"/>
            <a:ext cx="0" cy="1588"/>
          </a:xfrm>
          <a:prstGeom prst="line">
            <a:avLst/>
          </a:prstGeom>
          <a:noFill/>
          <a:ln w="25400">
            <a:solidFill>
              <a:schemeClr val="tx1"/>
            </a:solidFill>
            <a:round/>
            <a:headEnd/>
            <a:tailEnd/>
          </a:ln>
        </p:spPr>
        <p:txBody>
          <a:bodyPr wrap="none" anchor="ctr"/>
          <a:lstStyle/>
          <a:p>
            <a:endParaRPr lang="en-US"/>
          </a:p>
        </p:txBody>
      </p:sp>
      <p:sp>
        <p:nvSpPr>
          <p:cNvPr id="53264" name="Line 16"/>
          <p:cNvSpPr>
            <a:spLocks noChangeShapeType="1"/>
          </p:cNvSpPr>
          <p:nvPr/>
        </p:nvSpPr>
        <p:spPr bwMode="auto">
          <a:xfrm>
            <a:off x="5803900" y="5924550"/>
            <a:ext cx="0" cy="1588"/>
          </a:xfrm>
          <a:prstGeom prst="line">
            <a:avLst/>
          </a:prstGeom>
          <a:noFill/>
          <a:ln w="25400">
            <a:solidFill>
              <a:schemeClr val="tx1"/>
            </a:solidFill>
            <a:round/>
            <a:headEnd/>
            <a:tailEnd/>
          </a:ln>
        </p:spPr>
        <p:txBody>
          <a:bodyPr wrap="none" anchor="ctr"/>
          <a:lstStyle/>
          <a:p>
            <a:endParaRPr lang="en-US"/>
          </a:p>
        </p:txBody>
      </p:sp>
      <p:sp>
        <p:nvSpPr>
          <p:cNvPr id="53265" name="Line 17"/>
          <p:cNvSpPr>
            <a:spLocks noChangeShapeType="1"/>
          </p:cNvSpPr>
          <p:nvPr/>
        </p:nvSpPr>
        <p:spPr bwMode="auto">
          <a:xfrm>
            <a:off x="5157788" y="5924550"/>
            <a:ext cx="0" cy="1588"/>
          </a:xfrm>
          <a:prstGeom prst="line">
            <a:avLst/>
          </a:prstGeom>
          <a:noFill/>
          <a:ln w="25400">
            <a:solidFill>
              <a:schemeClr val="tx1"/>
            </a:solidFill>
            <a:round/>
            <a:headEnd/>
            <a:tailEnd/>
          </a:ln>
        </p:spPr>
        <p:txBody>
          <a:bodyPr wrap="none" anchor="ctr"/>
          <a:lstStyle/>
          <a:p>
            <a:endParaRPr lang="en-US"/>
          </a:p>
        </p:txBody>
      </p:sp>
      <p:sp>
        <p:nvSpPr>
          <p:cNvPr id="53266" name="Line 18"/>
          <p:cNvSpPr>
            <a:spLocks noChangeShapeType="1"/>
          </p:cNvSpPr>
          <p:nvPr/>
        </p:nvSpPr>
        <p:spPr bwMode="auto">
          <a:xfrm>
            <a:off x="4511675" y="5924550"/>
            <a:ext cx="0" cy="1588"/>
          </a:xfrm>
          <a:prstGeom prst="line">
            <a:avLst/>
          </a:prstGeom>
          <a:noFill/>
          <a:ln w="25400">
            <a:solidFill>
              <a:schemeClr val="tx1"/>
            </a:solidFill>
            <a:round/>
            <a:headEnd/>
            <a:tailEnd/>
          </a:ln>
        </p:spPr>
        <p:txBody>
          <a:bodyPr wrap="none" anchor="ctr"/>
          <a:lstStyle/>
          <a:p>
            <a:endParaRPr lang="en-US"/>
          </a:p>
        </p:txBody>
      </p:sp>
      <p:sp>
        <p:nvSpPr>
          <p:cNvPr id="53267" name="Line 19"/>
          <p:cNvSpPr>
            <a:spLocks noChangeShapeType="1"/>
          </p:cNvSpPr>
          <p:nvPr/>
        </p:nvSpPr>
        <p:spPr bwMode="auto">
          <a:xfrm>
            <a:off x="3865563" y="5924550"/>
            <a:ext cx="0" cy="1588"/>
          </a:xfrm>
          <a:prstGeom prst="line">
            <a:avLst/>
          </a:prstGeom>
          <a:noFill/>
          <a:ln w="25400">
            <a:solidFill>
              <a:schemeClr val="tx1"/>
            </a:solidFill>
            <a:round/>
            <a:headEnd/>
            <a:tailEnd/>
          </a:ln>
        </p:spPr>
        <p:txBody>
          <a:bodyPr wrap="none" anchor="ctr"/>
          <a:lstStyle/>
          <a:p>
            <a:endParaRPr lang="en-US"/>
          </a:p>
        </p:txBody>
      </p:sp>
      <p:sp>
        <p:nvSpPr>
          <p:cNvPr id="53268" name="Line 20"/>
          <p:cNvSpPr>
            <a:spLocks noChangeShapeType="1"/>
          </p:cNvSpPr>
          <p:nvPr/>
        </p:nvSpPr>
        <p:spPr bwMode="auto">
          <a:xfrm>
            <a:off x="3219450" y="5924550"/>
            <a:ext cx="0" cy="1588"/>
          </a:xfrm>
          <a:prstGeom prst="line">
            <a:avLst/>
          </a:prstGeom>
          <a:noFill/>
          <a:ln w="25400">
            <a:solidFill>
              <a:schemeClr val="tx1"/>
            </a:solidFill>
            <a:round/>
            <a:headEnd/>
            <a:tailEnd/>
          </a:ln>
        </p:spPr>
        <p:txBody>
          <a:bodyPr wrap="none" anchor="ctr"/>
          <a:lstStyle/>
          <a:p>
            <a:endParaRPr lang="en-US"/>
          </a:p>
        </p:txBody>
      </p:sp>
      <p:sp>
        <p:nvSpPr>
          <p:cNvPr id="53269" name="Line 21"/>
          <p:cNvSpPr>
            <a:spLocks noChangeShapeType="1"/>
          </p:cNvSpPr>
          <p:nvPr/>
        </p:nvSpPr>
        <p:spPr bwMode="auto">
          <a:xfrm>
            <a:off x="2573338" y="5924550"/>
            <a:ext cx="0" cy="1588"/>
          </a:xfrm>
          <a:prstGeom prst="line">
            <a:avLst/>
          </a:prstGeom>
          <a:noFill/>
          <a:ln w="25400">
            <a:solidFill>
              <a:schemeClr val="tx1"/>
            </a:solidFill>
            <a:round/>
            <a:headEnd/>
            <a:tailEnd/>
          </a:ln>
        </p:spPr>
        <p:txBody>
          <a:bodyPr wrap="none" anchor="ctr"/>
          <a:lstStyle/>
          <a:p>
            <a:endParaRPr lang="en-US"/>
          </a:p>
        </p:txBody>
      </p:sp>
      <p:sp>
        <p:nvSpPr>
          <p:cNvPr id="53270" name="Line 22"/>
          <p:cNvSpPr>
            <a:spLocks noChangeShapeType="1"/>
          </p:cNvSpPr>
          <p:nvPr/>
        </p:nvSpPr>
        <p:spPr bwMode="auto">
          <a:xfrm>
            <a:off x="1927225" y="5924550"/>
            <a:ext cx="0" cy="1588"/>
          </a:xfrm>
          <a:prstGeom prst="line">
            <a:avLst/>
          </a:prstGeom>
          <a:noFill/>
          <a:ln w="25400">
            <a:solidFill>
              <a:schemeClr val="tx1"/>
            </a:solidFill>
            <a:round/>
            <a:headEnd/>
            <a:tailEnd/>
          </a:ln>
        </p:spPr>
        <p:txBody>
          <a:bodyPr wrap="none" anchor="ctr"/>
          <a:lstStyle/>
          <a:p>
            <a:endParaRPr lang="en-US"/>
          </a:p>
        </p:txBody>
      </p:sp>
      <p:sp>
        <p:nvSpPr>
          <p:cNvPr id="53271" name="Rectangle 23"/>
          <p:cNvSpPr>
            <a:spLocks noChangeArrowheads="1"/>
          </p:cNvSpPr>
          <p:nvPr/>
        </p:nvSpPr>
        <p:spPr bwMode="auto">
          <a:xfrm>
            <a:off x="4114800" y="5943600"/>
            <a:ext cx="796925" cy="515938"/>
          </a:xfrm>
          <a:prstGeom prst="rect">
            <a:avLst/>
          </a:prstGeom>
          <a:noFill/>
          <a:ln w="12700">
            <a:noFill/>
            <a:miter lim="800000"/>
            <a:headEnd/>
            <a:tailEnd/>
          </a:ln>
        </p:spPr>
        <p:txBody>
          <a:bodyPr lIns="90488" tIns="44450" rIns="90488" bIns="44450">
            <a:spAutoFit/>
          </a:bodyPr>
          <a:lstStyle/>
          <a:p>
            <a:pPr algn="ctr" eaLnBrk="0" hangingPunct="0">
              <a:spcBef>
                <a:spcPct val="50000"/>
              </a:spcBef>
            </a:pPr>
            <a:r>
              <a:rPr lang="en-US" sz="2800"/>
              <a:t>0</a:t>
            </a:r>
          </a:p>
        </p:txBody>
      </p:sp>
      <p:sp>
        <p:nvSpPr>
          <p:cNvPr id="53272" name="Line 24"/>
          <p:cNvSpPr>
            <a:spLocks noChangeShapeType="1"/>
          </p:cNvSpPr>
          <p:nvPr/>
        </p:nvSpPr>
        <p:spPr bwMode="auto">
          <a:xfrm flipH="1">
            <a:off x="5978525" y="4800600"/>
            <a:ext cx="685800" cy="685800"/>
          </a:xfrm>
          <a:prstGeom prst="line">
            <a:avLst/>
          </a:prstGeom>
          <a:noFill/>
          <a:ln w="25400">
            <a:solidFill>
              <a:schemeClr val="tx1"/>
            </a:solidFill>
            <a:round/>
            <a:headEnd/>
            <a:tailEnd type="triangle" w="med" len="med"/>
          </a:ln>
        </p:spPr>
        <p:txBody>
          <a:bodyPr wrap="none" anchor="ctr"/>
          <a:lstStyle/>
          <a:p>
            <a:endParaRPr lang="en-US"/>
          </a:p>
        </p:txBody>
      </p:sp>
      <p:sp>
        <p:nvSpPr>
          <p:cNvPr id="53273" name="Rectangle 25"/>
          <p:cNvSpPr>
            <a:spLocks noChangeArrowheads="1"/>
          </p:cNvSpPr>
          <p:nvPr/>
        </p:nvSpPr>
        <p:spPr bwMode="auto">
          <a:xfrm>
            <a:off x="6477000" y="4419600"/>
            <a:ext cx="1787525" cy="406400"/>
          </a:xfrm>
          <a:prstGeom prst="rect">
            <a:avLst/>
          </a:prstGeom>
          <a:solidFill>
            <a:srgbClr val="FFCCCC"/>
          </a:solidFill>
          <a:ln w="12700">
            <a:solidFill>
              <a:schemeClr val="tx1"/>
            </a:solidFill>
            <a:miter lim="800000"/>
            <a:headEnd/>
            <a:tailEnd/>
          </a:ln>
        </p:spPr>
        <p:txBody>
          <a:bodyPr lIns="90488" tIns="44450" rIns="90488" bIns="44450">
            <a:spAutoFit/>
          </a:bodyPr>
          <a:lstStyle/>
          <a:p>
            <a:pPr algn="ctr" eaLnBrk="0" hangingPunct="0">
              <a:spcBef>
                <a:spcPct val="50000"/>
              </a:spcBef>
            </a:pPr>
            <a:r>
              <a:rPr lang="en-US" sz="2000"/>
              <a:t>t  (df = 5)</a:t>
            </a:r>
          </a:p>
        </p:txBody>
      </p:sp>
      <p:sp>
        <p:nvSpPr>
          <p:cNvPr id="53274" name="Line 26"/>
          <p:cNvSpPr>
            <a:spLocks noChangeShapeType="1"/>
          </p:cNvSpPr>
          <p:nvPr/>
        </p:nvSpPr>
        <p:spPr bwMode="auto">
          <a:xfrm flipH="1">
            <a:off x="5140325" y="4038600"/>
            <a:ext cx="927100" cy="685800"/>
          </a:xfrm>
          <a:prstGeom prst="line">
            <a:avLst/>
          </a:prstGeom>
          <a:noFill/>
          <a:ln w="25400">
            <a:solidFill>
              <a:schemeClr val="tx1"/>
            </a:solidFill>
            <a:round/>
            <a:headEnd/>
            <a:tailEnd type="triangle" w="med" len="med"/>
          </a:ln>
        </p:spPr>
        <p:txBody>
          <a:bodyPr wrap="none" anchor="ctr"/>
          <a:lstStyle/>
          <a:p>
            <a:endParaRPr lang="en-US"/>
          </a:p>
        </p:txBody>
      </p:sp>
      <p:sp>
        <p:nvSpPr>
          <p:cNvPr id="53275" name="Rectangle 27"/>
          <p:cNvSpPr>
            <a:spLocks noChangeArrowheads="1"/>
          </p:cNvSpPr>
          <p:nvPr/>
        </p:nvSpPr>
        <p:spPr bwMode="auto">
          <a:xfrm>
            <a:off x="5638800" y="3657600"/>
            <a:ext cx="1787525" cy="406400"/>
          </a:xfrm>
          <a:prstGeom prst="rect">
            <a:avLst/>
          </a:prstGeom>
          <a:solidFill>
            <a:srgbClr val="C7DAF7"/>
          </a:solidFill>
          <a:ln w="12700">
            <a:solidFill>
              <a:schemeClr val="tx1"/>
            </a:solidFill>
            <a:miter lim="800000"/>
            <a:headEnd/>
            <a:tailEnd/>
          </a:ln>
        </p:spPr>
        <p:txBody>
          <a:bodyPr lIns="90488" tIns="44450" rIns="90488" bIns="44450">
            <a:spAutoFit/>
          </a:bodyPr>
          <a:lstStyle/>
          <a:p>
            <a:pPr algn="ctr" eaLnBrk="0" hangingPunct="0">
              <a:spcBef>
                <a:spcPct val="50000"/>
              </a:spcBef>
            </a:pPr>
            <a:r>
              <a:rPr lang="en-US" sz="2000"/>
              <a:t> t  (df = 13)</a:t>
            </a:r>
          </a:p>
        </p:txBody>
      </p:sp>
      <p:sp>
        <p:nvSpPr>
          <p:cNvPr id="53276" name="Rectangle 28"/>
          <p:cNvSpPr>
            <a:spLocks noChangeArrowheads="1"/>
          </p:cNvSpPr>
          <p:nvPr/>
        </p:nvSpPr>
        <p:spPr bwMode="auto">
          <a:xfrm>
            <a:off x="304800" y="3962400"/>
            <a:ext cx="3276600" cy="1079500"/>
          </a:xfrm>
          <a:prstGeom prst="rect">
            <a:avLst/>
          </a:prstGeom>
          <a:solidFill>
            <a:srgbClr val="FDE0BD"/>
          </a:solidFill>
          <a:ln w="12700">
            <a:solidFill>
              <a:schemeClr val="tx1"/>
            </a:solidFill>
            <a:miter lim="800000"/>
            <a:headEnd/>
            <a:tailEnd/>
          </a:ln>
        </p:spPr>
        <p:txBody>
          <a:bodyPr lIns="90488" tIns="44450" rIns="90488" bIns="44450">
            <a:spAutoFit/>
          </a:bodyPr>
          <a:lstStyle/>
          <a:p>
            <a:pPr eaLnBrk="0" hangingPunct="0">
              <a:lnSpc>
                <a:spcPct val="80000"/>
              </a:lnSpc>
              <a:spcBef>
                <a:spcPct val="50000"/>
              </a:spcBef>
            </a:pPr>
            <a:r>
              <a:rPr lang="en-US" sz="2000" dirty="0"/>
              <a:t>t-distributions are bell-shaped and symmetric, but have ‘fatter’ tails than the normal</a:t>
            </a:r>
          </a:p>
        </p:txBody>
      </p:sp>
      <p:sp>
        <p:nvSpPr>
          <p:cNvPr id="53277" name="Line 29"/>
          <p:cNvSpPr>
            <a:spLocks noChangeShapeType="1"/>
          </p:cNvSpPr>
          <p:nvPr/>
        </p:nvSpPr>
        <p:spPr bwMode="auto">
          <a:xfrm>
            <a:off x="3921125" y="2895600"/>
            <a:ext cx="457200" cy="533400"/>
          </a:xfrm>
          <a:prstGeom prst="line">
            <a:avLst/>
          </a:prstGeom>
          <a:noFill/>
          <a:ln w="28575">
            <a:solidFill>
              <a:schemeClr val="tx1"/>
            </a:solidFill>
            <a:round/>
            <a:headEnd/>
            <a:tailEnd type="triangle" w="med" len="med"/>
          </a:ln>
        </p:spPr>
        <p:txBody>
          <a:bodyPr wrap="none" anchor="ctr"/>
          <a:lstStyle/>
          <a:p>
            <a:endParaRPr lang="en-US"/>
          </a:p>
        </p:txBody>
      </p:sp>
      <p:sp>
        <p:nvSpPr>
          <p:cNvPr id="53278" name="Rectangle 30"/>
          <p:cNvSpPr>
            <a:spLocks noChangeArrowheads="1"/>
          </p:cNvSpPr>
          <p:nvPr/>
        </p:nvSpPr>
        <p:spPr bwMode="auto">
          <a:xfrm>
            <a:off x="2209800" y="2514600"/>
            <a:ext cx="1787525" cy="955675"/>
          </a:xfrm>
          <a:prstGeom prst="rect">
            <a:avLst/>
          </a:prstGeom>
          <a:solidFill>
            <a:srgbClr val="FFE989"/>
          </a:solidFill>
          <a:ln w="12700">
            <a:solidFill>
              <a:schemeClr val="tx1"/>
            </a:solidFill>
            <a:miter lim="800000"/>
            <a:headEnd/>
            <a:tailEnd/>
          </a:ln>
        </p:spPr>
        <p:txBody>
          <a:bodyPr lIns="90488" tIns="44450" rIns="90488" bIns="44450">
            <a:spAutoFit/>
          </a:bodyPr>
          <a:lstStyle/>
          <a:p>
            <a:pPr algn="ctr" eaLnBrk="0" hangingPunct="0">
              <a:spcBef>
                <a:spcPct val="50000"/>
              </a:spcBef>
            </a:pPr>
            <a:r>
              <a:rPr lang="en-US" sz="2000"/>
              <a:t>Standard Normal</a:t>
            </a:r>
          </a:p>
          <a:p>
            <a:pPr algn="ctr" eaLnBrk="0" hangingPunct="0">
              <a:lnSpc>
                <a:spcPct val="30000"/>
              </a:lnSpc>
              <a:spcBef>
                <a:spcPct val="50000"/>
              </a:spcBef>
            </a:pPr>
            <a:r>
              <a:rPr lang="en-US" sz="2000"/>
              <a:t>(t with df = </a:t>
            </a:r>
            <a:r>
              <a:rPr lang="en-US" sz="2000">
                <a:cs typeface="Arial" charset="0"/>
              </a:rPr>
              <a:t>∞</a:t>
            </a:r>
            <a:r>
              <a:rPr lang="en-US" sz="2000">
                <a:sym typeface="System"/>
              </a:rPr>
              <a:t>)</a:t>
            </a:r>
          </a:p>
        </p:txBody>
      </p:sp>
      <p:sp>
        <p:nvSpPr>
          <p:cNvPr id="53279" name="Line 31"/>
          <p:cNvSpPr>
            <a:spLocks noChangeShapeType="1"/>
          </p:cNvSpPr>
          <p:nvPr/>
        </p:nvSpPr>
        <p:spPr bwMode="auto">
          <a:xfrm>
            <a:off x="1295400" y="6019800"/>
            <a:ext cx="6400800" cy="0"/>
          </a:xfrm>
          <a:prstGeom prst="line">
            <a:avLst/>
          </a:prstGeom>
          <a:noFill/>
          <a:ln w="19050">
            <a:solidFill>
              <a:schemeClr val="tx1"/>
            </a:solidFill>
            <a:round/>
            <a:headEnd/>
            <a:tailEnd/>
          </a:ln>
        </p:spPr>
        <p:txBody>
          <a:bodyPr wrap="none" anchor="ctr"/>
          <a:lstStyle/>
          <a:p>
            <a:endParaRPr lang="en-US"/>
          </a:p>
        </p:txBody>
      </p:sp>
      <p:sp>
        <p:nvSpPr>
          <p:cNvPr id="53280" name="Text Box 32"/>
          <p:cNvSpPr txBox="1">
            <a:spLocks noChangeArrowheads="1"/>
          </p:cNvSpPr>
          <p:nvPr/>
        </p:nvSpPr>
        <p:spPr bwMode="auto">
          <a:xfrm>
            <a:off x="1355725" y="1487488"/>
            <a:ext cx="184150" cy="457200"/>
          </a:xfrm>
          <a:prstGeom prst="rect">
            <a:avLst/>
          </a:prstGeom>
          <a:noFill/>
          <a:ln w="19050" algn="ctr">
            <a:noFill/>
            <a:miter lim="800000"/>
            <a:headEnd/>
            <a:tailEnd/>
          </a:ln>
        </p:spPr>
        <p:txBody>
          <a:bodyPr wrap="none">
            <a:spAutoFit/>
          </a:bodyPr>
          <a:lstStyle/>
          <a:p>
            <a:endParaRPr lang="en-US"/>
          </a:p>
        </p:txBody>
      </p:sp>
      <p:sp>
        <p:nvSpPr>
          <p:cNvPr id="53281" name="Rectangle 33"/>
          <p:cNvSpPr>
            <a:spLocks noChangeArrowheads="1"/>
          </p:cNvSpPr>
          <p:nvPr/>
        </p:nvSpPr>
        <p:spPr bwMode="auto">
          <a:xfrm>
            <a:off x="2438400" y="1524000"/>
            <a:ext cx="5257800" cy="430213"/>
          </a:xfrm>
          <a:prstGeom prst="rect">
            <a:avLst/>
          </a:prstGeom>
          <a:noFill/>
          <a:ln w="12700">
            <a:noFill/>
            <a:miter lim="800000"/>
            <a:headEnd/>
            <a:tailEnd/>
          </a:ln>
        </p:spPr>
        <p:txBody>
          <a:bodyPr lIns="90488" tIns="44450" rIns="90488" bIns="44450">
            <a:spAutoFit/>
          </a:bodyPr>
          <a:lstStyle/>
          <a:p>
            <a:pPr eaLnBrk="0" hangingPunct="0">
              <a:lnSpc>
                <a:spcPct val="80000"/>
              </a:lnSpc>
              <a:spcBef>
                <a:spcPct val="50000"/>
              </a:spcBef>
            </a:pPr>
            <a:r>
              <a:rPr lang="en-US" sz="2800"/>
              <a:t>Note:  t       Z  as  n  increases</a:t>
            </a:r>
          </a:p>
        </p:txBody>
      </p:sp>
      <p:sp>
        <p:nvSpPr>
          <p:cNvPr id="53282" name="Line 34"/>
          <p:cNvSpPr>
            <a:spLocks noChangeShapeType="1"/>
          </p:cNvSpPr>
          <p:nvPr/>
        </p:nvSpPr>
        <p:spPr bwMode="auto">
          <a:xfrm>
            <a:off x="3810000" y="1752600"/>
            <a:ext cx="457200" cy="0"/>
          </a:xfrm>
          <a:prstGeom prst="line">
            <a:avLst/>
          </a:prstGeom>
          <a:noFill/>
          <a:ln w="28575">
            <a:solidFill>
              <a:schemeClr val="tx1"/>
            </a:solidFill>
            <a:round/>
            <a:headEnd/>
            <a:tailEnd type="triangle" w="med" len="med"/>
          </a:ln>
        </p:spPr>
        <p:txBody>
          <a:bodyPr wrap="none" anchor="ctr"/>
          <a:lstStyle/>
          <a:p>
            <a:endParaRPr lang="en-US"/>
          </a:p>
        </p:txBody>
      </p:sp>
      <p:sp>
        <p:nvSpPr>
          <p:cNvPr id="2" name="Footer Placeholder 1"/>
          <p:cNvSpPr>
            <a:spLocks noGrp="1"/>
          </p:cNvSpPr>
          <p:nvPr>
            <p:ph type="ftr" sz="quarter" idx="11"/>
          </p:nvPr>
        </p:nvSpPr>
        <p:spPr>
          <a:xfrm>
            <a:off x="3048000" y="6327775"/>
            <a:ext cx="2895600" cy="476250"/>
          </a:xfrm>
        </p:spPr>
        <p:txBody>
          <a:bodyPr/>
          <a:lstStyle/>
          <a:p>
            <a:r>
              <a:rPr lang="en-US" altLang="en-US" dirty="0"/>
              <a:t>MGMT650 Review</a:t>
            </a:r>
          </a:p>
          <a:p>
            <a:endParaRPr lang="en-US" altLang="en-US" dirty="0"/>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3</a:t>
            </a:fld>
            <a:endParaRPr lang="en-US"/>
          </a:p>
        </p:txBody>
      </p:sp>
    </p:spTree>
    <p:extLst>
      <p:ext uri="{BB962C8B-B14F-4D97-AF65-F5344CB8AC3E}">
        <p14:creationId xmlns:p14="http://schemas.microsoft.com/office/powerpoint/2010/main" val="2891975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dirty="0"/>
              <a:t>Confidence Intervals</a:t>
            </a:r>
          </a:p>
        </p:txBody>
      </p:sp>
      <p:sp>
        <p:nvSpPr>
          <p:cNvPr id="29699" name="Rectangle 3"/>
          <p:cNvSpPr>
            <a:spLocks noGrp="1" noChangeArrowheads="1"/>
          </p:cNvSpPr>
          <p:nvPr>
            <p:ph type="body" idx="1"/>
          </p:nvPr>
        </p:nvSpPr>
        <p:spPr>
          <a:xfrm>
            <a:off x="890752" y="1156385"/>
            <a:ext cx="7772400" cy="1143000"/>
          </a:xfrm>
        </p:spPr>
        <p:txBody>
          <a:bodyPr/>
          <a:lstStyle/>
          <a:p>
            <a:pPr eaLnBrk="1" hangingPunct="1"/>
            <a:r>
              <a:rPr lang="en-US" sz="3200" dirty="0">
                <a:solidFill>
                  <a:schemeClr val="folHlink"/>
                </a:solidFill>
              </a:rPr>
              <a:t>The general formula for all confidence intervals is:</a:t>
            </a:r>
          </a:p>
        </p:txBody>
      </p:sp>
      <p:sp>
        <p:nvSpPr>
          <p:cNvPr id="29700" name="Rectangle 4"/>
          <p:cNvSpPr>
            <a:spLocks noChangeArrowheads="1"/>
          </p:cNvSpPr>
          <p:nvPr/>
        </p:nvSpPr>
        <p:spPr bwMode="auto">
          <a:xfrm>
            <a:off x="457200" y="2359134"/>
            <a:ext cx="8410575" cy="528638"/>
          </a:xfrm>
          <a:prstGeom prst="rect">
            <a:avLst/>
          </a:prstGeom>
          <a:solidFill>
            <a:srgbClr val="FDE0BD"/>
          </a:solidFill>
          <a:ln w="9525" algn="ctr">
            <a:solidFill>
              <a:schemeClr val="tx1"/>
            </a:solidFill>
            <a:miter lim="800000"/>
            <a:headEnd/>
            <a:tailEnd/>
          </a:ln>
        </p:spPr>
        <p:txBody>
          <a:bodyPr>
            <a:spAutoFit/>
          </a:bodyPr>
          <a:lstStyle/>
          <a:p>
            <a:pPr algn="ctr"/>
            <a:r>
              <a:rPr lang="en-US" sz="2800" b="1" dirty="0"/>
              <a:t>Point Estimate </a:t>
            </a:r>
            <a:r>
              <a:rPr lang="en-US" sz="2800" b="1" dirty="0">
                <a:latin typeface="Times New Roman" pitchFamily="18" charset="0"/>
                <a:cs typeface="Times New Roman" pitchFamily="18" charset="0"/>
                <a:sym typeface="System"/>
              </a:rPr>
              <a:t>±</a:t>
            </a:r>
            <a:r>
              <a:rPr lang="en-US" sz="2800" b="1" dirty="0">
                <a:sym typeface="System"/>
              </a:rPr>
              <a:t> (Critical Value)(Standard Error)</a:t>
            </a:r>
          </a:p>
        </p:txBody>
      </p:sp>
      <p:sp>
        <p:nvSpPr>
          <p:cNvPr id="29701" name="Text Box 7"/>
          <p:cNvSpPr txBox="1">
            <a:spLocks noChangeArrowheads="1"/>
          </p:cNvSpPr>
          <p:nvPr/>
        </p:nvSpPr>
        <p:spPr bwMode="auto">
          <a:xfrm>
            <a:off x="547687" y="3048000"/>
            <a:ext cx="8229600" cy="2835275"/>
          </a:xfrm>
          <a:prstGeom prst="rect">
            <a:avLst/>
          </a:prstGeom>
          <a:noFill/>
          <a:ln w="9525">
            <a:noFill/>
            <a:miter lim="800000"/>
            <a:headEnd/>
            <a:tailEnd/>
          </a:ln>
        </p:spPr>
        <p:txBody>
          <a:bodyPr>
            <a:spAutoFit/>
          </a:bodyPr>
          <a:lstStyle/>
          <a:p>
            <a:r>
              <a:rPr lang="en-US" sz="2000" dirty="0"/>
              <a:t>Where:</a:t>
            </a:r>
          </a:p>
          <a:p>
            <a:pPr marL="1033463" lvl="2" indent="-119063">
              <a:buFontTx/>
              <a:buChar char="•"/>
            </a:pPr>
            <a:r>
              <a:rPr lang="en-US" sz="2000" dirty="0">
                <a:solidFill>
                  <a:schemeClr val="folHlink"/>
                </a:solidFill>
              </a:rPr>
              <a:t>Point Estimate</a:t>
            </a:r>
            <a:r>
              <a:rPr lang="en-US" sz="2000" dirty="0"/>
              <a:t> is the sample statistic estimating the population     parameter of interest</a:t>
            </a:r>
          </a:p>
          <a:p>
            <a:pPr marL="1033463" lvl="2" indent="-119063">
              <a:buFontTx/>
              <a:buChar char="•"/>
            </a:pPr>
            <a:endParaRPr lang="en-US" sz="2000" dirty="0"/>
          </a:p>
          <a:p>
            <a:pPr marL="1033463" lvl="2" indent="-119063">
              <a:buFontTx/>
              <a:buChar char="•"/>
            </a:pPr>
            <a:r>
              <a:rPr lang="en-US" sz="2000" dirty="0">
                <a:solidFill>
                  <a:schemeClr val="folHlink"/>
                </a:solidFill>
              </a:rPr>
              <a:t>Critical Value</a:t>
            </a:r>
            <a:r>
              <a:rPr lang="en-US" sz="2000" dirty="0"/>
              <a:t> is a table value based on the sampling distribution of the point estimate and the desired confidence level</a:t>
            </a:r>
          </a:p>
          <a:p>
            <a:pPr marL="1033463" lvl="2" indent="-119063">
              <a:buFontTx/>
              <a:buChar char="•"/>
            </a:pPr>
            <a:endParaRPr lang="en-US" sz="2000" dirty="0"/>
          </a:p>
          <a:p>
            <a:pPr marL="1033463" lvl="2" indent="-119063">
              <a:buFontTx/>
              <a:buChar char="•"/>
            </a:pPr>
            <a:r>
              <a:rPr lang="en-US" sz="2000" dirty="0">
                <a:solidFill>
                  <a:schemeClr val="folHlink"/>
                </a:solidFill>
              </a:rPr>
              <a:t>Standard Error</a:t>
            </a:r>
            <a:r>
              <a:rPr lang="en-US" sz="2000" dirty="0"/>
              <a:t> is the standard deviation of the point estimate</a:t>
            </a:r>
          </a:p>
        </p:txBody>
      </p:sp>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4</a:t>
            </a:fld>
            <a:endParaRPr lang="en-US"/>
          </a:p>
        </p:txBody>
      </p:sp>
    </p:spTree>
    <p:extLst>
      <p:ext uri="{BB962C8B-B14F-4D97-AF65-F5344CB8AC3E}">
        <p14:creationId xmlns:p14="http://schemas.microsoft.com/office/powerpoint/2010/main" val="466137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143000" y="381000"/>
            <a:ext cx="7793038" cy="762000"/>
          </a:xfrm>
        </p:spPr>
        <p:txBody>
          <a:bodyPr/>
          <a:lstStyle/>
          <a:p>
            <a:pPr eaLnBrk="1" hangingPunct="1">
              <a:lnSpc>
                <a:spcPct val="70000"/>
              </a:lnSpc>
            </a:pPr>
            <a:r>
              <a:rPr lang="en-US"/>
              <a:t>Confidence Level</a:t>
            </a:r>
          </a:p>
        </p:txBody>
      </p:sp>
      <p:sp>
        <p:nvSpPr>
          <p:cNvPr id="30723" name="Rectangle 3"/>
          <p:cNvSpPr>
            <a:spLocks noGrp="1" noChangeArrowheads="1"/>
          </p:cNvSpPr>
          <p:nvPr>
            <p:ph type="body" idx="1"/>
          </p:nvPr>
        </p:nvSpPr>
        <p:spPr>
          <a:xfrm>
            <a:off x="1447800" y="1676400"/>
            <a:ext cx="7162800" cy="4114800"/>
          </a:xfrm>
        </p:spPr>
        <p:txBody>
          <a:bodyPr/>
          <a:lstStyle/>
          <a:p>
            <a:pPr eaLnBrk="1" hangingPunct="1">
              <a:spcBef>
                <a:spcPct val="50000"/>
              </a:spcBef>
            </a:pPr>
            <a:r>
              <a:rPr lang="en-US" sz="3200" dirty="0"/>
              <a:t>Confidence the interval will contain the unknown population parameter</a:t>
            </a:r>
          </a:p>
          <a:p>
            <a:pPr lvl="1" eaLnBrk="1" hangingPunct="1">
              <a:spcBef>
                <a:spcPct val="50000"/>
              </a:spcBef>
            </a:pPr>
            <a:r>
              <a:rPr lang="en-US" sz="3200" dirty="0"/>
              <a:t>A percentage (less than 100%)</a:t>
            </a:r>
          </a:p>
          <a:p>
            <a:pPr eaLnBrk="1" hangingPunct="1"/>
            <a:endParaRPr lang="en-US" sz="3200" dirty="0"/>
          </a:p>
        </p:txBody>
      </p:sp>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5</a:t>
            </a:fld>
            <a:endParaRPr lang="en-US"/>
          </a:p>
        </p:txBody>
      </p:sp>
    </p:spTree>
    <p:extLst>
      <p:ext uri="{BB962C8B-B14F-4D97-AF65-F5344CB8AC3E}">
        <p14:creationId xmlns:p14="http://schemas.microsoft.com/office/powerpoint/2010/main" val="2185965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143000" y="-152400"/>
            <a:ext cx="7383463" cy="990600"/>
          </a:xfrm>
        </p:spPr>
        <p:txBody>
          <a:bodyPr/>
          <a:lstStyle/>
          <a:p>
            <a:pPr eaLnBrk="1" hangingPunct="1"/>
            <a:r>
              <a:rPr lang="en-US"/>
              <a:t>Confidence Level, (1-</a:t>
            </a:r>
            <a:r>
              <a:rPr lang="en-US">
                <a:sym typeface="Symbol" pitchFamily="18" charset="2"/>
              </a:rPr>
              <a:t>)</a:t>
            </a:r>
          </a:p>
        </p:txBody>
      </p:sp>
      <p:sp>
        <p:nvSpPr>
          <p:cNvPr id="31747" name="Rectangle 3"/>
          <p:cNvSpPr>
            <a:spLocks noGrp="1" noChangeArrowheads="1"/>
          </p:cNvSpPr>
          <p:nvPr>
            <p:ph type="body" idx="1"/>
          </p:nvPr>
        </p:nvSpPr>
        <p:spPr>
          <a:xfrm>
            <a:off x="304800" y="685800"/>
            <a:ext cx="8382000" cy="4800600"/>
          </a:xfrm>
        </p:spPr>
        <p:txBody>
          <a:bodyPr/>
          <a:lstStyle/>
          <a:p>
            <a:pPr eaLnBrk="1" hangingPunct="1">
              <a:spcBef>
                <a:spcPct val="50000"/>
              </a:spcBef>
            </a:pPr>
            <a:r>
              <a:rPr lang="en-US" sz="2800" dirty="0"/>
              <a:t>Confidence the interval will contain the unknown population parameter</a:t>
            </a:r>
          </a:p>
          <a:p>
            <a:pPr lvl="1" eaLnBrk="1" hangingPunct="1">
              <a:spcBef>
                <a:spcPct val="50000"/>
              </a:spcBef>
            </a:pPr>
            <a:r>
              <a:rPr lang="en-US" sz="2400" dirty="0"/>
              <a:t>A percentage (less than 100%)</a:t>
            </a:r>
          </a:p>
          <a:p>
            <a:pPr lvl="1" eaLnBrk="1" hangingPunct="1">
              <a:spcBef>
                <a:spcPct val="50000"/>
              </a:spcBef>
            </a:pPr>
            <a:r>
              <a:rPr lang="en-US" sz="2400" dirty="0"/>
              <a:t>Also written (1 - </a:t>
            </a:r>
            <a:r>
              <a:rPr lang="en-US" sz="2400" dirty="0">
                <a:sym typeface="Symbol" pitchFamily="18" charset="2"/>
              </a:rPr>
              <a:t></a:t>
            </a:r>
            <a:r>
              <a:rPr lang="en-US" sz="2400" dirty="0"/>
              <a:t>) = 0.95, (so </a:t>
            </a:r>
            <a:r>
              <a:rPr lang="en-US" sz="2400" dirty="0">
                <a:sym typeface="Symbol" pitchFamily="18" charset="2"/>
              </a:rPr>
              <a:t></a:t>
            </a:r>
            <a:r>
              <a:rPr lang="en-US" sz="2400" dirty="0">
                <a:cs typeface="Arial" charset="0"/>
              </a:rPr>
              <a:t> = 0.05)</a:t>
            </a:r>
            <a:endParaRPr lang="el-GR" sz="2400" dirty="0">
              <a:cs typeface="Arial" charset="0"/>
            </a:endParaRPr>
          </a:p>
          <a:p>
            <a:pPr eaLnBrk="1" hangingPunct="1">
              <a:spcBef>
                <a:spcPct val="50000"/>
              </a:spcBef>
            </a:pPr>
            <a:r>
              <a:rPr lang="en-US" sz="2800" dirty="0"/>
              <a:t>A relative frequency interpretation</a:t>
            </a:r>
          </a:p>
          <a:p>
            <a:pPr lvl="1" eaLnBrk="1" hangingPunct="1">
              <a:spcBef>
                <a:spcPct val="50000"/>
              </a:spcBef>
            </a:pPr>
            <a:r>
              <a:rPr lang="en-US" sz="2400" dirty="0"/>
              <a:t>95% of all the confidence intervals that can be constructed will contain the unknown true parameter</a:t>
            </a:r>
          </a:p>
          <a:p>
            <a:pPr eaLnBrk="1" hangingPunct="1">
              <a:spcBef>
                <a:spcPct val="50000"/>
              </a:spcBef>
            </a:pPr>
            <a:r>
              <a:rPr lang="en-US" sz="2800" dirty="0"/>
              <a:t>A specific interval either will contain or will not contain the true parameter</a:t>
            </a:r>
          </a:p>
          <a:p>
            <a:pPr lvl="1" eaLnBrk="1" hangingPunct="1"/>
            <a:r>
              <a:rPr lang="en-US" sz="2400" dirty="0"/>
              <a:t>No probability involved in a specific interval</a:t>
            </a:r>
          </a:p>
        </p:txBody>
      </p:sp>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6</a:t>
            </a:fld>
            <a:endParaRPr lang="en-US"/>
          </a:p>
        </p:txBody>
      </p:sp>
    </p:spTree>
    <p:extLst>
      <p:ext uri="{BB962C8B-B14F-4D97-AF65-F5344CB8AC3E}">
        <p14:creationId xmlns:p14="http://schemas.microsoft.com/office/powerpoint/2010/main" val="612309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Upper and Lower Limits</a:t>
            </a:r>
          </a:p>
        </p:txBody>
      </p:sp>
      <p:sp>
        <p:nvSpPr>
          <p:cNvPr id="3" name="Content Placeholder 2"/>
          <p:cNvSpPr>
            <a:spLocks noGrp="1"/>
          </p:cNvSpPr>
          <p:nvPr>
            <p:ph idx="1"/>
          </p:nvPr>
        </p:nvSpPr>
        <p:spPr/>
        <p:txBody>
          <a:bodyPr/>
          <a:lstStyle/>
          <a:p>
            <a:r>
              <a:rPr lang="en-US" dirty="0"/>
              <a:t>Known population standard deviation</a:t>
            </a:r>
          </a:p>
          <a:p>
            <a:endParaRPr lang="en-US" dirty="0"/>
          </a:p>
          <a:p>
            <a:endParaRPr lang="en-US" dirty="0"/>
          </a:p>
          <a:p>
            <a:endParaRPr lang="en-US" dirty="0"/>
          </a:p>
          <a:p>
            <a:r>
              <a:rPr lang="en-US" dirty="0"/>
              <a:t>Unknown population standard deviation</a:t>
            </a:r>
          </a:p>
          <a:p>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7</a:t>
            </a:fld>
            <a:endParaRPr lang="en-US"/>
          </a:p>
        </p:txBody>
      </p:sp>
      <p:graphicFrame>
        <p:nvGraphicFramePr>
          <p:cNvPr id="7" name="Object 5"/>
          <p:cNvGraphicFramePr>
            <a:graphicFrameLocks noChangeAspect="1"/>
          </p:cNvGraphicFramePr>
          <p:nvPr/>
        </p:nvGraphicFramePr>
        <p:xfrm>
          <a:off x="2286000" y="2362200"/>
          <a:ext cx="2971800" cy="1462088"/>
        </p:xfrm>
        <a:graphic>
          <a:graphicData uri="http://schemas.openxmlformats.org/presentationml/2006/ole">
            <mc:AlternateContent xmlns:mc="http://schemas.openxmlformats.org/markup-compatibility/2006">
              <mc:Choice xmlns:v="urn:schemas-microsoft-com:vml" Requires="v">
                <p:oleObj spid="_x0000_s40974" name="Equation" r:id="rId3" imgW="825480" imgH="406080" progId="Equation.3">
                  <p:embed/>
                </p:oleObj>
              </mc:Choice>
              <mc:Fallback>
                <p:oleObj name="Equation" r:id="rId3" imgW="825480" imgH="406080" progId="Equation.3">
                  <p:embed/>
                  <p:pic>
                    <p:nvPicPr>
                      <p:cNvPr id="7"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2362200"/>
                        <a:ext cx="2971800" cy="1462088"/>
                      </a:xfrm>
                      <a:prstGeom prst="rect">
                        <a:avLst/>
                      </a:prstGeom>
                      <a:solidFill>
                        <a:srgbClr val="FDE0BD"/>
                      </a:solidFill>
                      <a:ln w="9525">
                        <a:solidFill>
                          <a:schemeClr val="tx1"/>
                        </a:solidFill>
                        <a:miter lim="800000"/>
                        <a:headEnd/>
                        <a:tailEnd/>
                      </a:ln>
                    </p:spPr>
                  </p:pic>
                </p:oleObj>
              </mc:Fallback>
            </mc:AlternateContent>
          </a:graphicData>
        </a:graphic>
      </p:graphicFrame>
      <p:graphicFrame>
        <p:nvGraphicFramePr>
          <p:cNvPr id="8" name="Object 4"/>
          <p:cNvGraphicFramePr>
            <a:graphicFrameLocks noChangeAspect="1"/>
          </p:cNvGraphicFramePr>
          <p:nvPr/>
        </p:nvGraphicFramePr>
        <p:xfrm>
          <a:off x="2435225" y="4586288"/>
          <a:ext cx="2822575" cy="1370012"/>
        </p:xfrm>
        <a:graphic>
          <a:graphicData uri="http://schemas.openxmlformats.org/presentationml/2006/ole">
            <mc:AlternateContent xmlns:mc="http://schemas.openxmlformats.org/markup-compatibility/2006">
              <mc:Choice xmlns:v="urn:schemas-microsoft-com:vml" Requires="v">
                <p:oleObj spid="_x0000_s40975" name="Equation" r:id="rId5" imgW="838080" imgH="406080" progId="Equation.3">
                  <p:embed/>
                </p:oleObj>
              </mc:Choice>
              <mc:Fallback>
                <p:oleObj name="Equation" r:id="rId5" imgW="838080" imgH="406080" progId="Equation.3">
                  <p:embed/>
                  <p:pic>
                    <p:nvPicPr>
                      <p:cNvPr id="8"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5225" y="4586288"/>
                        <a:ext cx="2822575" cy="1370012"/>
                      </a:xfrm>
                      <a:prstGeom prst="rect">
                        <a:avLst/>
                      </a:prstGeom>
                      <a:solidFill>
                        <a:srgbClr val="FDE0BD"/>
                      </a:solidFill>
                      <a:ln w="952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3889698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822450" y="304800"/>
            <a:ext cx="6032500" cy="838200"/>
          </a:xfrm>
        </p:spPr>
        <p:txBody>
          <a:bodyPr/>
          <a:lstStyle/>
          <a:p>
            <a:pPr defTabSz="914400" eaLnBrk="1" hangingPunct="1"/>
            <a:r>
              <a:rPr lang="en-US" dirty="0"/>
              <a:t>Example – Resistance</a:t>
            </a:r>
          </a:p>
        </p:txBody>
      </p:sp>
      <p:sp>
        <p:nvSpPr>
          <p:cNvPr id="41987" name="Rectangle 3"/>
          <p:cNvSpPr>
            <a:spLocks noGrp="1" noChangeArrowheads="1"/>
          </p:cNvSpPr>
          <p:nvPr>
            <p:ph type="body" idx="1"/>
          </p:nvPr>
        </p:nvSpPr>
        <p:spPr>
          <a:xfrm>
            <a:off x="990600" y="1676400"/>
            <a:ext cx="7467600" cy="4114800"/>
          </a:xfrm>
        </p:spPr>
        <p:txBody>
          <a:bodyPr/>
          <a:lstStyle/>
          <a:p>
            <a:pPr marL="342900" indent="-342900" defTabSz="914400" eaLnBrk="1" hangingPunct="1"/>
            <a:r>
              <a:rPr lang="en-US" dirty="0"/>
              <a:t>A sample of 11 circuits from a large normal population has a mean resistance of 2.20 ohms.  We know from past testing that the population standard deviation is 0.35 ohms.  </a:t>
            </a:r>
          </a:p>
          <a:p>
            <a:pPr marL="342900" indent="-342900" defTabSz="914400" eaLnBrk="1" hangingPunct="1">
              <a:lnSpc>
                <a:spcPct val="50000"/>
              </a:lnSpc>
            </a:pPr>
            <a:endParaRPr lang="en-US" dirty="0"/>
          </a:p>
          <a:p>
            <a:pPr marL="342900" indent="-342900" defTabSz="914400" eaLnBrk="1" hangingPunct="1"/>
            <a:r>
              <a:rPr lang="en-US" dirty="0"/>
              <a:t>Determine a 95% confidence interval for the true mean resistance of the population.</a:t>
            </a:r>
          </a:p>
        </p:txBody>
      </p:sp>
      <p:pic>
        <p:nvPicPr>
          <p:cNvPr id="41988" name="Picture 4" descr="j0289054"/>
          <p:cNvPicPr>
            <a:picLocks noChangeAspect="1" noChangeArrowheads="1"/>
          </p:cNvPicPr>
          <p:nvPr/>
        </p:nvPicPr>
        <p:blipFill>
          <a:blip r:embed="rId2"/>
          <a:srcRect/>
          <a:stretch>
            <a:fillRect/>
          </a:stretch>
        </p:blipFill>
        <p:spPr bwMode="auto">
          <a:xfrm>
            <a:off x="6934200" y="5503862"/>
            <a:ext cx="2057400" cy="1354138"/>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8</a:t>
            </a:fld>
            <a:endParaRPr lang="en-US"/>
          </a:p>
        </p:txBody>
      </p:sp>
    </p:spTree>
    <p:extLst>
      <p:ext uri="{BB962C8B-B14F-4D97-AF65-F5344CB8AC3E}">
        <p14:creationId xmlns:p14="http://schemas.microsoft.com/office/powerpoint/2010/main" val="243541571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ChangeArrowheads="1"/>
          </p:cNvSpPr>
          <p:nvPr/>
        </p:nvSpPr>
        <p:spPr bwMode="auto">
          <a:xfrm>
            <a:off x="1066800" y="3389312"/>
            <a:ext cx="3352800" cy="609600"/>
          </a:xfrm>
          <a:prstGeom prst="rect">
            <a:avLst/>
          </a:prstGeom>
          <a:solidFill>
            <a:srgbClr val="FDE0BD"/>
          </a:solidFill>
          <a:ln w="9525" algn="ctr">
            <a:solidFill>
              <a:schemeClr val="tx1"/>
            </a:solidFill>
            <a:miter lim="800000"/>
            <a:headEnd/>
            <a:tailEnd/>
          </a:ln>
        </p:spPr>
        <p:txBody>
          <a:bodyPr wrap="none" anchor="ctr"/>
          <a:lstStyle/>
          <a:p>
            <a:endParaRPr lang="en-US"/>
          </a:p>
        </p:txBody>
      </p:sp>
      <p:graphicFrame>
        <p:nvGraphicFramePr>
          <p:cNvPr id="6146" name="Object 3"/>
          <p:cNvGraphicFramePr>
            <a:graphicFrameLocks noChangeAspect="1"/>
          </p:cNvGraphicFramePr>
          <p:nvPr/>
        </p:nvGraphicFramePr>
        <p:xfrm>
          <a:off x="1371600" y="1600200"/>
          <a:ext cx="3900488" cy="2247900"/>
        </p:xfrm>
        <a:graphic>
          <a:graphicData uri="http://schemas.openxmlformats.org/presentationml/2006/ole">
            <mc:AlternateContent xmlns:mc="http://schemas.openxmlformats.org/markup-compatibility/2006">
              <mc:Choice xmlns:v="urn:schemas-microsoft-com:vml" Requires="v">
                <p:oleObj spid="_x0000_s41992" name="Equation" r:id="rId3" imgW="1828800" imgH="1054080" progId="Equation.3">
                  <p:embed/>
                </p:oleObj>
              </mc:Choice>
              <mc:Fallback>
                <p:oleObj name="Equation" r:id="rId3" imgW="1828800" imgH="1054080" progId="Equation.3">
                  <p:embed/>
                  <p:pic>
                    <p:nvPicPr>
                      <p:cNvPr id="614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600200"/>
                        <a:ext cx="3900488" cy="2247900"/>
                      </a:xfrm>
                      <a:prstGeom prst="rect">
                        <a:avLst/>
                      </a:prstGeom>
                      <a:noFill/>
                      <a:extLst>
                        <a:ext uri="{909E8E84-426E-40DD-AFC4-6F175D3DCCD1}">
                          <a14:hiddenFill xmlns:a14="http://schemas.microsoft.com/office/drawing/2010/main">
                            <a:solidFill>
                              <a:srgbClr val="FFFF66"/>
                            </a:solidFill>
                          </a14:hiddenFill>
                        </a:ext>
                      </a:extLst>
                    </p:spPr>
                  </p:pic>
                </p:oleObj>
              </mc:Fallback>
            </mc:AlternateContent>
          </a:graphicData>
        </a:graphic>
      </p:graphicFrame>
      <p:sp>
        <p:nvSpPr>
          <p:cNvPr id="6149" name="Rectangle 4"/>
          <p:cNvSpPr>
            <a:spLocks noGrp="1" noChangeArrowheads="1"/>
          </p:cNvSpPr>
          <p:nvPr>
            <p:ph type="title"/>
          </p:nvPr>
        </p:nvSpPr>
        <p:spPr>
          <a:xfrm>
            <a:off x="533400" y="304800"/>
            <a:ext cx="8077200" cy="838200"/>
          </a:xfrm>
        </p:spPr>
        <p:txBody>
          <a:bodyPr/>
          <a:lstStyle/>
          <a:p>
            <a:pPr defTabSz="914400" eaLnBrk="1" hangingPunct="1"/>
            <a:r>
              <a:rPr lang="en-US" dirty="0"/>
              <a:t>Solution - Resistance Example</a:t>
            </a:r>
          </a:p>
        </p:txBody>
      </p:sp>
      <p:pic>
        <p:nvPicPr>
          <p:cNvPr id="6152" name="Picture 7" descr="j0289054"/>
          <p:cNvPicPr>
            <a:picLocks noChangeAspect="1" noChangeArrowheads="1"/>
          </p:cNvPicPr>
          <p:nvPr/>
        </p:nvPicPr>
        <p:blipFill>
          <a:blip r:embed="rId5"/>
          <a:srcRect/>
          <a:stretch>
            <a:fillRect/>
          </a:stretch>
        </p:blipFill>
        <p:spPr bwMode="auto">
          <a:xfrm>
            <a:off x="7772400" y="5562600"/>
            <a:ext cx="1219200" cy="801688"/>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9</a:t>
            </a:fld>
            <a:endParaRPr lang="en-US"/>
          </a:p>
        </p:txBody>
      </p:sp>
    </p:spTree>
    <p:extLst>
      <p:ext uri="{BB962C8B-B14F-4D97-AF65-F5344CB8AC3E}">
        <p14:creationId xmlns:p14="http://schemas.microsoft.com/office/powerpoint/2010/main" val="35479047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822450" y="228600"/>
            <a:ext cx="6032500" cy="914400"/>
          </a:xfrm>
        </p:spPr>
        <p:txBody>
          <a:bodyPr/>
          <a:lstStyle/>
          <a:p>
            <a:pPr defTabSz="914400" eaLnBrk="1" hangingPunct="1"/>
            <a:r>
              <a:rPr lang="en-US"/>
              <a:t>Interpretation</a:t>
            </a:r>
          </a:p>
        </p:txBody>
      </p:sp>
      <p:sp>
        <p:nvSpPr>
          <p:cNvPr id="45059" name="Rectangle 3"/>
          <p:cNvSpPr>
            <a:spLocks noGrp="1" noChangeArrowheads="1"/>
          </p:cNvSpPr>
          <p:nvPr>
            <p:ph type="body" idx="1"/>
          </p:nvPr>
        </p:nvSpPr>
        <p:spPr>
          <a:xfrm>
            <a:off x="533400" y="1600200"/>
            <a:ext cx="8305800" cy="4724400"/>
          </a:xfrm>
        </p:spPr>
        <p:txBody>
          <a:bodyPr/>
          <a:lstStyle/>
          <a:p>
            <a:pPr marL="342900" indent="-342900" defTabSz="914400" eaLnBrk="1" hangingPunct="1">
              <a:lnSpc>
                <a:spcPct val="105000"/>
              </a:lnSpc>
              <a:spcBef>
                <a:spcPct val="40000"/>
              </a:spcBef>
            </a:pPr>
            <a:r>
              <a:rPr lang="en-US" sz="3200">
                <a:solidFill>
                  <a:schemeClr val="folHlink"/>
                </a:solidFill>
              </a:rPr>
              <a:t>We are 95% confident that the true mean resistance is between 1.9932  and  2.4068 ohms</a:t>
            </a:r>
            <a:r>
              <a:rPr lang="en-US" sz="3200"/>
              <a:t> </a:t>
            </a:r>
          </a:p>
          <a:p>
            <a:pPr marL="342900" indent="-342900" defTabSz="914400" eaLnBrk="1" hangingPunct="1">
              <a:lnSpc>
                <a:spcPct val="105000"/>
              </a:lnSpc>
              <a:spcBef>
                <a:spcPct val="40000"/>
              </a:spcBef>
            </a:pPr>
            <a:r>
              <a:rPr lang="en-US" sz="3200"/>
              <a:t>Although the true mean may or may not be in this interval, </a:t>
            </a:r>
            <a:r>
              <a:rPr lang="en-US" sz="3200">
                <a:solidFill>
                  <a:schemeClr val="folHlink"/>
                </a:solidFill>
              </a:rPr>
              <a:t>95% of intervals formed in this manner</a:t>
            </a:r>
            <a:r>
              <a:rPr lang="en-US" sz="3200"/>
              <a:t> will contain the true mean</a:t>
            </a:r>
            <a:endParaRPr lang="en-US" sz="1200"/>
          </a:p>
        </p:txBody>
      </p:sp>
      <p:pic>
        <p:nvPicPr>
          <p:cNvPr id="45060" name="Picture 4" descr="j0289054"/>
          <p:cNvPicPr>
            <a:picLocks noChangeAspect="1" noChangeArrowheads="1"/>
          </p:cNvPicPr>
          <p:nvPr/>
        </p:nvPicPr>
        <p:blipFill>
          <a:blip r:embed="rId2"/>
          <a:srcRect/>
          <a:stretch>
            <a:fillRect/>
          </a:stretch>
        </p:blipFill>
        <p:spPr bwMode="auto">
          <a:xfrm>
            <a:off x="7010400" y="5943600"/>
            <a:ext cx="1219200" cy="801688"/>
          </a:xfrm>
          <a:prstGeom prst="rect">
            <a:avLst/>
          </a:prstGeom>
          <a:noFill/>
          <a:ln w="9525">
            <a:noFill/>
            <a:miter lim="800000"/>
            <a:headEnd/>
            <a:tailEnd/>
          </a:ln>
        </p:spPr>
      </p:pic>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10</a:t>
            </a:fld>
            <a:endParaRPr lang="en-US"/>
          </a:p>
        </p:txBody>
      </p:sp>
    </p:spTree>
    <p:extLst>
      <p:ext uri="{BB962C8B-B14F-4D97-AF65-F5344CB8AC3E}">
        <p14:creationId xmlns:p14="http://schemas.microsoft.com/office/powerpoint/2010/main" val="268576045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2"/>
          <p:cNvSpPr>
            <a:spLocks noChangeArrowheads="1"/>
          </p:cNvSpPr>
          <p:nvPr/>
        </p:nvSpPr>
        <p:spPr bwMode="auto">
          <a:xfrm>
            <a:off x="1066800" y="1600200"/>
            <a:ext cx="7315200" cy="914400"/>
          </a:xfrm>
          <a:prstGeom prst="rect">
            <a:avLst/>
          </a:prstGeom>
          <a:solidFill>
            <a:srgbClr val="C7DAF7"/>
          </a:solidFill>
          <a:ln w="19050" algn="ctr">
            <a:solidFill>
              <a:schemeClr val="tx1"/>
            </a:solidFill>
            <a:miter lim="800000"/>
            <a:headEnd/>
            <a:tailEnd/>
          </a:ln>
        </p:spPr>
        <p:txBody>
          <a:bodyPr wrap="none" anchor="ctr"/>
          <a:lstStyle/>
          <a:p>
            <a:endParaRPr lang="en-US"/>
          </a:p>
        </p:txBody>
      </p:sp>
      <p:sp>
        <p:nvSpPr>
          <p:cNvPr id="8198" name="Rectangle 3"/>
          <p:cNvSpPr>
            <a:spLocks noChangeArrowheads="1"/>
          </p:cNvSpPr>
          <p:nvPr/>
        </p:nvSpPr>
        <p:spPr bwMode="auto">
          <a:xfrm>
            <a:off x="2514600" y="5334000"/>
            <a:ext cx="3200400" cy="762000"/>
          </a:xfrm>
          <a:prstGeom prst="rect">
            <a:avLst/>
          </a:prstGeom>
          <a:solidFill>
            <a:srgbClr val="FDE0BD"/>
          </a:solidFill>
          <a:ln w="19050" algn="ctr">
            <a:solidFill>
              <a:schemeClr val="tx1"/>
            </a:solidFill>
            <a:miter lim="800000"/>
            <a:headEnd/>
            <a:tailEnd/>
          </a:ln>
        </p:spPr>
        <p:txBody>
          <a:bodyPr wrap="none" anchor="ctr"/>
          <a:lstStyle/>
          <a:p>
            <a:endParaRPr lang="en-US"/>
          </a:p>
        </p:txBody>
      </p:sp>
      <p:sp>
        <p:nvSpPr>
          <p:cNvPr id="8199" name="Rectangle 4"/>
          <p:cNvSpPr>
            <a:spLocks noGrp="1" noChangeArrowheads="1"/>
          </p:cNvSpPr>
          <p:nvPr>
            <p:ph type="title"/>
          </p:nvPr>
        </p:nvSpPr>
        <p:spPr/>
        <p:txBody>
          <a:bodyPr/>
          <a:lstStyle/>
          <a:p>
            <a:pPr eaLnBrk="1" hangingPunct="1"/>
            <a:r>
              <a:rPr lang="en-US" sz="3600"/>
              <a:t>Example of t distribution confidence interval</a:t>
            </a:r>
          </a:p>
        </p:txBody>
      </p:sp>
      <p:sp>
        <p:nvSpPr>
          <p:cNvPr id="8200" name="Rectangle 5"/>
          <p:cNvSpPr>
            <a:spLocks noGrp="1" noChangeArrowheads="1"/>
          </p:cNvSpPr>
          <p:nvPr>
            <p:ph type="body" idx="1"/>
          </p:nvPr>
        </p:nvSpPr>
        <p:spPr>
          <a:xfrm>
            <a:off x="838200" y="1600200"/>
            <a:ext cx="8077200" cy="2667000"/>
          </a:xfrm>
        </p:spPr>
        <p:txBody>
          <a:bodyPr/>
          <a:lstStyle/>
          <a:p>
            <a:pPr eaLnBrk="1" hangingPunct="1">
              <a:lnSpc>
                <a:spcPct val="110000"/>
              </a:lnSpc>
              <a:buFont typeface="Wingdings" pitchFamily="2" charset="2"/>
              <a:buNone/>
            </a:pPr>
            <a:r>
              <a:rPr lang="en-US" sz="2700"/>
              <a:t>   A random sample of n = 25 has X = 50 and </a:t>
            </a:r>
          </a:p>
          <a:p>
            <a:pPr eaLnBrk="1" hangingPunct="1">
              <a:lnSpc>
                <a:spcPct val="60000"/>
              </a:lnSpc>
              <a:buFont typeface="Wingdings" pitchFamily="2" charset="2"/>
              <a:buNone/>
            </a:pPr>
            <a:r>
              <a:rPr lang="en-US" sz="2700"/>
              <a:t>	S = 8.  Form a 95% confidence interval for </a:t>
            </a:r>
            <a:r>
              <a:rPr lang="el-GR" sz="2700"/>
              <a:t>μ</a:t>
            </a:r>
            <a:endParaRPr lang="en-US" sz="2700"/>
          </a:p>
          <a:p>
            <a:pPr eaLnBrk="1" hangingPunct="1">
              <a:lnSpc>
                <a:spcPct val="60000"/>
              </a:lnSpc>
            </a:pPr>
            <a:endParaRPr lang="en-US" sz="2700"/>
          </a:p>
          <a:p>
            <a:pPr lvl="1" eaLnBrk="1" hangingPunct="1">
              <a:lnSpc>
                <a:spcPct val="110000"/>
              </a:lnSpc>
            </a:pPr>
            <a:r>
              <a:rPr lang="en-US" sz="2300"/>
              <a:t>d.f. = n – 1 = 24,  so</a:t>
            </a:r>
          </a:p>
          <a:p>
            <a:pPr lvl="1" eaLnBrk="1" hangingPunct="1">
              <a:buFont typeface="Wingdings" pitchFamily="2" charset="2"/>
              <a:buNone/>
            </a:pPr>
            <a:endParaRPr lang="en-US" sz="2300"/>
          </a:p>
          <a:p>
            <a:pPr lvl="1" eaLnBrk="1" hangingPunct="1">
              <a:buFont typeface="Wingdings" pitchFamily="2" charset="2"/>
              <a:buNone/>
            </a:pPr>
            <a:r>
              <a:rPr lang="en-US"/>
              <a:t>The confidence interval is</a:t>
            </a:r>
            <a:r>
              <a:rPr lang="en-US" sz="2300"/>
              <a:t> </a:t>
            </a:r>
            <a:endParaRPr lang="el-GR" sz="2300"/>
          </a:p>
        </p:txBody>
      </p:sp>
      <p:sp>
        <p:nvSpPr>
          <p:cNvPr id="8201" name="Freeform 6"/>
          <p:cNvSpPr>
            <a:spLocks/>
          </p:cNvSpPr>
          <p:nvPr/>
        </p:nvSpPr>
        <p:spPr bwMode="auto">
          <a:xfrm>
            <a:off x="6048375" y="1676400"/>
            <a:ext cx="276225" cy="1588"/>
          </a:xfrm>
          <a:custGeom>
            <a:avLst/>
            <a:gdLst>
              <a:gd name="T0" fmla="*/ 0 w 174"/>
              <a:gd name="T1" fmla="*/ 0 h 1"/>
              <a:gd name="T2" fmla="*/ 276225 w 174"/>
              <a:gd name="T3" fmla="*/ 1588 h 1"/>
              <a:gd name="T4" fmla="*/ 0 60000 65536"/>
              <a:gd name="T5" fmla="*/ 0 60000 65536"/>
              <a:gd name="T6" fmla="*/ 0 w 174"/>
              <a:gd name="T7" fmla="*/ 0 h 1"/>
              <a:gd name="T8" fmla="*/ 174 w 174"/>
              <a:gd name="T9" fmla="*/ 1 h 1"/>
            </a:gdLst>
            <a:ahLst/>
            <a:cxnLst>
              <a:cxn ang="T4">
                <a:pos x="T0" y="T1"/>
              </a:cxn>
              <a:cxn ang="T5">
                <a:pos x="T2" y="T3"/>
              </a:cxn>
            </a:cxnLst>
            <a:rect l="T6" t="T7" r="T8" b="T9"/>
            <a:pathLst>
              <a:path w="174" h="1">
                <a:moveTo>
                  <a:pt x="0" y="0"/>
                </a:moveTo>
                <a:lnTo>
                  <a:pt x="174" y="1"/>
                </a:lnTo>
              </a:path>
            </a:pathLst>
          </a:custGeom>
          <a:solidFill>
            <a:srgbClr val="C7DAF7"/>
          </a:solidFill>
          <a:ln w="22225">
            <a:solidFill>
              <a:schemeClr val="tx1"/>
            </a:solidFill>
            <a:round/>
            <a:headEnd/>
            <a:tailEnd/>
          </a:ln>
        </p:spPr>
        <p:txBody>
          <a:bodyPr wrap="none" anchor="ctr"/>
          <a:lstStyle/>
          <a:p>
            <a:endParaRPr lang="en-US"/>
          </a:p>
        </p:txBody>
      </p:sp>
      <p:graphicFrame>
        <p:nvGraphicFramePr>
          <p:cNvPr id="8194" name="Object 7"/>
          <p:cNvGraphicFramePr>
            <a:graphicFrameLocks noChangeAspect="1"/>
          </p:cNvGraphicFramePr>
          <p:nvPr/>
        </p:nvGraphicFramePr>
        <p:xfrm>
          <a:off x="4629150" y="2819400"/>
          <a:ext cx="3221038" cy="561975"/>
        </p:xfrm>
        <a:graphic>
          <a:graphicData uri="http://schemas.openxmlformats.org/presentationml/2006/ole">
            <mc:AlternateContent xmlns:mc="http://schemas.openxmlformats.org/markup-compatibility/2006">
              <mc:Choice xmlns:v="urn:schemas-microsoft-com:vml" Requires="v">
                <p:oleObj spid="_x0000_s43022" name="Equation" r:id="rId3" imgW="1384200" imgH="241200" progId="Equation.3">
                  <p:embed/>
                </p:oleObj>
              </mc:Choice>
              <mc:Fallback>
                <p:oleObj name="Equation" r:id="rId3" imgW="1384200" imgH="241200" progId="Equation.3">
                  <p:embed/>
                  <p:pic>
                    <p:nvPicPr>
                      <p:cNvPr id="8194"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9150" y="2819400"/>
                        <a:ext cx="3221038" cy="561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95" name="Object 8"/>
          <p:cNvGraphicFramePr>
            <a:graphicFrameLocks noChangeAspect="1"/>
          </p:cNvGraphicFramePr>
          <p:nvPr/>
        </p:nvGraphicFramePr>
        <p:xfrm>
          <a:off x="1938338" y="4130675"/>
          <a:ext cx="5311775" cy="1057275"/>
        </p:xfrm>
        <a:graphic>
          <a:graphicData uri="http://schemas.openxmlformats.org/presentationml/2006/ole">
            <mc:AlternateContent xmlns:mc="http://schemas.openxmlformats.org/markup-compatibility/2006">
              <mc:Choice xmlns:v="urn:schemas-microsoft-com:vml" Requires="v">
                <p:oleObj spid="_x0000_s43023" name="Equation" r:id="rId5" imgW="2044440" imgH="406080" progId="Equation.3">
                  <p:embed/>
                </p:oleObj>
              </mc:Choice>
              <mc:Fallback>
                <p:oleObj name="Equation" r:id="rId5" imgW="2044440" imgH="406080" progId="Equation.3">
                  <p:embed/>
                  <p:pic>
                    <p:nvPicPr>
                      <p:cNvPr id="8195"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8338" y="4130675"/>
                        <a:ext cx="5311775" cy="1057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02" name="Text Box 9"/>
          <p:cNvSpPr txBox="1">
            <a:spLocks noChangeArrowheads="1"/>
          </p:cNvSpPr>
          <p:nvPr/>
        </p:nvSpPr>
        <p:spPr bwMode="auto">
          <a:xfrm>
            <a:off x="2667000" y="5486400"/>
            <a:ext cx="4038600" cy="457200"/>
          </a:xfrm>
          <a:prstGeom prst="rect">
            <a:avLst/>
          </a:prstGeom>
          <a:noFill/>
          <a:ln w="19050" algn="ctr">
            <a:noFill/>
            <a:miter lim="800000"/>
            <a:headEnd/>
            <a:tailEnd/>
          </a:ln>
        </p:spPr>
        <p:txBody>
          <a:bodyPr>
            <a:spAutoFit/>
          </a:bodyPr>
          <a:lstStyle/>
          <a:p>
            <a:pPr>
              <a:spcBef>
                <a:spcPct val="50000"/>
              </a:spcBef>
            </a:pPr>
            <a:r>
              <a:rPr lang="en-US"/>
              <a:t>46.698 </a:t>
            </a:r>
            <a:r>
              <a:rPr lang="en-US">
                <a:cs typeface="Arial" charset="0"/>
              </a:rPr>
              <a:t>≤ </a:t>
            </a:r>
            <a:r>
              <a:rPr lang="el-GR">
                <a:latin typeface="Times New Roman" pitchFamily="18" charset="0"/>
                <a:cs typeface="Times New Roman" pitchFamily="18" charset="0"/>
              </a:rPr>
              <a:t>μ</a:t>
            </a:r>
            <a:r>
              <a:rPr lang="en-US">
                <a:latin typeface="Times New Roman" pitchFamily="18" charset="0"/>
                <a:cs typeface="Times New Roman" pitchFamily="18" charset="0"/>
              </a:rPr>
              <a:t> </a:t>
            </a:r>
            <a:r>
              <a:rPr lang="en-US">
                <a:cs typeface="Arial" charset="0"/>
              </a:rPr>
              <a:t>≤</a:t>
            </a:r>
            <a:r>
              <a:rPr lang="en-US"/>
              <a:t> 53.302</a:t>
            </a:r>
          </a:p>
        </p:txBody>
      </p:sp>
      <p:sp>
        <p:nvSpPr>
          <p:cNvPr id="2" name="Footer Placeholder 1"/>
          <p:cNvSpPr>
            <a:spLocks noGrp="1"/>
          </p:cNvSpPr>
          <p:nvPr>
            <p:ph type="ftr" sz="quarter" idx="11"/>
          </p:nvPr>
        </p:nvSpPr>
        <p:spPr/>
        <p:txBody>
          <a:bodyPr/>
          <a:lstStyle/>
          <a:p>
            <a:r>
              <a:rPr lang="en-US" altLang="en-US" dirty="0"/>
              <a:t>MGMT650 Review</a:t>
            </a:r>
          </a:p>
        </p:txBody>
      </p:sp>
      <p:sp>
        <p:nvSpPr>
          <p:cNvPr id="3" name="Slide Number Placeholder 2"/>
          <p:cNvSpPr>
            <a:spLocks noGrp="1"/>
          </p:cNvSpPr>
          <p:nvPr>
            <p:ph type="sldNum" sz="quarter" idx="12"/>
          </p:nvPr>
        </p:nvSpPr>
        <p:spPr/>
        <p:txBody>
          <a:bodyPr/>
          <a:lstStyle/>
          <a:p>
            <a:pPr>
              <a:defRPr/>
            </a:pPr>
            <a:fld id="{C151B421-5B84-4225-B7EA-8058042B4D5D}" type="slidenum">
              <a:rPr lang="en-US" smtClean="0"/>
              <a:pPr>
                <a:defRPr/>
              </a:pPr>
              <a:t>11</a:t>
            </a:fld>
            <a:endParaRPr lang="en-US"/>
          </a:p>
        </p:txBody>
      </p:sp>
    </p:spTree>
    <p:extLst>
      <p:ext uri="{BB962C8B-B14F-4D97-AF65-F5344CB8AC3E}">
        <p14:creationId xmlns:p14="http://schemas.microsoft.com/office/powerpoint/2010/main" val="2375241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2"/>
          <p:cNvSpPr>
            <a:spLocks noGrp="1"/>
          </p:cNvSpPr>
          <p:nvPr>
            <p:ph type="dt" sz="half" idx="10"/>
          </p:nvPr>
        </p:nvSpPr>
        <p:spPr/>
        <p:txBody>
          <a:bodyPr/>
          <a:lstStyle/>
          <a:p>
            <a:r>
              <a:rPr lang="en-US" altLang="en-US"/>
              <a:t>AMBA 600</a:t>
            </a:r>
          </a:p>
        </p:txBody>
      </p:sp>
      <p:sp>
        <p:nvSpPr>
          <p:cNvPr id="5" name="Footer Placeholder 3"/>
          <p:cNvSpPr>
            <a:spLocks noGrp="1"/>
          </p:cNvSpPr>
          <p:nvPr>
            <p:ph type="ftr" sz="quarter" idx="11"/>
          </p:nvPr>
        </p:nvSpPr>
        <p:spPr/>
        <p:txBody>
          <a:bodyPr/>
          <a:lstStyle/>
          <a:p>
            <a:r>
              <a:rPr lang="en-US" dirty="0"/>
              <a:t>MGMT650 Review</a:t>
            </a:r>
          </a:p>
        </p:txBody>
      </p:sp>
      <p:sp>
        <p:nvSpPr>
          <p:cNvPr id="6" name="Slide Number Placeholder 4"/>
          <p:cNvSpPr>
            <a:spLocks noGrp="1"/>
          </p:cNvSpPr>
          <p:nvPr>
            <p:ph type="sldNum" sz="quarter" idx="12"/>
          </p:nvPr>
        </p:nvSpPr>
        <p:spPr/>
        <p:txBody>
          <a:bodyPr/>
          <a:lstStyle/>
          <a:p>
            <a:fld id="{9BBCE83C-C16A-44F4-AFD9-0746D3225006}" type="slidenum">
              <a:rPr lang="en-US" altLang="en-US"/>
              <a:pPr/>
              <a:t>12</a:t>
            </a:fld>
            <a:endParaRPr lang="en-US" altLang="en-US"/>
          </a:p>
        </p:txBody>
      </p:sp>
      <p:sp>
        <p:nvSpPr>
          <p:cNvPr id="154626" name="Rectangle 2"/>
          <p:cNvSpPr>
            <a:spLocks noGrp="1" noChangeArrowheads="1"/>
          </p:cNvSpPr>
          <p:nvPr>
            <p:ph type="title"/>
          </p:nvPr>
        </p:nvSpPr>
        <p:spPr/>
        <p:txBody>
          <a:bodyPr/>
          <a:lstStyle/>
          <a:p>
            <a:r>
              <a:rPr lang="en-US" altLang="en-US" dirty="0"/>
              <a:t>Another Example</a:t>
            </a:r>
          </a:p>
        </p:txBody>
      </p:sp>
      <p:sp>
        <p:nvSpPr>
          <p:cNvPr id="154627" name="Text Box 3"/>
          <p:cNvSpPr txBox="1">
            <a:spLocks noChangeArrowheads="1"/>
          </p:cNvSpPr>
          <p:nvPr/>
        </p:nvSpPr>
        <p:spPr bwMode="auto">
          <a:xfrm>
            <a:off x="1447800" y="1844020"/>
            <a:ext cx="6499225"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ltLang="en-US" sz="2800" dirty="0">
                <a:latin typeface="Times" panose="02020603050405020304" pitchFamily="18" charset="0"/>
              </a:rPr>
              <a:t>Set up a 95% confidence interval estimate for the population mean, based on the following set of data, assuming that the population is normally distributed:</a:t>
            </a:r>
          </a:p>
          <a:p>
            <a:pPr eaLnBrk="0" hangingPunct="0"/>
            <a:endParaRPr lang="en-US" altLang="en-US" sz="2800" dirty="0">
              <a:latin typeface="Times" panose="02020603050405020304" pitchFamily="18" charset="0"/>
            </a:endParaRPr>
          </a:p>
          <a:p>
            <a:pPr eaLnBrk="0" hangingPunct="0"/>
            <a:r>
              <a:rPr lang="en-US" altLang="en-US" sz="2800" dirty="0">
                <a:latin typeface="Times" panose="02020603050405020304" pitchFamily="18" charset="0"/>
              </a:rPr>
              <a:t>    1, 1, 1, 1, 8, 8, 8, 8, 9, 9, 9, 9, 10, 10, 11</a:t>
            </a:r>
          </a:p>
          <a:p>
            <a:pPr eaLnBrk="0" hangingPunct="0"/>
            <a:endParaRPr lang="en-US" altLang="en-US" sz="2800" dirty="0">
              <a:latin typeface="Times" panose="02020603050405020304" pitchFamily="18" charset="0"/>
            </a:endParaRPr>
          </a:p>
          <a:p>
            <a:pPr eaLnBrk="0" hangingPunct="0"/>
            <a:endParaRPr lang="en-US" altLang="en-US" sz="2800" dirty="0">
              <a:latin typeface="Times" panose="02020603050405020304" pitchFamily="18" charset="0"/>
            </a:endParaRPr>
          </a:p>
        </p:txBody>
      </p:sp>
    </p:spTree>
    <p:extLst>
      <p:ext uri="{BB962C8B-B14F-4D97-AF65-F5344CB8AC3E}">
        <p14:creationId xmlns:p14="http://schemas.microsoft.com/office/powerpoint/2010/main" val="2174708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r>
              <a:rPr lang="en-US" altLang="en-US"/>
              <a:t>AMBA 600</a:t>
            </a:r>
          </a:p>
        </p:txBody>
      </p:sp>
      <p:sp>
        <p:nvSpPr>
          <p:cNvPr id="6" name="Footer Placeholder 3"/>
          <p:cNvSpPr>
            <a:spLocks noGrp="1"/>
          </p:cNvSpPr>
          <p:nvPr>
            <p:ph type="ftr" sz="quarter" idx="11"/>
          </p:nvPr>
        </p:nvSpPr>
        <p:spPr/>
        <p:txBody>
          <a:bodyPr/>
          <a:lstStyle/>
          <a:p>
            <a:r>
              <a:rPr lang="en-US" altLang="en-US" dirty="0"/>
              <a:t>MGMT 650 Review</a:t>
            </a:r>
          </a:p>
        </p:txBody>
      </p:sp>
      <p:sp>
        <p:nvSpPr>
          <p:cNvPr id="7" name="Slide Number Placeholder 4"/>
          <p:cNvSpPr>
            <a:spLocks noGrp="1"/>
          </p:cNvSpPr>
          <p:nvPr>
            <p:ph type="sldNum" sz="quarter" idx="12"/>
          </p:nvPr>
        </p:nvSpPr>
        <p:spPr/>
        <p:txBody>
          <a:bodyPr/>
          <a:lstStyle/>
          <a:p>
            <a:fld id="{92160B3E-FC85-438E-935A-45F0E2C400C0}" type="slidenum">
              <a:rPr lang="en-US" altLang="en-US"/>
              <a:pPr/>
              <a:t>13</a:t>
            </a:fld>
            <a:endParaRPr lang="en-US" altLang="en-US"/>
          </a:p>
        </p:txBody>
      </p:sp>
      <p:sp>
        <p:nvSpPr>
          <p:cNvPr id="155650" name="Rectangle 2"/>
          <p:cNvSpPr>
            <a:spLocks noGrp="1" noChangeArrowheads="1"/>
          </p:cNvSpPr>
          <p:nvPr>
            <p:ph type="title"/>
          </p:nvPr>
        </p:nvSpPr>
        <p:spPr>
          <a:xfrm>
            <a:off x="1600200" y="381000"/>
            <a:ext cx="6019800" cy="762000"/>
          </a:xfrm>
        </p:spPr>
        <p:txBody>
          <a:bodyPr/>
          <a:lstStyle/>
          <a:p>
            <a:r>
              <a:rPr lang="en-US" altLang="en-US"/>
              <a:t>Answer, part 1</a:t>
            </a:r>
          </a:p>
        </p:txBody>
      </p:sp>
      <p:sp>
        <p:nvSpPr>
          <p:cNvPr id="155651" name="Text Box 3"/>
          <p:cNvSpPr txBox="1">
            <a:spLocks noChangeArrowheads="1"/>
          </p:cNvSpPr>
          <p:nvPr/>
        </p:nvSpPr>
        <p:spPr bwMode="auto">
          <a:xfrm>
            <a:off x="822325" y="166052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lang="en-US" altLang="en-US">
              <a:latin typeface="Times" panose="02020603050405020304" pitchFamily="18" charset="0"/>
            </a:endParaRPr>
          </a:p>
        </p:txBody>
      </p:sp>
      <p:sp>
        <p:nvSpPr>
          <p:cNvPr id="155652" name="Text Box 4"/>
          <p:cNvSpPr txBox="1">
            <a:spLocks noChangeArrowheads="1"/>
          </p:cNvSpPr>
          <p:nvPr/>
        </p:nvSpPr>
        <p:spPr bwMode="auto">
          <a:xfrm>
            <a:off x="1371600" y="1289050"/>
            <a:ext cx="7442200"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anose="02020603050405020304" pitchFamily="18" charset="0"/>
                <a:cs typeface="Times New Roman" panose="02020603050405020304" pitchFamily="18" charset="0"/>
              </a:defRPr>
            </a:lvl1pPr>
            <a:lvl2pPr marL="914400" indent="-457200">
              <a:defRPr sz="2400">
                <a:solidFill>
                  <a:schemeClr val="tx1"/>
                </a:solidFill>
                <a:latin typeface="Times New Roman" panose="02020603050405020304" pitchFamily="18" charset="0"/>
                <a:cs typeface="Times New Roman" panose="02020603050405020304" pitchFamily="18" charset="0"/>
              </a:defRPr>
            </a:lvl2pPr>
            <a:lvl3pPr marL="1371600" indent="-457200">
              <a:defRPr sz="2400">
                <a:solidFill>
                  <a:schemeClr val="tx1"/>
                </a:solidFill>
                <a:latin typeface="Times New Roman" panose="02020603050405020304" pitchFamily="18" charset="0"/>
                <a:cs typeface="Times New Roman" panose="02020603050405020304" pitchFamily="18" charset="0"/>
              </a:defRPr>
            </a:lvl3pPr>
            <a:lvl4pPr marL="1828800" indent="-457200">
              <a:defRPr sz="2400">
                <a:solidFill>
                  <a:schemeClr val="tx1"/>
                </a:solidFill>
                <a:latin typeface="Times New Roman" panose="02020603050405020304" pitchFamily="18" charset="0"/>
                <a:cs typeface="Times New Roman" panose="02020603050405020304" pitchFamily="18" charset="0"/>
              </a:defRPr>
            </a:lvl4pPr>
            <a:lvl5pPr marL="2286000" indent="-457200">
              <a:defRPr sz="2400">
                <a:solidFill>
                  <a:schemeClr val="tx1"/>
                </a:solidFill>
                <a:latin typeface="Times New Roman" panose="02020603050405020304" pitchFamily="18" charset="0"/>
                <a:cs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0" hangingPunct="0">
              <a:buFont typeface="Times" panose="02020603050405020304" pitchFamily="18" charset="0"/>
              <a:buAutoNum type="arabicPeriod"/>
            </a:pPr>
            <a:r>
              <a:rPr lang="en-US" altLang="en-US" dirty="0">
                <a:latin typeface="Times" panose="02020603050405020304" pitchFamily="18" charset="0"/>
              </a:rPr>
              <a:t>The standard deviation is 3.758. (Calculated by Excel)</a:t>
            </a:r>
          </a:p>
          <a:p>
            <a:pPr eaLnBrk="0" hangingPunct="0">
              <a:buFont typeface="Times" panose="02020603050405020304" pitchFamily="18" charset="0"/>
              <a:buAutoNum type="arabicPeriod"/>
            </a:pPr>
            <a:r>
              <a:rPr lang="en-US" altLang="en-US" dirty="0">
                <a:latin typeface="Times" panose="02020603050405020304" pitchFamily="18" charset="0"/>
              </a:rPr>
              <a:t>The number of values is 15; the square root </a:t>
            </a:r>
          </a:p>
          <a:p>
            <a:pPr eaLnBrk="0" hangingPunct="0"/>
            <a:r>
              <a:rPr lang="en-US" altLang="en-US" dirty="0">
                <a:latin typeface="Times" panose="02020603050405020304" pitchFamily="18" charset="0"/>
              </a:rPr>
              <a:t>      of 15 is 3.873.</a:t>
            </a:r>
          </a:p>
          <a:p>
            <a:pPr eaLnBrk="0" hangingPunct="0"/>
            <a:r>
              <a:rPr lang="en-US" altLang="en-US" dirty="0">
                <a:latin typeface="Times" panose="02020603050405020304" pitchFamily="18" charset="0"/>
              </a:rPr>
              <a:t>5.   There are 14 degrees of freedom.</a:t>
            </a:r>
          </a:p>
          <a:p>
            <a:pPr eaLnBrk="0" hangingPunct="0"/>
            <a:r>
              <a:rPr lang="en-US" altLang="en-US" dirty="0">
                <a:latin typeface="Times" panose="02020603050405020304" pitchFamily="18" charset="0"/>
              </a:rPr>
              <a:t>5.   The t value for (1 - </a:t>
            </a:r>
            <a:r>
              <a:rPr lang="en-US" altLang="en-US" dirty="0">
                <a:latin typeface="Times" panose="02020603050405020304" pitchFamily="18" charset="0"/>
                <a:sym typeface="Symbol" panose="05050102010706020507" pitchFamily="18" charset="2"/>
              </a:rPr>
              <a:t>) / 2 with 14 degrees of freedom</a:t>
            </a:r>
          </a:p>
          <a:p>
            <a:pPr eaLnBrk="0" hangingPunct="0"/>
            <a:r>
              <a:rPr lang="en-US" altLang="en-US" dirty="0">
                <a:latin typeface="Times" panose="02020603050405020304" pitchFamily="18" charset="0"/>
                <a:sym typeface="Symbol" panose="05050102010706020507" pitchFamily="18" charset="2"/>
              </a:rPr>
              <a:t>       is 2.1448.</a:t>
            </a:r>
          </a:p>
          <a:p>
            <a:pPr eaLnBrk="0" hangingPunct="0"/>
            <a:endParaRPr lang="en-US" altLang="en-US" dirty="0">
              <a:latin typeface="Times" panose="02020603050405020304" pitchFamily="18" charset="0"/>
              <a:sym typeface="Symbol" panose="05050102010706020507" pitchFamily="18" charset="2"/>
            </a:endParaRPr>
          </a:p>
          <a:p>
            <a:pPr eaLnBrk="0" hangingPunct="0"/>
            <a:r>
              <a:rPr lang="en-US" altLang="en-US" dirty="0">
                <a:solidFill>
                  <a:schemeClr val="tx2"/>
                </a:solidFill>
                <a:latin typeface="Times" panose="02020603050405020304" pitchFamily="18" charset="0"/>
                <a:sym typeface="Symbol" panose="05050102010706020507" pitchFamily="18" charset="2"/>
              </a:rPr>
              <a:t>       2.1448 * (3.758/3.873) = 2.081</a:t>
            </a:r>
          </a:p>
          <a:p>
            <a:pPr eaLnBrk="0" hangingPunct="0"/>
            <a:endParaRPr lang="en-US" altLang="en-US" dirty="0">
              <a:solidFill>
                <a:schemeClr val="tx2"/>
              </a:solidFill>
              <a:latin typeface="Times" panose="02020603050405020304" pitchFamily="18" charset="0"/>
            </a:endParaRPr>
          </a:p>
          <a:p>
            <a:pPr eaLnBrk="0" hangingPunct="0"/>
            <a:r>
              <a:rPr lang="en-US" altLang="en-US" dirty="0">
                <a:latin typeface="Times" panose="02020603050405020304" pitchFamily="18" charset="0"/>
                <a:sym typeface="Symbol" panose="05050102010706020507" pitchFamily="18" charset="2"/>
              </a:rPr>
              <a:t>This number must be added and subtracted from the</a:t>
            </a:r>
          </a:p>
          <a:p>
            <a:pPr eaLnBrk="0" hangingPunct="0"/>
            <a:r>
              <a:rPr lang="en-US" altLang="en-US" dirty="0">
                <a:latin typeface="Times" panose="02020603050405020304" pitchFamily="18" charset="0"/>
                <a:sym typeface="Symbol" panose="05050102010706020507" pitchFamily="18" charset="2"/>
              </a:rPr>
              <a:t>sample mean to find the range of values with a 95% </a:t>
            </a:r>
          </a:p>
          <a:p>
            <a:pPr eaLnBrk="0" hangingPunct="0"/>
            <a:r>
              <a:rPr lang="en-US" altLang="en-US" dirty="0">
                <a:latin typeface="Times" panose="02020603050405020304" pitchFamily="18" charset="0"/>
                <a:sym typeface="Symbol" panose="05050102010706020507" pitchFamily="18" charset="2"/>
              </a:rPr>
              <a:t>confidence level of having the actual population mean.</a:t>
            </a:r>
          </a:p>
          <a:p>
            <a:pPr eaLnBrk="0" hangingPunct="0"/>
            <a:endParaRPr lang="en-US" altLang="en-US" dirty="0">
              <a:latin typeface="Times" panose="02020603050405020304" pitchFamily="18" charset="0"/>
            </a:endParaRPr>
          </a:p>
          <a:p>
            <a:pPr eaLnBrk="0" hangingPunct="0"/>
            <a:endParaRPr lang="en-US" altLang="en-US" dirty="0">
              <a:solidFill>
                <a:schemeClr val="tx2"/>
              </a:solidFill>
              <a:latin typeface="Times" panose="02020603050405020304" pitchFamily="18" charset="0"/>
            </a:endParaRPr>
          </a:p>
          <a:p>
            <a:pPr eaLnBrk="0" hangingPunct="0"/>
            <a:endParaRPr lang="en-US" altLang="en-US" dirty="0">
              <a:solidFill>
                <a:schemeClr val="tx2"/>
              </a:solidFill>
              <a:latin typeface="Times" panose="02020603050405020304" pitchFamily="18" charset="0"/>
            </a:endParaRPr>
          </a:p>
        </p:txBody>
      </p:sp>
    </p:spTree>
    <p:extLst>
      <p:ext uri="{BB962C8B-B14F-4D97-AF65-F5344CB8AC3E}">
        <p14:creationId xmlns:p14="http://schemas.microsoft.com/office/powerpoint/2010/main" val="7602273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2"/>
          <p:cNvSpPr>
            <a:spLocks noGrp="1"/>
          </p:cNvSpPr>
          <p:nvPr>
            <p:ph type="dt" sz="half" idx="10"/>
          </p:nvPr>
        </p:nvSpPr>
        <p:spPr/>
        <p:txBody>
          <a:bodyPr/>
          <a:lstStyle/>
          <a:p>
            <a:r>
              <a:rPr lang="en-US" altLang="en-US"/>
              <a:t>AMBA 600</a:t>
            </a:r>
          </a:p>
        </p:txBody>
      </p:sp>
      <p:sp>
        <p:nvSpPr>
          <p:cNvPr id="5" name="Footer Placeholder 3"/>
          <p:cNvSpPr>
            <a:spLocks noGrp="1"/>
          </p:cNvSpPr>
          <p:nvPr>
            <p:ph type="ftr" sz="quarter" idx="11"/>
          </p:nvPr>
        </p:nvSpPr>
        <p:spPr/>
        <p:txBody>
          <a:bodyPr/>
          <a:lstStyle/>
          <a:p>
            <a:r>
              <a:rPr lang="en-US" altLang="en-US" dirty="0"/>
              <a:t>MGMT 650 Review</a:t>
            </a:r>
          </a:p>
        </p:txBody>
      </p:sp>
      <p:sp>
        <p:nvSpPr>
          <p:cNvPr id="6" name="Slide Number Placeholder 4"/>
          <p:cNvSpPr>
            <a:spLocks noGrp="1"/>
          </p:cNvSpPr>
          <p:nvPr>
            <p:ph type="sldNum" sz="quarter" idx="12"/>
          </p:nvPr>
        </p:nvSpPr>
        <p:spPr/>
        <p:txBody>
          <a:bodyPr/>
          <a:lstStyle/>
          <a:p>
            <a:fld id="{9118DB53-F697-41FD-9C93-29421B81DC88}" type="slidenum">
              <a:rPr lang="en-US" altLang="en-US"/>
              <a:pPr/>
              <a:t>14</a:t>
            </a:fld>
            <a:endParaRPr lang="en-US" altLang="en-US"/>
          </a:p>
        </p:txBody>
      </p:sp>
      <p:sp>
        <p:nvSpPr>
          <p:cNvPr id="157698" name="Rectangle 2"/>
          <p:cNvSpPr>
            <a:spLocks noGrp="1" noChangeArrowheads="1"/>
          </p:cNvSpPr>
          <p:nvPr>
            <p:ph type="title"/>
          </p:nvPr>
        </p:nvSpPr>
        <p:spPr/>
        <p:txBody>
          <a:bodyPr/>
          <a:lstStyle/>
          <a:p>
            <a:r>
              <a:rPr lang="en-US" altLang="en-US"/>
              <a:t>Answer, Part 2</a:t>
            </a:r>
          </a:p>
        </p:txBody>
      </p:sp>
      <p:sp>
        <p:nvSpPr>
          <p:cNvPr id="157699" name="Text Box 3"/>
          <p:cNvSpPr txBox="1">
            <a:spLocks noChangeArrowheads="1"/>
          </p:cNvSpPr>
          <p:nvPr/>
        </p:nvSpPr>
        <p:spPr bwMode="auto">
          <a:xfrm>
            <a:off x="1447800" y="1524000"/>
            <a:ext cx="700384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400" dirty="0">
                <a:latin typeface="Times" panose="02020603050405020304" pitchFamily="18" charset="0"/>
              </a:rPr>
              <a:t>Since you are looking for a range of values,</a:t>
            </a:r>
          </a:p>
          <a:p>
            <a:pPr eaLnBrk="0" hangingPunct="0"/>
            <a:r>
              <a:rPr lang="en-US" altLang="en-US" sz="2400" dirty="0">
                <a:latin typeface="Times" panose="02020603050405020304" pitchFamily="18" charset="0"/>
              </a:rPr>
              <a:t>you must find the lower value by subtracting the</a:t>
            </a:r>
          </a:p>
          <a:p>
            <a:pPr eaLnBrk="0" hangingPunct="0"/>
            <a:r>
              <a:rPr lang="en-US" altLang="en-US" sz="2400" dirty="0">
                <a:latin typeface="Times" panose="02020603050405020304" pitchFamily="18" charset="0"/>
              </a:rPr>
              <a:t>number found on the last slide from the sample mean.</a:t>
            </a:r>
          </a:p>
          <a:p>
            <a:pPr eaLnBrk="0" hangingPunct="0"/>
            <a:r>
              <a:rPr lang="en-US" altLang="en-US" sz="2400" dirty="0">
                <a:latin typeface="Times" panose="02020603050405020304" pitchFamily="18" charset="0"/>
              </a:rPr>
              <a:t> </a:t>
            </a:r>
          </a:p>
          <a:p>
            <a:pPr eaLnBrk="0" hangingPunct="0"/>
            <a:r>
              <a:rPr lang="en-US" altLang="en-US" sz="2400" dirty="0">
                <a:latin typeface="Times" panose="02020603050405020304" pitchFamily="18" charset="0"/>
              </a:rPr>
              <a:t>Then find the upper value by adding the number to the</a:t>
            </a:r>
          </a:p>
          <a:p>
            <a:pPr eaLnBrk="0" hangingPunct="0"/>
            <a:r>
              <a:rPr lang="en-US" altLang="en-US" sz="2400" dirty="0">
                <a:latin typeface="Times" panose="02020603050405020304" pitchFamily="18" charset="0"/>
              </a:rPr>
              <a:t>Sample mean.</a:t>
            </a:r>
          </a:p>
          <a:p>
            <a:pPr eaLnBrk="0" hangingPunct="0"/>
            <a:endParaRPr lang="en-US" altLang="en-US" sz="2400" dirty="0">
              <a:latin typeface="Times" panose="02020603050405020304" pitchFamily="18" charset="0"/>
            </a:endParaRPr>
          </a:p>
          <a:p>
            <a:pPr eaLnBrk="0" hangingPunct="0"/>
            <a:r>
              <a:rPr lang="en-US" altLang="en-US" sz="2400" dirty="0">
                <a:solidFill>
                  <a:schemeClr val="tx2"/>
                </a:solidFill>
                <a:latin typeface="Times" panose="02020603050405020304" pitchFamily="18" charset="0"/>
              </a:rPr>
              <a:t>                   4.785 ≤ 6.867 ≤ 8.948 </a:t>
            </a:r>
          </a:p>
          <a:p>
            <a:pPr eaLnBrk="0" hangingPunct="0"/>
            <a:endParaRPr lang="en-US" altLang="en-US" sz="2400" dirty="0">
              <a:solidFill>
                <a:schemeClr val="tx2"/>
              </a:solidFill>
              <a:latin typeface="Times" panose="02020603050405020304" pitchFamily="18" charset="0"/>
            </a:endParaRPr>
          </a:p>
          <a:p>
            <a:pPr eaLnBrk="0" hangingPunct="0"/>
            <a:r>
              <a:rPr lang="en-US" altLang="en-US" sz="2400" dirty="0">
                <a:solidFill>
                  <a:schemeClr val="tx2"/>
                </a:solidFill>
                <a:latin typeface="Times" panose="02020603050405020304" pitchFamily="18" charset="0"/>
              </a:rPr>
              <a:t>There is a 95% chance that the true population mean is </a:t>
            </a:r>
          </a:p>
          <a:p>
            <a:pPr eaLnBrk="0" hangingPunct="0"/>
            <a:r>
              <a:rPr lang="en-US" altLang="en-US" sz="2400" dirty="0">
                <a:solidFill>
                  <a:schemeClr val="tx2"/>
                </a:solidFill>
                <a:latin typeface="Times" panose="02020603050405020304" pitchFamily="18" charset="0"/>
              </a:rPr>
              <a:t>between 4.785 and 8.948.</a:t>
            </a:r>
          </a:p>
        </p:txBody>
      </p:sp>
    </p:spTree>
    <p:extLst>
      <p:ext uri="{BB962C8B-B14F-4D97-AF65-F5344CB8AC3E}">
        <p14:creationId xmlns:p14="http://schemas.microsoft.com/office/powerpoint/2010/main" val="42091646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Grp="1" noChangeArrowheads="1"/>
          </p:cNvSpPr>
          <p:nvPr>
            <p:ph type="title" idx="4294967295"/>
          </p:nvPr>
        </p:nvSpPr>
        <p:spPr>
          <a:xfrm>
            <a:off x="381000" y="257175"/>
            <a:ext cx="7772400" cy="1143000"/>
          </a:xfrm>
        </p:spPr>
        <p:txBody>
          <a:bodyPr anchor="b"/>
          <a:lstStyle/>
          <a:p>
            <a:pPr eaLnBrk="1" hangingPunct="1"/>
            <a:r>
              <a:rPr lang="en-US" altLang="en-US"/>
              <a:t>What is a Hypothesis?</a:t>
            </a:r>
          </a:p>
        </p:txBody>
      </p:sp>
      <p:sp>
        <p:nvSpPr>
          <p:cNvPr id="6147" name="Rectangle 4"/>
          <p:cNvSpPr>
            <a:spLocks noGrp="1" noChangeArrowheads="1"/>
          </p:cNvSpPr>
          <p:nvPr>
            <p:ph type="body" idx="4294967295"/>
          </p:nvPr>
        </p:nvSpPr>
        <p:spPr>
          <a:xfrm>
            <a:off x="109538" y="1828800"/>
            <a:ext cx="8077200" cy="4191000"/>
          </a:xfrm>
        </p:spPr>
        <p:txBody>
          <a:bodyPr lIns="85342" tIns="42672" rIns="85342" bIns="42672"/>
          <a:lstStyle/>
          <a:p>
            <a:r>
              <a:rPr lang="en-US" altLang="en-US" dirty="0">
                <a:solidFill>
                  <a:srgbClr val="C00000"/>
                </a:solidFill>
              </a:rPr>
              <a:t>A hypothesis is a claim (assumption) about a population parameter:</a:t>
            </a:r>
          </a:p>
          <a:p>
            <a:pPr lvl="1"/>
            <a:r>
              <a:rPr lang="en-US" altLang="en-US" dirty="0"/>
              <a:t>population mean</a:t>
            </a:r>
          </a:p>
          <a:p>
            <a:pPr lvl="1"/>
            <a:endParaRPr lang="en-US" altLang="en-US" dirty="0"/>
          </a:p>
          <a:p>
            <a:pPr lvl="1"/>
            <a:endParaRPr lang="en-US" altLang="en-US" dirty="0"/>
          </a:p>
          <a:p>
            <a:pPr lvl="1"/>
            <a:r>
              <a:rPr lang="en-US" altLang="en-US" dirty="0"/>
              <a:t>population proportion</a:t>
            </a:r>
          </a:p>
          <a:p>
            <a:pPr lvl="1">
              <a:buFont typeface="Wingdings" panose="05000000000000000000" pitchFamily="2" charset="2"/>
              <a:buNone/>
            </a:pPr>
            <a:endParaRPr lang="en-US" altLang="en-US" dirty="0"/>
          </a:p>
        </p:txBody>
      </p:sp>
      <p:sp>
        <p:nvSpPr>
          <p:cNvPr id="8" name="Rectangle 5"/>
          <p:cNvSpPr>
            <a:spLocks noChangeArrowheads="1"/>
          </p:cNvSpPr>
          <p:nvPr/>
        </p:nvSpPr>
        <p:spPr bwMode="auto">
          <a:xfrm>
            <a:off x="1346200" y="3352800"/>
            <a:ext cx="6629400" cy="828675"/>
          </a:xfrm>
          <a:prstGeom prst="rect">
            <a:avLst/>
          </a:prstGeom>
          <a:solidFill>
            <a:schemeClr val="accent6">
              <a:lumMod val="20000"/>
              <a:lumOff val="80000"/>
            </a:schemeClr>
          </a:solidFill>
          <a:ln w="9525">
            <a:noFill/>
            <a:miter lim="800000"/>
            <a:headEnd/>
            <a:tailEnd/>
          </a:ln>
          <a:effectLst/>
        </p:spPr>
        <p:txBody>
          <a:bodyPr lIns="90488" tIns="44450" rIns="90488" bIns="44450">
            <a:spAutoFit/>
          </a:bodyPr>
          <a:lstStyle/>
          <a:p>
            <a:pPr algn="l" eaLnBrk="1" hangingPunct="1">
              <a:spcBef>
                <a:spcPct val="50000"/>
              </a:spcBef>
              <a:defRPr/>
            </a:pPr>
            <a:r>
              <a:rPr lang="en-US" sz="2400" dirty="0">
                <a:solidFill>
                  <a:srgbClr val="C00000"/>
                </a:solidFill>
                <a:latin typeface="Times New Roman" charset="0"/>
                <a:cs typeface="Arial" charset="0"/>
              </a:rPr>
              <a:t>Example:  </a:t>
            </a:r>
            <a:r>
              <a:rPr lang="en-US" sz="2400" dirty="0">
                <a:latin typeface="Times New Roman" charset="0"/>
                <a:cs typeface="Arial" charset="0"/>
              </a:rPr>
              <a:t>The mean monthly cell phone bill of this city is  </a:t>
            </a:r>
            <a:r>
              <a:rPr lang="el-GR" sz="2400" dirty="0">
                <a:latin typeface="Times New Roman" charset="0"/>
                <a:cs typeface="Arial" charset="0"/>
                <a:sym typeface="Symbol" pitchFamily="18" charset="2"/>
              </a:rPr>
              <a:t>μ</a:t>
            </a:r>
            <a:r>
              <a:rPr lang="en-US" sz="2400" dirty="0">
                <a:latin typeface="Times New Roman" charset="0"/>
                <a:cs typeface="Arial" charset="0"/>
                <a:sym typeface="Symbol" pitchFamily="18" charset="2"/>
              </a:rPr>
              <a:t> =</a:t>
            </a:r>
            <a:r>
              <a:rPr lang="en-US" sz="2400" dirty="0">
                <a:latin typeface="Times New Roman" charset="0"/>
                <a:cs typeface="Arial" charset="0"/>
              </a:rPr>
              <a:t> $52</a:t>
            </a:r>
          </a:p>
        </p:txBody>
      </p:sp>
      <p:sp>
        <p:nvSpPr>
          <p:cNvPr id="9" name="Rectangle 6"/>
          <p:cNvSpPr>
            <a:spLocks noChangeArrowheads="1"/>
          </p:cNvSpPr>
          <p:nvPr/>
        </p:nvSpPr>
        <p:spPr bwMode="auto">
          <a:xfrm>
            <a:off x="1136650" y="5105400"/>
            <a:ext cx="6629400" cy="828675"/>
          </a:xfrm>
          <a:prstGeom prst="rect">
            <a:avLst/>
          </a:prstGeom>
          <a:solidFill>
            <a:schemeClr val="accent6">
              <a:lumMod val="20000"/>
              <a:lumOff val="80000"/>
            </a:schemeClr>
          </a:solidFill>
          <a:ln w="9525">
            <a:noFill/>
            <a:miter lim="800000"/>
            <a:headEnd/>
            <a:tailEnd/>
          </a:ln>
          <a:effectLst/>
        </p:spPr>
        <p:txBody>
          <a:bodyPr lIns="90488" tIns="44450" rIns="90488" bIns="44450">
            <a:spAutoFit/>
          </a:bodyPr>
          <a:lstStyle/>
          <a:p>
            <a:pPr algn="l" eaLnBrk="1" hangingPunct="1">
              <a:spcBef>
                <a:spcPct val="50000"/>
              </a:spcBef>
              <a:defRPr/>
            </a:pPr>
            <a:r>
              <a:rPr lang="en-US" sz="2400" dirty="0">
                <a:solidFill>
                  <a:srgbClr val="C00000"/>
                </a:solidFill>
                <a:latin typeface="Times New Roman" charset="0"/>
                <a:cs typeface="Arial" charset="0"/>
              </a:rPr>
              <a:t>Example:  </a:t>
            </a:r>
            <a:r>
              <a:rPr lang="en-US" sz="2400" dirty="0">
                <a:latin typeface="Times New Roman" charset="0"/>
                <a:cs typeface="Arial" charset="0"/>
              </a:rPr>
              <a:t>The proportion of adults in this city with cell phones is  </a:t>
            </a:r>
            <a:r>
              <a:rPr lang="en-US" sz="2400" dirty="0">
                <a:latin typeface="Times New Roman" charset="0"/>
                <a:cs typeface="Times New Roman" charset="0"/>
              </a:rPr>
              <a:t>p</a:t>
            </a:r>
            <a:r>
              <a:rPr lang="en-US" sz="2400" dirty="0">
                <a:latin typeface="Times New Roman" charset="0"/>
                <a:cs typeface="Arial" charset="0"/>
              </a:rPr>
              <a:t> = .68</a:t>
            </a:r>
          </a:p>
        </p:txBody>
      </p:sp>
      <p:pic>
        <p:nvPicPr>
          <p:cNvPr id="6150" name="Picture 5" descr="C:\Users\Traci\AppData\Local\Microsoft\Windows\Temporary Internet Files\Content.IE5\GRR4MQIZ\MCj0434411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28600"/>
            <a:ext cx="16256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dirty="0"/>
              <a:t>MGMT650 Review</a:t>
            </a:r>
          </a:p>
        </p:txBody>
      </p:sp>
      <p:sp>
        <p:nvSpPr>
          <p:cNvPr id="4" name="Slide Number Placeholder 3"/>
          <p:cNvSpPr>
            <a:spLocks noGrp="1"/>
          </p:cNvSpPr>
          <p:nvPr>
            <p:ph type="sldNum" sz="quarter" idx="12"/>
          </p:nvPr>
        </p:nvSpPr>
        <p:spPr/>
        <p:txBody>
          <a:bodyPr/>
          <a:lstStyle/>
          <a:p>
            <a:pPr>
              <a:defRPr/>
            </a:pPr>
            <a:fld id="{6914B6EB-059D-40A6-8D9F-773F9080030F}" type="slidenum">
              <a:rPr lang="en-US" smtClean="0"/>
              <a:pPr>
                <a:defRPr/>
              </a:pPr>
              <a:t>15</a:t>
            </a:fld>
            <a:endParaRPr lang="en-US"/>
          </a:p>
        </p:txBody>
      </p:sp>
    </p:spTree>
    <p:extLst>
      <p:ext uri="{BB962C8B-B14F-4D97-AF65-F5344CB8AC3E}">
        <p14:creationId xmlns:p14="http://schemas.microsoft.com/office/powerpoint/2010/main" val="1730443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idx="4294967295"/>
          </p:nvPr>
        </p:nvSpPr>
        <p:spPr/>
        <p:txBody>
          <a:bodyPr anchor="b"/>
          <a:lstStyle/>
          <a:p>
            <a:r>
              <a:rPr lang="en-US" altLang="en-US"/>
              <a:t>Formal Steps in Conducting a Hypothesis Test</a:t>
            </a:r>
          </a:p>
        </p:txBody>
      </p:sp>
      <p:sp>
        <p:nvSpPr>
          <p:cNvPr id="7171" name="Text Placeholder 2"/>
          <p:cNvSpPr>
            <a:spLocks noGrp="1"/>
          </p:cNvSpPr>
          <p:nvPr>
            <p:ph type="body" sz="half" idx="4294967295"/>
          </p:nvPr>
        </p:nvSpPr>
        <p:spPr>
          <a:xfrm>
            <a:off x="609600" y="1417638"/>
            <a:ext cx="7772400" cy="4762500"/>
          </a:xfrm>
        </p:spPr>
        <p:txBody>
          <a:bodyPr/>
          <a:lstStyle/>
          <a:p>
            <a:pPr marL="457200" indent="-457200"/>
            <a:r>
              <a:rPr lang="en-US" altLang="en-US" sz="2800" dirty="0">
                <a:solidFill>
                  <a:srgbClr val="C00000"/>
                </a:solidFill>
              </a:rPr>
              <a:t>State the Null Hypothesis</a:t>
            </a:r>
          </a:p>
          <a:p>
            <a:pPr marL="457200" indent="-457200"/>
            <a:r>
              <a:rPr lang="en-US" altLang="en-US" sz="2800" dirty="0"/>
              <a:t>Choose the correct testing method</a:t>
            </a:r>
          </a:p>
          <a:p>
            <a:pPr lvl="1"/>
            <a:r>
              <a:rPr lang="en-US" altLang="en-US" dirty="0">
                <a:solidFill>
                  <a:srgbClr val="C00000"/>
                </a:solidFill>
              </a:rPr>
              <a:t>Z Test – one sample, </a:t>
            </a:r>
            <a:r>
              <a:rPr lang="el-GR" altLang="en-US" dirty="0">
                <a:solidFill>
                  <a:srgbClr val="C00000"/>
                </a:solidFill>
              </a:rPr>
              <a:t>σ</a:t>
            </a:r>
            <a:r>
              <a:rPr lang="en-US" altLang="en-US" dirty="0">
                <a:solidFill>
                  <a:srgbClr val="C00000"/>
                </a:solidFill>
              </a:rPr>
              <a:t> known</a:t>
            </a:r>
          </a:p>
          <a:p>
            <a:pPr lvl="1"/>
            <a:r>
              <a:rPr lang="en-US" altLang="en-US" dirty="0">
                <a:solidFill>
                  <a:srgbClr val="C00000"/>
                </a:solidFill>
              </a:rPr>
              <a:t>T Test – one sample, </a:t>
            </a:r>
            <a:r>
              <a:rPr lang="el-GR" altLang="en-US" dirty="0">
                <a:solidFill>
                  <a:srgbClr val="C00000"/>
                </a:solidFill>
              </a:rPr>
              <a:t>σ</a:t>
            </a:r>
            <a:r>
              <a:rPr lang="en-US" altLang="en-US" dirty="0">
                <a:solidFill>
                  <a:srgbClr val="C00000"/>
                </a:solidFill>
              </a:rPr>
              <a:t> unknown</a:t>
            </a:r>
          </a:p>
          <a:p>
            <a:pPr marL="457200" indent="-457200"/>
            <a:r>
              <a:rPr lang="en-US" altLang="en-US" sz="2800" dirty="0"/>
              <a:t>Select the desired confidence level (significance)</a:t>
            </a:r>
          </a:p>
          <a:p>
            <a:pPr marL="457200" indent="-457200"/>
            <a:r>
              <a:rPr lang="en-US" altLang="en-US" sz="2800" dirty="0">
                <a:solidFill>
                  <a:srgbClr val="C00000"/>
                </a:solidFill>
              </a:rPr>
              <a:t>Obtain the critical test value or P-value</a:t>
            </a:r>
          </a:p>
          <a:p>
            <a:pPr marL="457200" indent="-457200"/>
            <a:r>
              <a:rPr lang="en-US" altLang="en-US" sz="2800" dirty="0"/>
              <a:t>Decision: Reject or fail to reject</a:t>
            </a:r>
          </a:p>
          <a:p>
            <a:pPr marL="457200" indent="-457200"/>
            <a:r>
              <a:rPr lang="en-US" altLang="en-US" sz="2800" dirty="0"/>
              <a:t>Conclusion: Interpret the test</a:t>
            </a:r>
          </a:p>
          <a:p>
            <a:pPr marL="457200" indent="-457200">
              <a:buFontTx/>
              <a:buNone/>
            </a:pPr>
            <a:endParaRPr lang="en-US" altLang="en-US" sz="2800" dirty="0"/>
          </a:p>
          <a:p>
            <a:pPr marL="457200" indent="-457200">
              <a:buFontTx/>
              <a:buNone/>
            </a:pPr>
            <a:endParaRPr lang="en-US" altLang="en-US" sz="2800" dirty="0"/>
          </a:p>
        </p:txBody>
      </p:sp>
      <p:pic>
        <p:nvPicPr>
          <p:cNvPr id="7172" name="Picture 2" descr="C:\Users\Traci\AppData\Local\Microsoft\Windows\Temporary Internet Files\Content.IE5\OQ63WDIV\MCj04039250000[1].wmf"/>
          <p:cNvPicPr>
            <a:picLocks noGrp="1" noChangeAspect="1" noChangeArrowheads="1"/>
          </p:cNvPicPr>
          <p:nvPr>
            <p:ph type="clipArt" sz="half" idx="4294967295"/>
          </p:nvPr>
        </p:nvPicPr>
        <p:blipFill>
          <a:blip r:embed="rId3">
            <a:extLst>
              <a:ext uri="{28A0092B-C50C-407E-A947-70E740481C1C}">
                <a14:useLocalDpi xmlns:a14="http://schemas.microsoft.com/office/drawing/2010/main" val="0"/>
              </a:ext>
            </a:extLst>
          </a:blip>
          <a:srcRect/>
          <a:stretch>
            <a:fillRect/>
          </a:stretch>
        </p:blipFill>
        <p:spPr>
          <a:xfrm>
            <a:off x="6858000" y="1143000"/>
            <a:ext cx="2136775" cy="2209800"/>
          </a:xfrm>
        </p:spPr>
      </p:pic>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16</a:t>
            </a:fld>
            <a:endParaRPr lang="en-US"/>
          </a:p>
        </p:txBody>
      </p:sp>
    </p:spTree>
    <p:extLst>
      <p:ext uri="{BB962C8B-B14F-4D97-AF65-F5344CB8AC3E}">
        <p14:creationId xmlns:p14="http://schemas.microsoft.com/office/powerpoint/2010/main" val="134713767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idx="4294967295"/>
          </p:nvPr>
        </p:nvSpPr>
        <p:spPr/>
        <p:txBody>
          <a:bodyPr anchor="b"/>
          <a:lstStyle/>
          <a:p>
            <a:r>
              <a:rPr lang="en-US" altLang="en-US"/>
              <a:t>Hypothesis Test – One Sample</a:t>
            </a:r>
          </a:p>
        </p:txBody>
      </p:sp>
      <p:sp>
        <p:nvSpPr>
          <p:cNvPr id="8195" name="Text Placeholder 3"/>
          <p:cNvSpPr>
            <a:spLocks noGrp="1"/>
          </p:cNvSpPr>
          <p:nvPr>
            <p:ph type="body" sz="half" idx="4294967295"/>
          </p:nvPr>
        </p:nvSpPr>
        <p:spPr>
          <a:xfrm>
            <a:off x="3429000" y="1905000"/>
            <a:ext cx="4770437" cy="3116263"/>
          </a:xfrm>
        </p:spPr>
        <p:txBody>
          <a:bodyPr/>
          <a:lstStyle/>
          <a:p>
            <a:r>
              <a:rPr lang="en-US" altLang="en-US" dirty="0">
                <a:solidFill>
                  <a:srgbClr val="C00000"/>
                </a:solidFill>
              </a:rPr>
              <a:t>This is called a one sample test because you have a single sample of data being used to test the value of a population parameter, like mean.</a:t>
            </a:r>
          </a:p>
        </p:txBody>
      </p:sp>
      <p:pic>
        <p:nvPicPr>
          <p:cNvPr id="8196" name="Picture 3" descr="C:\Users\Traci\AppData\Local\Microsoft\Windows\Temporary Internet Files\Content.IE5\IVHRXBJZ\MCj0297943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590800"/>
            <a:ext cx="168116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17</a:t>
            </a:fld>
            <a:endParaRPr lang="en-US"/>
          </a:p>
        </p:txBody>
      </p:sp>
    </p:spTree>
    <p:extLst>
      <p:ext uri="{BB962C8B-B14F-4D97-AF65-F5344CB8AC3E}">
        <p14:creationId xmlns:p14="http://schemas.microsoft.com/office/powerpoint/2010/main" val="409123269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idx="4294967295"/>
          </p:nvPr>
        </p:nvSpPr>
        <p:spPr/>
        <p:txBody>
          <a:bodyPr anchor="b"/>
          <a:lstStyle/>
          <a:p>
            <a:r>
              <a:rPr lang="en-US" altLang="en-US"/>
              <a:t>Hypothesis Test – Two Samples</a:t>
            </a:r>
          </a:p>
        </p:txBody>
      </p:sp>
      <p:sp>
        <p:nvSpPr>
          <p:cNvPr id="9219" name="Text Placeholder 3"/>
          <p:cNvSpPr>
            <a:spLocks noGrp="1"/>
          </p:cNvSpPr>
          <p:nvPr>
            <p:ph type="body" sz="half" idx="4294967295"/>
          </p:nvPr>
        </p:nvSpPr>
        <p:spPr>
          <a:xfrm>
            <a:off x="3429000" y="1563087"/>
            <a:ext cx="4724400" cy="4495800"/>
          </a:xfrm>
        </p:spPr>
        <p:txBody>
          <a:bodyPr/>
          <a:lstStyle/>
          <a:p>
            <a:r>
              <a:rPr lang="en-US" altLang="en-US" dirty="0">
                <a:solidFill>
                  <a:srgbClr val="C00000"/>
                </a:solidFill>
              </a:rPr>
              <a:t>This is called a two sample test because you have two samples of data, from two populations, which are being  tested to see the values of their  population parameters, like mean, are equal.</a:t>
            </a:r>
          </a:p>
        </p:txBody>
      </p:sp>
      <p:pic>
        <p:nvPicPr>
          <p:cNvPr id="9220" name="Picture 2" descr="C:\Users\Traci\AppData\Local\Microsoft\Windows\Temporary Internet Files\Content.IE5\XA5SZOU4\MCj0297941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2514600"/>
            <a:ext cx="167640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18</a:t>
            </a:fld>
            <a:endParaRPr lang="en-US"/>
          </a:p>
        </p:txBody>
      </p:sp>
    </p:spTree>
    <p:extLst>
      <p:ext uri="{BB962C8B-B14F-4D97-AF65-F5344CB8AC3E}">
        <p14:creationId xmlns:p14="http://schemas.microsoft.com/office/powerpoint/2010/main" val="138692655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Line 2"/>
          <p:cNvSpPr>
            <a:spLocks noChangeShapeType="1"/>
          </p:cNvSpPr>
          <p:nvPr/>
        </p:nvSpPr>
        <p:spPr bwMode="auto">
          <a:xfrm>
            <a:off x="1600200" y="3810000"/>
            <a:ext cx="0" cy="990600"/>
          </a:xfrm>
          <a:prstGeom prst="line">
            <a:avLst/>
          </a:prstGeom>
          <a:noFill/>
          <a:ln w="9525" cap="rnd">
            <a:solidFill>
              <a:schemeClr val="tx1"/>
            </a:solidFill>
            <a:prstDash val="sysDot"/>
            <a:miter lim="800000"/>
            <a:headEnd/>
            <a:tailEnd/>
          </a:ln>
        </p:spPr>
        <p:txBody>
          <a:bodyPr wrap="none"/>
          <a:lstStyle/>
          <a:p>
            <a:endParaRPr lang="en-US"/>
          </a:p>
        </p:txBody>
      </p:sp>
      <p:sp>
        <p:nvSpPr>
          <p:cNvPr id="23555" name="Line 3"/>
          <p:cNvSpPr>
            <a:spLocks noChangeShapeType="1"/>
          </p:cNvSpPr>
          <p:nvPr/>
        </p:nvSpPr>
        <p:spPr bwMode="auto">
          <a:xfrm>
            <a:off x="4648200" y="3810000"/>
            <a:ext cx="0" cy="990600"/>
          </a:xfrm>
          <a:prstGeom prst="line">
            <a:avLst/>
          </a:prstGeom>
          <a:noFill/>
          <a:ln w="9525" cap="rnd">
            <a:solidFill>
              <a:schemeClr val="tx1"/>
            </a:solidFill>
            <a:prstDash val="sysDot"/>
            <a:miter lim="800000"/>
            <a:headEnd/>
            <a:tailEnd/>
          </a:ln>
        </p:spPr>
        <p:txBody>
          <a:bodyPr wrap="none"/>
          <a:lstStyle/>
          <a:p>
            <a:endParaRPr lang="en-US"/>
          </a:p>
        </p:txBody>
      </p:sp>
      <p:sp>
        <p:nvSpPr>
          <p:cNvPr id="23556" name="Line 4"/>
          <p:cNvSpPr>
            <a:spLocks noChangeShapeType="1"/>
          </p:cNvSpPr>
          <p:nvPr/>
        </p:nvSpPr>
        <p:spPr bwMode="auto">
          <a:xfrm>
            <a:off x="7543800" y="3810000"/>
            <a:ext cx="0" cy="990600"/>
          </a:xfrm>
          <a:prstGeom prst="line">
            <a:avLst/>
          </a:prstGeom>
          <a:noFill/>
          <a:ln w="9525" cap="rnd">
            <a:solidFill>
              <a:schemeClr val="tx1"/>
            </a:solidFill>
            <a:prstDash val="sysDot"/>
            <a:miter lim="800000"/>
            <a:headEnd/>
            <a:tailEnd/>
          </a:ln>
        </p:spPr>
        <p:txBody>
          <a:bodyPr wrap="none"/>
          <a:lstStyle/>
          <a:p>
            <a:endParaRPr lang="en-US"/>
          </a:p>
        </p:txBody>
      </p:sp>
      <p:sp>
        <p:nvSpPr>
          <p:cNvPr id="23557" name="Freeform 5"/>
          <p:cNvSpPr>
            <a:spLocks/>
          </p:cNvSpPr>
          <p:nvPr/>
        </p:nvSpPr>
        <p:spPr bwMode="auto">
          <a:xfrm flipH="1">
            <a:off x="8153400" y="4419600"/>
            <a:ext cx="685800" cy="379413"/>
          </a:xfrm>
          <a:custGeom>
            <a:avLst/>
            <a:gdLst>
              <a:gd name="T0" fmla="*/ 0 w 574"/>
              <a:gd name="T1" fmla="*/ 372803 h 287"/>
              <a:gd name="T2" fmla="*/ 57349 w 574"/>
              <a:gd name="T3" fmla="*/ 317279 h 287"/>
              <a:gd name="T4" fmla="*/ 293914 w 574"/>
              <a:gd name="T5" fmla="*/ 273653 h 287"/>
              <a:gd name="T6" fmla="*/ 412197 w 574"/>
              <a:gd name="T7" fmla="*/ 230027 h 287"/>
              <a:gd name="T8" fmla="*/ 544817 w 574"/>
              <a:gd name="T9" fmla="*/ 138810 h 287"/>
              <a:gd name="T10" fmla="*/ 685800 w 574"/>
              <a:gd name="T11" fmla="*/ 0 h 287"/>
              <a:gd name="T12" fmla="*/ 685800 w 574"/>
              <a:gd name="T13" fmla="*/ 379413 h 287"/>
              <a:gd name="T14" fmla="*/ 0 w 574"/>
              <a:gd name="T15" fmla="*/ 379413 h 287"/>
              <a:gd name="T16" fmla="*/ 0 w 574"/>
              <a:gd name="T17" fmla="*/ 372803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4"/>
              <a:gd name="T28" fmla="*/ 0 h 287"/>
              <a:gd name="T29" fmla="*/ 574 w 574"/>
              <a:gd name="T30" fmla="*/ 287 h 2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4" h="287">
                <a:moveTo>
                  <a:pt x="0" y="282"/>
                </a:moveTo>
                <a:lnTo>
                  <a:pt x="48" y="240"/>
                </a:lnTo>
                <a:lnTo>
                  <a:pt x="246" y="207"/>
                </a:lnTo>
                <a:lnTo>
                  <a:pt x="345" y="174"/>
                </a:lnTo>
                <a:lnTo>
                  <a:pt x="456" y="105"/>
                </a:lnTo>
                <a:lnTo>
                  <a:pt x="574" y="0"/>
                </a:lnTo>
                <a:lnTo>
                  <a:pt x="574" y="287"/>
                </a:lnTo>
                <a:lnTo>
                  <a:pt x="0" y="287"/>
                </a:lnTo>
                <a:lnTo>
                  <a:pt x="0" y="282"/>
                </a:lnTo>
              </a:path>
            </a:pathLst>
          </a:custGeom>
          <a:solidFill>
            <a:srgbClr val="C3DBFF"/>
          </a:solidFill>
          <a:ln w="12700" cap="rnd">
            <a:noFill/>
            <a:round/>
            <a:headEnd type="none" w="sm" len="sm"/>
            <a:tailEnd type="none" w="sm" len="sm"/>
          </a:ln>
        </p:spPr>
        <p:txBody>
          <a:bodyPr/>
          <a:lstStyle/>
          <a:p>
            <a:endParaRPr lang="en-US"/>
          </a:p>
        </p:txBody>
      </p:sp>
      <p:sp>
        <p:nvSpPr>
          <p:cNvPr id="23558" name="Rectangle 6"/>
          <p:cNvSpPr>
            <a:spLocks noChangeArrowheads="1"/>
          </p:cNvSpPr>
          <p:nvPr/>
        </p:nvSpPr>
        <p:spPr bwMode="auto">
          <a:xfrm>
            <a:off x="3276600" y="2209800"/>
            <a:ext cx="2514600" cy="1295400"/>
          </a:xfrm>
          <a:prstGeom prst="rect">
            <a:avLst/>
          </a:prstGeom>
          <a:solidFill>
            <a:srgbClr val="FDE0BD"/>
          </a:solidFill>
          <a:ln w="19050" algn="ctr">
            <a:solidFill>
              <a:schemeClr val="tx1"/>
            </a:solidFill>
            <a:miter lim="800000"/>
            <a:headEnd/>
            <a:tailEnd/>
          </a:ln>
        </p:spPr>
        <p:txBody>
          <a:bodyPr wrap="none" anchor="ctr"/>
          <a:lstStyle/>
          <a:p>
            <a:endParaRPr lang="en-US"/>
          </a:p>
        </p:txBody>
      </p:sp>
      <p:sp>
        <p:nvSpPr>
          <p:cNvPr id="23559" name="Rectangle 7"/>
          <p:cNvSpPr>
            <a:spLocks noChangeArrowheads="1"/>
          </p:cNvSpPr>
          <p:nvPr/>
        </p:nvSpPr>
        <p:spPr bwMode="auto">
          <a:xfrm>
            <a:off x="381000" y="2209800"/>
            <a:ext cx="2514600" cy="1295400"/>
          </a:xfrm>
          <a:prstGeom prst="rect">
            <a:avLst/>
          </a:prstGeom>
          <a:solidFill>
            <a:srgbClr val="FDE0BD"/>
          </a:solidFill>
          <a:ln w="19050" algn="ctr">
            <a:solidFill>
              <a:schemeClr val="tx1"/>
            </a:solidFill>
            <a:miter lim="800000"/>
            <a:headEnd/>
            <a:tailEnd/>
          </a:ln>
        </p:spPr>
        <p:txBody>
          <a:bodyPr wrap="none" anchor="ctr"/>
          <a:lstStyle/>
          <a:p>
            <a:endParaRPr lang="en-US"/>
          </a:p>
        </p:txBody>
      </p:sp>
      <p:sp>
        <p:nvSpPr>
          <p:cNvPr id="23561" name="Text Box 9"/>
          <p:cNvSpPr txBox="1">
            <a:spLocks noChangeArrowheads="1"/>
          </p:cNvSpPr>
          <p:nvPr/>
        </p:nvSpPr>
        <p:spPr bwMode="auto">
          <a:xfrm>
            <a:off x="1458686" y="1275254"/>
            <a:ext cx="6477000" cy="784830"/>
          </a:xfrm>
          <a:prstGeom prst="rect">
            <a:avLst/>
          </a:prstGeom>
          <a:solidFill>
            <a:srgbClr val="FCC2E0"/>
          </a:solidFill>
          <a:ln w="19050" algn="ctr">
            <a:noFill/>
            <a:miter lim="800000"/>
            <a:headEnd/>
            <a:tailEnd/>
          </a:ln>
        </p:spPr>
        <p:txBody>
          <a:bodyPr>
            <a:spAutoFit/>
          </a:bodyPr>
          <a:lstStyle/>
          <a:p>
            <a:pPr algn="ctr">
              <a:spcBef>
                <a:spcPct val="50000"/>
              </a:spcBef>
            </a:pPr>
            <a:r>
              <a:rPr lang="en-US" dirty="0"/>
              <a:t>Two Population Means, Independent Samples</a:t>
            </a:r>
          </a:p>
          <a:p>
            <a:pPr algn="ctr">
              <a:spcBef>
                <a:spcPct val="50000"/>
              </a:spcBef>
            </a:pPr>
            <a:r>
              <a:rPr lang="en-US" dirty="0"/>
              <a:t>Population variance unknown</a:t>
            </a:r>
          </a:p>
        </p:txBody>
      </p:sp>
      <p:sp>
        <p:nvSpPr>
          <p:cNvPr id="23562" name="Text Box 10"/>
          <p:cNvSpPr txBox="1">
            <a:spLocks noChangeArrowheads="1"/>
          </p:cNvSpPr>
          <p:nvPr/>
        </p:nvSpPr>
        <p:spPr bwMode="auto">
          <a:xfrm>
            <a:off x="304800" y="2133600"/>
            <a:ext cx="2743200" cy="1339850"/>
          </a:xfrm>
          <a:prstGeom prst="rect">
            <a:avLst/>
          </a:prstGeom>
          <a:noFill/>
          <a:ln w="19050" algn="ctr">
            <a:noFill/>
            <a:miter lim="800000"/>
            <a:headEnd/>
            <a:tailEnd/>
          </a:ln>
        </p:spPr>
        <p:txBody>
          <a:bodyPr>
            <a:spAutoFit/>
          </a:bodyPr>
          <a:lstStyle/>
          <a:p>
            <a:pPr algn="ctr"/>
            <a:r>
              <a:rPr lang="en-US"/>
              <a:t>Lower-tail test:</a:t>
            </a:r>
          </a:p>
          <a:p>
            <a:pPr algn="ctr"/>
            <a:endParaRPr lang="en-US" sz="1000">
              <a:sym typeface="Symbol" pitchFamily="18" charset="2"/>
            </a:endParaRPr>
          </a:p>
          <a:p>
            <a:pPr algn="ctr"/>
            <a:r>
              <a:rPr lang="en-US"/>
              <a:t>H</a:t>
            </a:r>
            <a:r>
              <a:rPr lang="en-US" baseline="-25000"/>
              <a:t>0</a:t>
            </a:r>
            <a:r>
              <a:rPr lang="en-US"/>
              <a:t>: </a:t>
            </a:r>
            <a:r>
              <a:rPr lang="el-GR">
                <a:cs typeface="Arial" charset="0"/>
              </a:rPr>
              <a:t>μ</a:t>
            </a:r>
            <a:r>
              <a:rPr lang="en-US" baseline="-25000"/>
              <a:t>1</a:t>
            </a:r>
            <a:r>
              <a:rPr lang="en-US"/>
              <a:t> – </a:t>
            </a:r>
            <a:r>
              <a:rPr lang="el-GR"/>
              <a:t>μ</a:t>
            </a:r>
            <a:r>
              <a:rPr lang="en-US" baseline="-25000"/>
              <a:t>2</a:t>
            </a:r>
            <a:r>
              <a:rPr lang="en-US"/>
              <a:t> </a:t>
            </a:r>
            <a:r>
              <a:rPr lang="en-US" b="1">
                <a:sym typeface="Symbol" pitchFamily="18" charset="2"/>
              </a:rPr>
              <a:t></a:t>
            </a:r>
            <a:r>
              <a:rPr lang="en-US">
                <a:sym typeface="Symbol" pitchFamily="18" charset="2"/>
              </a:rPr>
              <a:t> 0</a:t>
            </a:r>
          </a:p>
          <a:p>
            <a:pPr algn="ctr"/>
            <a:r>
              <a:rPr lang="en-US"/>
              <a:t>H</a:t>
            </a:r>
            <a:r>
              <a:rPr lang="en-US" baseline="-25000"/>
              <a:t>1</a:t>
            </a:r>
            <a:r>
              <a:rPr lang="en-US"/>
              <a:t>: </a:t>
            </a:r>
            <a:r>
              <a:rPr lang="el-GR"/>
              <a:t>μ</a:t>
            </a:r>
            <a:r>
              <a:rPr lang="en-US" baseline="-25000"/>
              <a:t>1</a:t>
            </a:r>
            <a:r>
              <a:rPr lang="en-US"/>
              <a:t> – </a:t>
            </a:r>
            <a:r>
              <a:rPr lang="el-GR"/>
              <a:t>μ</a:t>
            </a:r>
            <a:r>
              <a:rPr lang="en-US" baseline="-25000"/>
              <a:t>2</a:t>
            </a:r>
            <a:r>
              <a:rPr lang="en-US"/>
              <a:t> </a:t>
            </a:r>
            <a:r>
              <a:rPr lang="en-US">
                <a:sym typeface="Symbol" pitchFamily="18" charset="2"/>
              </a:rPr>
              <a:t>&lt; 0</a:t>
            </a:r>
          </a:p>
        </p:txBody>
      </p:sp>
      <p:sp>
        <p:nvSpPr>
          <p:cNvPr id="23563" name="Text Box 11"/>
          <p:cNvSpPr txBox="1">
            <a:spLocks noChangeArrowheads="1"/>
          </p:cNvSpPr>
          <p:nvPr/>
        </p:nvSpPr>
        <p:spPr bwMode="auto">
          <a:xfrm>
            <a:off x="3200400" y="2133600"/>
            <a:ext cx="2743200" cy="1339850"/>
          </a:xfrm>
          <a:prstGeom prst="rect">
            <a:avLst/>
          </a:prstGeom>
          <a:noFill/>
          <a:ln w="19050" algn="ctr">
            <a:noFill/>
            <a:miter lim="800000"/>
            <a:headEnd/>
            <a:tailEnd/>
          </a:ln>
        </p:spPr>
        <p:txBody>
          <a:bodyPr>
            <a:spAutoFit/>
          </a:bodyPr>
          <a:lstStyle/>
          <a:p>
            <a:pPr algn="ctr"/>
            <a:r>
              <a:rPr lang="en-US"/>
              <a:t>Upper-tail test:</a:t>
            </a:r>
          </a:p>
          <a:p>
            <a:pPr algn="ctr"/>
            <a:endParaRPr lang="en-US" sz="1000"/>
          </a:p>
          <a:p>
            <a:pPr algn="ctr"/>
            <a:r>
              <a:rPr lang="en-US"/>
              <a:t>H</a:t>
            </a:r>
            <a:r>
              <a:rPr lang="en-US" baseline="-25000"/>
              <a:t>0</a:t>
            </a:r>
            <a:r>
              <a:rPr lang="en-US"/>
              <a:t>: </a:t>
            </a:r>
            <a:r>
              <a:rPr lang="el-GR"/>
              <a:t>μ</a:t>
            </a:r>
            <a:r>
              <a:rPr lang="en-US" baseline="-25000"/>
              <a:t>1</a:t>
            </a:r>
            <a:r>
              <a:rPr lang="en-US"/>
              <a:t> – </a:t>
            </a:r>
            <a:r>
              <a:rPr lang="el-GR"/>
              <a:t>μ</a:t>
            </a:r>
            <a:r>
              <a:rPr lang="en-US" baseline="-25000"/>
              <a:t>2</a:t>
            </a:r>
            <a:r>
              <a:rPr lang="en-US"/>
              <a:t> </a:t>
            </a:r>
            <a:r>
              <a:rPr lang="en-US">
                <a:cs typeface="Arial" charset="0"/>
                <a:sym typeface="Symbol" pitchFamily="18" charset="2"/>
              </a:rPr>
              <a:t>≤</a:t>
            </a:r>
            <a:r>
              <a:rPr lang="en-US">
                <a:sym typeface="Symbol" pitchFamily="18" charset="2"/>
              </a:rPr>
              <a:t> 0</a:t>
            </a:r>
          </a:p>
          <a:p>
            <a:pPr algn="ctr"/>
            <a:r>
              <a:rPr lang="en-US"/>
              <a:t>H</a:t>
            </a:r>
            <a:r>
              <a:rPr lang="en-US" baseline="-25000"/>
              <a:t>1</a:t>
            </a:r>
            <a:r>
              <a:rPr lang="en-US"/>
              <a:t>: </a:t>
            </a:r>
            <a:r>
              <a:rPr lang="el-GR"/>
              <a:t>μ</a:t>
            </a:r>
            <a:r>
              <a:rPr lang="en-US" baseline="-25000"/>
              <a:t>1</a:t>
            </a:r>
            <a:r>
              <a:rPr lang="en-US"/>
              <a:t> – </a:t>
            </a:r>
            <a:r>
              <a:rPr lang="el-GR"/>
              <a:t>μ</a:t>
            </a:r>
            <a:r>
              <a:rPr lang="en-US" baseline="-25000"/>
              <a:t>2</a:t>
            </a:r>
            <a:r>
              <a:rPr lang="en-US"/>
              <a:t> </a:t>
            </a:r>
            <a:r>
              <a:rPr lang="en-US">
                <a:cs typeface="Arial" charset="0"/>
                <a:sym typeface="Symbol" pitchFamily="18" charset="2"/>
              </a:rPr>
              <a:t>&gt;</a:t>
            </a:r>
            <a:r>
              <a:rPr lang="en-US">
                <a:sym typeface="Symbol" pitchFamily="18" charset="2"/>
              </a:rPr>
              <a:t> 0</a:t>
            </a:r>
          </a:p>
        </p:txBody>
      </p:sp>
      <p:sp>
        <p:nvSpPr>
          <p:cNvPr id="23564" name="Rectangle 12"/>
          <p:cNvSpPr>
            <a:spLocks noChangeArrowheads="1"/>
          </p:cNvSpPr>
          <p:nvPr/>
        </p:nvSpPr>
        <p:spPr bwMode="auto">
          <a:xfrm>
            <a:off x="6172200" y="2209800"/>
            <a:ext cx="2514600" cy="1295400"/>
          </a:xfrm>
          <a:prstGeom prst="rect">
            <a:avLst/>
          </a:prstGeom>
          <a:solidFill>
            <a:srgbClr val="FDE0BD"/>
          </a:solidFill>
          <a:ln w="19050" algn="ctr">
            <a:solidFill>
              <a:schemeClr val="tx1"/>
            </a:solidFill>
            <a:miter lim="800000"/>
            <a:headEnd/>
            <a:tailEnd/>
          </a:ln>
        </p:spPr>
        <p:txBody>
          <a:bodyPr wrap="none" anchor="ctr"/>
          <a:lstStyle/>
          <a:p>
            <a:endParaRPr lang="en-US"/>
          </a:p>
        </p:txBody>
      </p:sp>
      <p:sp>
        <p:nvSpPr>
          <p:cNvPr id="23565" name="Text Box 13"/>
          <p:cNvSpPr txBox="1">
            <a:spLocks noChangeArrowheads="1"/>
          </p:cNvSpPr>
          <p:nvPr/>
        </p:nvSpPr>
        <p:spPr bwMode="auto">
          <a:xfrm>
            <a:off x="6096000" y="2133600"/>
            <a:ext cx="2743200" cy="1339850"/>
          </a:xfrm>
          <a:prstGeom prst="rect">
            <a:avLst/>
          </a:prstGeom>
          <a:noFill/>
          <a:ln w="19050" algn="ctr">
            <a:noFill/>
            <a:miter lim="800000"/>
            <a:headEnd/>
            <a:tailEnd/>
          </a:ln>
        </p:spPr>
        <p:txBody>
          <a:bodyPr>
            <a:spAutoFit/>
          </a:bodyPr>
          <a:lstStyle/>
          <a:p>
            <a:pPr algn="ctr"/>
            <a:r>
              <a:rPr lang="en-US"/>
              <a:t>Two-tail test:</a:t>
            </a:r>
          </a:p>
          <a:p>
            <a:pPr algn="ctr"/>
            <a:endParaRPr lang="en-US" sz="1000"/>
          </a:p>
          <a:p>
            <a:pPr algn="ctr"/>
            <a:r>
              <a:rPr lang="en-US"/>
              <a:t>H</a:t>
            </a:r>
            <a:r>
              <a:rPr lang="en-US" baseline="-25000"/>
              <a:t>0</a:t>
            </a:r>
            <a:r>
              <a:rPr lang="en-US"/>
              <a:t>: </a:t>
            </a:r>
            <a:r>
              <a:rPr lang="el-GR"/>
              <a:t>μ</a:t>
            </a:r>
            <a:r>
              <a:rPr lang="en-US" baseline="-25000"/>
              <a:t>1</a:t>
            </a:r>
            <a:r>
              <a:rPr lang="en-US"/>
              <a:t> – </a:t>
            </a:r>
            <a:r>
              <a:rPr lang="el-GR"/>
              <a:t>μ</a:t>
            </a:r>
            <a:r>
              <a:rPr lang="en-US" baseline="-25000"/>
              <a:t>2</a:t>
            </a:r>
            <a:r>
              <a:rPr lang="en-US"/>
              <a:t> </a:t>
            </a:r>
            <a:r>
              <a:rPr lang="en-US">
                <a:sym typeface="Symbol" pitchFamily="18" charset="2"/>
              </a:rPr>
              <a:t>= 0</a:t>
            </a:r>
          </a:p>
          <a:p>
            <a:pPr algn="ctr"/>
            <a:r>
              <a:rPr lang="en-US"/>
              <a:t>H</a:t>
            </a:r>
            <a:r>
              <a:rPr lang="en-US" baseline="-25000"/>
              <a:t>1</a:t>
            </a:r>
            <a:r>
              <a:rPr lang="en-US"/>
              <a:t>: </a:t>
            </a:r>
            <a:r>
              <a:rPr lang="el-GR"/>
              <a:t>μ</a:t>
            </a:r>
            <a:r>
              <a:rPr lang="en-US" baseline="-25000"/>
              <a:t>1</a:t>
            </a:r>
            <a:r>
              <a:rPr lang="en-US"/>
              <a:t> – </a:t>
            </a:r>
            <a:r>
              <a:rPr lang="el-GR"/>
              <a:t>μ</a:t>
            </a:r>
            <a:r>
              <a:rPr lang="en-US" baseline="-25000"/>
              <a:t>2</a:t>
            </a:r>
            <a:r>
              <a:rPr lang="en-US"/>
              <a:t> </a:t>
            </a:r>
            <a:r>
              <a:rPr lang="en-US">
                <a:cs typeface="Arial" charset="0"/>
                <a:sym typeface="Symbol" pitchFamily="18" charset="2"/>
              </a:rPr>
              <a:t>≠</a:t>
            </a:r>
            <a:r>
              <a:rPr lang="en-US">
                <a:sym typeface="Symbol" pitchFamily="18" charset="2"/>
              </a:rPr>
              <a:t> 0</a:t>
            </a:r>
          </a:p>
        </p:txBody>
      </p:sp>
      <p:sp>
        <p:nvSpPr>
          <p:cNvPr id="23566" name="Freeform 14"/>
          <p:cNvSpPr>
            <a:spLocks/>
          </p:cNvSpPr>
          <p:nvPr/>
        </p:nvSpPr>
        <p:spPr bwMode="auto">
          <a:xfrm>
            <a:off x="304800" y="4419600"/>
            <a:ext cx="682625" cy="379413"/>
          </a:xfrm>
          <a:custGeom>
            <a:avLst/>
            <a:gdLst>
              <a:gd name="T0" fmla="*/ 0 w 574"/>
              <a:gd name="T1" fmla="*/ 372803 h 287"/>
              <a:gd name="T2" fmla="*/ 57084 w 574"/>
              <a:gd name="T3" fmla="*/ 317279 h 287"/>
              <a:gd name="T4" fmla="*/ 292554 w 574"/>
              <a:gd name="T5" fmla="*/ 273653 h 287"/>
              <a:gd name="T6" fmla="*/ 410289 w 574"/>
              <a:gd name="T7" fmla="*/ 230027 h 287"/>
              <a:gd name="T8" fmla="*/ 542294 w 574"/>
              <a:gd name="T9" fmla="*/ 138810 h 287"/>
              <a:gd name="T10" fmla="*/ 682625 w 574"/>
              <a:gd name="T11" fmla="*/ 0 h 287"/>
              <a:gd name="T12" fmla="*/ 682625 w 574"/>
              <a:gd name="T13" fmla="*/ 379413 h 287"/>
              <a:gd name="T14" fmla="*/ 0 w 574"/>
              <a:gd name="T15" fmla="*/ 379413 h 287"/>
              <a:gd name="T16" fmla="*/ 0 w 574"/>
              <a:gd name="T17" fmla="*/ 372803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4"/>
              <a:gd name="T28" fmla="*/ 0 h 287"/>
              <a:gd name="T29" fmla="*/ 574 w 574"/>
              <a:gd name="T30" fmla="*/ 287 h 2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4" h="287">
                <a:moveTo>
                  <a:pt x="0" y="282"/>
                </a:moveTo>
                <a:lnTo>
                  <a:pt x="48" y="240"/>
                </a:lnTo>
                <a:lnTo>
                  <a:pt x="246" y="207"/>
                </a:lnTo>
                <a:lnTo>
                  <a:pt x="345" y="174"/>
                </a:lnTo>
                <a:lnTo>
                  <a:pt x="456" y="105"/>
                </a:lnTo>
                <a:lnTo>
                  <a:pt x="574" y="0"/>
                </a:lnTo>
                <a:lnTo>
                  <a:pt x="574" y="287"/>
                </a:lnTo>
                <a:lnTo>
                  <a:pt x="0" y="287"/>
                </a:lnTo>
                <a:lnTo>
                  <a:pt x="0" y="282"/>
                </a:lnTo>
              </a:path>
            </a:pathLst>
          </a:custGeom>
          <a:solidFill>
            <a:srgbClr val="C3DBFF"/>
          </a:solidFill>
          <a:ln w="12700" cap="rnd">
            <a:noFill/>
            <a:round/>
            <a:headEnd type="none" w="sm" len="sm"/>
            <a:tailEnd type="none" w="sm" len="sm"/>
          </a:ln>
        </p:spPr>
        <p:txBody>
          <a:bodyPr/>
          <a:lstStyle/>
          <a:p>
            <a:endParaRPr lang="en-US"/>
          </a:p>
        </p:txBody>
      </p:sp>
      <p:sp>
        <p:nvSpPr>
          <p:cNvPr id="23567" name="Freeform 15"/>
          <p:cNvSpPr>
            <a:spLocks/>
          </p:cNvSpPr>
          <p:nvPr/>
        </p:nvSpPr>
        <p:spPr bwMode="auto">
          <a:xfrm>
            <a:off x="381000" y="3810000"/>
            <a:ext cx="1219200" cy="914400"/>
          </a:xfrm>
          <a:custGeom>
            <a:avLst/>
            <a:gdLst>
              <a:gd name="T0" fmla="*/ 0 w 600"/>
              <a:gd name="T1" fmla="*/ 912813 h 576"/>
              <a:gd name="T2" fmla="*/ 128016 w 600"/>
              <a:gd name="T3" fmla="*/ 904875 h 576"/>
              <a:gd name="T4" fmla="*/ 193040 w 600"/>
              <a:gd name="T5" fmla="*/ 892175 h 576"/>
              <a:gd name="T6" fmla="*/ 258064 w 600"/>
              <a:gd name="T7" fmla="*/ 877888 h 576"/>
              <a:gd name="T8" fmla="*/ 321056 w 600"/>
              <a:gd name="T9" fmla="*/ 857250 h 576"/>
              <a:gd name="T10" fmla="*/ 386080 w 600"/>
              <a:gd name="T11" fmla="*/ 827088 h 576"/>
              <a:gd name="T12" fmla="*/ 451104 w 600"/>
              <a:gd name="T13" fmla="*/ 790575 h 576"/>
              <a:gd name="T14" fmla="*/ 577088 w 600"/>
              <a:gd name="T15" fmla="*/ 685800 h 576"/>
              <a:gd name="T16" fmla="*/ 705104 w 600"/>
              <a:gd name="T17" fmla="*/ 536575 h 576"/>
              <a:gd name="T18" fmla="*/ 833120 w 600"/>
              <a:gd name="T19" fmla="*/ 355600 h 576"/>
              <a:gd name="T20" fmla="*/ 896112 w 600"/>
              <a:gd name="T21" fmla="*/ 265112 h 576"/>
              <a:gd name="T22" fmla="*/ 961136 w 600"/>
              <a:gd name="T23" fmla="*/ 180975 h 576"/>
              <a:gd name="T24" fmla="*/ 1026160 w 600"/>
              <a:gd name="T25" fmla="*/ 106363 h 576"/>
              <a:gd name="T26" fmla="*/ 1087120 w 600"/>
              <a:gd name="T27" fmla="*/ 49212 h 576"/>
              <a:gd name="T28" fmla="*/ 1152144 w 600"/>
              <a:gd name="T29" fmla="*/ 12700 h 576"/>
              <a:gd name="T30" fmla="*/ 1217168 w 600"/>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00"/>
              <a:gd name="T49" fmla="*/ 0 h 576"/>
              <a:gd name="T50" fmla="*/ 600 w 600"/>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00" h="576">
                <a:moveTo>
                  <a:pt x="0" y="575"/>
                </a:moveTo>
                <a:lnTo>
                  <a:pt x="63" y="570"/>
                </a:lnTo>
                <a:lnTo>
                  <a:pt x="95" y="562"/>
                </a:lnTo>
                <a:lnTo>
                  <a:pt x="127" y="553"/>
                </a:lnTo>
                <a:lnTo>
                  <a:pt x="158" y="540"/>
                </a:lnTo>
                <a:lnTo>
                  <a:pt x="190" y="521"/>
                </a:lnTo>
                <a:lnTo>
                  <a:pt x="222" y="498"/>
                </a:lnTo>
                <a:lnTo>
                  <a:pt x="284" y="432"/>
                </a:lnTo>
                <a:lnTo>
                  <a:pt x="347" y="338"/>
                </a:lnTo>
                <a:lnTo>
                  <a:pt x="410" y="224"/>
                </a:lnTo>
                <a:lnTo>
                  <a:pt x="441" y="167"/>
                </a:lnTo>
                <a:lnTo>
                  <a:pt x="473" y="114"/>
                </a:lnTo>
                <a:lnTo>
                  <a:pt x="505" y="67"/>
                </a:lnTo>
                <a:lnTo>
                  <a:pt x="535" y="31"/>
                </a:lnTo>
                <a:lnTo>
                  <a:pt x="567" y="8"/>
                </a:lnTo>
                <a:lnTo>
                  <a:pt x="599" y="0"/>
                </a:lnTo>
              </a:path>
            </a:pathLst>
          </a:custGeom>
          <a:noFill/>
          <a:ln w="50800" cap="rnd">
            <a:solidFill>
              <a:srgbClr val="FF0000"/>
            </a:solidFill>
            <a:round/>
            <a:headEnd type="none" w="sm" len="sm"/>
            <a:tailEnd type="none" w="sm" len="sm"/>
          </a:ln>
        </p:spPr>
        <p:txBody>
          <a:bodyPr/>
          <a:lstStyle/>
          <a:p>
            <a:endParaRPr lang="en-US"/>
          </a:p>
        </p:txBody>
      </p:sp>
      <p:sp>
        <p:nvSpPr>
          <p:cNvPr id="23568" name="Freeform 16"/>
          <p:cNvSpPr>
            <a:spLocks/>
          </p:cNvSpPr>
          <p:nvPr/>
        </p:nvSpPr>
        <p:spPr bwMode="auto">
          <a:xfrm>
            <a:off x="1600200" y="3810000"/>
            <a:ext cx="1219200" cy="914400"/>
          </a:xfrm>
          <a:custGeom>
            <a:avLst/>
            <a:gdLst>
              <a:gd name="T0" fmla="*/ 1217083 w 576"/>
              <a:gd name="T1" fmla="*/ 912813 h 576"/>
              <a:gd name="T2" fmla="*/ 1090083 w 576"/>
              <a:gd name="T3" fmla="*/ 904875 h 576"/>
              <a:gd name="T4" fmla="*/ 1024466 w 576"/>
              <a:gd name="T5" fmla="*/ 892175 h 576"/>
              <a:gd name="T6" fmla="*/ 963083 w 576"/>
              <a:gd name="T7" fmla="*/ 877888 h 576"/>
              <a:gd name="T8" fmla="*/ 897467 w 576"/>
              <a:gd name="T9" fmla="*/ 857250 h 576"/>
              <a:gd name="T10" fmla="*/ 831850 w 576"/>
              <a:gd name="T11" fmla="*/ 827088 h 576"/>
              <a:gd name="T12" fmla="*/ 770467 w 576"/>
              <a:gd name="T13" fmla="*/ 790575 h 576"/>
              <a:gd name="T14" fmla="*/ 641350 w 576"/>
              <a:gd name="T15" fmla="*/ 685800 h 576"/>
              <a:gd name="T16" fmla="*/ 512233 w 576"/>
              <a:gd name="T17" fmla="*/ 536575 h 576"/>
              <a:gd name="T18" fmla="*/ 385233 w 576"/>
              <a:gd name="T19" fmla="*/ 355600 h 576"/>
              <a:gd name="T20" fmla="*/ 319617 w 576"/>
              <a:gd name="T21" fmla="*/ 265112 h 576"/>
              <a:gd name="T22" fmla="*/ 254000 w 576"/>
              <a:gd name="T23" fmla="*/ 180975 h 576"/>
              <a:gd name="T24" fmla="*/ 192617 w 576"/>
              <a:gd name="T25" fmla="*/ 106363 h 576"/>
              <a:gd name="T26" fmla="*/ 127000 w 576"/>
              <a:gd name="T27" fmla="*/ 49212 h 576"/>
              <a:gd name="T28" fmla="*/ 63500 w 576"/>
              <a:gd name="T29" fmla="*/ 12700 h 576"/>
              <a:gd name="T30" fmla="*/ 0 w 576"/>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76"/>
              <a:gd name="T49" fmla="*/ 0 h 576"/>
              <a:gd name="T50" fmla="*/ 576 w 576"/>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76" h="576">
                <a:moveTo>
                  <a:pt x="575" y="575"/>
                </a:moveTo>
                <a:lnTo>
                  <a:pt x="515" y="570"/>
                </a:lnTo>
                <a:lnTo>
                  <a:pt x="484" y="562"/>
                </a:lnTo>
                <a:lnTo>
                  <a:pt x="455" y="553"/>
                </a:lnTo>
                <a:lnTo>
                  <a:pt x="424" y="540"/>
                </a:lnTo>
                <a:lnTo>
                  <a:pt x="393" y="521"/>
                </a:lnTo>
                <a:lnTo>
                  <a:pt x="364" y="498"/>
                </a:lnTo>
                <a:lnTo>
                  <a:pt x="303" y="432"/>
                </a:lnTo>
                <a:lnTo>
                  <a:pt x="242" y="338"/>
                </a:lnTo>
                <a:lnTo>
                  <a:pt x="182" y="224"/>
                </a:lnTo>
                <a:lnTo>
                  <a:pt x="151" y="167"/>
                </a:lnTo>
                <a:lnTo>
                  <a:pt x="120" y="114"/>
                </a:lnTo>
                <a:lnTo>
                  <a:pt x="91" y="67"/>
                </a:lnTo>
                <a:lnTo>
                  <a:pt x="60" y="31"/>
                </a:lnTo>
                <a:lnTo>
                  <a:pt x="30" y="8"/>
                </a:lnTo>
                <a:lnTo>
                  <a:pt x="0" y="0"/>
                </a:lnTo>
              </a:path>
            </a:pathLst>
          </a:custGeom>
          <a:noFill/>
          <a:ln w="50800" cap="rnd">
            <a:solidFill>
              <a:srgbClr val="FF0000"/>
            </a:solidFill>
            <a:round/>
            <a:headEnd type="none" w="sm" len="sm"/>
            <a:tailEnd type="none" w="sm" len="sm"/>
          </a:ln>
        </p:spPr>
        <p:txBody>
          <a:bodyPr/>
          <a:lstStyle/>
          <a:p>
            <a:endParaRPr lang="en-US"/>
          </a:p>
        </p:txBody>
      </p:sp>
      <p:sp>
        <p:nvSpPr>
          <p:cNvPr id="23569" name="Line 17"/>
          <p:cNvSpPr>
            <a:spLocks noChangeShapeType="1"/>
          </p:cNvSpPr>
          <p:nvPr/>
        </p:nvSpPr>
        <p:spPr bwMode="auto">
          <a:xfrm>
            <a:off x="304800" y="4800600"/>
            <a:ext cx="2590800"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23570" name="Line 18"/>
          <p:cNvSpPr>
            <a:spLocks noChangeShapeType="1"/>
          </p:cNvSpPr>
          <p:nvPr/>
        </p:nvSpPr>
        <p:spPr bwMode="auto">
          <a:xfrm>
            <a:off x="609600" y="4343400"/>
            <a:ext cx="152400" cy="30480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23571" name="Freeform 19"/>
          <p:cNvSpPr>
            <a:spLocks/>
          </p:cNvSpPr>
          <p:nvPr/>
        </p:nvSpPr>
        <p:spPr bwMode="auto">
          <a:xfrm flipH="1">
            <a:off x="5257800" y="4419600"/>
            <a:ext cx="685800" cy="379413"/>
          </a:xfrm>
          <a:custGeom>
            <a:avLst/>
            <a:gdLst>
              <a:gd name="T0" fmla="*/ 0 w 574"/>
              <a:gd name="T1" fmla="*/ 372803 h 287"/>
              <a:gd name="T2" fmla="*/ 57349 w 574"/>
              <a:gd name="T3" fmla="*/ 317279 h 287"/>
              <a:gd name="T4" fmla="*/ 293914 w 574"/>
              <a:gd name="T5" fmla="*/ 273653 h 287"/>
              <a:gd name="T6" fmla="*/ 412197 w 574"/>
              <a:gd name="T7" fmla="*/ 230027 h 287"/>
              <a:gd name="T8" fmla="*/ 544817 w 574"/>
              <a:gd name="T9" fmla="*/ 138810 h 287"/>
              <a:gd name="T10" fmla="*/ 685800 w 574"/>
              <a:gd name="T11" fmla="*/ 0 h 287"/>
              <a:gd name="T12" fmla="*/ 685800 w 574"/>
              <a:gd name="T13" fmla="*/ 379413 h 287"/>
              <a:gd name="T14" fmla="*/ 0 w 574"/>
              <a:gd name="T15" fmla="*/ 379413 h 287"/>
              <a:gd name="T16" fmla="*/ 0 w 574"/>
              <a:gd name="T17" fmla="*/ 372803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4"/>
              <a:gd name="T28" fmla="*/ 0 h 287"/>
              <a:gd name="T29" fmla="*/ 574 w 574"/>
              <a:gd name="T30" fmla="*/ 287 h 2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4" h="287">
                <a:moveTo>
                  <a:pt x="0" y="282"/>
                </a:moveTo>
                <a:lnTo>
                  <a:pt x="48" y="240"/>
                </a:lnTo>
                <a:lnTo>
                  <a:pt x="246" y="207"/>
                </a:lnTo>
                <a:lnTo>
                  <a:pt x="345" y="174"/>
                </a:lnTo>
                <a:lnTo>
                  <a:pt x="456" y="105"/>
                </a:lnTo>
                <a:lnTo>
                  <a:pt x="574" y="0"/>
                </a:lnTo>
                <a:lnTo>
                  <a:pt x="574" y="287"/>
                </a:lnTo>
                <a:lnTo>
                  <a:pt x="0" y="287"/>
                </a:lnTo>
                <a:lnTo>
                  <a:pt x="0" y="282"/>
                </a:lnTo>
              </a:path>
            </a:pathLst>
          </a:custGeom>
          <a:solidFill>
            <a:srgbClr val="C3DBFF"/>
          </a:solidFill>
          <a:ln w="12700" cap="rnd">
            <a:noFill/>
            <a:round/>
            <a:headEnd type="none" w="sm" len="sm"/>
            <a:tailEnd type="none" w="sm" len="sm"/>
          </a:ln>
        </p:spPr>
        <p:txBody>
          <a:bodyPr/>
          <a:lstStyle/>
          <a:p>
            <a:endParaRPr lang="en-US"/>
          </a:p>
        </p:txBody>
      </p:sp>
      <p:sp>
        <p:nvSpPr>
          <p:cNvPr id="23572" name="Freeform 20"/>
          <p:cNvSpPr>
            <a:spLocks/>
          </p:cNvSpPr>
          <p:nvPr/>
        </p:nvSpPr>
        <p:spPr bwMode="auto">
          <a:xfrm>
            <a:off x="3429000" y="3810000"/>
            <a:ext cx="1219200" cy="914400"/>
          </a:xfrm>
          <a:custGeom>
            <a:avLst/>
            <a:gdLst>
              <a:gd name="T0" fmla="*/ 0 w 600"/>
              <a:gd name="T1" fmla="*/ 912813 h 576"/>
              <a:gd name="T2" fmla="*/ 128016 w 600"/>
              <a:gd name="T3" fmla="*/ 904875 h 576"/>
              <a:gd name="T4" fmla="*/ 193040 w 600"/>
              <a:gd name="T5" fmla="*/ 892175 h 576"/>
              <a:gd name="T6" fmla="*/ 258064 w 600"/>
              <a:gd name="T7" fmla="*/ 877888 h 576"/>
              <a:gd name="T8" fmla="*/ 321056 w 600"/>
              <a:gd name="T9" fmla="*/ 857250 h 576"/>
              <a:gd name="T10" fmla="*/ 386080 w 600"/>
              <a:gd name="T11" fmla="*/ 827088 h 576"/>
              <a:gd name="T12" fmla="*/ 451104 w 600"/>
              <a:gd name="T13" fmla="*/ 790575 h 576"/>
              <a:gd name="T14" fmla="*/ 577088 w 600"/>
              <a:gd name="T15" fmla="*/ 685800 h 576"/>
              <a:gd name="T16" fmla="*/ 705104 w 600"/>
              <a:gd name="T17" fmla="*/ 536575 h 576"/>
              <a:gd name="T18" fmla="*/ 833120 w 600"/>
              <a:gd name="T19" fmla="*/ 355600 h 576"/>
              <a:gd name="T20" fmla="*/ 896112 w 600"/>
              <a:gd name="T21" fmla="*/ 265112 h 576"/>
              <a:gd name="T22" fmla="*/ 961136 w 600"/>
              <a:gd name="T23" fmla="*/ 180975 h 576"/>
              <a:gd name="T24" fmla="*/ 1026160 w 600"/>
              <a:gd name="T25" fmla="*/ 106363 h 576"/>
              <a:gd name="T26" fmla="*/ 1087120 w 600"/>
              <a:gd name="T27" fmla="*/ 49212 h 576"/>
              <a:gd name="T28" fmla="*/ 1152144 w 600"/>
              <a:gd name="T29" fmla="*/ 12700 h 576"/>
              <a:gd name="T30" fmla="*/ 1217168 w 600"/>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00"/>
              <a:gd name="T49" fmla="*/ 0 h 576"/>
              <a:gd name="T50" fmla="*/ 600 w 600"/>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00" h="576">
                <a:moveTo>
                  <a:pt x="0" y="575"/>
                </a:moveTo>
                <a:lnTo>
                  <a:pt x="63" y="570"/>
                </a:lnTo>
                <a:lnTo>
                  <a:pt x="95" y="562"/>
                </a:lnTo>
                <a:lnTo>
                  <a:pt x="127" y="553"/>
                </a:lnTo>
                <a:lnTo>
                  <a:pt x="158" y="540"/>
                </a:lnTo>
                <a:lnTo>
                  <a:pt x="190" y="521"/>
                </a:lnTo>
                <a:lnTo>
                  <a:pt x="222" y="498"/>
                </a:lnTo>
                <a:lnTo>
                  <a:pt x="284" y="432"/>
                </a:lnTo>
                <a:lnTo>
                  <a:pt x="347" y="338"/>
                </a:lnTo>
                <a:lnTo>
                  <a:pt x="410" y="224"/>
                </a:lnTo>
                <a:lnTo>
                  <a:pt x="441" y="167"/>
                </a:lnTo>
                <a:lnTo>
                  <a:pt x="473" y="114"/>
                </a:lnTo>
                <a:lnTo>
                  <a:pt x="505" y="67"/>
                </a:lnTo>
                <a:lnTo>
                  <a:pt x="535" y="31"/>
                </a:lnTo>
                <a:lnTo>
                  <a:pt x="567" y="8"/>
                </a:lnTo>
                <a:lnTo>
                  <a:pt x="599" y="0"/>
                </a:lnTo>
              </a:path>
            </a:pathLst>
          </a:custGeom>
          <a:noFill/>
          <a:ln w="50800" cap="rnd">
            <a:solidFill>
              <a:srgbClr val="FF0000"/>
            </a:solidFill>
            <a:round/>
            <a:headEnd type="none" w="sm" len="sm"/>
            <a:tailEnd type="none" w="sm" len="sm"/>
          </a:ln>
        </p:spPr>
        <p:txBody>
          <a:bodyPr/>
          <a:lstStyle/>
          <a:p>
            <a:endParaRPr lang="en-US"/>
          </a:p>
        </p:txBody>
      </p:sp>
      <p:sp>
        <p:nvSpPr>
          <p:cNvPr id="23573" name="Freeform 21"/>
          <p:cNvSpPr>
            <a:spLocks/>
          </p:cNvSpPr>
          <p:nvPr/>
        </p:nvSpPr>
        <p:spPr bwMode="auto">
          <a:xfrm>
            <a:off x="4648200" y="3810000"/>
            <a:ext cx="1219200" cy="914400"/>
          </a:xfrm>
          <a:custGeom>
            <a:avLst/>
            <a:gdLst>
              <a:gd name="T0" fmla="*/ 1217083 w 576"/>
              <a:gd name="T1" fmla="*/ 912813 h 576"/>
              <a:gd name="T2" fmla="*/ 1090083 w 576"/>
              <a:gd name="T3" fmla="*/ 904875 h 576"/>
              <a:gd name="T4" fmla="*/ 1024466 w 576"/>
              <a:gd name="T5" fmla="*/ 892175 h 576"/>
              <a:gd name="T6" fmla="*/ 963083 w 576"/>
              <a:gd name="T7" fmla="*/ 877888 h 576"/>
              <a:gd name="T8" fmla="*/ 897467 w 576"/>
              <a:gd name="T9" fmla="*/ 857250 h 576"/>
              <a:gd name="T10" fmla="*/ 831850 w 576"/>
              <a:gd name="T11" fmla="*/ 827088 h 576"/>
              <a:gd name="T12" fmla="*/ 770467 w 576"/>
              <a:gd name="T13" fmla="*/ 790575 h 576"/>
              <a:gd name="T14" fmla="*/ 641350 w 576"/>
              <a:gd name="T15" fmla="*/ 685800 h 576"/>
              <a:gd name="T16" fmla="*/ 512233 w 576"/>
              <a:gd name="T17" fmla="*/ 536575 h 576"/>
              <a:gd name="T18" fmla="*/ 385233 w 576"/>
              <a:gd name="T19" fmla="*/ 355600 h 576"/>
              <a:gd name="T20" fmla="*/ 319617 w 576"/>
              <a:gd name="T21" fmla="*/ 265112 h 576"/>
              <a:gd name="T22" fmla="*/ 254000 w 576"/>
              <a:gd name="T23" fmla="*/ 180975 h 576"/>
              <a:gd name="T24" fmla="*/ 192617 w 576"/>
              <a:gd name="T25" fmla="*/ 106363 h 576"/>
              <a:gd name="T26" fmla="*/ 127000 w 576"/>
              <a:gd name="T27" fmla="*/ 49212 h 576"/>
              <a:gd name="T28" fmla="*/ 63500 w 576"/>
              <a:gd name="T29" fmla="*/ 12700 h 576"/>
              <a:gd name="T30" fmla="*/ 0 w 576"/>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76"/>
              <a:gd name="T49" fmla="*/ 0 h 576"/>
              <a:gd name="T50" fmla="*/ 576 w 576"/>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76" h="576">
                <a:moveTo>
                  <a:pt x="575" y="575"/>
                </a:moveTo>
                <a:lnTo>
                  <a:pt x="515" y="570"/>
                </a:lnTo>
                <a:lnTo>
                  <a:pt x="484" y="562"/>
                </a:lnTo>
                <a:lnTo>
                  <a:pt x="455" y="553"/>
                </a:lnTo>
                <a:lnTo>
                  <a:pt x="424" y="540"/>
                </a:lnTo>
                <a:lnTo>
                  <a:pt x="393" y="521"/>
                </a:lnTo>
                <a:lnTo>
                  <a:pt x="364" y="498"/>
                </a:lnTo>
                <a:lnTo>
                  <a:pt x="303" y="432"/>
                </a:lnTo>
                <a:lnTo>
                  <a:pt x="242" y="338"/>
                </a:lnTo>
                <a:lnTo>
                  <a:pt x="182" y="224"/>
                </a:lnTo>
                <a:lnTo>
                  <a:pt x="151" y="167"/>
                </a:lnTo>
                <a:lnTo>
                  <a:pt x="120" y="114"/>
                </a:lnTo>
                <a:lnTo>
                  <a:pt x="91" y="67"/>
                </a:lnTo>
                <a:lnTo>
                  <a:pt x="60" y="31"/>
                </a:lnTo>
                <a:lnTo>
                  <a:pt x="30" y="8"/>
                </a:lnTo>
                <a:lnTo>
                  <a:pt x="0" y="0"/>
                </a:lnTo>
              </a:path>
            </a:pathLst>
          </a:custGeom>
          <a:noFill/>
          <a:ln w="50800" cap="rnd">
            <a:solidFill>
              <a:srgbClr val="FF0000"/>
            </a:solidFill>
            <a:round/>
            <a:headEnd type="none" w="sm" len="sm"/>
            <a:tailEnd type="none" w="sm" len="sm"/>
          </a:ln>
        </p:spPr>
        <p:txBody>
          <a:bodyPr/>
          <a:lstStyle/>
          <a:p>
            <a:endParaRPr lang="en-US"/>
          </a:p>
        </p:txBody>
      </p:sp>
      <p:sp>
        <p:nvSpPr>
          <p:cNvPr id="23574" name="Line 22"/>
          <p:cNvSpPr>
            <a:spLocks noChangeShapeType="1"/>
          </p:cNvSpPr>
          <p:nvPr/>
        </p:nvSpPr>
        <p:spPr bwMode="auto">
          <a:xfrm>
            <a:off x="3352800" y="4800600"/>
            <a:ext cx="2590800"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23575" name="Rectangle 23"/>
          <p:cNvSpPr>
            <a:spLocks noChangeArrowheads="1"/>
          </p:cNvSpPr>
          <p:nvPr/>
        </p:nvSpPr>
        <p:spPr bwMode="auto">
          <a:xfrm>
            <a:off x="5410200" y="3886200"/>
            <a:ext cx="385763"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b="1">
                <a:latin typeface="Symbol" pitchFamily="18" charset="2"/>
              </a:rPr>
              <a:t>a</a:t>
            </a:r>
          </a:p>
        </p:txBody>
      </p:sp>
      <p:sp>
        <p:nvSpPr>
          <p:cNvPr id="23576" name="Freeform 24"/>
          <p:cNvSpPr>
            <a:spLocks/>
          </p:cNvSpPr>
          <p:nvPr/>
        </p:nvSpPr>
        <p:spPr bwMode="auto">
          <a:xfrm>
            <a:off x="6248400" y="4419600"/>
            <a:ext cx="682625" cy="379413"/>
          </a:xfrm>
          <a:custGeom>
            <a:avLst/>
            <a:gdLst>
              <a:gd name="T0" fmla="*/ 0 w 574"/>
              <a:gd name="T1" fmla="*/ 372803 h 287"/>
              <a:gd name="T2" fmla="*/ 57084 w 574"/>
              <a:gd name="T3" fmla="*/ 317279 h 287"/>
              <a:gd name="T4" fmla="*/ 292554 w 574"/>
              <a:gd name="T5" fmla="*/ 273653 h 287"/>
              <a:gd name="T6" fmla="*/ 410289 w 574"/>
              <a:gd name="T7" fmla="*/ 230027 h 287"/>
              <a:gd name="T8" fmla="*/ 542294 w 574"/>
              <a:gd name="T9" fmla="*/ 138810 h 287"/>
              <a:gd name="T10" fmla="*/ 682625 w 574"/>
              <a:gd name="T11" fmla="*/ 0 h 287"/>
              <a:gd name="T12" fmla="*/ 682625 w 574"/>
              <a:gd name="T13" fmla="*/ 379413 h 287"/>
              <a:gd name="T14" fmla="*/ 0 w 574"/>
              <a:gd name="T15" fmla="*/ 379413 h 287"/>
              <a:gd name="T16" fmla="*/ 0 w 574"/>
              <a:gd name="T17" fmla="*/ 372803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4"/>
              <a:gd name="T28" fmla="*/ 0 h 287"/>
              <a:gd name="T29" fmla="*/ 574 w 574"/>
              <a:gd name="T30" fmla="*/ 287 h 2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4" h="287">
                <a:moveTo>
                  <a:pt x="0" y="282"/>
                </a:moveTo>
                <a:lnTo>
                  <a:pt x="48" y="240"/>
                </a:lnTo>
                <a:lnTo>
                  <a:pt x="246" y="207"/>
                </a:lnTo>
                <a:lnTo>
                  <a:pt x="345" y="174"/>
                </a:lnTo>
                <a:lnTo>
                  <a:pt x="456" y="105"/>
                </a:lnTo>
                <a:lnTo>
                  <a:pt x="574" y="0"/>
                </a:lnTo>
                <a:lnTo>
                  <a:pt x="574" y="287"/>
                </a:lnTo>
                <a:lnTo>
                  <a:pt x="0" y="287"/>
                </a:lnTo>
                <a:lnTo>
                  <a:pt x="0" y="282"/>
                </a:lnTo>
              </a:path>
            </a:pathLst>
          </a:custGeom>
          <a:solidFill>
            <a:srgbClr val="C3DBFF"/>
          </a:solidFill>
          <a:ln w="12700" cap="rnd">
            <a:noFill/>
            <a:round/>
            <a:headEnd type="none" w="sm" len="sm"/>
            <a:tailEnd type="none" w="sm" len="sm"/>
          </a:ln>
        </p:spPr>
        <p:txBody>
          <a:bodyPr/>
          <a:lstStyle/>
          <a:p>
            <a:endParaRPr lang="en-US"/>
          </a:p>
        </p:txBody>
      </p:sp>
      <p:sp>
        <p:nvSpPr>
          <p:cNvPr id="23577" name="Freeform 25"/>
          <p:cNvSpPr>
            <a:spLocks/>
          </p:cNvSpPr>
          <p:nvPr/>
        </p:nvSpPr>
        <p:spPr bwMode="auto">
          <a:xfrm>
            <a:off x="6324600" y="3810000"/>
            <a:ext cx="1219200" cy="914400"/>
          </a:xfrm>
          <a:custGeom>
            <a:avLst/>
            <a:gdLst>
              <a:gd name="T0" fmla="*/ 0 w 600"/>
              <a:gd name="T1" fmla="*/ 912813 h 576"/>
              <a:gd name="T2" fmla="*/ 128016 w 600"/>
              <a:gd name="T3" fmla="*/ 904875 h 576"/>
              <a:gd name="T4" fmla="*/ 193040 w 600"/>
              <a:gd name="T5" fmla="*/ 892175 h 576"/>
              <a:gd name="T6" fmla="*/ 258064 w 600"/>
              <a:gd name="T7" fmla="*/ 877888 h 576"/>
              <a:gd name="T8" fmla="*/ 321056 w 600"/>
              <a:gd name="T9" fmla="*/ 857250 h 576"/>
              <a:gd name="T10" fmla="*/ 386080 w 600"/>
              <a:gd name="T11" fmla="*/ 827088 h 576"/>
              <a:gd name="T12" fmla="*/ 451104 w 600"/>
              <a:gd name="T13" fmla="*/ 790575 h 576"/>
              <a:gd name="T14" fmla="*/ 577088 w 600"/>
              <a:gd name="T15" fmla="*/ 685800 h 576"/>
              <a:gd name="T16" fmla="*/ 705104 w 600"/>
              <a:gd name="T17" fmla="*/ 536575 h 576"/>
              <a:gd name="T18" fmla="*/ 833120 w 600"/>
              <a:gd name="T19" fmla="*/ 355600 h 576"/>
              <a:gd name="T20" fmla="*/ 896112 w 600"/>
              <a:gd name="T21" fmla="*/ 265112 h 576"/>
              <a:gd name="T22" fmla="*/ 961136 w 600"/>
              <a:gd name="T23" fmla="*/ 180975 h 576"/>
              <a:gd name="T24" fmla="*/ 1026160 w 600"/>
              <a:gd name="T25" fmla="*/ 106363 h 576"/>
              <a:gd name="T26" fmla="*/ 1087120 w 600"/>
              <a:gd name="T27" fmla="*/ 49212 h 576"/>
              <a:gd name="T28" fmla="*/ 1152144 w 600"/>
              <a:gd name="T29" fmla="*/ 12700 h 576"/>
              <a:gd name="T30" fmla="*/ 1217168 w 600"/>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00"/>
              <a:gd name="T49" fmla="*/ 0 h 576"/>
              <a:gd name="T50" fmla="*/ 600 w 600"/>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00" h="576">
                <a:moveTo>
                  <a:pt x="0" y="575"/>
                </a:moveTo>
                <a:lnTo>
                  <a:pt x="63" y="570"/>
                </a:lnTo>
                <a:lnTo>
                  <a:pt x="95" y="562"/>
                </a:lnTo>
                <a:lnTo>
                  <a:pt x="127" y="553"/>
                </a:lnTo>
                <a:lnTo>
                  <a:pt x="158" y="540"/>
                </a:lnTo>
                <a:lnTo>
                  <a:pt x="190" y="521"/>
                </a:lnTo>
                <a:lnTo>
                  <a:pt x="222" y="498"/>
                </a:lnTo>
                <a:lnTo>
                  <a:pt x="284" y="432"/>
                </a:lnTo>
                <a:lnTo>
                  <a:pt x="347" y="338"/>
                </a:lnTo>
                <a:lnTo>
                  <a:pt x="410" y="224"/>
                </a:lnTo>
                <a:lnTo>
                  <a:pt x="441" y="167"/>
                </a:lnTo>
                <a:lnTo>
                  <a:pt x="473" y="114"/>
                </a:lnTo>
                <a:lnTo>
                  <a:pt x="505" y="67"/>
                </a:lnTo>
                <a:lnTo>
                  <a:pt x="535" y="31"/>
                </a:lnTo>
                <a:lnTo>
                  <a:pt x="567" y="8"/>
                </a:lnTo>
                <a:lnTo>
                  <a:pt x="599" y="0"/>
                </a:lnTo>
              </a:path>
            </a:pathLst>
          </a:custGeom>
          <a:noFill/>
          <a:ln w="50800" cap="rnd">
            <a:solidFill>
              <a:srgbClr val="FF0000"/>
            </a:solidFill>
            <a:round/>
            <a:headEnd type="none" w="sm" len="sm"/>
            <a:tailEnd type="none" w="sm" len="sm"/>
          </a:ln>
        </p:spPr>
        <p:txBody>
          <a:bodyPr/>
          <a:lstStyle/>
          <a:p>
            <a:endParaRPr lang="en-US"/>
          </a:p>
        </p:txBody>
      </p:sp>
      <p:sp>
        <p:nvSpPr>
          <p:cNvPr id="23578" name="Freeform 26"/>
          <p:cNvSpPr>
            <a:spLocks/>
          </p:cNvSpPr>
          <p:nvPr/>
        </p:nvSpPr>
        <p:spPr bwMode="auto">
          <a:xfrm>
            <a:off x="7543800" y="3810000"/>
            <a:ext cx="1219200" cy="914400"/>
          </a:xfrm>
          <a:custGeom>
            <a:avLst/>
            <a:gdLst>
              <a:gd name="T0" fmla="*/ 1217083 w 576"/>
              <a:gd name="T1" fmla="*/ 912813 h 576"/>
              <a:gd name="T2" fmla="*/ 1090083 w 576"/>
              <a:gd name="T3" fmla="*/ 904875 h 576"/>
              <a:gd name="T4" fmla="*/ 1024466 w 576"/>
              <a:gd name="T5" fmla="*/ 892175 h 576"/>
              <a:gd name="T6" fmla="*/ 963083 w 576"/>
              <a:gd name="T7" fmla="*/ 877888 h 576"/>
              <a:gd name="T8" fmla="*/ 897467 w 576"/>
              <a:gd name="T9" fmla="*/ 857250 h 576"/>
              <a:gd name="T10" fmla="*/ 831850 w 576"/>
              <a:gd name="T11" fmla="*/ 827088 h 576"/>
              <a:gd name="T12" fmla="*/ 770467 w 576"/>
              <a:gd name="T13" fmla="*/ 790575 h 576"/>
              <a:gd name="T14" fmla="*/ 641350 w 576"/>
              <a:gd name="T15" fmla="*/ 685800 h 576"/>
              <a:gd name="T16" fmla="*/ 512233 w 576"/>
              <a:gd name="T17" fmla="*/ 536575 h 576"/>
              <a:gd name="T18" fmla="*/ 385233 w 576"/>
              <a:gd name="T19" fmla="*/ 355600 h 576"/>
              <a:gd name="T20" fmla="*/ 319617 w 576"/>
              <a:gd name="T21" fmla="*/ 265112 h 576"/>
              <a:gd name="T22" fmla="*/ 254000 w 576"/>
              <a:gd name="T23" fmla="*/ 180975 h 576"/>
              <a:gd name="T24" fmla="*/ 192617 w 576"/>
              <a:gd name="T25" fmla="*/ 106363 h 576"/>
              <a:gd name="T26" fmla="*/ 127000 w 576"/>
              <a:gd name="T27" fmla="*/ 49212 h 576"/>
              <a:gd name="T28" fmla="*/ 63500 w 576"/>
              <a:gd name="T29" fmla="*/ 12700 h 576"/>
              <a:gd name="T30" fmla="*/ 0 w 576"/>
              <a:gd name="T31" fmla="*/ 0 h 5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76"/>
              <a:gd name="T49" fmla="*/ 0 h 576"/>
              <a:gd name="T50" fmla="*/ 576 w 576"/>
              <a:gd name="T51" fmla="*/ 576 h 5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76" h="576">
                <a:moveTo>
                  <a:pt x="575" y="575"/>
                </a:moveTo>
                <a:lnTo>
                  <a:pt x="515" y="570"/>
                </a:lnTo>
                <a:lnTo>
                  <a:pt x="484" y="562"/>
                </a:lnTo>
                <a:lnTo>
                  <a:pt x="455" y="553"/>
                </a:lnTo>
                <a:lnTo>
                  <a:pt x="424" y="540"/>
                </a:lnTo>
                <a:lnTo>
                  <a:pt x="393" y="521"/>
                </a:lnTo>
                <a:lnTo>
                  <a:pt x="364" y="498"/>
                </a:lnTo>
                <a:lnTo>
                  <a:pt x="303" y="432"/>
                </a:lnTo>
                <a:lnTo>
                  <a:pt x="242" y="338"/>
                </a:lnTo>
                <a:lnTo>
                  <a:pt x="182" y="224"/>
                </a:lnTo>
                <a:lnTo>
                  <a:pt x="151" y="167"/>
                </a:lnTo>
                <a:lnTo>
                  <a:pt x="120" y="114"/>
                </a:lnTo>
                <a:lnTo>
                  <a:pt x="91" y="67"/>
                </a:lnTo>
                <a:lnTo>
                  <a:pt x="60" y="31"/>
                </a:lnTo>
                <a:lnTo>
                  <a:pt x="30" y="8"/>
                </a:lnTo>
                <a:lnTo>
                  <a:pt x="0" y="0"/>
                </a:lnTo>
              </a:path>
            </a:pathLst>
          </a:custGeom>
          <a:noFill/>
          <a:ln w="50800" cap="rnd">
            <a:solidFill>
              <a:srgbClr val="FF0000"/>
            </a:solidFill>
            <a:round/>
            <a:headEnd type="none" w="sm" len="sm"/>
            <a:tailEnd type="none" w="sm" len="sm"/>
          </a:ln>
        </p:spPr>
        <p:txBody>
          <a:bodyPr/>
          <a:lstStyle/>
          <a:p>
            <a:endParaRPr lang="en-US"/>
          </a:p>
        </p:txBody>
      </p:sp>
      <p:sp>
        <p:nvSpPr>
          <p:cNvPr id="23579" name="Line 27"/>
          <p:cNvSpPr>
            <a:spLocks noChangeShapeType="1"/>
          </p:cNvSpPr>
          <p:nvPr/>
        </p:nvSpPr>
        <p:spPr bwMode="auto">
          <a:xfrm>
            <a:off x="6248400" y="4800600"/>
            <a:ext cx="2590800"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23580" name="Rectangle 28"/>
          <p:cNvSpPr>
            <a:spLocks noChangeArrowheads="1"/>
          </p:cNvSpPr>
          <p:nvPr/>
        </p:nvSpPr>
        <p:spPr bwMode="auto">
          <a:xfrm>
            <a:off x="6248400" y="3886200"/>
            <a:ext cx="8382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b="1">
                <a:latin typeface="Symbol" pitchFamily="18" charset="2"/>
              </a:rPr>
              <a:t>a</a:t>
            </a:r>
            <a:r>
              <a:rPr lang="en-US"/>
              <a:t>/2</a:t>
            </a:r>
          </a:p>
        </p:txBody>
      </p:sp>
      <p:sp>
        <p:nvSpPr>
          <p:cNvPr id="23581" name="Line 29"/>
          <p:cNvSpPr>
            <a:spLocks noChangeShapeType="1"/>
          </p:cNvSpPr>
          <p:nvPr/>
        </p:nvSpPr>
        <p:spPr bwMode="auto">
          <a:xfrm>
            <a:off x="6553200" y="4343400"/>
            <a:ext cx="152400" cy="30480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23582" name="Rectangle 30"/>
          <p:cNvSpPr>
            <a:spLocks noChangeArrowheads="1"/>
          </p:cNvSpPr>
          <p:nvPr/>
        </p:nvSpPr>
        <p:spPr bwMode="auto">
          <a:xfrm>
            <a:off x="8153400" y="3886200"/>
            <a:ext cx="8382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b="1">
                <a:latin typeface="Symbol" pitchFamily="18" charset="2"/>
              </a:rPr>
              <a:t>a</a:t>
            </a:r>
            <a:r>
              <a:rPr lang="en-US"/>
              <a:t>/2</a:t>
            </a:r>
          </a:p>
        </p:txBody>
      </p:sp>
      <p:sp>
        <p:nvSpPr>
          <p:cNvPr id="23583" name="Line 31"/>
          <p:cNvSpPr>
            <a:spLocks noChangeShapeType="1"/>
          </p:cNvSpPr>
          <p:nvPr/>
        </p:nvSpPr>
        <p:spPr bwMode="auto">
          <a:xfrm flipH="1">
            <a:off x="8305800" y="4343400"/>
            <a:ext cx="152400" cy="30480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23584" name="Line 32"/>
          <p:cNvSpPr>
            <a:spLocks noChangeShapeType="1"/>
          </p:cNvSpPr>
          <p:nvPr/>
        </p:nvSpPr>
        <p:spPr bwMode="auto">
          <a:xfrm flipH="1">
            <a:off x="5410200" y="4343400"/>
            <a:ext cx="152400" cy="30480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23585" name="Rectangle 33"/>
          <p:cNvSpPr>
            <a:spLocks noChangeArrowheads="1"/>
          </p:cNvSpPr>
          <p:nvPr/>
        </p:nvSpPr>
        <p:spPr bwMode="auto">
          <a:xfrm>
            <a:off x="304800" y="3886200"/>
            <a:ext cx="385763"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b="1" dirty="0">
                <a:latin typeface="Symbol" pitchFamily="18" charset="2"/>
              </a:rPr>
              <a:t>a</a:t>
            </a:r>
          </a:p>
        </p:txBody>
      </p:sp>
      <p:sp>
        <p:nvSpPr>
          <p:cNvPr id="23586" name="Rectangle 34"/>
          <p:cNvSpPr>
            <a:spLocks noChangeArrowheads="1"/>
          </p:cNvSpPr>
          <p:nvPr/>
        </p:nvSpPr>
        <p:spPr bwMode="auto">
          <a:xfrm>
            <a:off x="685800" y="4876800"/>
            <a:ext cx="9906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a:t>-t</a:t>
            </a:r>
            <a:r>
              <a:rPr lang="en-US" sz="2800" baseline="-25000">
                <a:latin typeface="Symbol" pitchFamily="18" charset="2"/>
              </a:rPr>
              <a:t>a</a:t>
            </a:r>
          </a:p>
        </p:txBody>
      </p:sp>
      <p:sp>
        <p:nvSpPr>
          <p:cNvPr id="23587" name="Rectangle 35"/>
          <p:cNvSpPr>
            <a:spLocks noChangeArrowheads="1"/>
          </p:cNvSpPr>
          <p:nvPr/>
        </p:nvSpPr>
        <p:spPr bwMode="auto">
          <a:xfrm>
            <a:off x="6553200" y="4876800"/>
            <a:ext cx="9906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a:t>-t</a:t>
            </a:r>
            <a:r>
              <a:rPr lang="en-US" sz="2800" baseline="-25000">
                <a:latin typeface="Symbol" pitchFamily="18" charset="2"/>
              </a:rPr>
              <a:t>a</a:t>
            </a:r>
            <a:r>
              <a:rPr lang="en-US" sz="2800" baseline="-25000"/>
              <a:t>/2</a:t>
            </a:r>
            <a:endParaRPr lang="en-US" sz="2800" baseline="-25000">
              <a:latin typeface="Symbol" pitchFamily="18" charset="2"/>
            </a:endParaRPr>
          </a:p>
        </p:txBody>
      </p:sp>
      <p:sp>
        <p:nvSpPr>
          <p:cNvPr id="23588" name="Rectangle 36"/>
          <p:cNvSpPr>
            <a:spLocks noChangeArrowheads="1"/>
          </p:cNvSpPr>
          <p:nvPr/>
        </p:nvSpPr>
        <p:spPr bwMode="auto">
          <a:xfrm>
            <a:off x="5029200" y="4876800"/>
            <a:ext cx="9906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a:t>t</a:t>
            </a:r>
            <a:r>
              <a:rPr lang="en-US" sz="2800" baseline="-25000">
                <a:latin typeface="Symbol" pitchFamily="18" charset="2"/>
              </a:rPr>
              <a:t>a</a:t>
            </a:r>
          </a:p>
        </p:txBody>
      </p:sp>
      <p:sp>
        <p:nvSpPr>
          <p:cNvPr id="23589" name="Rectangle 37"/>
          <p:cNvSpPr>
            <a:spLocks noChangeArrowheads="1"/>
          </p:cNvSpPr>
          <p:nvPr/>
        </p:nvSpPr>
        <p:spPr bwMode="auto">
          <a:xfrm>
            <a:off x="7924800" y="4876800"/>
            <a:ext cx="990600" cy="515938"/>
          </a:xfrm>
          <a:prstGeom prst="rect">
            <a:avLst/>
          </a:prstGeom>
          <a:noFill/>
          <a:ln w="9525">
            <a:noFill/>
            <a:miter lim="800000"/>
            <a:headEnd/>
            <a:tailEnd/>
          </a:ln>
        </p:spPr>
        <p:txBody>
          <a:bodyPr lIns="90488" tIns="44450" rIns="90488" bIns="44450">
            <a:spAutoFit/>
          </a:bodyPr>
          <a:lstStyle/>
          <a:p>
            <a:pPr eaLnBrk="0" hangingPunct="0">
              <a:spcBef>
                <a:spcPct val="50000"/>
              </a:spcBef>
            </a:pPr>
            <a:r>
              <a:rPr lang="en-US" sz="2800"/>
              <a:t>t</a:t>
            </a:r>
            <a:r>
              <a:rPr lang="en-US" sz="2800" baseline="-25000">
                <a:latin typeface="Symbol" pitchFamily="18" charset="2"/>
              </a:rPr>
              <a:t>a</a:t>
            </a:r>
            <a:r>
              <a:rPr lang="en-US" sz="2800" baseline="-25000"/>
              <a:t>/2</a:t>
            </a:r>
            <a:endParaRPr lang="en-US" sz="2800" baseline="-25000">
              <a:latin typeface="Symbol" pitchFamily="18" charset="2"/>
            </a:endParaRPr>
          </a:p>
        </p:txBody>
      </p:sp>
      <p:sp>
        <p:nvSpPr>
          <p:cNvPr id="23590" name="Line 38"/>
          <p:cNvSpPr>
            <a:spLocks noChangeShapeType="1"/>
          </p:cNvSpPr>
          <p:nvPr/>
        </p:nvSpPr>
        <p:spPr bwMode="auto">
          <a:xfrm>
            <a:off x="990600" y="4495800"/>
            <a:ext cx="0" cy="533400"/>
          </a:xfrm>
          <a:prstGeom prst="line">
            <a:avLst/>
          </a:prstGeom>
          <a:noFill/>
          <a:ln w="19050">
            <a:solidFill>
              <a:schemeClr val="tx1"/>
            </a:solidFill>
            <a:prstDash val="sysDot"/>
            <a:round/>
            <a:headEnd/>
            <a:tailEnd/>
          </a:ln>
        </p:spPr>
        <p:txBody>
          <a:bodyPr wrap="none" anchor="ctr"/>
          <a:lstStyle/>
          <a:p>
            <a:endParaRPr lang="en-US"/>
          </a:p>
        </p:txBody>
      </p:sp>
      <p:sp>
        <p:nvSpPr>
          <p:cNvPr id="23591" name="Line 39"/>
          <p:cNvSpPr>
            <a:spLocks noChangeShapeType="1"/>
          </p:cNvSpPr>
          <p:nvPr/>
        </p:nvSpPr>
        <p:spPr bwMode="auto">
          <a:xfrm>
            <a:off x="5257800" y="4495800"/>
            <a:ext cx="0" cy="533400"/>
          </a:xfrm>
          <a:prstGeom prst="line">
            <a:avLst/>
          </a:prstGeom>
          <a:noFill/>
          <a:ln w="19050">
            <a:solidFill>
              <a:schemeClr val="tx1"/>
            </a:solidFill>
            <a:prstDash val="sysDot"/>
            <a:round/>
            <a:headEnd/>
            <a:tailEnd/>
          </a:ln>
        </p:spPr>
        <p:txBody>
          <a:bodyPr wrap="none" anchor="ctr"/>
          <a:lstStyle/>
          <a:p>
            <a:endParaRPr lang="en-US"/>
          </a:p>
        </p:txBody>
      </p:sp>
      <p:sp>
        <p:nvSpPr>
          <p:cNvPr id="23592" name="Line 40"/>
          <p:cNvSpPr>
            <a:spLocks noChangeShapeType="1"/>
          </p:cNvSpPr>
          <p:nvPr/>
        </p:nvSpPr>
        <p:spPr bwMode="auto">
          <a:xfrm>
            <a:off x="6934200" y="4495800"/>
            <a:ext cx="0" cy="533400"/>
          </a:xfrm>
          <a:prstGeom prst="line">
            <a:avLst/>
          </a:prstGeom>
          <a:noFill/>
          <a:ln w="19050">
            <a:solidFill>
              <a:schemeClr val="tx1"/>
            </a:solidFill>
            <a:prstDash val="sysDot"/>
            <a:round/>
            <a:headEnd/>
            <a:tailEnd/>
          </a:ln>
        </p:spPr>
        <p:txBody>
          <a:bodyPr wrap="none" anchor="ctr"/>
          <a:lstStyle/>
          <a:p>
            <a:endParaRPr lang="en-US"/>
          </a:p>
        </p:txBody>
      </p:sp>
      <p:sp>
        <p:nvSpPr>
          <p:cNvPr id="23593" name="Line 41"/>
          <p:cNvSpPr>
            <a:spLocks noChangeShapeType="1"/>
          </p:cNvSpPr>
          <p:nvPr/>
        </p:nvSpPr>
        <p:spPr bwMode="auto">
          <a:xfrm>
            <a:off x="8153400" y="4495800"/>
            <a:ext cx="0" cy="533400"/>
          </a:xfrm>
          <a:prstGeom prst="line">
            <a:avLst/>
          </a:prstGeom>
          <a:noFill/>
          <a:ln w="19050">
            <a:solidFill>
              <a:schemeClr val="tx1"/>
            </a:solidFill>
            <a:prstDash val="sysDot"/>
            <a:round/>
            <a:headEnd/>
            <a:tailEnd/>
          </a:ln>
        </p:spPr>
        <p:txBody>
          <a:bodyPr wrap="none" anchor="ctr"/>
          <a:lstStyle/>
          <a:p>
            <a:endParaRPr lang="en-US"/>
          </a:p>
        </p:txBody>
      </p:sp>
      <p:sp>
        <p:nvSpPr>
          <p:cNvPr id="23594" name="Rectangle 42"/>
          <p:cNvSpPr>
            <a:spLocks noChangeArrowheads="1"/>
          </p:cNvSpPr>
          <p:nvPr/>
        </p:nvSpPr>
        <p:spPr bwMode="auto">
          <a:xfrm>
            <a:off x="304800" y="5486400"/>
            <a:ext cx="2667000" cy="393700"/>
          </a:xfrm>
          <a:prstGeom prst="rect">
            <a:avLst/>
          </a:prstGeom>
          <a:solidFill>
            <a:srgbClr val="FFCC00"/>
          </a:solidFill>
          <a:ln w="9525">
            <a:noFill/>
            <a:miter lim="800000"/>
            <a:headEnd/>
            <a:tailEnd/>
          </a:ln>
        </p:spPr>
        <p:txBody>
          <a:bodyPr lIns="90488" tIns="44450" rIns="90488" bIns="44450">
            <a:spAutoFit/>
          </a:bodyPr>
          <a:lstStyle/>
          <a:p>
            <a:pPr eaLnBrk="0" hangingPunct="0">
              <a:spcBef>
                <a:spcPct val="50000"/>
              </a:spcBef>
            </a:pPr>
            <a:r>
              <a:rPr lang="en-US" sz="2000"/>
              <a:t>Reject H</a:t>
            </a:r>
            <a:r>
              <a:rPr lang="en-US" sz="2000" baseline="-25000"/>
              <a:t>0</a:t>
            </a:r>
            <a:r>
              <a:rPr lang="en-US" sz="2000"/>
              <a:t> if t</a:t>
            </a:r>
            <a:r>
              <a:rPr lang="en-US" sz="2000" baseline="-25000"/>
              <a:t>STAT</a:t>
            </a:r>
            <a:r>
              <a:rPr lang="en-US" sz="2000"/>
              <a:t> &lt; -t</a:t>
            </a:r>
            <a:r>
              <a:rPr lang="en-US" sz="2000" baseline="-25000">
                <a:latin typeface="Symbol" pitchFamily="18" charset="2"/>
              </a:rPr>
              <a:t>a</a:t>
            </a:r>
          </a:p>
        </p:txBody>
      </p:sp>
      <p:sp>
        <p:nvSpPr>
          <p:cNvPr id="23595" name="Rectangle 43"/>
          <p:cNvSpPr>
            <a:spLocks noChangeArrowheads="1"/>
          </p:cNvSpPr>
          <p:nvPr/>
        </p:nvSpPr>
        <p:spPr bwMode="auto">
          <a:xfrm>
            <a:off x="3276600" y="5486400"/>
            <a:ext cx="2590800" cy="393700"/>
          </a:xfrm>
          <a:prstGeom prst="rect">
            <a:avLst/>
          </a:prstGeom>
          <a:solidFill>
            <a:srgbClr val="FFCC00"/>
          </a:solidFill>
          <a:ln w="9525">
            <a:noFill/>
            <a:miter lim="800000"/>
            <a:headEnd/>
            <a:tailEnd/>
          </a:ln>
        </p:spPr>
        <p:txBody>
          <a:bodyPr lIns="90488" tIns="44450" rIns="90488" bIns="44450">
            <a:spAutoFit/>
          </a:bodyPr>
          <a:lstStyle/>
          <a:p>
            <a:pPr eaLnBrk="0" hangingPunct="0">
              <a:spcBef>
                <a:spcPct val="50000"/>
              </a:spcBef>
            </a:pPr>
            <a:r>
              <a:rPr lang="en-US" sz="2000"/>
              <a:t>Reject H</a:t>
            </a:r>
            <a:r>
              <a:rPr lang="en-US" sz="2000" baseline="-25000"/>
              <a:t>0</a:t>
            </a:r>
            <a:r>
              <a:rPr lang="en-US" sz="2000"/>
              <a:t> if t</a:t>
            </a:r>
            <a:r>
              <a:rPr lang="en-US" sz="2000" baseline="-25000"/>
              <a:t>STAT</a:t>
            </a:r>
            <a:r>
              <a:rPr lang="en-US" sz="2000"/>
              <a:t> &gt; t</a:t>
            </a:r>
            <a:r>
              <a:rPr lang="en-US" sz="2000" baseline="-25000">
                <a:latin typeface="Symbol" pitchFamily="18" charset="2"/>
              </a:rPr>
              <a:t>a</a:t>
            </a:r>
          </a:p>
        </p:txBody>
      </p:sp>
      <p:sp>
        <p:nvSpPr>
          <p:cNvPr id="23596" name="Rectangle 44"/>
          <p:cNvSpPr>
            <a:spLocks noChangeArrowheads="1"/>
          </p:cNvSpPr>
          <p:nvPr/>
        </p:nvSpPr>
        <p:spPr bwMode="auto">
          <a:xfrm>
            <a:off x="6096000" y="5486400"/>
            <a:ext cx="2743200" cy="606425"/>
          </a:xfrm>
          <a:prstGeom prst="rect">
            <a:avLst/>
          </a:prstGeom>
          <a:solidFill>
            <a:srgbClr val="FFCC00"/>
          </a:solidFill>
          <a:ln w="9525">
            <a:noFill/>
            <a:miter lim="800000"/>
            <a:headEnd/>
            <a:tailEnd/>
          </a:ln>
        </p:spPr>
        <p:txBody>
          <a:bodyPr lIns="90488" tIns="44450" rIns="90488" bIns="44450">
            <a:spAutoFit/>
          </a:bodyPr>
          <a:lstStyle/>
          <a:p>
            <a:pPr eaLnBrk="0" hangingPunct="0">
              <a:spcBef>
                <a:spcPct val="50000"/>
              </a:spcBef>
            </a:pPr>
            <a:r>
              <a:rPr lang="en-US" sz="2000"/>
              <a:t>Reject H</a:t>
            </a:r>
            <a:r>
              <a:rPr lang="en-US" sz="2000" baseline="-25000"/>
              <a:t>0</a:t>
            </a:r>
            <a:r>
              <a:rPr lang="en-US" sz="2000"/>
              <a:t> if t</a:t>
            </a:r>
            <a:r>
              <a:rPr lang="en-US" sz="2000" baseline="-25000"/>
              <a:t>STAT</a:t>
            </a:r>
            <a:r>
              <a:rPr lang="en-US" sz="2000"/>
              <a:t> &lt; -t</a:t>
            </a:r>
            <a:r>
              <a:rPr lang="en-US" sz="2000" baseline="-25000">
                <a:latin typeface="Symbol" pitchFamily="18" charset="2"/>
              </a:rPr>
              <a:t>a</a:t>
            </a:r>
            <a:r>
              <a:rPr lang="en-US" sz="2000" baseline="-25000"/>
              <a:t>/2</a:t>
            </a:r>
          </a:p>
          <a:p>
            <a:pPr eaLnBrk="0" hangingPunct="0">
              <a:lnSpc>
                <a:spcPct val="20000"/>
              </a:lnSpc>
              <a:spcBef>
                <a:spcPct val="50000"/>
              </a:spcBef>
            </a:pPr>
            <a:r>
              <a:rPr lang="en-US" sz="2000" baseline="-25000">
                <a:latin typeface="Symbol" pitchFamily="18" charset="2"/>
              </a:rPr>
              <a:t>                         </a:t>
            </a:r>
            <a:r>
              <a:rPr lang="en-US" sz="2000" baseline="-25000"/>
              <a:t> </a:t>
            </a:r>
            <a:r>
              <a:rPr lang="en-US" sz="2000"/>
              <a:t>or t</a:t>
            </a:r>
            <a:r>
              <a:rPr lang="en-US" sz="2000" baseline="-25000"/>
              <a:t>STAT</a:t>
            </a:r>
            <a:r>
              <a:rPr lang="en-US" sz="2000"/>
              <a:t> &gt; t</a:t>
            </a:r>
            <a:r>
              <a:rPr lang="en-US" sz="2000" baseline="-25000">
                <a:latin typeface="Symbol" pitchFamily="18" charset="2"/>
              </a:rPr>
              <a:t>a</a:t>
            </a:r>
            <a:r>
              <a:rPr lang="en-US" sz="2000" baseline="-25000"/>
              <a:t>/2</a:t>
            </a:r>
            <a:r>
              <a:rPr lang="en-US" sz="2000"/>
              <a:t> </a:t>
            </a:r>
          </a:p>
        </p:txBody>
      </p:sp>
      <p:sp>
        <p:nvSpPr>
          <p:cNvPr id="23597" name="Rectangle 45"/>
          <p:cNvSpPr>
            <a:spLocks noGrp="1" noChangeArrowheads="1"/>
          </p:cNvSpPr>
          <p:nvPr>
            <p:ph type="title"/>
          </p:nvPr>
        </p:nvSpPr>
        <p:spPr/>
        <p:txBody>
          <a:bodyPr/>
          <a:lstStyle/>
          <a:p>
            <a:pPr defTabSz="914400" eaLnBrk="1" hangingPunct="1"/>
            <a:r>
              <a:rPr lang="en-US" dirty="0"/>
              <a:t>Hypothesis tests for </a:t>
            </a:r>
            <a:r>
              <a:rPr lang="el-GR" dirty="0"/>
              <a:t>μ</a:t>
            </a:r>
            <a:r>
              <a:rPr lang="en-US" baseline="-25000" dirty="0"/>
              <a:t>1</a:t>
            </a:r>
            <a:r>
              <a:rPr lang="en-US" dirty="0"/>
              <a:t> – </a:t>
            </a:r>
            <a:r>
              <a:rPr lang="el-GR" dirty="0"/>
              <a:t>μ</a:t>
            </a:r>
            <a:r>
              <a:rPr lang="en-US" baseline="-25000" dirty="0"/>
              <a:t>2</a:t>
            </a:r>
            <a:r>
              <a:rPr lang="en-US" dirty="0"/>
              <a:t> </a:t>
            </a:r>
            <a:endParaRPr lang="el-GR" dirty="0"/>
          </a:p>
        </p:txBody>
      </p:sp>
      <p:sp>
        <p:nvSpPr>
          <p:cNvPr id="47" name="Footer Placeholder 4"/>
          <p:cNvSpPr>
            <a:spLocks noGrp="1"/>
          </p:cNvSpPr>
          <p:nvPr>
            <p:ph type="ftr" sz="quarter" idx="11"/>
          </p:nvPr>
        </p:nvSpPr>
        <p:spPr>
          <a:xfrm>
            <a:off x="3124200" y="6245225"/>
            <a:ext cx="2895600" cy="476250"/>
          </a:xfrm>
        </p:spPr>
        <p:txBody>
          <a:bodyPr/>
          <a:lstStyle/>
          <a:p>
            <a:r>
              <a:rPr lang="en-US" altLang="en-US" dirty="0"/>
              <a:t>MGMT650 Review</a:t>
            </a:r>
          </a:p>
        </p:txBody>
      </p:sp>
      <p:sp>
        <p:nvSpPr>
          <p:cNvPr id="48" name="Slide Number Placeholder 5"/>
          <p:cNvSpPr>
            <a:spLocks noGrp="1"/>
          </p:cNvSpPr>
          <p:nvPr>
            <p:ph type="sldNum" sz="quarter" idx="12"/>
          </p:nvPr>
        </p:nvSpPr>
        <p:spPr>
          <a:xfrm>
            <a:off x="6553200" y="6245225"/>
            <a:ext cx="2133600" cy="476250"/>
          </a:xfrm>
        </p:spPr>
        <p:txBody>
          <a:bodyPr/>
          <a:lstStyle/>
          <a:p>
            <a:fld id="{35BA092E-1B26-425E-94EB-CBE46CDA12EC}" type="slidenum">
              <a:rPr lang="en-US" altLang="en-US"/>
              <a:pPr/>
              <a:t>19</a:t>
            </a:fld>
            <a:endParaRPr lang="en-US" altLang="en-US"/>
          </a:p>
        </p:txBody>
      </p:sp>
    </p:spTree>
    <p:extLst>
      <p:ext uri="{BB962C8B-B14F-4D97-AF65-F5344CB8AC3E}">
        <p14:creationId xmlns:p14="http://schemas.microsoft.com/office/powerpoint/2010/main" val="1723080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5"/>
          <p:cNvSpPr>
            <a:spLocks noChangeArrowheads="1"/>
          </p:cNvSpPr>
          <p:nvPr/>
        </p:nvSpPr>
        <p:spPr bwMode="auto">
          <a:xfrm>
            <a:off x="0" y="89716"/>
            <a:ext cx="184731" cy="348109"/>
          </a:xfrm>
          <a:prstGeom prst="rect">
            <a:avLst/>
          </a:prstGeom>
          <a:noFill/>
          <a:ln w="9525">
            <a:noFill/>
            <a:miter lim="800000"/>
            <a:headEnd/>
            <a:tailEnd/>
          </a:ln>
        </p:spPr>
        <p:txBody>
          <a:bodyPr wrap="none" anchor="ctr">
            <a:spAutoFit/>
          </a:bodyPr>
          <a:lstStyle/>
          <a:p>
            <a:pPr eaLnBrk="0" hangingPunct="0"/>
            <a:endParaRPr lang="en-US" sz="1662"/>
          </a:p>
        </p:txBody>
      </p:sp>
      <p:sp>
        <p:nvSpPr>
          <p:cNvPr id="36866" name="Rectangle 7"/>
          <p:cNvSpPr>
            <a:spLocks noChangeArrowheads="1"/>
          </p:cNvSpPr>
          <p:nvPr/>
        </p:nvSpPr>
        <p:spPr bwMode="auto">
          <a:xfrm>
            <a:off x="0" y="89716"/>
            <a:ext cx="184731" cy="348109"/>
          </a:xfrm>
          <a:prstGeom prst="rect">
            <a:avLst/>
          </a:prstGeom>
          <a:noFill/>
          <a:ln w="9525">
            <a:noFill/>
            <a:miter lim="800000"/>
            <a:headEnd/>
            <a:tailEnd/>
          </a:ln>
        </p:spPr>
        <p:txBody>
          <a:bodyPr wrap="none" anchor="ctr">
            <a:spAutoFit/>
          </a:bodyPr>
          <a:lstStyle/>
          <a:p>
            <a:pPr eaLnBrk="0" hangingPunct="0"/>
            <a:endParaRPr lang="en-US" sz="1662"/>
          </a:p>
        </p:txBody>
      </p:sp>
      <p:sp>
        <p:nvSpPr>
          <p:cNvPr id="36867" name="Text Box 6"/>
          <p:cNvSpPr txBox="1">
            <a:spLocks noChangeArrowheads="1"/>
          </p:cNvSpPr>
          <p:nvPr/>
        </p:nvSpPr>
        <p:spPr bwMode="auto">
          <a:xfrm>
            <a:off x="304800" y="404447"/>
            <a:ext cx="8610600" cy="546945"/>
          </a:xfrm>
          <a:prstGeom prst="rect">
            <a:avLst/>
          </a:prstGeom>
          <a:noFill/>
          <a:ln w="9525">
            <a:noFill/>
            <a:miter lim="800000"/>
            <a:headEnd/>
            <a:tailEnd/>
          </a:ln>
        </p:spPr>
        <p:txBody>
          <a:bodyPr>
            <a:spAutoFit/>
          </a:bodyPr>
          <a:lstStyle/>
          <a:p>
            <a:pPr algn="ctr"/>
            <a:r>
              <a:rPr lang="en-US" sz="2954" b="1" dirty="0">
                <a:solidFill>
                  <a:srgbClr val="0033CC"/>
                </a:solidFill>
              </a:rPr>
              <a:t>P-Values</a:t>
            </a:r>
          </a:p>
        </p:txBody>
      </p:sp>
      <p:sp>
        <p:nvSpPr>
          <p:cNvPr id="36868" name="Text Box 7"/>
          <p:cNvSpPr txBox="1">
            <a:spLocks noChangeArrowheads="1"/>
          </p:cNvSpPr>
          <p:nvPr/>
        </p:nvSpPr>
        <p:spPr bwMode="auto">
          <a:xfrm>
            <a:off x="381000" y="1248508"/>
            <a:ext cx="8458200" cy="4557401"/>
          </a:xfrm>
          <a:prstGeom prst="rect">
            <a:avLst/>
          </a:prstGeom>
          <a:noFill/>
          <a:ln w="9525">
            <a:noFill/>
            <a:miter lim="800000"/>
            <a:headEnd/>
            <a:tailEnd/>
          </a:ln>
        </p:spPr>
        <p:txBody>
          <a:bodyPr>
            <a:spAutoFit/>
          </a:bodyPr>
          <a:lstStyle/>
          <a:p>
            <a:pPr marL="342900" indent="-342900">
              <a:buFont typeface="Arial" panose="020B0604020202020204" pitchFamily="34" charset="0"/>
              <a:buChar char="•"/>
            </a:pPr>
            <a:r>
              <a:rPr lang="en-US" sz="2400" dirty="0"/>
              <a:t>The </a:t>
            </a:r>
            <a:r>
              <a:rPr lang="en-US" sz="2400" i="1" dirty="0">
                <a:solidFill>
                  <a:srgbClr val="0000FF"/>
                </a:solidFill>
              </a:rPr>
              <a:t>P-value</a:t>
            </a:r>
            <a:r>
              <a:rPr lang="en-US" sz="2400" dirty="0"/>
              <a:t> is the probability of seeing the observed data            (or something even less likely) </a:t>
            </a:r>
            <a:r>
              <a:rPr lang="en-US" sz="2400" i="1" dirty="0"/>
              <a:t>given </a:t>
            </a:r>
            <a:r>
              <a:rPr lang="en-US" sz="2400" dirty="0"/>
              <a:t>the null hypothesis.</a:t>
            </a:r>
          </a:p>
          <a:p>
            <a:pPr marL="342900" indent="-342900">
              <a:buFont typeface="Arial" panose="020B0604020202020204" pitchFamily="34" charset="0"/>
              <a:buChar char="•"/>
            </a:pPr>
            <a:r>
              <a:rPr lang="en-US" sz="2400" dirty="0"/>
              <a:t>A low P-value says that the data we have observed would be very unlikely if our null hypothesis were true. </a:t>
            </a:r>
          </a:p>
          <a:p>
            <a:pPr marL="342900" indent="-342900">
              <a:buFont typeface="Arial" panose="020B0604020202020204" pitchFamily="34" charset="0"/>
              <a:buChar char="•"/>
            </a:pPr>
            <a:r>
              <a:rPr lang="en-US" sz="2400" dirty="0"/>
              <a:t>When the P-value is </a:t>
            </a:r>
            <a:r>
              <a:rPr lang="en-US" sz="2400" i="1" dirty="0"/>
              <a:t>high </a:t>
            </a:r>
            <a:r>
              <a:rPr lang="en-US" sz="2400" dirty="0"/>
              <a:t>(or just not low </a:t>
            </a:r>
            <a:r>
              <a:rPr lang="en-US" sz="2400" i="1" dirty="0"/>
              <a:t>enough</a:t>
            </a:r>
            <a:r>
              <a:rPr lang="en-US" sz="2400" dirty="0"/>
              <a:t>), data are consistent with the model from the null hypothesis.</a:t>
            </a:r>
          </a:p>
          <a:p>
            <a:pPr marL="342900" indent="-342900">
              <a:buFont typeface="Arial" panose="020B0604020202020204" pitchFamily="34" charset="0"/>
              <a:buChar char="•"/>
            </a:pPr>
            <a:r>
              <a:rPr lang="en-US" sz="2400" dirty="0"/>
              <a:t>We reject the null hypothesis when the p-value is “low”</a:t>
            </a:r>
          </a:p>
          <a:p>
            <a:pPr marL="800100" lvl="1" indent="-342900">
              <a:buFont typeface="Arial" panose="020B0604020202020204" pitchFamily="34" charset="0"/>
              <a:buChar char="•"/>
            </a:pPr>
            <a:r>
              <a:rPr lang="en-US" sz="2000" dirty="0"/>
              <a:t>P-value of .10 is </a:t>
            </a:r>
            <a:r>
              <a:rPr lang="en-US" sz="2000" i="1" dirty="0"/>
              <a:t>some</a:t>
            </a:r>
            <a:r>
              <a:rPr lang="en-US" sz="2000" dirty="0"/>
              <a:t> evidence to reject the null hypothesis.</a:t>
            </a:r>
          </a:p>
          <a:p>
            <a:pPr marL="800100" lvl="1" indent="-342900">
              <a:buFont typeface="Arial" panose="020B0604020202020204" pitchFamily="34" charset="0"/>
              <a:buChar char="•"/>
            </a:pPr>
            <a:r>
              <a:rPr lang="en-US" sz="2000" dirty="0"/>
              <a:t>P-value of .05 is </a:t>
            </a:r>
            <a:r>
              <a:rPr lang="en-US" sz="2000" i="1" dirty="0"/>
              <a:t>strong </a:t>
            </a:r>
            <a:r>
              <a:rPr lang="en-US" sz="2000" dirty="0"/>
              <a:t>evidence to reject the null hypothesis</a:t>
            </a:r>
          </a:p>
          <a:p>
            <a:pPr marL="800100" lvl="1" indent="-342900">
              <a:buFont typeface="Arial" panose="020B0604020202020204" pitchFamily="34" charset="0"/>
              <a:buChar char="•"/>
            </a:pPr>
            <a:r>
              <a:rPr lang="en-US" sz="2000" dirty="0"/>
              <a:t>P-value of .01 is </a:t>
            </a:r>
            <a:r>
              <a:rPr lang="en-US" sz="2000" i="1" dirty="0"/>
              <a:t>very strong </a:t>
            </a:r>
            <a:r>
              <a:rPr lang="en-US" sz="2000" dirty="0"/>
              <a:t>evidence to reject the null hypothesis</a:t>
            </a:r>
          </a:p>
          <a:p>
            <a:pPr marL="800100" lvl="1" indent="-342900">
              <a:buFont typeface="Arial" panose="020B0604020202020204" pitchFamily="34" charset="0"/>
              <a:buChar char="•"/>
            </a:pPr>
            <a:r>
              <a:rPr lang="en-US" sz="2000" dirty="0"/>
              <a:t>P-value of .001 is </a:t>
            </a:r>
            <a:r>
              <a:rPr lang="en-US" sz="2000" i="1" dirty="0"/>
              <a:t>extremely strong </a:t>
            </a:r>
            <a:r>
              <a:rPr lang="en-US" sz="2000" dirty="0"/>
              <a:t>evidence to reject the null hypothesis</a:t>
            </a:r>
          </a:p>
          <a:p>
            <a:endParaRPr lang="en-US" sz="2215" dirty="0"/>
          </a:p>
        </p:txBody>
      </p:sp>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20</a:t>
            </a:fld>
            <a:endParaRPr lang="en-US"/>
          </a:p>
        </p:txBody>
      </p:sp>
    </p:spTree>
    <p:extLst>
      <p:ext uri="{BB962C8B-B14F-4D97-AF65-F5344CB8AC3E}">
        <p14:creationId xmlns:p14="http://schemas.microsoft.com/office/powerpoint/2010/main" val="184802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Rectangle 5"/>
          <p:cNvSpPr>
            <a:spLocks noChangeArrowheads="1"/>
          </p:cNvSpPr>
          <p:nvPr/>
        </p:nvSpPr>
        <p:spPr bwMode="auto">
          <a:xfrm>
            <a:off x="0" y="89716"/>
            <a:ext cx="184731" cy="348109"/>
          </a:xfrm>
          <a:prstGeom prst="rect">
            <a:avLst/>
          </a:prstGeom>
          <a:noFill/>
          <a:ln w="9525">
            <a:noFill/>
            <a:miter lim="800000"/>
            <a:headEnd/>
            <a:tailEnd/>
          </a:ln>
        </p:spPr>
        <p:txBody>
          <a:bodyPr wrap="none" anchor="ctr">
            <a:spAutoFit/>
          </a:bodyPr>
          <a:lstStyle/>
          <a:p>
            <a:pPr eaLnBrk="0" hangingPunct="0"/>
            <a:endParaRPr lang="en-US" sz="1662"/>
          </a:p>
        </p:txBody>
      </p:sp>
      <p:sp>
        <p:nvSpPr>
          <p:cNvPr id="212994" name="Rectangle 7"/>
          <p:cNvSpPr>
            <a:spLocks noChangeArrowheads="1"/>
          </p:cNvSpPr>
          <p:nvPr/>
        </p:nvSpPr>
        <p:spPr bwMode="auto">
          <a:xfrm>
            <a:off x="0" y="89716"/>
            <a:ext cx="184731" cy="348109"/>
          </a:xfrm>
          <a:prstGeom prst="rect">
            <a:avLst/>
          </a:prstGeom>
          <a:noFill/>
          <a:ln w="9525">
            <a:noFill/>
            <a:miter lim="800000"/>
            <a:headEnd/>
            <a:tailEnd/>
          </a:ln>
        </p:spPr>
        <p:txBody>
          <a:bodyPr wrap="none" anchor="ctr">
            <a:spAutoFit/>
          </a:bodyPr>
          <a:lstStyle/>
          <a:p>
            <a:pPr eaLnBrk="0" hangingPunct="0"/>
            <a:endParaRPr lang="en-US" sz="1662"/>
          </a:p>
        </p:txBody>
      </p:sp>
      <p:sp>
        <p:nvSpPr>
          <p:cNvPr id="212995" name="Text Box 6"/>
          <p:cNvSpPr txBox="1">
            <a:spLocks noChangeArrowheads="1"/>
          </p:cNvSpPr>
          <p:nvPr/>
        </p:nvSpPr>
        <p:spPr bwMode="auto">
          <a:xfrm>
            <a:off x="304800" y="404447"/>
            <a:ext cx="8610600" cy="546945"/>
          </a:xfrm>
          <a:prstGeom prst="rect">
            <a:avLst/>
          </a:prstGeom>
          <a:noFill/>
          <a:ln w="9525">
            <a:noFill/>
            <a:miter lim="800000"/>
            <a:headEnd/>
            <a:tailEnd/>
          </a:ln>
        </p:spPr>
        <p:txBody>
          <a:bodyPr>
            <a:spAutoFit/>
          </a:bodyPr>
          <a:lstStyle/>
          <a:p>
            <a:pPr algn="ctr"/>
            <a:r>
              <a:rPr lang="en-US" sz="2954" b="1" dirty="0">
                <a:solidFill>
                  <a:srgbClr val="0033CC"/>
                </a:solidFill>
              </a:rPr>
              <a:t>Two Types of Errors</a:t>
            </a:r>
          </a:p>
        </p:txBody>
      </p:sp>
      <p:sp>
        <p:nvSpPr>
          <p:cNvPr id="212996" name="Text Box 7"/>
          <p:cNvSpPr txBox="1">
            <a:spLocks noChangeArrowheads="1"/>
          </p:cNvSpPr>
          <p:nvPr/>
        </p:nvSpPr>
        <p:spPr bwMode="auto">
          <a:xfrm>
            <a:off x="381000" y="1248508"/>
            <a:ext cx="8458200" cy="433196"/>
          </a:xfrm>
          <a:prstGeom prst="rect">
            <a:avLst/>
          </a:prstGeom>
          <a:noFill/>
          <a:ln w="9525">
            <a:noFill/>
            <a:miter lim="800000"/>
            <a:headEnd/>
            <a:tailEnd/>
          </a:ln>
        </p:spPr>
        <p:txBody>
          <a:bodyPr>
            <a:spAutoFit/>
          </a:bodyPr>
          <a:lstStyle/>
          <a:p>
            <a:r>
              <a:rPr lang="en-US" sz="2215"/>
              <a:t>We can make mistakes in </a:t>
            </a:r>
            <a:r>
              <a:rPr lang="en-US" sz="2215" i="1"/>
              <a:t>two </a:t>
            </a:r>
            <a:r>
              <a:rPr lang="en-US" sz="2215"/>
              <a:t>ways:</a:t>
            </a:r>
          </a:p>
        </p:txBody>
      </p:sp>
      <p:sp>
        <p:nvSpPr>
          <p:cNvPr id="212997" name="Text Box 10"/>
          <p:cNvSpPr txBox="1">
            <a:spLocks noChangeArrowheads="1"/>
          </p:cNvSpPr>
          <p:nvPr/>
        </p:nvSpPr>
        <p:spPr bwMode="auto">
          <a:xfrm>
            <a:off x="762000" y="1881554"/>
            <a:ext cx="8153400" cy="1796646"/>
          </a:xfrm>
          <a:prstGeom prst="rect">
            <a:avLst/>
          </a:prstGeom>
          <a:noFill/>
          <a:ln w="9525">
            <a:noFill/>
            <a:miter lim="800000"/>
            <a:headEnd/>
            <a:tailEnd/>
          </a:ln>
        </p:spPr>
        <p:txBody>
          <a:bodyPr>
            <a:spAutoFit/>
          </a:bodyPr>
          <a:lstStyle/>
          <a:p>
            <a:pPr marL="422041" indent="-422041"/>
            <a:r>
              <a:rPr lang="en-US" sz="2215" dirty="0"/>
              <a:t>I.	(False Positive or False Hypothesis) The null hypothesis is true, but we mistakenly reject it.</a:t>
            </a:r>
          </a:p>
          <a:p>
            <a:pPr marL="422041" indent="-422041"/>
            <a:endParaRPr lang="en-US" sz="2215" dirty="0"/>
          </a:p>
          <a:p>
            <a:pPr marL="422041" indent="-422041"/>
            <a:r>
              <a:rPr lang="en-US" sz="2215" dirty="0"/>
              <a:t>II.	(False Negative) The null hypothesis is false, but we fail to reject it.</a:t>
            </a:r>
          </a:p>
        </p:txBody>
      </p:sp>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21</a:t>
            </a:fld>
            <a:endParaRPr lang="en-US"/>
          </a:p>
        </p:txBody>
      </p:sp>
      <p:pic>
        <p:nvPicPr>
          <p:cNvPr id="10" name="Picture 10"/>
          <p:cNvPicPr>
            <a:picLocks noChangeAspect="1" noChangeArrowheads="1"/>
          </p:cNvPicPr>
          <p:nvPr/>
        </p:nvPicPr>
        <p:blipFill>
          <a:blip r:embed="rId3"/>
          <a:srcRect/>
          <a:stretch>
            <a:fillRect/>
          </a:stretch>
        </p:blipFill>
        <p:spPr bwMode="auto">
          <a:xfrm>
            <a:off x="2366596" y="3247752"/>
            <a:ext cx="5253404" cy="2721220"/>
          </a:xfrm>
          <a:prstGeom prst="rect">
            <a:avLst/>
          </a:prstGeom>
          <a:noFill/>
          <a:ln w="9525">
            <a:noFill/>
            <a:miter lim="800000"/>
            <a:headEnd/>
            <a:tailEnd/>
          </a:ln>
        </p:spPr>
      </p:pic>
    </p:spTree>
    <p:extLst>
      <p:ext uri="{BB962C8B-B14F-4D97-AF65-F5344CB8AC3E}">
        <p14:creationId xmlns:p14="http://schemas.microsoft.com/office/powerpoint/2010/main" val="3436509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4800" y="2362200"/>
            <a:ext cx="8229600" cy="1143000"/>
          </a:xfrm>
        </p:spPr>
        <p:txBody>
          <a:bodyPr/>
          <a:lstStyle/>
          <a:p>
            <a:r>
              <a:rPr lang="en-US" dirty="0"/>
              <a:t>Review of ANOVA</a:t>
            </a:r>
            <a:br>
              <a:rPr lang="en-US" dirty="0"/>
            </a:br>
            <a:r>
              <a:rPr lang="en-US" dirty="0"/>
              <a:t>Analysis of Variance</a:t>
            </a:r>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22</a:t>
            </a:fld>
            <a:endParaRPr lang="en-US"/>
          </a:p>
        </p:txBody>
      </p:sp>
    </p:spTree>
    <p:extLst>
      <p:ext uri="{BB962C8B-B14F-4D97-AF65-F5344CB8AC3E}">
        <p14:creationId xmlns:p14="http://schemas.microsoft.com/office/powerpoint/2010/main" val="1624403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a:spLocks noGrp="1" noChangeArrowheads="1"/>
          </p:cNvSpPr>
          <p:nvPr>
            <p:ph type="title" idx="4294967295"/>
          </p:nvPr>
        </p:nvSpPr>
        <p:spPr/>
        <p:txBody>
          <a:bodyPr anchor="b"/>
          <a:lstStyle/>
          <a:p>
            <a:pPr eaLnBrk="1" hangingPunct="1"/>
            <a:r>
              <a:rPr lang="en-US" altLang="en-US" sz="4000" dirty="0"/>
              <a:t>Analysis of Variance (ANOVA)</a:t>
            </a:r>
          </a:p>
        </p:txBody>
      </p:sp>
      <p:sp>
        <p:nvSpPr>
          <p:cNvPr id="12291" name="Rectangle 3"/>
          <p:cNvSpPr>
            <a:spLocks noGrp="1" noChangeArrowheads="1"/>
          </p:cNvSpPr>
          <p:nvPr>
            <p:ph type="body" idx="4294967295"/>
          </p:nvPr>
        </p:nvSpPr>
        <p:spPr>
          <a:xfrm>
            <a:off x="457200" y="1449232"/>
            <a:ext cx="6324600" cy="4418167"/>
          </a:xfrm>
        </p:spPr>
        <p:txBody>
          <a:bodyPr/>
          <a:lstStyle/>
          <a:p>
            <a:pPr eaLnBrk="1" hangingPunct="1"/>
            <a:r>
              <a:rPr lang="en-US" altLang="en-US" dirty="0">
                <a:solidFill>
                  <a:srgbClr val="CC0000"/>
                </a:solidFill>
              </a:rPr>
              <a:t>z-Tests and t-Tests are limited to analysis of one or two samples/groups.</a:t>
            </a:r>
          </a:p>
          <a:p>
            <a:pPr eaLnBrk="1" hangingPunct="1"/>
            <a:endParaRPr lang="en-US" altLang="en-US" sz="1200" dirty="0">
              <a:solidFill>
                <a:srgbClr val="CC0000"/>
              </a:solidFill>
            </a:endParaRPr>
          </a:p>
          <a:p>
            <a:pPr eaLnBrk="1" hangingPunct="1"/>
            <a:r>
              <a:rPr lang="en-US" altLang="en-US" dirty="0"/>
              <a:t>ANOVA</a:t>
            </a:r>
          </a:p>
          <a:p>
            <a:pPr lvl="1" eaLnBrk="1" hangingPunct="1"/>
            <a:r>
              <a:rPr lang="en-US" altLang="en-US" dirty="0">
                <a:solidFill>
                  <a:srgbClr val="CC0000"/>
                </a:solidFill>
              </a:rPr>
              <a:t>Tests the null hypothesis that the means of three or more populations are equal.  (It can  also be used on two groups.)</a:t>
            </a:r>
          </a:p>
          <a:p>
            <a:pPr lvl="1" eaLnBrk="1" hangingPunct="1"/>
            <a:endParaRPr lang="en-US" altLang="en-US" sz="1200" dirty="0"/>
          </a:p>
        </p:txBody>
      </p:sp>
      <p:pic>
        <p:nvPicPr>
          <p:cNvPr id="12292" name="Picture 2" descr="C:\Users\Traci\AppData\Local\Microsoft\Windows\Temporary Internet Files\Content.IE5\XA5SZOU4\MCj0078709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858000" y="2743200"/>
            <a:ext cx="14033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en-US" dirty="0"/>
              <a:t>MGMT650 Review</a:t>
            </a:r>
          </a:p>
        </p:txBody>
      </p:sp>
      <p:sp>
        <p:nvSpPr>
          <p:cNvPr id="3" name="Slide Number Placeholder 2"/>
          <p:cNvSpPr>
            <a:spLocks noGrp="1"/>
          </p:cNvSpPr>
          <p:nvPr>
            <p:ph type="sldNum" sz="quarter" idx="12"/>
          </p:nvPr>
        </p:nvSpPr>
        <p:spPr/>
        <p:txBody>
          <a:bodyPr/>
          <a:lstStyle/>
          <a:p>
            <a:pPr>
              <a:defRPr/>
            </a:pPr>
            <a:fld id="{6914B6EB-059D-40A6-8D9F-773F9080030F}" type="slidenum">
              <a:rPr lang="en-US" smtClean="0"/>
              <a:pPr>
                <a:defRPr/>
              </a:pPr>
              <a:t>23</a:t>
            </a:fld>
            <a:endParaRPr lang="en-US"/>
          </a:p>
        </p:txBody>
      </p:sp>
    </p:spTree>
    <p:extLst>
      <p:ext uri="{BB962C8B-B14F-4D97-AF65-F5344CB8AC3E}">
        <p14:creationId xmlns:p14="http://schemas.microsoft.com/office/powerpoint/2010/main" val="169022385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509E2EB0-28B8-4567-A970-C48BFC5F20B3}" type="slidenum">
              <a:rPr lang="en-US" altLang="en-US"/>
              <a:pPr/>
              <a:t>24</a:t>
            </a:fld>
            <a:endParaRPr lang="en-US" altLang="en-US"/>
          </a:p>
        </p:txBody>
      </p:sp>
      <p:sp>
        <p:nvSpPr>
          <p:cNvPr id="99331" name="Rectangle 3"/>
          <p:cNvSpPr>
            <a:spLocks noGrp="1" noChangeArrowheads="1"/>
          </p:cNvSpPr>
          <p:nvPr>
            <p:ph type="body" idx="1"/>
          </p:nvPr>
        </p:nvSpPr>
        <p:spPr/>
        <p:txBody>
          <a:bodyPr/>
          <a:lstStyle/>
          <a:p>
            <a:r>
              <a:rPr lang="en-US" altLang="en-US" i="0" dirty="0"/>
              <a:t>The ANOVA test uses a 5-step process, similar to the two-sample test</a:t>
            </a:r>
          </a:p>
          <a:p>
            <a:pPr lvl="1"/>
            <a:r>
              <a:rPr lang="en-US" altLang="en-US" i="0" dirty="0"/>
              <a:t>Step 1: State the null hypothesis and the alternate hypothesis</a:t>
            </a:r>
          </a:p>
          <a:p>
            <a:pPr lvl="1"/>
            <a:r>
              <a:rPr lang="en-US" altLang="en-US" i="0" dirty="0"/>
              <a:t>Step 2: Select the level of significance</a:t>
            </a:r>
          </a:p>
          <a:p>
            <a:pPr lvl="1"/>
            <a:r>
              <a:rPr lang="en-US" altLang="en-US" i="0" dirty="0"/>
              <a:t>Step 3: Determine the test statistic</a:t>
            </a:r>
          </a:p>
          <a:p>
            <a:pPr lvl="1"/>
            <a:r>
              <a:rPr lang="en-US" altLang="en-US" i="0" dirty="0"/>
              <a:t>Step 4: Formulate a decision rule</a:t>
            </a:r>
          </a:p>
          <a:p>
            <a:pPr lvl="1"/>
            <a:r>
              <a:rPr lang="en-US" altLang="en-US" i="0" dirty="0"/>
              <a:t>Step 5: Make the decision</a:t>
            </a:r>
          </a:p>
        </p:txBody>
      </p:sp>
      <p:sp>
        <p:nvSpPr>
          <p:cNvPr id="7" name="Title 5"/>
          <p:cNvSpPr txBox="1">
            <a:spLocks/>
          </p:cNvSpPr>
          <p:nvPr/>
        </p:nvSpPr>
        <p:spPr bwMode="auto">
          <a:xfrm>
            <a:off x="304800" y="2286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r>
              <a:rPr lang="en-US" kern="0" dirty="0"/>
              <a:t>Analysis of Variance</a:t>
            </a:r>
          </a:p>
        </p:txBody>
      </p:sp>
    </p:spTree>
    <p:extLst>
      <p:ext uri="{BB962C8B-B14F-4D97-AF65-F5344CB8AC3E}">
        <p14:creationId xmlns:p14="http://schemas.microsoft.com/office/powerpoint/2010/main" val="344713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8D1C914E-4273-42CA-B3E0-918AB5E55FFB}" type="slidenum">
              <a:rPr lang="en-US" altLang="en-US"/>
              <a:pPr/>
              <a:t>25</a:t>
            </a:fld>
            <a:endParaRPr lang="en-US" altLang="en-US"/>
          </a:p>
        </p:txBody>
      </p:sp>
      <p:sp>
        <p:nvSpPr>
          <p:cNvPr id="123906" name="Rectangle 2"/>
          <p:cNvSpPr>
            <a:spLocks noGrp="1" noChangeArrowheads="1"/>
          </p:cNvSpPr>
          <p:nvPr>
            <p:ph type="title"/>
          </p:nvPr>
        </p:nvSpPr>
        <p:spPr/>
        <p:txBody>
          <a:bodyPr/>
          <a:lstStyle/>
          <a:p>
            <a:r>
              <a:rPr lang="en-US" altLang="en-US"/>
              <a:t>Things to Remember</a:t>
            </a:r>
          </a:p>
        </p:txBody>
      </p:sp>
      <p:sp>
        <p:nvSpPr>
          <p:cNvPr id="123907" name="Rectangle 3"/>
          <p:cNvSpPr>
            <a:spLocks noGrp="1" noChangeArrowheads="1"/>
          </p:cNvSpPr>
          <p:nvPr>
            <p:ph type="body" idx="1"/>
          </p:nvPr>
        </p:nvSpPr>
        <p:spPr/>
        <p:txBody>
          <a:bodyPr/>
          <a:lstStyle/>
          <a:p>
            <a:pPr>
              <a:lnSpc>
                <a:spcPct val="90000"/>
              </a:lnSpc>
            </a:pPr>
            <a:r>
              <a:rPr lang="en-US" altLang="en-US" sz="2800" i="0"/>
              <a:t>You will be using the F distribution with ANOVA.</a:t>
            </a:r>
          </a:p>
          <a:p>
            <a:pPr>
              <a:lnSpc>
                <a:spcPct val="90000"/>
              </a:lnSpc>
            </a:pPr>
            <a:r>
              <a:rPr lang="en-US" altLang="en-US" sz="2800" i="0"/>
              <a:t>The F critical value will always be on the right side of the distribution in the right tail even though you cannot have a directional alternative hypothesis.  There are no negative values on the F distribution.  (It looks like a ski slope)</a:t>
            </a:r>
          </a:p>
          <a:p>
            <a:pPr>
              <a:lnSpc>
                <a:spcPct val="90000"/>
              </a:lnSpc>
            </a:pPr>
            <a:r>
              <a:rPr lang="en-US" altLang="en-US" sz="2800" i="0"/>
              <a:t>For three population means:</a:t>
            </a:r>
          </a:p>
          <a:p>
            <a:pPr>
              <a:lnSpc>
                <a:spcPct val="90000"/>
              </a:lnSpc>
              <a:buFont typeface="Wingdings" panose="05000000000000000000" pitchFamily="2" charset="2"/>
              <a:buNone/>
            </a:pPr>
            <a:r>
              <a:rPr lang="en-US" altLang="en-US" sz="2800" i="0"/>
              <a:t>	Ho: </a:t>
            </a:r>
            <a:r>
              <a:rPr lang="en-US" altLang="en-US" sz="2800" i="0">
                <a:sym typeface="Symbol" panose="05050102010706020507" pitchFamily="18" charset="2"/>
              </a:rPr>
              <a:t></a:t>
            </a:r>
            <a:r>
              <a:rPr lang="en-US" altLang="en-US" sz="2800" i="0" baseline="-25000">
                <a:sym typeface="Symbol" panose="05050102010706020507" pitchFamily="18" charset="2"/>
              </a:rPr>
              <a:t>1</a:t>
            </a:r>
            <a:r>
              <a:rPr lang="en-US" altLang="en-US" sz="2800" i="0">
                <a:sym typeface="Symbol" panose="05050102010706020507" pitchFamily="18" charset="2"/>
              </a:rPr>
              <a:t>=</a:t>
            </a:r>
            <a:r>
              <a:rPr lang="en-US" altLang="en-US" sz="2800" i="0" baseline="-25000">
                <a:sym typeface="Symbol" panose="05050102010706020507" pitchFamily="18" charset="2"/>
              </a:rPr>
              <a:t>2</a:t>
            </a:r>
            <a:r>
              <a:rPr lang="en-US" altLang="en-US" sz="2800" i="0">
                <a:sym typeface="Symbol" panose="05050102010706020507" pitchFamily="18" charset="2"/>
              </a:rPr>
              <a:t>=</a:t>
            </a:r>
            <a:r>
              <a:rPr lang="en-US" altLang="en-US" sz="2800" i="0" baseline="-25000">
                <a:sym typeface="Symbol" panose="05050102010706020507" pitchFamily="18" charset="2"/>
              </a:rPr>
              <a:t>3</a:t>
            </a:r>
          </a:p>
          <a:p>
            <a:pPr>
              <a:lnSpc>
                <a:spcPct val="90000"/>
              </a:lnSpc>
              <a:buFont typeface="Wingdings" panose="05000000000000000000" pitchFamily="2" charset="2"/>
              <a:buNone/>
            </a:pPr>
            <a:r>
              <a:rPr lang="en-US" altLang="en-US" sz="2800" i="0">
                <a:sym typeface="Symbol" panose="05050102010706020507" pitchFamily="18" charset="2"/>
              </a:rPr>
              <a:t>	H</a:t>
            </a:r>
            <a:r>
              <a:rPr lang="en-US" altLang="en-US" sz="2800" i="0" baseline="-25000">
                <a:sym typeface="Symbol" panose="05050102010706020507" pitchFamily="18" charset="2"/>
              </a:rPr>
              <a:t>1</a:t>
            </a:r>
            <a:r>
              <a:rPr lang="en-US" altLang="en-US" sz="2800" i="0">
                <a:sym typeface="Symbol" panose="05050102010706020507" pitchFamily="18" charset="2"/>
              </a:rPr>
              <a:t>: At least two population means are different.</a:t>
            </a:r>
          </a:p>
        </p:txBody>
      </p:sp>
    </p:spTree>
    <p:extLst>
      <p:ext uri="{BB962C8B-B14F-4D97-AF65-F5344CB8AC3E}">
        <p14:creationId xmlns:p14="http://schemas.microsoft.com/office/powerpoint/2010/main" val="16054117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0C61D5CD-5CA6-4594-BB62-2DF51FAB76AB}" type="slidenum">
              <a:rPr lang="en-US" altLang="en-US"/>
              <a:pPr/>
              <a:t>26</a:t>
            </a:fld>
            <a:endParaRPr lang="en-US" altLang="en-US"/>
          </a:p>
        </p:txBody>
      </p:sp>
      <p:sp>
        <p:nvSpPr>
          <p:cNvPr id="122882" name="Rectangle 2"/>
          <p:cNvSpPr>
            <a:spLocks noGrp="1" noChangeArrowheads="1"/>
          </p:cNvSpPr>
          <p:nvPr>
            <p:ph type="title"/>
          </p:nvPr>
        </p:nvSpPr>
        <p:spPr/>
        <p:txBody>
          <a:bodyPr/>
          <a:lstStyle/>
          <a:p>
            <a:r>
              <a:rPr lang="en-US" altLang="en-US" dirty="0"/>
              <a:t>Degrees of Freedom</a:t>
            </a:r>
          </a:p>
        </p:txBody>
      </p:sp>
      <p:sp>
        <p:nvSpPr>
          <p:cNvPr id="122883" name="Rectangle 3"/>
          <p:cNvSpPr>
            <a:spLocks noGrp="1" noChangeArrowheads="1"/>
          </p:cNvSpPr>
          <p:nvPr>
            <p:ph type="body" idx="1"/>
          </p:nvPr>
        </p:nvSpPr>
        <p:spPr/>
        <p:txBody>
          <a:bodyPr/>
          <a:lstStyle/>
          <a:p>
            <a:endParaRPr lang="en-US" altLang="en-US" i="0" dirty="0"/>
          </a:p>
          <a:p>
            <a:r>
              <a:rPr lang="en-US" altLang="en-US" i="0" dirty="0"/>
              <a:t>There are two degrees of freedom in the F table</a:t>
            </a:r>
            <a:endParaRPr lang="en-US" altLang="en-US" dirty="0"/>
          </a:p>
          <a:p>
            <a:r>
              <a:rPr lang="en-US" altLang="en-US" dirty="0"/>
              <a:t>DF1 = k – 1 ; DF2 = n – k</a:t>
            </a:r>
          </a:p>
          <a:p>
            <a:pPr lvl="1"/>
            <a:r>
              <a:rPr lang="en-US" altLang="en-US" dirty="0"/>
              <a:t>k</a:t>
            </a:r>
            <a:r>
              <a:rPr lang="en-US" altLang="en-US" i="0" dirty="0"/>
              <a:t> – Number of groups</a:t>
            </a:r>
          </a:p>
          <a:p>
            <a:pPr lvl="1"/>
            <a:r>
              <a:rPr lang="en-US" altLang="en-US" dirty="0"/>
              <a:t>n – Total number of observations in all cells</a:t>
            </a:r>
          </a:p>
          <a:p>
            <a:endParaRPr lang="en-US" altLang="en-US" dirty="0"/>
          </a:p>
        </p:txBody>
      </p:sp>
    </p:spTree>
    <p:extLst>
      <p:ext uri="{BB962C8B-B14F-4D97-AF65-F5344CB8AC3E}">
        <p14:creationId xmlns:p14="http://schemas.microsoft.com/office/powerpoint/2010/main" val="3758481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ANOVA by Hand</a:t>
            </a:r>
          </a:p>
        </p:txBody>
      </p:sp>
      <p:sp>
        <p:nvSpPr>
          <p:cNvPr id="3" name="Content Placeholder 2"/>
          <p:cNvSpPr>
            <a:spLocks noGrp="1"/>
          </p:cNvSpPr>
          <p:nvPr>
            <p:ph idx="1"/>
          </p:nvPr>
        </p:nvSpPr>
        <p:spPr>
          <a:xfrm>
            <a:off x="457200" y="1143000"/>
            <a:ext cx="8229600" cy="4983163"/>
          </a:xfrm>
        </p:spPr>
        <p:txBody>
          <a:bodyPr/>
          <a:lstStyle/>
          <a:p>
            <a:r>
              <a:rPr lang="en-US" dirty="0"/>
              <a:t>We need to account for the variation </a:t>
            </a:r>
          </a:p>
          <a:p>
            <a:r>
              <a:rPr lang="en-US" dirty="0"/>
              <a:t>The F value is – (Estimate of the population variance based on difference among sample means) divided by (Estimate of the population variance based on variation within the sample)</a:t>
            </a:r>
          </a:p>
          <a:p>
            <a:r>
              <a:rPr lang="en-US" dirty="0"/>
              <a:t>F = MSA/MSW</a:t>
            </a:r>
          </a:p>
          <a:p>
            <a:r>
              <a:rPr lang="en-US" dirty="0"/>
              <a:t>See full explanation here:</a:t>
            </a:r>
          </a:p>
          <a:p>
            <a:pPr marL="457200" lvl="1" indent="0">
              <a:buNone/>
            </a:pPr>
            <a:r>
              <a:rPr lang="en-US" sz="2600" dirty="0">
                <a:hlinkClick r:id="rId3"/>
              </a:rPr>
              <a:t>http://davidmlane.com/hyperstat/intro_ANOVA.html</a:t>
            </a:r>
            <a:endParaRPr lang="en-US" sz="2600" dirty="0"/>
          </a:p>
          <a:p>
            <a:pPr marL="457200" lvl="1" indent="0">
              <a:buNone/>
            </a:pPr>
            <a:endParaRPr lang="en-US" sz="2600"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27</a:t>
            </a:fld>
            <a:endParaRPr lang="en-US"/>
          </a:p>
        </p:txBody>
      </p:sp>
    </p:spTree>
    <p:extLst>
      <p:ext uri="{BB962C8B-B14F-4D97-AF65-F5344CB8AC3E}">
        <p14:creationId xmlns:p14="http://schemas.microsoft.com/office/powerpoint/2010/main" val="4097465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EDD6B255-9869-494B-BE2E-1FE19C353DAD}" type="slidenum">
              <a:rPr lang="en-US" altLang="en-US"/>
              <a:pPr/>
              <a:t>28</a:t>
            </a:fld>
            <a:endParaRPr lang="en-US" altLang="en-US"/>
          </a:p>
        </p:txBody>
      </p:sp>
      <p:sp>
        <p:nvSpPr>
          <p:cNvPr id="100354" name="Rectangle 2"/>
          <p:cNvSpPr>
            <a:spLocks noGrp="1" noChangeArrowheads="1"/>
          </p:cNvSpPr>
          <p:nvPr>
            <p:ph type="title"/>
          </p:nvPr>
        </p:nvSpPr>
        <p:spPr/>
        <p:txBody>
          <a:bodyPr/>
          <a:lstStyle/>
          <a:p>
            <a:r>
              <a:rPr lang="en-US" altLang="en-US" sz="4000" dirty="0"/>
              <a:t>Calculating ANOVA by Excel</a:t>
            </a:r>
          </a:p>
        </p:txBody>
      </p:sp>
      <p:sp>
        <p:nvSpPr>
          <p:cNvPr id="100355" name="Rectangle 3"/>
          <p:cNvSpPr>
            <a:spLocks noGrp="1" noChangeArrowheads="1"/>
          </p:cNvSpPr>
          <p:nvPr>
            <p:ph type="body" idx="1"/>
          </p:nvPr>
        </p:nvSpPr>
        <p:spPr/>
        <p:txBody>
          <a:bodyPr/>
          <a:lstStyle/>
          <a:p>
            <a:r>
              <a:rPr lang="en-US" altLang="en-US" i="0"/>
              <a:t>It is possible to calculate ANOVA by hand, but if you ever tried you would agree it is MUCH easier in Excel</a:t>
            </a:r>
          </a:p>
          <a:p>
            <a:r>
              <a:rPr lang="en-US" altLang="en-US" i="0"/>
              <a:t>Use the data analysis tools</a:t>
            </a:r>
          </a:p>
          <a:p>
            <a:r>
              <a:rPr lang="en-US" altLang="en-US" i="0"/>
              <a:t>ANOVA: Single Factor</a:t>
            </a:r>
          </a:p>
        </p:txBody>
      </p:sp>
    </p:spTree>
    <p:extLst>
      <p:ext uri="{BB962C8B-B14F-4D97-AF65-F5344CB8AC3E}">
        <p14:creationId xmlns:p14="http://schemas.microsoft.com/office/powerpoint/2010/main" val="3757152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456F24B3-D264-468F-A6EE-18C184B8FAC5}" type="slidenum">
              <a:rPr lang="en-US" altLang="en-US"/>
              <a:pPr/>
              <a:t>29</a:t>
            </a:fld>
            <a:endParaRPr lang="en-US" altLang="en-US"/>
          </a:p>
        </p:txBody>
      </p:sp>
      <p:sp>
        <p:nvSpPr>
          <p:cNvPr id="101378" name="Rectangle 2"/>
          <p:cNvSpPr>
            <a:spLocks noGrp="1" noChangeArrowheads="1"/>
          </p:cNvSpPr>
          <p:nvPr>
            <p:ph type="title"/>
          </p:nvPr>
        </p:nvSpPr>
        <p:spPr/>
        <p:txBody>
          <a:bodyPr/>
          <a:lstStyle/>
          <a:p>
            <a:r>
              <a:rPr lang="en-US" altLang="en-US"/>
              <a:t>Example</a:t>
            </a:r>
          </a:p>
        </p:txBody>
      </p:sp>
      <p:sp>
        <p:nvSpPr>
          <p:cNvPr id="101379" name="Rectangle 3"/>
          <p:cNvSpPr>
            <a:spLocks noGrp="1" noChangeArrowheads="1"/>
          </p:cNvSpPr>
          <p:nvPr>
            <p:ph type="body" idx="1"/>
          </p:nvPr>
        </p:nvSpPr>
        <p:spPr/>
        <p:txBody>
          <a:bodyPr/>
          <a:lstStyle/>
          <a:p>
            <a:r>
              <a:rPr lang="en-US" altLang="en-US" sz="2800" i="0"/>
              <a:t>We have three sets of observations:</a:t>
            </a:r>
          </a:p>
          <a:p>
            <a:pPr>
              <a:buFont typeface="Wingdings" panose="05000000000000000000" pitchFamily="2" charset="2"/>
              <a:buNone/>
            </a:pPr>
            <a:r>
              <a:rPr lang="en-US" altLang="en-US" sz="2800" i="0"/>
              <a:t>1		4	3</a:t>
            </a:r>
          </a:p>
          <a:p>
            <a:pPr>
              <a:buFont typeface="Wingdings" panose="05000000000000000000" pitchFamily="2" charset="2"/>
              <a:buNone/>
            </a:pPr>
            <a:r>
              <a:rPr lang="en-US" altLang="en-US" sz="2800" i="0"/>
              <a:t>2		5	4</a:t>
            </a:r>
          </a:p>
          <a:p>
            <a:pPr>
              <a:buFont typeface="Wingdings" panose="05000000000000000000" pitchFamily="2" charset="2"/>
              <a:buNone/>
            </a:pPr>
            <a:r>
              <a:rPr lang="en-US" altLang="en-US" sz="2800" i="0"/>
              <a:t>3		66	5</a:t>
            </a:r>
          </a:p>
          <a:p>
            <a:pPr>
              <a:buFont typeface="Wingdings" panose="05000000000000000000" pitchFamily="2" charset="2"/>
              <a:buNone/>
            </a:pPr>
            <a:r>
              <a:rPr lang="en-US" altLang="en-US" sz="2800" i="0"/>
              <a:t>9		5	6</a:t>
            </a:r>
          </a:p>
          <a:p>
            <a:pPr>
              <a:buFont typeface="Wingdings" panose="05000000000000000000" pitchFamily="2" charset="2"/>
              <a:buNone/>
            </a:pPr>
            <a:r>
              <a:rPr lang="en-US" altLang="en-US" sz="2800" i="0"/>
              <a:t>10	6	7</a:t>
            </a:r>
          </a:p>
          <a:p>
            <a:pPr>
              <a:buFont typeface="Wingdings" panose="05000000000000000000" pitchFamily="2" charset="2"/>
              <a:buNone/>
            </a:pPr>
            <a:r>
              <a:rPr lang="en-US" altLang="en-US" sz="2800" i="0"/>
              <a:t>Is there evidence that the population means are equal?</a:t>
            </a:r>
          </a:p>
        </p:txBody>
      </p:sp>
    </p:spTree>
    <p:extLst>
      <p:ext uri="{BB962C8B-B14F-4D97-AF65-F5344CB8AC3E}">
        <p14:creationId xmlns:p14="http://schemas.microsoft.com/office/powerpoint/2010/main" val="1487119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en-US" altLang="en-US" dirty="0"/>
              <a:t>MGMT650 Review</a:t>
            </a:r>
          </a:p>
        </p:txBody>
      </p:sp>
      <p:sp>
        <p:nvSpPr>
          <p:cNvPr id="7" name="Slide Number Placeholder 5"/>
          <p:cNvSpPr>
            <a:spLocks noGrp="1"/>
          </p:cNvSpPr>
          <p:nvPr>
            <p:ph type="sldNum" sz="quarter" idx="12"/>
          </p:nvPr>
        </p:nvSpPr>
        <p:spPr/>
        <p:txBody>
          <a:bodyPr/>
          <a:lstStyle/>
          <a:p>
            <a:fld id="{62D1A3FC-F436-48F4-8CF6-0C736F96BD0B}" type="slidenum">
              <a:rPr lang="en-US" altLang="en-US"/>
              <a:pPr/>
              <a:t>30</a:t>
            </a:fld>
            <a:endParaRPr lang="en-US" altLang="en-US"/>
          </a:p>
        </p:txBody>
      </p:sp>
      <p:sp>
        <p:nvSpPr>
          <p:cNvPr id="103683" name="Rectangle 259"/>
          <p:cNvSpPr>
            <a:spLocks noChangeArrowheads="1"/>
          </p:cNvSpPr>
          <p:nvPr/>
        </p:nvSpPr>
        <p:spPr bwMode="auto">
          <a:xfrm>
            <a:off x="7543800" y="0"/>
            <a:ext cx="1600200" cy="6858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426" name="Rectangle 2"/>
          <p:cNvSpPr>
            <a:spLocks noGrp="1" noChangeArrowheads="1"/>
          </p:cNvSpPr>
          <p:nvPr>
            <p:ph type="title"/>
          </p:nvPr>
        </p:nvSpPr>
        <p:spPr/>
        <p:txBody>
          <a:bodyPr/>
          <a:lstStyle/>
          <a:p>
            <a:r>
              <a:rPr lang="en-US" altLang="en-US"/>
              <a:t>Results of ANOVA</a:t>
            </a:r>
          </a:p>
        </p:txBody>
      </p:sp>
      <p:sp>
        <p:nvSpPr>
          <p:cNvPr id="103427" name="Rectangle 3"/>
          <p:cNvSpPr>
            <a:spLocks noGrp="1" noChangeArrowheads="1"/>
          </p:cNvSpPr>
          <p:nvPr>
            <p:ph type="body" idx="1"/>
          </p:nvPr>
        </p:nvSpPr>
        <p:spPr>
          <a:xfrm>
            <a:off x="228600" y="1981200"/>
            <a:ext cx="8915400" cy="4572000"/>
          </a:xfrm>
        </p:spPr>
        <p:txBody>
          <a:bodyPr/>
          <a:lstStyle/>
          <a:p>
            <a:pPr>
              <a:lnSpc>
                <a:spcPct val="80000"/>
              </a:lnSpc>
            </a:pPr>
            <a:r>
              <a:rPr lang="en-US" altLang="en-US" sz="1800" i="0" dirty="0" err="1"/>
              <a:t>Anova</a:t>
            </a:r>
            <a:r>
              <a:rPr lang="en-US" altLang="en-US" sz="1800" i="0" dirty="0"/>
              <a:t>: Single Factor						</a:t>
            </a:r>
          </a:p>
          <a:p>
            <a:pPr>
              <a:lnSpc>
                <a:spcPct val="80000"/>
              </a:lnSpc>
            </a:pPr>
            <a:endParaRPr lang="en-US" altLang="en-US" sz="1800" i="0" dirty="0"/>
          </a:p>
          <a:p>
            <a:pPr>
              <a:lnSpc>
                <a:spcPct val="80000"/>
              </a:lnSpc>
            </a:pPr>
            <a:r>
              <a:rPr lang="en-US" altLang="en-US" sz="1800" i="0" dirty="0"/>
              <a:t>SUMMARY						</a:t>
            </a:r>
          </a:p>
          <a:p>
            <a:pPr>
              <a:lnSpc>
                <a:spcPct val="80000"/>
              </a:lnSpc>
            </a:pPr>
            <a:r>
              <a:rPr lang="en-US" altLang="en-US" sz="1800" i="0" dirty="0"/>
              <a:t>Groups	Count	Sum	Average	Variance		</a:t>
            </a:r>
          </a:p>
          <a:p>
            <a:pPr>
              <a:lnSpc>
                <a:spcPct val="80000"/>
              </a:lnSpc>
            </a:pPr>
            <a:r>
              <a:rPr lang="en-US" altLang="en-US" sz="1800" i="0" dirty="0"/>
              <a:t>Column 1	5	25	5	17.5		</a:t>
            </a:r>
          </a:p>
          <a:p>
            <a:pPr>
              <a:lnSpc>
                <a:spcPct val="80000"/>
              </a:lnSpc>
            </a:pPr>
            <a:r>
              <a:rPr lang="en-US" altLang="en-US" sz="1800" i="0" dirty="0"/>
              <a:t>Column 2	5	86	17.2	744.7		</a:t>
            </a:r>
          </a:p>
          <a:p>
            <a:pPr>
              <a:lnSpc>
                <a:spcPct val="80000"/>
              </a:lnSpc>
            </a:pPr>
            <a:r>
              <a:rPr lang="en-US" altLang="en-US" sz="1800" i="0" dirty="0"/>
              <a:t>Column 3	5	25	5	2.5		</a:t>
            </a:r>
          </a:p>
          <a:p>
            <a:pPr>
              <a:lnSpc>
                <a:spcPct val="80000"/>
              </a:lnSpc>
            </a:pPr>
            <a:endParaRPr lang="en-US" altLang="en-US" sz="1800" i="0" dirty="0"/>
          </a:p>
          <a:p>
            <a:pPr>
              <a:lnSpc>
                <a:spcPct val="80000"/>
              </a:lnSpc>
            </a:pPr>
            <a:endParaRPr lang="en-US" altLang="en-US" sz="1800" i="0" dirty="0"/>
          </a:p>
          <a:p>
            <a:pPr>
              <a:lnSpc>
                <a:spcPct val="80000"/>
              </a:lnSpc>
            </a:pPr>
            <a:r>
              <a:rPr lang="en-US" altLang="en-US" sz="1800" i="0" dirty="0"/>
              <a:t>ANOVA						</a:t>
            </a:r>
          </a:p>
          <a:p>
            <a:pPr>
              <a:lnSpc>
                <a:spcPct val="80000"/>
              </a:lnSpc>
            </a:pPr>
            <a:r>
              <a:rPr lang="en-US" altLang="en-US" sz="1800" i="0" dirty="0"/>
              <a:t>Source of Variation	 SS	</a:t>
            </a:r>
            <a:r>
              <a:rPr lang="en-US" altLang="en-US" sz="1800" i="0" dirty="0" err="1"/>
              <a:t>df</a:t>
            </a:r>
            <a:r>
              <a:rPr lang="en-US" altLang="en-US" sz="1800" i="0" dirty="0"/>
              <a:t>	MS	    F	   P-value       F </a:t>
            </a:r>
            <a:r>
              <a:rPr lang="en-US" altLang="en-US" sz="1800" i="0" dirty="0" err="1"/>
              <a:t>crit</a:t>
            </a:r>
            <a:endParaRPr lang="en-US" altLang="en-US" sz="1800" i="0" dirty="0"/>
          </a:p>
          <a:p>
            <a:pPr>
              <a:lnSpc>
                <a:spcPct val="80000"/>
              </a:lnSpc>
            </a:pPr>
            <a:r>
              <a:rPr lang="en-US" altLang="en-US" sz="1800" i="0" dirty="0"/>
              <a:t>Between Groups	496.133     2        248.067     </a:t>
            </a:r>
            <a:r>
              <a:rPr lang="en-US" altLang="en-US" sz="1800" b="1" i="0" dirty="0">
                <a:solidFill>
                  <a:srgbClr val="FF0000"/>
                </a:solidFill>
              </a:rPr>
              <a:t>0.97319</a:t>
            </a:r>
            <a:r>
              <a:rPr lang="en-US" altLang="en-US" sz="1800" i="0" dirty="0"/>
              <a:t>     0.4058       </a:t>
            </a:r>
            <a:r>
              <a:rPr lang="en-US" altLang="en-US" sz="1800" b="1" i="0" dirty="0">
                <a:solidFill>
                  <a:srgbClr val="FF0000"/>
                </a:solidFill>
              </a:rPr>
              <a:t>3.885</a:t>
            </a:r>
          </a:p>
          <a:p>
            <a:pPr>
              <a:lnSpc>
                <a:spcPct val="80000"/>
              </a:lnSpc>
            </a:pPr>
            <a:r>
              <a:rPr lang="en-US" altLang="en-US" sz="1800" i="0" dirty="0"/>
              <a:t>Within Groups	                 3058.8	   12	254.9						</a:t>
            </a:r>
          </a:p>
          <a:p>
            <a:pPr>
              <a:lnSpc>
                <a:spcPct val="80000"/>
              </a:lnSpc>
            </a:pPr>
            <a:r>
              <a:rPr lang="en-US" altLang="en-US" sz="1800" i="0" dirty="0"/>
              <a:t>Total	3554.933333	14</a:t>
            </a:r>
          </a:p>
        </p:txBody>
      </p:sp>
    </p:spTree>
    <p:extLst>
      <p:ext uri="{BB962C8B-B14F-4D97-AF65-F5344CB8AC3E}">
        <p14:creationId xmlns:p14="http://schemas.microsoft.com/office/powerpoint/2010/main" val="23618441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7EBBFB6D-6625-44D7-B43E-2915A90D530A}" type="slidenum">
              <a:rPr lang="en-US" altLang="en-US"/>
              <a:pPr/>
              <a:t>31</a:t>
            </a:fld>
            <a:endParaRPr lang="en-US" altLang="en-US"/>
          </a:p>
        </p:txBody>
      </p:sp>
      <p:sp>
        <p:nvSpPr>
          <p:cNvPr id="125954" name="Rectangle 2"/>
          <p:cNvSpPr>
            <a:spLocks noGrp="1" noChangeArrowheads="1"/>
          </p:cNvSpPr>
          <p:nvPr>
            <p:ph type="title"/>
          </p:nvPr>
        </p:nvSpPr>
        <p:spPr/>
        <p:txBody>
          <a:bodyPr/>
          <a:lstStyle/>
          <a:p>
            <a:r>
              <a:rPr lang="en-US" altLang="en-US"/>
              <a:t>Studying the results</a:t>
            </a:r>
          </a:p>
        </p:txBody>
      </p:sp>
      <p:sp>
        <p:nvSpPr>
          <p:cNvPr id="125955" name="Rectangle 3"/>
          <p:cNvSpPr>
            <a:spLocks noGrp="1" noChangeArrowheads="1"/>
          </p:cNvSpPr>
          <p:nvPr>
            <p:ph type="body" idx="1"/>
          </p:nvPr>
        </p:nvSpPr>
        <p:spPr/>
        <p:txBody>
          <a:bodyPr/>
          <a:lstStyle/>
          <a:p>
            <a:r>
              <a:rPr lang="en-US" altLang="en-US" dirty="0"/>
              <a:t>The actual value of the </a:t>
            </a:r>
            <a:r>
              <a:rPr lang="en-US" altLang="en-US" dirty="0" err="1"/>
              <a:t>Fstat</a:t>
            </a:r>
            <a:r>
              <a:rPr lang="en-US" altLang="en-US" dirty="0"/>
              <a:t> is 0.973</a:t>
            </a:r>
          </a:p>
          <a:p>
            <a:r>
              <a:rPr lang="en-US" altLang="en-US" dirty="0"/>
              <a:t>The F critical value is 3.885</a:t>
            </a:r>
          </a:p>
          <a:p>
            <a:r>
              <a:rPr lang="en-US" altLang="en-US" dirty="0"/>
              <a:t>So, the actual value is in the acceptance region and we do not reject the null hypothesis that the means are equal</a:t>
            </a:r>
          </a:p>
          <a:p>
            <a:r>
              <a:rPr lang="en-US" altLang="en-US" dirty="0"/>
              <a:t>ANOVA proved our initial feeling</a:t>
            </a:r>
          </a:p>
        </p:txBody>
      </p:sp>
    </p:spTree>
    <p:extLst>
      <p:ext uri="{BB962C8B-B14F-4D97-AF65-F5344CB8AC3E}">
        <p14:creationId xmlns:p14="http://schemas.microsoft.com/office/powerpoint/2010/main" val="17857067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76FA7CF6-889A-42F4-8283-83615A9F95A4}" type="slidenum">
              <a:rPr lang="en-US" altLang="en-US"/>
              <a:pPr/>
              <a:t>32</a:t>
            </a:fld>
            <a:endParaRPr lang="en-US" altLang="en-US"/>
          </a:p>
        </p:txBody>
      </p:sp>
      <p:sp>
        <p:nvSpPr>
          <p:cNvPr id="102402" name="Rectangle 2"/>
          <p:cNvSpPr>
            <a:spLocks noGrp="1" noChangeArrowheads="1"/>
          </p:cNvSpPr>
          <p:nvPr>
            <p:ph type="title"/>
          </p:nvPr>
        </p:nvSpPr>
        <p:spPr/>
        <p:txBody>
          <a:bodyPr/>
          <a:lstStyle/>
          <a:p>
            <a:r>
              <a:rPr lang="en-US" altLang="en-US"/>
              <a:t>Changing the example</a:t>
            </a:r>
          </a:p>
        </p:txBody>
      </p:sp>
      <p:sp>
        <p:nvSpPr>
          <p:cNvPr id="102403" name="Rectangle 3"/>
          <p:cNvSpPr>
            <a:spLocks noGrp="1" noChangeArrowheads="1"/>
          </p:cNvSpPr>
          <p:nvPr>
            <p:ph type="body" idx="1"/>
          </p:nvPr>
        </p:nvSpPr>
        <p:spPr/>
        <p:txBody>
          <a:bodyPr/>
          <a:lstStyle/>
          <a:p>
            <a:r>
              <a:rPr lang="en-US" altLang="en-US" i="0"/>
              <a:t>Let’s change the example data</a:t>
            </a:r>
          </a:p>
          <a:p>
            <a:pPr>
              <a:buFont typeface="Wingdings" panose="05000000000000000000" pitchFamily="2" charset="2"/>
              <a:buNone/>
            </a:pPr>
            <a:r>
              <a:rPr lang="en-US" altLang="en-US" i="0"/>
              <a:t>1		222	3</a:t>
            </a:r>
          </a:p>
          <a:p>
            <a:pPr>
              <a:buFont typeface="Wingdings" panose="05000000000000000000" pitchFamily="2" charset="2"/>
              <a:buNone/>
            </a:pPr>
            <a:r>
              <a:rPr lang="en-US" altLang="en-US" i="0"/>
              <a:t>2		5	444</a:t>
            </a:r>
          </a:p>
          <a:p>
            <a:pPr>
              <a:buFont typeface="Wingdings" panose="05000000000000000000" pitchFamily="2" charset="2"/>
              <a:buNone/>
            </a:pPr>
            <a:r>
              <a:rPr lang="en-US" altLang="en-US" i="0"/>
              <a:t>3		66	5</a:t>
            </a:r>
          </a:p>
          <a:p>
            <a:pPr>
              <a:buFont typeface="Wingdings" panose="05000000000000000000" pitchFamily="2" charset="2"/>
              <a:buNone/>
            </a:pPr>
            <a:r>
              <a:rPr lang="en-US" altLang="en-US" i="0"/>
              <a:t>9		5	666</a:t>
            </a:r>
          </a:p>
          <a:p>
            <a:pPr>
              <a:buFont typeface="Wingdings" panose="05000000000000000000" pitchFamily="2" charset="2"/>
              <a:buNone/>
            </a:pPr>
            <a:r>
              <a:rPr lang="en-US" altLang="en-US" i="0"/>
              <a:t>10	6	888</a:t>
            </a:r>
          </a:p>
        </p:txBody>
      </p:sp>
    </p:spTree>
    <p:extLst>
      <p:ext uri="{BB962C8B-B14F-4D97-AF65-F5344CB8AC3E}">
        <p14:creationId xmlns:p14="http://schemas.microsoft.com/office/powerpoint/2010/main" val="18391406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2BFBB172-C085-45FC-848C-44C5A4F04708}" type="slidenum">
              <a:rPr lang="en-US" altLang="en-US"/>
              <a:pPr/>
              <a:t>33</a:t>
            </a:fld>
            <a:endParaRPr lang="en-US" altLang="en-US"/>
          </a:p>
        </p:txBody>
      </p:sp>
      <p:sp>
        <p:nvSpPr>
          <p:cNvPr id="115714" name="Rectangle 2"/>
          <p:cNvSpPr>
            <a:spLocks noGrp="1" noChangeArrowheads="1"/>
          </p:cNvSpPr>
          <p:nvPr>
            <p:ph type="title"/>
          </p:nvPr>
        </p:nvSpPr>
        <p:spPr/>
        <p:txBody>
          <a:bodyPr/>
          <a:lstStyle/>
          <a:p>
            <a:r>
              <a:rPr lang="en-US" altLang="en-US"/>
              <a:t>Running ANOVA again</a:t>
            </a:r>
          </a:p>
        </p:txBody>
      </p:sp>
      <p:sp>
        <p:nvSpPr>
          <p:cNvPr id="115715" name="Rectangle 3"/>
          <p:cNvSpPr>
            <a:spLocks noGrp="1" noChangeArrowheads="1"/>
          </p:cNvSpPr>
          <p:nvPr>
            <p:ph type="body" idx="1"/>
          </p:nvPr>
        </p:nvSpPr>
        <p:spPr/>
        <p:txBody>
          <a:bodyPr/>
          <a:lstStyle/>
          <a:p>
            <a:pPr>
              <a:lnSpc>
                <a:spcPct val="80000"/>
              </a:lnSpc>
            </a:pPr>
            <a:r>
              <a:rPr lang="en-US" altLang="en-US" sz="1400" dirty="0" err="1"/>
              <a:t>Anova</a:t>
            </a:r>
            <a:r>
              <a:rPr lang="en-US" altLang="en-US" sz="1400" dirty="0"/>
              <a:t>: Single Factor						</a:t>
            </a:r>
          </a:p>
          <a:p>
            <a:pPr>
              <a:lnSpc>
                <a:spcPct val="80000"/>
              </a:lnSpc>
            </a:pPr>
            <a:endParaRPr lang="en-US" altLang="en-US" sz="1400" dirty="0"/>
          </a:p>
          <a:p>
            <a:pPr>
              <a:lnSpc>
                <a:spcPct val="80000"/>
              </a:lnSpc>
            </a:pPr>
            <a:r>
              <a:rPr lang="en-US" altLang="en-US" sz="1400" dirty="0"/>
              <a:t>SUMMARY						</a:t>
            </a:r>
          </a:p>
          <a:p>
            <a:pPr>
              <a:lnSpc>
                <a:spcPct val="80000"/>
              </a:lnSpc>
            </a:pPr>
            <a:r>
              <a:rPr lang="en-US" altLang="en-US" sz="1400" dirty="0"/>
              <a:t>Groups	Count	Sum	Average	Variance		</a:t>
            </a:r>
          </a:p>
          <a:p>
            <a:pPr>
              <a:lnSpc>
                <a:spcPct val="80000"/>
              </a:lnSpc>
            </a:pPr>
            <a:r>
              <a:rPr lang="en-US" altLang="en-US" sz="1400" dirty="0"/>
              <a:t>Column 1	5	25	5	17.5		</a:t>
            </a:r>
          </a:p>
          <a:p>
            <a:pPr>
              <a:lnSpc>
                <a:spcPct val="80000"/>
              </a:lnSpc>
            </a:pPr>
            <a:r>
              <a:rPr lang="en-US" altLang="en-US" sz="1400" dirty="0"/>
              <a:t>Column 2	5	304	60.8	8810.7		</a:t>
            </a:r>
          </a:p>
          <a:p>
            <a:pPr>
              <a:lnSpc>
                <a:spcPct val="80000"/>
              </a:lnSpc>
            </a:pPr>
            <a:r>
              <a:rPr lang="en-US" altLang="en-US" sz="1400" dirty="0"/>
              <a:t>Column 3	5	2006	401.2	156115.7		</a:t>
            </a:r>
          </a:p>
          <a:p>
            <a:pPr>
              <a:lnSpc>
                <a:spcPct val="80000"/>
              </a:lnSpc>
            </a:pPr>
            <a:endParaRPr lang="en-US" altLang="en-US" sz="1400" dirty="0"/>
          </a:p>
          <a:p>
            <a:pPr>
              <a:lnSpc>
                <a:spcPct val="80000"/>
              </a:lnSpc>
            </a:pPr>
            <a:endParaRPr lang="en-US" altLang="en-US" sz="1400" dirty="0"/>
          </a:p>
          <a:p>
            <a:pPr>
              <a:lnSpc>
                <a:spcPct val="80000"/>
              </a:lnSpc>
            </a:pPr>
            <a:r>
              <a:rPr lang="en-US" altLang="en-US" sz="1400" dirty="0"/>
              <a:t>ANOVA						</a:t>
            </a:r>
          </a:p>
          <a:p>
            <a:pPr>
              <a:lnSpc>
                <a:spcPct val="80000"/>
              </a:lnSpc>
            </a:pPr>
            <a:r>
              <a:rPr lang="en-US" altLang="en-US" sz="1400" dirty="0"/>
              <a:t>Source of Variation	SS	   </a:t>
            </a:r>
            <a:r>
              <a:rPr lang="en-US" altLang="en-US" sz="1400" dirty="0" err="1"/>
              <a:t>df</a:t>
            </a:r>
            <a:r>
              <a:rPr lang="en-US" altLang="en-US" sz="1400" dirty="0"/>
              <a:t>	MS     F                P-value             F </a:t>
            </a:r>
            <a:r>
              <a:rPr lang="en-US" altLang="en-US" sz="1400" dirty="0" err="1"/>
              <a:t>crit</a:t>
            </a:r>
            <a:endParaRPr lang="en-US" altLang="en-US" sz="1400" dirty="0"/>
          </a:p>
          <a:p>
            <a:pPr>
              <a:lnSpc>
                <a:spcPct val="80000"/>
              </a:lnSpc>
            </a:pPr>
            <a:r>
              <a:rPr lang="en-US" altLang="en-US" sz="1400" dirty="0"/>
              <a:t>Between Groups	459933.7333 2            229966.8667  </a:t>
            </a:r>
            <a:r>
              <a:rPr lang="en-US" altLang="en-US" sz="1400" b="1" dirty="0">
                <a:solidFill>
                  <a:srgbClr val="FF0000"/>
                </a:solidFill>
              </a:rPr>
              <a:t>4.182637854</a:t>
            </a:r>
            <a:r>
              <a:rPr lang="en-US" altLang="en-US" sz="1400" dirty="0"/>
              <a:t> 0.041854843  </a:t>
            </a:r>
            <a:r>
              <a:rPr lang="en-US" altLang="en-US" sz="1400" b="1" dirty="0">
                <a:solidFill>
                  <a:srgbClr val="FF0000"/>
                </a:solidFill>
              </a:rPr>
              <a:t>3.885293835</a:t>
            </a:r>
          </a:p>
          <a:p>
            <a:pPr>
              <a:lnSpc>
                <a:spcPct val="80000"/>
              </a:lnSpc>
            </a:pPr>
            <a:r>
              <a:rPr lang="en-US" altLang="en-US" sz="1400" dirty="0"/>
              <a:t>Within Groups	659775.6	12	54981.3			</a:t>
            </a:r>
          </a:p>
          <a:p>
            <a:pPr>
              <a:lnSpc>
                <a:spcPct val="80000"/>
              </a:lnSpc>
            </a:pPr>
            <a:r>
              <a:rPr lang="en-US" altLang="en-US" sz="1400" dirty="0"/>
              <a:t>						</a:t>
            </a:r>
          </a:p>
          <a:p>
            <a:pPr>
              <a:lnSpc>
                <a:spcPct val="80000"/>
              </a:lnSpc>
            </a:pPr>
            <a:r>
              <a:rPr lang="en-US" altLang="en-US" sz="1400" dirty="0"/>
              <a:t>Total	1119709.333	14</a:t>
            </a:r>
          </a:p>
        </p:txBody>
      </p:sp>
    </p:spTree>
    <p:extLst>
      <p:ext uri="{BB962C8B-B14F-4D97-AF65-F5344CB8AC3E}">
        <p14:creationId xmlns:p14="http://schemas.microsoft.com/office/powerpoint/2010/main" val="569648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ltLang="en-US" dirty="0"/>
              <a:t>MGMT650 Review</a:t>
            </a:r>
          </a:p>
        </p:txBody>
      </p:sp>
      <p:sp>
        <p:nvSpPr>
          <p:cNvPr id="6" name="Slide Number Placeholder 5"/>
          <p:cNvSpPr>
            <a:spLocks noGrp="1"/>
          </p:cNvSpPr>
          <p:nvPr>
            <p:ph type="sldNum" sz="quarter" idx="12"/>
          </p:nvPr>
        </p:nvSpPr>
        <p:spPr/>
        <p:txBody>
          <a:bodyPr/>
          <a:lstStyle/>
          <a:p>
            <a:fld id="{CE0A7357-D1A4-43BD-9F18-A2F92D12C3D2}" type="slidenum">
              <a:rPr lang="en-US" altLang="en-US"/>
              <a:pPr/>
              <a:t>34</a:t>
            </a:fld>
            <a:endParaRPr lang="en-US" altLang="en-US"/>
          </a:p>
        </p:txBody>
      </p:sp>
      <p:sp>
        <p:nvSpPr>
          <p:cNvPr id="126978" name="Rectangle 2"/>
          <p:cNvSpPr>
            <a:spLocks noGrp="1" noChangeArrowheads="1"/>
          </p:cNvSpPr>
          <p:nvPr>
            <p:ph type="title"/>
          </p:nvPr>
        </p:nvSpPr>
        <p:spPr/>
        <p:txBody>
          <a:bodyPr/>
          <a:lstStyle/>
          <a:p>
            <a:r>
              <a:rPr lang="en-US" altLang="en-US"/>
              <a:t>Studying the results</a:t>
            </a:r>
          </a:p>
        </p:txBody>
      </p:sp>
      <p:sp>
        <p:nvSpPr>
          <p:cNvPr id="126979" name="Rectangle 3"/>
          <p:cNvSpPr>
            <a:spLocks noGrp="1" noChangeArrowheads="1"/>
          </p:cNvSpPr>
          <p:nvPr>
            <p:ph type="body" idx="1"/>
          </p:nvPr>
        </p:nvSpPr>
        <p:spPr/>
        <p:txBody>
          <a:bodyPr/>
          <a:lstStyle/>
          <a:p>
            <a:pPr>
              <a:lnSpc>
                <a:spcPct val="90000"/>
              </a:lnSpc>
            </a:pPr>
            <a:r>
              <a:rPr lang="en-US" altLang="en-US" dirty="0"/>
              <a:t>The actual value of the </a:t>
            </a:r>
            <a:r>
              <a:rPr lang="en-US" altLang="en-US" dirty="0" err="1"/>
              <a:t>Fstat</a:t>
            </a:r>
            <a:r>
              <a:rPr lang="en-US" altLang="en-US" dirty="0"/>
              <a:t> is 4.182</a:t>
            </a:r>
          </a:p>
          <a:p>
            <a:pPr>
              <a:lnSpc>
                <a:spcPct val="90000"/>
              </a:lnSpc>
            </a:pPr>
            <a:r>
              <a:rPr lang="en-US" altLang="en-US" dirty="0"/>
              <a:t>The F critical value is 3.885</a:t>
            </a:r>
          </a:p>
          <a:p>
            <a:pPr>
              <a:lnSpc>
                <a:spcPct val="90000"/>
              </a:lnSpc>
            </a:pPr>
            <a:r>
              <a:rPr lang="en-US" altLang="en-US" dirty="0"/>
              <a:t>This time, the actual value is in the rejection region and we reject the null hypothesis that the means are equal</a:t>
            </a:r>
          </a:p>
          <a:p>
            <a:pPr marL="0" indent="0">
              <a:lnSpc>
                <a:spcPct val="90000"/>
              </a:lnSpc>
              <a:buNone/>
            </a:pPr>
            <a:endParaRPr lang="en-US" altLang="en-US" dirty="0"/>
          </a:p>
        </p:txBody>
      </p:sp>
    </p:spTree>
    <p:extLst>
      <p:ext uri="{BB962C8B-B14F-4D97-AF65-F5344CB8AC3E}">
        <p14:creationId xmlns:p14="http://schemas.microsoft.com/office/powerpoint/2010/main" val="7277306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3"/>
          <p:cNvSpPr>
            <a:spLocks noGrp="1"/>
          </p:cNvSpPr>
          <p:nvPr>
            <p:ph type="ftr" sz="quarter" idx="11"/>
          </p:nvPr>
        </p:nvSpPr>
        <p:spPr/>
        <p:txBody>
          <a:bodyPr/>
          <a:lstStyle/>
          <a:p>
            <a:pPr>
              <a:defRPr/>
            </a:pPr>
            <a:r>
              <a:rPr lang="en-US" altLang="en-US" dirty="0"/>
              <a:t>MGMT650 Review</a:t>
            </a:r>
          </a:p>
        </p:txBody>
      </p:sp>
      <p:sp>
        <p:nvSpPr>
          <p:cNvPr id="8" name="Slide Number Placeholder 4"/>
          <p:cNvSpPr>
            <a:spLocks noGrp="1"/>
          </p:cNvSpPr>
          <p:nvPr>
            <p:ph type="sldNum" sz="quarter" idx="12"/>
          </p:nvPr>
        </p:nvSpPr>
        <p:spPr/>
        <p:txBody>
          <a:bodyPr/>
          <a:lstStyle/>
          <a:p>
            <a:pPr>
              <a:defRPr/>
            </a:pPr>
            <a:fld id="{0816A508-6FDA-4134-9533-BFCBBD090678}" type="slidenum">
              <a:rPr lang="en-US" altLang="en-US"/>
              <a:pPr>
                <a:defRPr/>
              </a:pPr>
              <a:t>35</a:t>
            </a:fld>
            <a:endParaRPr lang="en-US" altLang="en-US"/>
          </a:p>
        </p:txBody>
      </p:sp>
      <p:sp>
        <p:nvSpPr>
          <p:cNvPr id="6148" name="Rectangle 2"/>
          <p:cNvSpPr>
            <a:spLocks noGrp="1" noChangeArrowheads="1"/>
          </p:cNvSpPr>
          <p:nvPr>
            <p:ph type="title"/>
          </p:nvPr>
        </p:nvSpPr>
        <p:spPr/>
        <p:txBody>
          <a:bodyPr/>
          <a:lstStyle/>
          <a:p>
            <a:pPr eaLnBrk="1" hangingPunct="1"/>
            <a:r>
              <a:rPr lang="en-US" altLang="en-US"/>
              <a:t>Simple Linear Regression</a:t>
            </a:r>
          </a:p>
        </p:txBody>
      </p:sp>
      <p:sp>
        <p:nvSpPr>
          <p:cNvPr id="6149" name="Text Box 3"/>
          <p:cNvSpPr txBox="1">
            <a:spLocks noChangeArrowheads="1"/>
          </p:cNvSpPr>
          <p:nvPr/>
        </p:nvSpPr>
        <p:spPr bwMode="auto">
          <a:xfrm>
            <a:off x="0" y="1600200"/>
            <a:ext cx="7627938" cy="216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000" i="0" dirty="0">
                <a:solidFill>
                  <a:srgbClr val="000000"/>
                </a:solidFill>
              </a:rPr>
              <a:t>“Regression analysis is a statistical tool that utilizes the relation between two or more quantitative variables so that one variable (dependent variable) can be predicted from the others (independent variables). For example, if one knows the relationship between advertising expenditures and sales, one can predict sales by regression analysis once the level of advertising expenditures has been set.”</a:t>
            </a:r>
            <a:endParaRPr lang="en-US" altLang="en-US" sz="1600" i="0" dirty="0">
              <a:solidFill>
                <a:srgbClr val="000000"/>
              </a:solidFill>
            </a:endParaRPr>
          </a:p>
          <a:p>
            <a:pPr>
              <a:spcBef>
                <a:spcPct val="0"/>
              </a:spcBef>
              <a:buClrTx/>
              <a:buFontTx/>
              <a:buNone/>
            </a:pPr>
            <a:endParaRPr lang="en-US" altLang="en-US" sz="1600" i="0" dirty="0">
              <a:solidFill>
                <a:srgbClr val="000000"/>
              </a:solidFill>
            </a:endParaRPr>
          </a:p>
        </p:txBody>
      </p:sp>
      <p:sp>
        <p:nvSpPr>
          <p:cNvPr id="6150" name="Text Box 4"/>
          <p:cNvSpPr txBox="1">
            <a:spLocks noChangeArrowheads="1"/>
          </p:cNvSpPr>
          <p:nvPr/>
        </p:nvSpPr>
        <p:spPr bwMode="auto">
          <a:xfrm>
            <a:off x="533400" y="5715000"/>
            <a:ext cx="547457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1200" i="0" dirty="0" err="1">
                <a:latin typeface="Times" panose="02020603050405020304" pitchFamily="18" charset="0"/>
              </a:rPr>
              <a:t>Lethen</a:t>
            </a:r>
            <a:r>
              <a:rPr lang="en-US" altLang="en-US" sz="1200" i="0" dirty="0">
                <a:latin typeface="Times" panose="02020603050405020304" pitchFamily="18" charset="0"/>
              </a:rPr>
              <a:t>, J. (1996, November 13). </a:t>
            </a:r>
            <a:r>
              <a:rPr lang="en-US" altLang="en-US" sz="1200" dirty="0">
                <a:latin typeface="Times" panose="02020603050405020304" pitchFamily="18" charset="0"/>
              </a:rPr>
              <a:t>The simple linear regression</a:t>
            </a:r>
            <a:r>
              <a:rPr lang="en-US" altLang="en-US" sz="1200" i="0" dirty="0">
                <a:latin typeface="Times" panose="02020603050405020304" pitchFamily="18" charset="0"/>
              </a:rPr>
              <a:t>. Retrieved from </a:t>
            </a:r>
          </a:p>
          <a:p>
            <a:pPr>
              <a:spcBef>
                <a:spcPct val="0"/>
              </a:spcBef>
              <a:buClrTx/>
              <a:buFontTx/>
              <a:buNone/>
            </a:pPr>
            <a:r>
              <a:rPr lang="en-US" altLang="en-US" sz="1200" i="0" dirty="0">
                <a:latin typeface="Times" panose="02020603050405020304" pitchFamily="18" charset="0"/>
              </a:rPr>
              <a:t>http://stat.tamu.edu/stat30x/notes/node156.html#SECTION001210000000000000000</a:t>
            </a:r>
          </a:p>
        </p:txBody>
      </p:sp>
      <p:sp>
        <p:nvSpPr>
          <p:cNvPr id="6151" name="Text Box 5"/>
          <p:cNvSpPr txBox="1">
            <a:spLocks noChangeArrowheads="1"/>
          </p:cNvSpPr>
          <p:nvPr/>
        </p:nvSpPr>
        <p:spPr bwMode="auto">
          <a:xfrm>
            <a:off x="304800" y="3657600"/>
            <a:ext cx="71278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400" i="0" dirty="0">
                <a:latin typeface="Times" panose="02020603050405020304" pitchFamily="18" charset="0"/>
              </a:rPr>
              <a:t>Since you look for a relationship between two variables when doing simple linear regression, linear regression is shown as a graph, and the relationship is expressed as an algebraic expression.</a:t>
            </a:r>
          </a:p>
          <a:p>
            <a:pPr>
              <a:spcBef>
                <a:spcPct val="0"/>
              </a:spcBef>
              <a:buClrTx/>
              <a:buFontTx/>
              <a:buNone/>
            </a:pPr>
            <a:endParaRPr lang="en-US" altLang="en-US" sz="2400" i="0" dirty="0">
              <a:latin typeface="Times" panose="02020603050405020304" pitchFamily="18" charset="0"/>
            </a:endParaRPr>
          </a:p>
        </p:txBody>
      </p:sp>
    </p:spTree>
    <p:extLst>
      <p:ext uri="{BB962C8B-B14F-4D97-AF65-F5344CB8AC3E}">
        <p14:creationId xmlns:p14="http://schemas.microsoft.com/office/powerpoint/2010/main" val="1908630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1"/>
          </p:nvPr>
        </p:nvSpPr>
        <p:spPr/>
        <p:txBody>
          <a:bodyPr/>
          <a:lstStyle/>
          <a:p>
            <a:pPr>
              <a:defRPr/>
            </a:pPr>
            <a:r>
              <a:rPr lang="en-US" altLang="en-US" dirty="0"/>
              <a:t>MGMT650 Review</a:t>
            </a:r>
          </a:p>
        </p:txBody>
      </p:sp>
      <p:sp>
        <p:nvSpPr>
          <p:cNvPr id="7" name="Slide Number Placeholder 4"/>
          <p:cNvSpPr>
            <a:spLocks noGrp="1"/>
          </p:cNvSpPr>
          <p:nvPr>
            <p:ph type="sldNum" sz="quarter" idx="12"/>
          </p:nvPr>
        </p:nvSpPr>
        <p:spPr/>
        <p:txBody>
          <a:bodyPr/>
          <a:lstStyle/>
          <a:p>
            <a:pPr>
              <a:defRPr/>
            </a:pPr>
            <a:fld id="{A158F81B-F229-4A2C-86FA-F232F0F118F8}" type="slidenum">
              <a:rPr lang="en-US" altLang="en-US"/>
              <a:pPr>
                <a:defRPr/>
              </a:pPr>
              <a:t>36</a:t>
            </a:fld>
            <a:endParaRPr lang="en-US" altLang="en-US"/>
          </a:p>
        </p:txBody>
      </p:sp>
      <p:sp>
        <p:nvSpPr>
          <p:cNvPr id="8196" name="Rectangle 2"/>
          <p:cNvSpPr>
            <a:spLocks noGrp="1" noChangeArrowheads="1"/>
          </p:cNvSpPr>
          <p:nvPr>
            <p:ph type="title"/>
          </p:nvPr>
        </p:nvSpPr>
        <p:spPr/>
        <p:txBody>
          <a:bodyPr/>
          <a:lstStyle/>
          <a:p>
            <a:pPr eaLnBrk="1" hangingPunct="1"/>
            <a:r>
              <a:rPr lang="en-US" altLang="en-US"/>
              <a:t>Graphing</a:t>
            </a:r>
          </a:p>
        </p:txBody>
      </p:sp>
      <p:sp>
        <p:nvSpPr>
          <p:cNvPr id="8197" name="Text Box 3"/>
          <p:cNvSpPr txBox="1">
            <a:spLocks noChangeArrowheads="1"/>
          </p:cNvSpPr>
          <p:nvPr/>
        </p:nvSpPr>
        <p:spPr bwMode="auto">
          <a:xfrm>
            <a:off x="990600" y="1449388"/>
            <a:ext cx="6088063"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000" i="0" dirty="0">
                <a:latin typeface="Times" panose="02020603050405020304" pitchFamily="18" charset="0"/>
              </a:rPr>
              <a:t>“Regression” consists of graphing data numbers and </a:t>
            </a:r>
          </a:p>
          <a:p>
            <a:pPr>
              <a:spcBef>
                <a:spcPct val="0"/>
              </a:spcBef>
              <a:buClrTx/>
              <a:buFontTx/>
              <a:buNone/>
            </a:pPr>
            <a:r>
              <a:rPr lang="en-US" altLang="en-US" sz="2000" i="0" dirty="0">
                <a:latin typeface="Times" panose="02020603050405020304" pitchFamily="18" charset="0"/>
              </a:rPr>
              <a:t>then looking for a relationship between the numbers.</a:t>
            </a:r>
          </a:p>
          <a:p>
            <a:pPr>
              <a:spcBef>
                <a:spcPct val="0"/>
              </a:spcBef>
              <a:buClrTx/>
              <a:buFontTx/>
              <a:buNone/>
            </a:pPr>
            <a:endParaRPr lang="en-US" altLang="en-US" sz="2000" i="0" dirty="0">
              <a:latin typeface="Times" panose="02020603050405020304" pitchFamily="18" charset="0"/>
            </a:endParaRPr>
          </a:p>
          <a:p>
            <a:pPr>
              <a:spcBef>
                <a:spcPct val="0"/>
              </a:spcBef>
              <a:buClrTx/>
              <a:buFontTx/>
              <a:buNone/>
            </a:pPr>
            <a:r>
              <a:rPr lang="en-US" altLang="en-US" sz="2000" i="0" dirty="0">
                <a:latin typeface="Times" panose="02020603050405020304" pitchFamily="18" charset="0"/>
              </a:rPr>
              <a:t>“Regression analysis is used primarily for the purpose of prediction. The goal in regression analysis is to develop a statistical model that can be used to predict values of a dependent or response variable based on the  values of at least one explanatory or independent variable.”</a:t>
            </a:r>
          </a:p>
          <a:p>
            <a:pPr>
              <a:spcBef>
                <a:spcPct val="0"/>
              </a:spcBef>
              <a:buClrTx/>
              <a:buFontTx/>
              <a:buNone/>
            </a:pPr>
            <a:endParaRPr lang="en-US" altLang="en-US" sz="2000" i="0" dirty="0">
              <a:latin typeface="Times" panose="02020603050405020304" pitchFamily="18" charset="0"/>
            </a:endParaRPr>
          </a:p>
          <a:p>
            <a:pPr>
              <a:spcBef>
                <a:spcPct val="0"/>
              </a:spcBef>
              <a:buClrTx/>
              <a:buFontTx/>
              <a:buNone/>
            </a:pPr>
            <a:r>
              <a:rPr lang="en-US" altLang="en-US" sz="2000" i="0" dirty="0">
                <a:latin typeface="Times" panose="02020603050405020304" pitchFamily="18" charset="0"/>
              </a:rPr>
              <a:t>The y variable is the dependent variable on the graph, while the x is independent.  Be careful to not mix up</a:t>
            </a:r>
            <a:r>
              <a:rPr lang="en-US" altLang="en-US" sz="2400" i="0" dirty="0">
                <a:latin typeface="Times" panose="02020603050405020304" pitchFamily="18" charset="0"/>
              </a:rPr>
              <a:t> </a:t>
            </a:r>
            <a:r>
              <a:rPr lang="en-US" altLang="en-US" sz="2000" i="0" dirty="0">
                <a:latin typeface="Times" panose="02020603050405020304" pitchFamily="18" charset="0"/>
              </a:rPr>
              <a:t>the variables or you will get incorrect results.</a:t>
            </a:r>
            <a:endParaRPr lang="en-US" altLang="en-US" sz="2400" i="0" dirty="0">
              <a:latin typeface="Times" panose="02020603050405020304" pitchFamily="18" charset="0"/>
            </a:endParaRPr>
          </a:p>
        </p:txBody>
      </p:sp>
      <p:sp>
        <p:nvSpPr>
          <p:cNvPr id="8198" name="Text Box 4"/>
          <p:cNvSpPr txBox="1">
            <a:spLocks noChangeArrowheads="1"/>
          </p:cNvSpPr>
          <p:nvPr/>
        </p:nvSpPr>
        <p:spPr bwMode="auto">
          <a:xfrm>
            <a:off x="609600" y="5638800"/>
            <a:ext cx="6334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1200" i="0">
                <a:latin typeface="Times" panose="02020603050405020304" pitchFamily="18" charset="0"/>
              </a:rPr>
              <a:t>Levine, D.M., Krehbiel, T.C., &amp; Berenson, M.L. (2003). </a:t>
            </a:r>
            <a:r>
              <a:rPr lang="en-US" altLang="en-US" sz="1200">
                <a:latin typeface="Times" panose="02020603050405020304" pitchFamily="18" charset="0"/>
              </a:rPr>
              <a:t>Business statistics: A first course</a:t>
            </a:r>
            <a:r>
              <a:rPr lang="en-US" altLang="en-US" sz="1200" i="0">
                <a:latin typeface="Times" panose="02020603050405020304" pitchFamily="18" charset="0"/>
              </a:rPr>
              <a:t> (3rd ed.).  Upper Saddle River: Prentice Hall.</a:t>
            </a:r>
            <a:endParaRPr lang="en-US" altLang="en-US" sz="2400" i="0">
              <a:latin typeface="Times" panose="02020603050405020304" pitchFamily="18" charset="0"/>
            </a:endParaRPr>
          </a:p>
        </p:txBody>
      </p:sp>
    </p:spTree>
    <p:extLst>
      <p:ext uri="{BB962C8B-B14F-4D97-AF65-F5344CB8AC3E}">
        <p14:creationId xmlns:p14="http://schemas.microsoft.com/office/powerpoint/2010/main" val="19090223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9DD14097-1873-4BAF-B559-78620805484D}" type="slidenum">
              <a:rPr lang="en-US" altLang="en-US"/>
              <a:pPr>
                <a:defRPr/>
              </a:pPr>
              <a:t>37</a:t>
            </a:fld>
            <a:endParaRPr lang="en-US" altLang="en-US"/>
          </a:p>
        </p:txBody>
      </p:sp>
      <p:sp>
        <p:nvSpPr>
          <p:cNvPr id="10244" name="Rectangle 2"/>
          <p:cNvSpPr>
            <a:spLocks noGrp="1" noChangeArrowheads="1"/>
          </p:cNvSpPr>
          <p:nvPr>
            <p:ph type="title"/>
          </p:nvPr>
        </p:nvSpPr>
        <p:spPr/>
        <p:txBody>
          <a:bodyPr/>
          <a:lstStyle/>
          <a:p>
            <a:pPr eaLnBrk="1" hangingPunct="1"/>
            <a:r>
              <a:rPr lang="en-US" altLang="en-US"/>
              <a:t>Regression - No relationship</a:t>
            </a:r>
          </a:p>
        </p:txBody>
      </p:sp>
      <p:graphicFrame>
        <p:nvGraphicFramePr>
          <p:cNvPr id="10245" name="Object 3"/>
          <p:cNvGraphicFramePr>
            <a:graphicFrameLocks noChangeAspect="1"/>
          </p:cNvGraphicFramePr>
          <p:nvPr/>
        </p:nvGraphicFramePr>
        <p:xfrm>
          <a:off x="1219200" y="1219200"/>
          <a:ext cx="7205663" cy="4838700"/>
        </p:xfrm>
        <a:graphic>
          <a:graphicData uri="http://schemas.openxmlformats.org/presentationml/2006/ole">
            <mc:AlternateContent xmlns:mc="http://schemas.openxmlformats.org/markup-compatibility/2006">
              <mc:Choice xmlns:v="urn:schemas-microsoft-com:vml" Requires="v">
                <p:oleObj spid="_x0000_s35852" name="Worksheet" r:id="rId4" imgW="7506005" imgH="5038954" progId="Excel.Sheet.8">
                  <p:embed/>
                </p:oleObj>
              </mc:Choice>
              <mc:Fallback>
                <p:oleObj name="Worksheet" r:id="rId4" imgW="7506005" imgH="5038954" progId="Excel.Sheet.8">
                  <p:embed/>
                  <p:pic>
                    <p:nvPicPr>
                      <p:cNvPr id="10245"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1219200"/>
                        <a:ext cx="7205663" cy="4838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6648390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B1D71D79-F871-45B0-A527-44F8DE0548B3}" type="slidenum">
              <a:rPr lang="en-US" altLang="en-US"/>
              <a:pPr>
                <a:defRPr/>
              </a:pPr>
              <a:t>38</a:t>
            </a:fld>
            <a:endParaRPr lang="en-US" altLang="en-US"/>
          </a:p>
        </p:txBody>
      </p:sp>
      <p:sp>
        <p:nvSpPr>
          <p:cNvPr id="12292" name="Rectangle 2"/>
          <p:cNvSpPr>
            <a:spLocks noGrp="1" noChangeArrowheads="1"/>
          </p:cNvSpPr>
          <p:nvPr>
            <p:ph type="title"/>
          </p:nvPr>
        </p:nvSpPr>
        <p:spPr/>
        <p:txBody>
          <a:bodyPr/>
          <a:lstStyle/>
          <a:p>
            <a:pPr eaLnBrk="1" hangingPunct="1"/>
            <a:r>
              <a:rPr lang="en-US" altLang="en-US"/>
              <a:t>Regression - Positive Relationship</a:t>
            </a:r>
          </a:p>
        </p:txBody>
      </p:sp>
      <p:graphicFrame>
        <p:nvGraphicFramePr>
          <p:cNvPr id="12293" name="Object 3"/>
          <p:cNvGraphicFramePr>
            <a:graphicFrameLocks noChangeAspect="1"/>
          </p:cNvGraphicFramePr>
          <p:nvPr/>
        </p:nvGraphicFramePr>
        <p:xfrm>
          <a:off x="1524000" y="1495096"/>
          <a:ext cx="6905625" cy="4635500"/>
        </p:xfrm>
        <a:graphic>
          <a:graphicData uri="http://schemas.openxmlformats.org/presentationml/2006/ole">
            <mc:AlternateContent xmlns:mc="http://schemas.openxmlformats.org/markup-compatibility/2006">
              <mc:Choice xmlns:v="urn:schemas-microsoft-com:vml" Requires="v">
                <p:oleObj spid="_x0000_s36876" name="Worksheet" r:id="rId4" imgW="7505938" imgH="4962763" progId="Excel.Sheet.8">
                  <p:embed/>
                </p:oleObj>
              </mc:Choice>
              <mc:Fallback>
                <p:oleObj name="Worksheet" r:id="rId4" imgW="7505938" imgH="4962763" progId="Excel.Sheet.8">
                  <p:embed/>
                  <p:pic>
                    <p:nvPicPr>
                      <p:cNvPr id="12293"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495096"/>
                        <a:ext cx="6905625" cy="463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8244303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1"/>
          </p:nvPr>
        </p:nvSpPr>
        <p:spPr/>
        <p:txBody>
          <a:bodyPr/>
          <a:lstStyle/>
          <a:p>
            <a:pPr>
              <a:defRPr/>
            </a:pPr>
            <a:r>
              <a:rPr lang="en-US" altLang="en-US" dirty="0"/>
              <a:t>MGMT650 Review</a:t>
            </a:r>
          </a:p>
        </p:txBody>
      </p:sp>
      <p:sp>
        <p:nvSpPr>
          <p:cNvPr id="7" name="Slide Number Placeholder 4"/>
          <p:cNvSpPr>
            <a:spLocks noGrp="1"/>
          </p:cNvSpPr>
          <p:nvPr>
            <p:ph type="sldNum" sz="quarter" idx="12"/>
          </p:nvPr>
        </p:nvSpPr>
        <p:spPr/>
        <p:txBody>
          <a:bodyPr/>
          <a:lstStyle/>
          <a:p>
            <a:pPr>
              <a:defRPr/>
            </a:pPr>
            <a:fld id="{E1C397A4-E10C-4520-8CAE-609FD15C2C5B}" type="slidenum">
              <a:rPr lang="en-US" altLang="en-US"/>
              <a:pPr>
                <a:defRPr/>
              </a:pPr>
              <a:t>39</a:t>
            </a:fld>
            <a:endParaRPr lang="en-US" altLang="en-US"/>
          </a:p>
        </p:txBody>
      </p:sp>
      <p:sp>
        <p:nvSpPr>
          <p:cNvPr id="14340" name="Rectangle 2"/>
          <p:cNvSpPr>
            <a:spLocks noGrp="1" noChangeArrowheads="1"/>
          </p:cNvSpPr>
          <p:nvPr>
            <p:ph type="title"/>
          </p:nvPr>
        </p:nvSpPr>
        <p:spPr/>
        <p:txBody>
          <a:bodyPr/>
          <a:lstStyle/>
          <a:p>
            <a:pPr eaLnBrk="1" hangingPunct="1"/>
            <a:r>
              <a:rPr lang="en-US" altLang="en-US"/>
              <a:t>Example</a:t>
            </a:r>
          </a:p>
        </p:txBody>
      </p:sp>
      <p:sp>
        <p:nvSpPr>
          <p:cNvPr id="14341" name="Text Box 3"/>
          <p:cNvSpPr txBox="1">
            <a:spLocks noChangeArrowheads="1"/>
          </p:cNvSpPr>
          <p:nvPr/>
        </p:nvSpPr>
        <p:spPr bwMode="auto">
          <a:xfrm>
            <a:off x="762000" y="1392238"/>
            <a:ext cx="748217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400" i="0" dirty="0">
                <a:latin typeface="Times" panose="02020603050405020304" pitchFamily="18" charset="0"/>
              </a:rPr>
              <a:t>Management of a soft-drink bottling company wished </a:t>
            </a:r>
          </a:p>
          <a:p>
            <a:pPr>
              <a:spcBef>
                <a:spcPct val="0"/>
              </a:spcBef>
              <a:buClrTx/>
              <a:buFontTx/>
              <a:buNone/>
            </a:pPr>
            <a:r>
              <a:rPr lang="en-US" altLang="en-US" sz="2400" i="0" dirty="0">
                <a:latin typeface="Times" panose="02020603050405020304" pitchFamily="18" charset="0"/>
              </a:rPr>
              <a:t>to develop a method for allocating delivery costs to </a:t>
            </a:r>
          </a:p>
          <a:p>
            <a:pPr>
              <a:spcBef>
                <a:spcPct val="0"/>
              </a:spcBef>
              <a:buClrTx/>
              <a:buFontTx/>
              <a:buNone/>
            </a:pPr>
            <a:r>
              <a:rPr lang="en-US" altLang="en-US" sz="2400" i="0" dirty="0">
                <a:latin typeface="Times" panose="02020603050405020304" pitchFamily="18" charset="0"/>
              </a:rPr>
              <a:t>customers.  Although one cost clearly relates to travel time </a:t>
            </a:r>
          </a:p>
          <a:p>
            <a:pPr>
              <a:spcBef>
                <a:spcPct val="0"/>
              </a:spcBef>
              <a:buClrTx/>
              <a:buFontTx/>
              <a:buNone/>
            </a:pPr>
            <a:r>
              <a:rPr lang="en-US" altLang="en-US" sz="2400" i="0" dirty="0">
                <a:latin typeface="Times" panose="02020603050405020304" pitchFamily="18" charset="0"/>
              </a:rPr>
              <a:t>within a particular route, another variable cost reflects the </a:t>
            </a:r>
          </a:p>
          <a:p>
            <a:pPr>
              <a:spcBef>
                <a:spcPct val="0"/>
              </a:spcBef>
              <a:buClrTx/>
              <a:buFontTx/>
              <a:buNone/>
            </a:pPr>
            <a:r>
              <a:rPr lang="en-US" altLang="en-US" sz="2400" i="0" dirty="0">
                <a:latin typeface="Times" panose="02020603050405020304" pitchFamily="18" charset="0"/>
              </a:rPr>
              <a:t>time required to unload the cases of soft drink at the </a:t>
            </a:r>
          </a:p>
          <a:p>
            <a:pPr>
              <a:spcBef>
                <a:spcPct val="0"/>
              </a:spcBef>
              <a:buClrTx/>
              <a:buFontTx/>
              <a:buNone/>
            </a:pPr>
            <a:r>
              <a:rPr lang="en-US" altLang="en-US" sz="2400" i="0" dirty="0">
                <a:latin typeface="Times" panose="02020603050405020304" pitchFamily="18" charset="0"/>
              </a:rPr>
              <a:t>delivery point.  A sample of 20 customers was selected</a:t>
            </a:r>
          </a:p>
          <a:p>
            <a:pPr>
              <a:spcBef>
                <a:spcPct val="0"/>
              </a:spcBef>
              <a:buClrTx/>
              <a:buFontTx/>
              <a:buNone/>
            </a:pPr>
            <a:r>
              <a:rPr lang="en-US" altLang="en-US" sz="2400" i="0" dirty="0">
                <a:latin typeface="Times" panose="02020603050405020304" pitchFamily="18" charset="0"/>
              </a:rPr>
              <a:t>from routes within a territory and the delivery time and </a:t>
            </a:r>
          </a:p>
          <a:p>
            <a:pPr>
              <a:spcBef>
                <a:spcPct val="0"/>
              </a:spcBef>
              <a:buClrTx/>
              <a:buFontTx/>
              <a:buNone/>
            </a:pPr>
            <a:r>
              <a:rPr lang="en-US" altLang="en-US" sz="2400" i="0" dirty="0">
                <a:latin typeface="Times" panose="02020603050405020304" pitchFamily="18" charset="0"/>
              </a:rPr>
              <a:t>number of cases delivered were measured, with the </a:t>
            </a:r>
          </a:p>
          <a:p>
            <a:pPr>
              <a:spcBef>
                <a:spcPct val="0"/>
              </a:spcBef>
              <a:buClrTx/>
              <a:buFontTx/>
              <a:buNone/>
            </a:pPr>
            <a:r>
              <a:rPr lang="en-US" altLang="en-US" sz="2400" i="0" dirty="0">
                <a:latin typeface="Times" panose="02020603050405020304" pitchFamily="18" charset="0"/>
              </a:rPr>
              <a:t>following results:</a:t>
            </a:r>
          </a:p>
        </p:txBody>
      </p:sp>
    </p:spTree>
    <p:extLst>
      <p:ext uri="{BB962C8B-B14F-4D97-AF65-F5344CB8AC3E}">
        <p14:creationId xmlns:p14="http://schemas.microsoft.com/office/powerpoint/2010/main" val="39043151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9E79BC9A-10B7-430E-9C38-6A98BF0A71A5}" type="slidenum">
              <a:rPr lang="en-US" altLang="en-US"/>
              <a:pPr>
                <a:defRPr/>
              </a:pPr>
              <a:t>40</a:t>
            </a:fld>
            <a:endParaRPr lang="en-US" altLang="en-US"/>
          </a:p>
        </p:txBody>
      </p:sp>
      <p:sp>
        <p:nvSpPr>
          <p:cNvPr id="16388" name="Rectangle 2"/>
          <p:cNvSpPr>
            <a:spLocks noGrp="1" noChangeArrowheads="1"/>
          </p:cNvSpPr>
          <p:nvPr>
            <p:ph type="title"/>
          </p:nvPr>
        </p:nvSpPr>
        <p:spPr/>
        <p:txBody>
          <a:bodyPr/>
          <a:lstStyle/>
          <a:p>
            <a:pPr eaLnBrk="1" hangingPunct="1"/>
            <a:r>
              <a:rPr lang="en-US" altLang="en-US"/>
              <a:t>Data</a:t>
            </a:r>
          </a:p>
        </p:txBody>
      </p:sp>
      <p:graphicFrame>
        <p:nvGraphicFramePr>
          <p:cNvPr id="16389" name="Object 5"/>
          <p:cNvGraphicFramePr>
            <a:graphicFrameLocks noChangeAspect="1"/>
          </p:cNvGraphicFramePr>
          <p:nvPr/>
        </p:nvGraphicFramePr>
        <p:xfrm>
          <a:off x="1042987" y="1905000"/>
          <a:ext cx="7058025" cy="3289300"/>
        </p:xfrm>
        <a:graphic>
          <a:graphicData uri="http://schemas.openxmlformats.org/presentationml/2006/ole">
            <mc:AlternateContent xmlns:mc="http://schemas.openxmlformats.org/markup-compatibility/2006">
              <mc:Choice xmlns:v="urn:schemas-microsoft-com:vml" Requires="v">
                <p:oleObj spid="_x0000_s37900" name="Worksheet" r:id="rId3" imgW="7056120" imgH="3288792" progId="Excel.Sheet.8">
                  <p:embed/>
                </p:oleObj>
              </mc:Choice>
              <mc:Fallback>
                <p:oleObj name="Worksheet" r:id="rId3" imgW="7056120" imgH="3288792" progId="Excel.Sheet.8">
                  <p:embed/>
                  <p:pic>
                    <p:nvPicPr>
                      <p:cNvPr id="16389"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7" y="1905000"/>
                        <a:ext cx="7058025" cy="328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5329110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US" altLang="en-US" dirty="0"/>
              <a:t>MGMT650 Review</a:t>
            </a:r>
          </a:p>
        </p:txBody>
      </p:sp>
      <p:sp>
        <p:nvSpPr>
          <p:cNvPr id="6" name="Slide Number Placeholder 5"/>
          <p:cNvSpPr>
            <a:spLocks noGrp="1"/>
          </p:cNvSpPr>
          <p:nvPr>
            <p:ph type="sldNum" sz="quarter" idx="12"/>
          </p:nvPr>
        </p:nvSpPr>
        <p:spPr/>
        <p:txBody>
          <a:bodyPr/>
          <a:lstStyle/>
          <a:p>
            <a:pPr>
              <a:defRPr/>
            </a:pPr>
            <a:fld id="{6CF58987-EE35-48FA-BD80-BC438A4DA176}" type="slidenum">
              <a:rPr lang="en-US" altLang="en-US"/>
              <a:pPr>
                <a:defRPr/>
              </a:pPr>
              <a:t>41</a:t>
            </a:fld>
            <a:endParaRPr lang="en-US" altLang="en-US"/>
          </a:p>
        </p:txBody>
      </p:sp>
      <p:sp>
        <p:nvSpPr>
          <p:cNvPr id="17412" name="Rectangle 2"/>
          <p:cNvSpPr>
            <a:spLocks noGrp="1" noChangeArrowheads="1"/>
          </p:cNvSpPr>
          <p:nvPr>
            <p:ph type="title"/>
          </p:nvPr>
        </p:nvSpPr>
        <p:spPr>
          <a:xfrm>
            <a:off x="1371600" y="384175"/>
            <a:ext cx="6400800" cy="914400"/>
          </a:xfrm>
        </p:spPr>
        <p:txBody>
          <a:bodyPr/>
          <a:lstStyle/>
          <a:p>
            <a:pPr eaLnBrk="1" hangingPunct="1"/>
            <a:r>
              <a:rPr lang="en-US" altLang="en-US" dirty="0"/>
              <a:t>Scatter Diagram</a:t>
            </a:r>
          </a:p>
        </p:txBody>
      </p:sp>
      <p:sp>
        <p:nvSpPr>
          <p:cNvPr id="17413" name="Rectangle 3"/>
          <p:cNvSpPr>
            <a:spLocks noGrp="1" noChangeArrowheads="1"/>
          </p:cNvSpPr>
          <p:nvPr>
            <p:ph type="body" idx="1"/>
          </p:nvPr>
        </p:nvSpPr>
        <p:spPr>
          <a:xfrm>
            <a:off x="876300" y="1447800"/>
            <a:ext cx="7391400" cy="4191000"/>
          </a:xfrm>
        </p:spPr>
        <p:txBody>
          <a:bodyPr/>
          <a:lstStyle/>
          <a:p>
            <a:pPr marL="609600" indent="-609600" eaLnBrk="1" hangingPunct="1">
              <a:buFont typeface="Times" panose="02020603050405020304" pitchFamily="18" charset="0"/>
              <a:buAutoNum type="arabicPeriod"/>
            </a:pPr>
            <a:r>
              <a:rPr lang="en-US" altLang="en-US" i="0" dirty="0"/>
              <a:t>Assume that you wanted to develop a model to predict delivery time based on the number of cases delivered.</a:t>
            </a:r>
          </a:p>
          <a:p>
            <a:pPr marL="609600" indent="-609600" eaLnBrk="1" hangingPunct="1">
              <a:buFont typeface="Times" panose="02020603050405020304" pitchFamily="18" charset="0"/>
              <a:buAutoNum type="arabicPeriod"/>
            </a:pPr>
            <a:r>
              <a:rPr lang="en-US" altLang="en-US" i="0" dirty="0"/>
              <a:t>Set up a scatter diagram.</a:t>
            </a:r>
          </a:p>
          <a:p>
            <a:pPr marL="609600" indent="-609600" eaLnBrk="1" hangingPunct="1">
              <a:buFont typeface="Times" panose="02020603050405020304" pitchFamily="18" charset="0"/>
              <a:buAutoNum type="arabicPeriod"/>
            </a:pPr>
            <a:r>
              <a:rPr lang="en-US" altLang="en-US" i="0" dirty="0"/>
              <a:t>Using Excel…</a:t>
            </a:r>
          </a:p>
          <a:p>
            <a:pPr marL="609600" indent="-609600" eaLnBrk="1" hangingPunct="1">
              <a:buFont typeface="Times" panose="02020603050405020304" pitchFamily="18" charset="0"/>
              <a:buAutoNum type="arabicPeriod"/>
            </a:pPr>
            <a:r>
              <a:rPr lang="en-US" altLang="en-US" i="0" dirty="0"/>
              <a:t>Insert </a:t>
            </a:r>
            <a:r>
              <a:rPr lang="en-US" altLang="en-US" i="0" dirty="0">
                <a:sym typeface="Symbol" panose="05050102010706020507" pitchFamily="18" charset="2"/>
              </a:rPr>
              <a:t> Chart  XY (Scatter)  Next</a:t>
            </a:r>
          </a:p>
        </p:txBody>
      </p:sp>
    </p:spTree>
    <p:extLst>
      <p:ext uri="{BB962C8B-B14F-4D97-AF65-F5344CB8AC3E}">
        <p14:creationId xmlns:p14="http://schemas.microsoft.com/office/powerpoint/2010/main" val="2977566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530296E6-A382-40F0-9C4B-DE338446FF46}" type="slidenum">
              <a:rPr lang="en-US" altLang="en-US"/>
              <a:pPr>
                <a:defRPr/>
              </a:pPr>
              <a:t>42</a:t>
            </a:fld>
            <a:endParaRPr lang="en-US" altLang="en-US"/>
          </a:p>
        </p:txBody>
      </p:sp>
      <p:sp>
        <p:nvSpPr>
          <p:cNvPr id="18436" name="Rectangle 2"/>
          <p:cNvSpPr>
            <a:spLocks noGrp="1" noChangeArrowheads="1"/>
          </p:cNvSpPr>
          <p:nvPr>
            <p:ph type="title"/>
          </p:nvPr>
        </p:nvSpPr>
        <p:spPr/>
        <p:txBody>
          <a:bodyPr/>
          <a:lstStyle/>
          <a:p>
            <a:pPr eaLnBrk="1" hangingPunct="1"/>
            <a:r>
              <a:rPr lang="en-US" altLang="en-US"/>
              <a:t>Scatter Diagram</a:t>
            </a:r>
          </a:p>
        </p:txBody>
      </p:sp>
      <p:graphicFrame>
        <p:nvGraphicFramePr>
          <p:cNvPr id="18437" name="Object 3"/>
          <p:cNvGraphicFramePr>
            <a:graphicFrameLocks noChangeAspect="1"/>
          </p:cNvGraphicFramePr>
          <p:nvPr/>
        </p:nvGraphicFramePr>
        <p:xfrm>
          <a:off x="838200" y="1219200"/>
          <a:ext cx="7280275" cy="4887913"/>
        </p:xfrm>
        <a:graphic>
          <a:graphicData uri="http://schemas.openxmlformats.org/presentationml/2006/ole">
            <mc:AlternateContent xmlns:mc="http://schemas.openxmlformats.org/markup-compatibility/2006">
              <mc:Choice xmlns:v="urn:schemas-microsoft-com:vml" Requires="v">
                <p:oleObj spid="_x0000_s38924" name="Worksheet" r:id="rId4" imgW="7505938" imgH="4972288" progId="Excel.Sheet.8">
                  <p:embed/>
                </p:oleObj>
              </mc:Choice>
              <mc:Fallback>
                <p:oleObj name="Worksheet" r:id="rId4" imgW="7505938" imgH="4972288" progId="Excel.Sheet.8">
                  <p:embed/>
                  <p:pic>
                    <p:nvPicPr>
                      <p:cNvPr id="18437"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219200"/>
                        <a:ext cx="7280275" cy="4887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8046754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US" altLang="en-US" dirty="0"/>
              <a:t>MGMT650 Review</a:t>
            </a:r>
          </a:p>
        </p:txBody>
      </p:sp>
      <p:sp>
        <p:nvSpPr>
          <p:cNvPr id="6" name="Slide Number Placeholder 5"/>
          <p:cNvSpPr>
            <a:spLocks noGrp="1"/>
          </p:cNvSpPr>
          <p:nvPr>
            <p:ph type="sldNum" sz="quarter" idx="12"/>
          </p:nvPr>
        </p:nvSpPr>
        <p:spPr/>
        <p:txBody>
          <a:bodyPr/>
          <a:lstStyle/>
          <a:p>
            <a:pPr>
              <a:defRPr/>
            </a:pPr>
            <a:fld id="{9CA73A6F-DB72-496C-886E-C798559AEB01}" type="slidenum">
              <a:rPr lang="en-US" altLang="en-US"/>
              <a:pPr>
                <a:defRPr/>
              </a:pPr>
              <a:t>43</a:t>
            </a:fld>
            <a:endParaRPr lang="en-US" altLang="en-US"/>
          </a:p>
        </p:txBody>
      </p:sp>
      <p:sp>
        <p:nvSpPr>
          <p:cNvPr id="20484" name="Rectangle 2"/>
          <p:cNvSpPr>
            <a:spLocks noGrp="1" noChangeArrowheads="1"/>
          </p:cNvSpPr>
          <p:nvPr>
            <p:ph type="title"/>
          </p:nvPr>
        </p:nvSpPr>
        <p:spPr/>
        <p:txBody>
          <a:bodyPr/>
          <a:lstStyle/>
          <a:p>
            <a:pPr eaLnBrk="1" hangingPunct="1"/>
            <a:r>
              <a:rPr lang="en-US" altLang="en-US"/>
              <a:t>Regression Coefficients</a:t>
            </a:r>
          </a:p>
        </p:txBody>
      </p:sp>
      <p:sp>
        <p:nvSpPr>
          <p:cNvPr id="20485" name="Rectangle 3"/>
          <p:cNvSpPr>
            <a:spLocks noGrp="1" noChangeArrowheads="1"/>
          </p:cNvSpPr>
          <p:nvPr>
            <p:ph type="body" idx="1"/>
          </p:nvPr>
        </p:nvSpPr>
        <p:spPr>
          <a:xfrm>
            <a:off x="990600" y="1676400"/>
            <a:ext cx="7391400" cy="3048000"/>
          </a:xfrm>
        </p:spPr>
        <p:txBody>
          <a:bodyPr/>
          <a:lstStyle/>
          <a:p>
            <a:pPr marL="609600" indent="-609600" eaLnBrk="1" hangingPunct="1">
              <a:lnSpc>
                <a:spcPct val="90000"/>
              </a:lnSpc>
              <a:buFont typeface="Times" panose="02020603050405020304" pitchFamily="18" charset="0"/>
              <a:buAutoNum type="arabicPeriod"/>
            </a:pPr>
            <a:r>
              <a:rPr lang="en-US" altLang="en-US" sz="2800" i="0" dirty="0"/>
              <a:t>Tools </a:t>
            </a:r>
            <a:r>
              <a:rPr lang="en-US" altLang="en-US" sz="2800" i="0" dirty="0">
                <a:sym typeface="Symbol" panose="05050102010706020507" pitchFamily="18" charset="2"/>
              </a:rPr>
              <a:t> Data Analysis… Regression</a:t>
            </a:r>
          </a:p>
          <a:p>
            <a:pPr marL="609600" indent="-609600" eaLnBrk="1" hangingPunct="1">
              <a:lnSpc>
                <a:spcPct val="90000"/>
              </a:lnSpc>
              <a:buFont typeface="Times" panose="02020603050405020304" pitchFamily="18" charset="0"/>
              <a:buAutoNum type="arabicPeriod"/>
            </a:pPr>
            <a:r>
              <a:rPr lang="en-US" altLang="en-US" sz="2800" i="0" dirty="0">
                <a:sym typeface="Symbol" panose="05050102010706020507" pitchFamily="18" charset="2"/>
              </a:rPr>
              <a:t>(In this problem) The Y range (dependent variable) consists of the values for the delivery time in minutes.</a:t>
            </a:r>
          </a:p>
          <a:p>
            <a:pPr marL="609600" indent="-609600" eaLnBrk="1" hangingPunct="1">
              <a:lnSpc>
                <a:spcPct val="90000"/>
              </a:lnSpc>
              <a:buFont typeface="Times" panose="02020603050405020304" pitchFamily="18" charset="0"/>
              <a:buAutoNum type="arabicPeriod"/>
            </a:pPr>
            <a:r>
              <a:rPr lang="en-US" altLang="en-US" sz="2800" i="0" dirty="0">
                <a:sym typeface="Symbol" panose="05050102010706020507" pitchFamily="18" charset="2"/>
              </a:rPr>
              <a:t>(In this problem) The X range (independent variable) consists of the values for the number of cases delivered.</a:t>
            </a:r>
            <a:endParaRPr lang="en-US" altLang="en-US" sz="2800" i="0" dirty="0"/>
          </a:p>
        </p:txBody>
      </p:sp>
    </p:spTree>
    <p:extLst>
      <p:ext uri="{BB962C8B-B14F-4D97-AF65-F5344CB8AC3E}">
        <p14:creationId xmlns:p14="http://schemas.microsoft.com/office/powerpoint/2010/main" val="26713557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A50E0B8D-5B30-4266-90D8-7912F0E5D296}" type="slidenum">
              <a:rPr lang="en-US" altLang="en-US"/>
              <a:pPr>
                <a:defRPr/>
              </a:pPr>
              <a:t>44</a:t>
            </a:fld>
            <a:endParaRPr lang="en-US" altLang="en-US"/>
          </a:p>
        </p:txBody>
      </p:sp>
      <p:sp>
        <p:nvSpPr>
          <p:cNvPr id="22532" name="Rectangle 2"/>
          <p:cNvSpPr>
            <a:spLocks noGrp="1" noChangeArrowheads="1"/>
          </p:cNvSpPr>
          <p:nvPr>
            <p:ph type="title"/>
          </p:nvPr>
        </p:nvSpPr>
        <p:spPr/>
        <p:txBody>
          <a:bodyPr/>
          <a:lstStyle/>
          <a:p>
            <a:pPr eaLnBrk="1" hangingPunct="1"/>
            <a:r>
              <a:rPr lang="en-US" altLang="en-US"/>
              <a:t>Regression Output</a:t>
            </a:r>
          </a:p>
        </p:txBody>
      </p:sp>
      <p:graphicFrame>
        <p:nvGraphicFramePr>
          <p:cNvPr id="22533" name="Object 3"/>
          <p:cNvGraphicFramePr>
            <a:graphicFrameLocks noChangeAspect="1"/>
          </p:cNvGraphicFramePr>
          <p:nvPr/>
        </p:nvGraphicFramePr>
        <p:xfrm>
          <a:off x="1143000" y="1295400"/>
          <a:ext cx="7162800" cy="4748213"/>
        </p:xfrm>
        <a:graphic>
          <a:graphicData uri="http://schemas.openxmlformats.org/presentationml/2006/ole">
            <mc:AlternateContent xmlns:mc="http://schemas.openxmlformats.org/markup-compatibility/2006">
              <mc:Choice xmlns:v="urn:schemas-microsoft-com:vml" Requires="v">
                <p:oleObj spid="_x0000_s39948" name="Worksheet" r:id="rId4" imgW="4000738" imgH="2981563" progId="Excel.Sheet.8">
                  <p:embed/>
                </p:oleObj>
              </mc:Choice>
              <mc:Fallback>
                <p:oleObj name="Worksheet" r:id="rId4" imgW="4000738" imgH="2981563" progId="Excel.Sheet.8">
                  <p:embed/>
                  <p:pic>
                    <p:nvPicPr>
                      <p:cNvPr id="22533"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1295400"/>
                        <a:ext cx="7162800" cy="4748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2158644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100ADAD0-8063-41B1-BD1B-14C456F813D0}" type="slidenum">
              <a:rPr lang="en-US" altLang="en-US"/>
              <a:pPr>
                <a:defRPr/>
              </a:pPr>
              <a:t>45</a:t>
            </a:fld>
            <a:endParaRPr lang="en-US" altLang="en-US"/>
          </a:p>
        </p:txBody>
      </p:sp>
      <p:sp>
        <p:nvSpPr>
          <p:cNvPr id="24580" name="Rectangle 2"/>
          <p:cNvSpPr>
            <a:spLocks noGrp="1" noChangeArrowheads="1"/>
          </p:cNvSpPr>
          <p:nvPr>
            <p:ph type="title"/>
          </p:nvPr>
        </p:nvSpPr>
        <p:spPr/>
        <p:txBody>
          <a:bodyPr/>
          <a:lstStyle/>
          <a:p>
            <a:pPr eaLnBrk="1" hangingPunct="1"/>
            <a:r>
              <a:rPr lang="en-US" altLang="en-US"/>
              <a:t>Regression Equation</a:t>
            </a:r>
          </a:p>
        </p:txBody>
      </p:sp>
      <p:sp>
        <p:nvSpPr>
          <p:cNvPr id="24581" name="Text Box 3"/>
          <p:cNvSpPr txBox="1">
            <a:spLocks noChangeArrowheads="1"/>
          </p:cNvSpPr>
          <p:nvPr/>
        </p:nvSpPr>
        <p:spPr bwMode="auto">
          <a:xfrm>
            <a:off x="1041400" y="1951038"/>
            <a:ext cx="6130925" cy="301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i="0" dirty="0" err="1">
                <a:latin typeface="Times" panose="02020603050405020304" pitchFamily="18" charset="0"/>
              </a:rPr>
              <a:t>b</a:t>
            </a:r>
            <a:r>
              <a:rPr lang="en-US" altLang="en-US" i="0" baseline="-25000" dirty="0" err="1">
                <a:latin typeface="Times" panose="02020603050405020304" pitchFamily="18" charset="0"/>
              </a:rPr>
              <a:t>0</a:t>
            </a:r>
            <a:r>
              <a:rPr lang="en-US" altLang="en-US" i="0" dirty="0">
                <a:latin typeface="Times" panose="02020603050405020304" pitchFamily="18" charset="0"/>
              </a:rPr>
              <a:t> = 24.83</a:t>
            </a:r>
          </a:p>
          <a:p>
            <a:pPr>
              <a:spcBef>
                <a:spcPct val="0"/>
              </a:spcBef>
              <a:buClrTx/>
              <a:buFontTx/>
              <a:buNone/>
            </a:pPr>
            <a:r>
              <a:rPr lang="en-US" altLang="en-US" i="0" dirty="0" err="1">
                <a:latin typeface="Times" panose="02020603050405020304" pitchFamily="18" charset="0"/>
              </a:rPr>
              <a:t>b</a:t>
            </a:r>
            <a:r>
              <a:rPr lang="en-US" altLang="en-US" i="0" baseline="-25000" dirty="0" err="1">
                <a:latin typeface="Times" panose="02020603050405020304" pitchFamily="18" charset="0"/>
              </a:rPr>
              <a:t>1</a:t>
            </a:r>
            <a:r>
              <a:rPr lang="en-US" altLang="en-US" i="0" dirty="0">
                <a:latin typeface="Times" panose="02020603050405020304" pitchFamily="18" charset="0"/>
              </a:rPr>
              <a:t> = 0.14</a:t>
            </a:r>
          </a:p>
          <a:p>
            <a:pPr>
              <a:spcBef>
                <a:spcPct val="0"/>
              </a:spcBef>
              <a:buClrTx/>
              <a:buFontTx/>
              <a:buNone/>
            </a:pPr>
            <a:endParaRPr lang="en-US" altLang="en-US" i="0" dirty="0">
              <a:latin typeface="Times" panose="02020603050405020304" pitchFamily="18" charset="0"/>
            </a:endParaRPr>
          </a:p>
          <a:p>
            <a:pPr>
              <a:spcBef>
                <a:spcPct val="0"/>
              </a:spcBef>
              <a:buClrTx/>
              <a:buFontTx/>
              <a:buNone/>
            </a:pPr>
            <a:r>
              <a:rPr lang="en-US" altLang="en-US" i="0" dirty="0">
                <a:latin typeface="Times" panose="02020603050405020304" pitchFamily="18" charset="0"/>
              </a:rPr>
              <a:t>Therefore, the regression equation is</a:t>
            </a:r>
          </a:p>
          <a:p>
            <a:pPr>
              <a:spcBef>
                <a:spcPct val="0"/>
              </a:spcBef>
              <a:buClrTx/>
              <a:buFontTx/>
              <a:buNone/>
            </a:pPr>
            <a:endParaRPr lang="en-US" altLang="en-US" i="0" dirty="0">
              <a:latin typeface="Times" panose="02020603050405020304" pitchFamily="18" charset="0"/>
            </a:endParaRPr>
          </a:p>
          <a:p>
            <a:pPr>
              <a:spcBef>
                <a:spcPct val="0"/>
              </a:spcBef>
              <a:buClrTx/>
              <a:buFontTx/>
              <a:buNone/>
            </a:pPr>
            <a:r>
              <a:rPr lang="en-US" altLang="en-US" i="0" dirty="0">
                <a:latin typeface="Times" panose="02020603050405020304" pitchFamily="18" charset="0"/>
              </a:rPr>
              <a:t>y = 0.14*X + 24.83</a:t>
            </a:r>
          </a:p>
        </p:txBody>
      </p:sp>
    </p:spTree>
    <p:extLst>
      <p:ext uri="{BB962C8B-B14F-4D97-AF65-F5344CB8AC3E}">
        <p14:creationId xmlns:p14="http://schemas.microsoft.com/office/powerpoint/2010/main" val="38707131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1"/>
          </p:nvPr>
        </p:nvSpPr>
        <p:spPr/>
        <p:txBody>
          <a:bodyPr/>
          <a:lstStyle/>
          <a:p>
            <a:pPr>
              <a:defRPr/>
            </a:pPr>
            <a:r>
              <a:rPr lang="en-US" altLang="en-US" dirty="0"/>
              <a:t>MGMT650 Review</a:t>
            </a:r>
          </a:p>
        </p:txBody>
      </p:sp>
      <p:sp>
        <p:nvSpPr>
          <p:cNvPr id="6" name="Slide Number Placeholder 4"/>
          <p:cNvSpPr>
            <a:spLocks noGrp="1"/>
          </p:cNvSpPr>
          <p:nvPr>
            <p:ph type="sldNum" sz="quarter" idx="12"/>
          </p:nvPr>
        </p:nvSpPr>
        <p:spPr/>
        <p:txBody>
          <a:bodyPr/>
          <a:lstStyle/>
          <a:p>
            <a:pPr>
              <a:defRPr/>
            </a:pPr>
            <a:fld id="{FC6C192A-C49F-4006-9797-8583A44B6050}" type="slidenum">
              <a:rPr lang="en-US" altLang="en-US"/>
              <a:pPr>
                <a:defRPr/>
              </a:pPr>
              <a:t>46</a:t>
            </a:fld>
            <a:endParaRPr lang="en-US" altLang="en-US"/>
          </a:p>
        </p:txBody>
      </p:sp>
      <p:sp>
        <p:nvSpPr>
          <p:cNvPr id="26628" name="Rectangle 2"/>
          <p:cNvSpPr>
            <a:spLocks noGrp="1" noChangeArrowheads="1"/>
          </p:cNvSpPr>
          <p:nvPr>
            <p:ph type="title"/>
          </p:nvPr>
        </p:nvSpPr>
        <p:spPr/>
        <p:txBody>
          <a:bodyPr/>
          <a:lstStyle/>
          <a:p>
            <a:pPr eaLnBrk="1" hangingPunct="1"/>
            <a:r>
              <a:rPr lang="en-US" altLang="en-US"/>
              <a:t>Delivery time for 500 cases</a:t>
            </a:r>
          </a:p>
        </p:txBody>
      </p:sp>
      <p:sp>
        <p:nvSpPr>
          <p:cNvPr id="26629" name="Text Box 3"/>
          <p:cNvSpPr txBox="1">
            <a:spLocks noChangeArrowheads="1"/>
          </p:cNvSpPr>
          <p:nvPr/>
        </p:nvSpPr>
        <p:spPr bwMode="auto">
          <a:xfrm>
            <a:off x="587188" y="1435567"/>
            <a:ext cx="6659563"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800" i="0" dirty="0">
                <a:latin typeface="Times" panose="02020603050405020304" pitchFamily="18" charset="0"/>
              </a:rPr>
              <a:t>Would it be appropriate to use the model to </a:t>
            </a:r>
          </a:p>
          <a:p>
            <a:pPr>
              <a:spcBef>
                <a:spcPct val="0"/>
              </a:spcBef>
              <a:buClrTx/>
              <a:buFontTx/>
              <a:buNone/>
            </a:pPr>
            <a:r>
              <a:rPr lang="en-US" altLang="en-US" sz="2800" i="0" dirty="0">
                <a:latin typeface="Times" panose="02020603050405020304" pitchFamily="18" charset="0"/>
              </a:rPr>
              <a:t>predict the delivery time for a customer who </a:t>
            </a:r>
          </a:p>
          <a:p>
            <a:pPr>
              <a:spcBef>
                <a:spcPct val="0"/>
              </a:spcBef>
              <a:buClrTx/>
              <a:buFontTx/>
              <a:buNone/>
            </a:pPr>
            <a:r>
              <a:rPr lang="en-US" altLang="en-US" sz="2800" i="0" dirty="0">
                <a:latin typeface="Times" panose="02020603050405020304" pitchFamily="18" charset="0"/>
              </a:rPr>
              <a:t>is receiving 500 cases of soft drink?  Why?</a:t>
            </a:r>
          </a:p>
          <a:p>
            <a:pPr>
              <a:spcBef>
                <a:spcPct val="0"/>
              </a:spcBef>
              <a:buClrTx/>
              <a:buFontTx/>
              <a:buNone/>
            </a:pPr>
            <a:endParaRPr lang="en-US" altLang="en-US" sz="2800" i="0" dirty="0">
              <a:latin typeface="Times" panose="02020603050405020304" pitchFamily="18" charset="0"/>
            </a:endParaRPr>
          </a:p>
        </p:txBody>
      </p:sp>
      <p:sp>
        <p:nvSpPr>
          <p:cNvPr id="7" name="Text Box 3"/>
          <p:cNvSpPr txBox="1">
            <a:spLocks noChangeArrowheads="1"/>
          </p:cNvSpPr>
          <p:nvPr/>
        </p:nvSpPr>
        <p:spPr bwMode="auto">
          <a:xfrm>
            <a:off x="550433" y="3048000"/>
            <a:ext cx="6970713" cy="22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Font typeface="Wingdings" panose="05000000000000000000" pitchFamily="2" charset="2"/>
              <a:buChar char="©"/>
              <a:defRPr sz="3200" i="1">
                <a:solidFill>
                  <a:schemeClr val="tx1"/>
                </a:solidFill>
                <a:latin typeface="Times New Roman" panose="02020603050405020304" pitchFamily="18" charset="0"/>
              </a:defRPr>
            </a:lvl1pPr>
            <a:lvl2pPr marL="742950" indent="-285750">
              <a:spcBef>
                <a:spcPct val="20000"/>
              </a:spcBef>
              <a:buClr>
                <a:schemeClr val="tx2"/>
              </a:buClr>
              <a:buFont typeface="Wingdings" panose="05000000000000000000" pitchFamily="2" charset="2"/>
              <a:buChar char="©"/>
              <a:defRPr sz="2800" i="1">
                <a:solidFill>
                  <a:schemeClr val="tx1"/>
                </a:solidFill>
                <a:latin typeface="Times New Roman" panose="02020603050405020304" pitchFamily="18" charset="0"/>
              </a:defRPr>
            </a:lvl2pPr>
            <a:lvl3pPr marL="1143000" indent="-228600">
              <a:spcBef>
                <a:spcPct val="20000"/>
              </a:spcBef>
              <a:buClr>
                <a:schemeClr val="bg2"/>
              </a:buClr>
              <a:buFont typeface="Wingdings" panose="05000000000000000000" pitchFamily="2" charset="2"/>
              <a:buChar char="©"/>
              <a:defRPr sz="2400" i="1">
                <a:solidFill>
                  <a:schemeClr val="tx1"/>
                </a:solidFill>
                <a:latin typeface="Times New Roman" panose="02020603050405020304" pitchFamily="18" charset="0"/>
              </a:defRPr>
            </a:lvl3pPr>
            <a:lvl4pPr marL="1600200" indent="-228600">
              <a:spcBef>
                <a:spcPct val="20000"/>
              </a:spcBef>
              <a:buClr>
                <a:schemeClr val="accent2"/>
              </a:buClr>
              <a:buFont typeface="Wingdings" panose="05000000000000000000" pitchFamily="2" charset="2"/>
              <a:buChar char="©"/>
              <a:defRPr sz="2000" i="1">
                <a:solidFill>
                  <a:schemeClr val="tx1"/>
                </a:solidFill>
                <a:latin typeface="Times New Roman" panose="02020603050405020304" pitchFamily="18" charset="0"/>
              </a:defRPr>
            </a:lvl4pPr>
            <a:lvl5pPr marL="2057400" indent="-228600">
              <a:spcBef>
                <a:spcPct val="20000"/>
              </a:spcBef>
              <a:buFont typeface="Wingdings" panose="05000000000000000000" pitchFamily="2" charset="2"/>
              <a:buChar char="©"/>
              <a:defRPr sz="2000" i="1">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Wingdings" panose="05000000000000000000" pitchFamily="2" charset="2"/>
              <a:buChar char="©"/>
              <a:defRPr sz="2000" i="1">
                <a:solidFill>
                  <a:schemeClr val="tx1"/>
                </a:solidFill>
                <a:latin typeface="Times New Roman" panose="02020603050405020304" pitchFamily="18" charset="0"/>
              </a:defRPr>
            </a:lvl9pPr>
          </a:lstStyle>
          <a:p>
            <a:pPr>
              <a:spcBef>
                <a:spcPct val="0"/>
              </a:spcBef>
              <a:buClrTx/>
              <a:buFontTx/>
              <a:buNone/>
            </a:pPr>
            <a:r>
              <a:rPr lang="en-US" altLang="en-US" sz="2800" i="0" dirty="0">
                <a:latin typeface="Times" panose="02020603050405020304" pitchFamily="18" charset="0"/>
              </a:rPr>
              <a:t>No, 500 cases is outside the relevant range </a:t>
            </a:r>
          </a:p>
          <a:p>
            <a:pPr>
              <a:spcBef>
                <a:spcPct val="0"/>
              </a:spcBef>
              <a:buClrTx/>
              <a:buFontTx/>
              <a:buNone/>
            </a:pPr>
            <a:r>
              <a:rPr lang="en-US" altLang="en-US" sz="2800" i="0" dirty="0">
                <a:latin typeface="Times" panose="02020603050405020304" pitchFamily="18" charset="0"/>
              </a:rPr>
              <a:t>of the data used to fit the regression equation.</a:t>
            </a:r>
          </a:p>
          <a:p>
            <a:pPr>
              <a:spcBef>
                <a:spcPct val="0"/>
              </a:spcBef>
              <a:buClrTx/>
              <a:buFontTx/>
              <a:buNone/>
            </a:pPr>
            <a:r>
              <a:rPr lang="en-US" altLang="en-US" sz="2800" i="0" dirty="0">
                <a:latin typeface="Times" panose="02020603050405020304" pitchFamily="18" charset="0"/>
              </a:rPr>
              <a:t>Our range goes up to 300.</a:t>
            </a:r>
          </a:p>
          <a:p>
            <a:pPr>
              <a:spcBef>
                <a:spcPct val="0"/>
              </a:spcBef>
              <a:buClrTx/>
              <a:buFontTx/>
              <a:buNone/>
            </a:pPr>
            <a:r>
              <a:rPr lang="en-US" altLang="en-US" sz="2800" i="0" dirty="0">
                <a:latin typeface="Times" panose="02020603050405020304" pitchFamily="18" charset="0"/>
              </a:rPr>
              <a:t>For 500, there could be a need for a second trip</a:t>
            </a:r>
          </a:p>
          <a:p>
            <a:pPr>
              <a:spcBef>
                <a:spcPct val="0"/>
              </a:spcBef>
              <a:buClrTx/>
              <a:buFontTx/>
              <a:buNone/>
            </a:pPr>
            <a:r>
              <a:rPr lang="en-US" altLang="en-US" sz="2800" i="0" dirty="0">
                <a:latin typeface="Times" panose="02020603050405020304" pitchFamily="18" charset="0"/>
              </a:rPr>
              <a:t>We don’t know the size of the truck</a:t>
            </a:r>
          </a:p>
        </p:txBody>
      </p:sp>
    </p:spTree>
    <p:extLst>
      <p:ext uri="{BB962C8B-B14F-4D97-AF65-F5344CB8AC3E}">
        <p14:creationId xmlns:p14="http://schemas.microsoft.com/office/powerpoint/2010/main" val="41197835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Chi Squared Distribution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610600" cy="4525963"/>
              </a:xfrm>
            </p:spPr>
            <p:txBody>
              <a:bodyPr/>
              <a:lstStyle/>
              <a:p>
                <a:r>
                  <a:rPr lang="en-US" sz="2800" dirty="0"/>
                  <a:t>Explains how well a </a:t>
                </a:r>
                <a:r>
                  <a:rPr lang="en-US" sz="2800" b="1" dirty="0"/>
                  <a:t>theoretical</a:t>
                </a:r>
                <a:r>
                  <a:rPr lang="en-US" sz="2800" dirty="0"/>
                  <a:t> distribution explains an </a:t>
                </a:r>
                <a:r>
                  <a:rPr lang="en-US" sz="2800" b="1" dirty="0"/>
                  <a:t>observed</a:t>
                </a:r>
                <a:r>
                  <a:rPr lang="en-US" sz="2800" dirty="0"/>
                  <a:t> distribution</a:t>
                </a:r>
              </a:p>
              <a:p>
                <a:r>
                  <a:rPr lang="en-US" sz="2800" dirty="0"/>
                  <a:t>Three types of Chi Square tests:</a:t>
                </a:r>
              </a:p>
              <a:p>
                <a:pPr lvl="1"/>
                <a:r>
                  <a:rPr lang="en-US" sz="2400" dirty="0"/>
                  <a:t>Goodness of Fit  (one group, one variable)</a:t>
                </a:r>
              </a:p>
              <a:p>
                <a:pPr lvl="1"/>
                <a:r>
                  <a:rPr lang="en-US" sz="2400" dirty="0"/>
                  <a:t>Homogeneity (several groups, one variable)</a:t>
                </a:r>
              </a:p>
              <a:p>
                <a:pPr lvl="1"/>
                <a:r>
                  <a:rPr lang="en-US" sz="2400" dirty="0"/>
                  <a:t>Independence (one group, two variables)</a:t>
                </a:r>
              </a:p>
              <a:p>
                <a:pPr marL="0" indent="0">
                  <a:buNone/>
                </a:pPr>
                <a14:m>
                  <m:oMathPara xmlns:m="http://schemas.openxmlformats.org/officeDocument/2006/math">
                    <m:oMathParaPr>
                      <m:jc m:val="centerGroup"/>
                    </m:oMathParaPr>
                    <m:oMath xmlns:m="http://schemas.openxmlformats.org/officeDocument/2006/math">
                      <m:sSup>
                        <m:sSupPr>
                          <m:ctrlPr>
                            <a:rPr lang="en-US" i="1" dirty="0">
                              <a:solidFill>
                                <a:srgbClr val="000000"/>
                              </a:solidFill>
                              <a:latin typeface="Cambria Math" panose="02040503050406030204" pitchFamily="18" charset="0"/>
                            </a:rPr>
                          </m:ctrlPr>
                        </m:sSupPr>
                        <m:e>
                          <m:r>
                            <a:rPr lang="en-US" i="1" dirty="0">
                              <a:solidFill>
                                <a:srgbClr val="000000"/>
                              </a:solidFill>
                              <a:latin typeface="Cambria Math" panose="02040503050406030204" pitchFamily="18" charset="0"/>
                            </a:rPr>
                            <m:t>𝑥</m:t>
                          </m:r>
                        </m:e>
                        <m:sup>
                          <m:r>
                            <a:rPr lang="en-US" dirty="0">
                              <a:solidFill>
                                <a:srgbClr val="000000"/>
                              </a:solidFill>
                              <a:latin typeface="Cambria Math" panose="02040503050406030204" pitchFamily="18" charset="0"/>
                            </a:rPr>
                            <m:t>2</m:t>
                          </m:r>
                        </m:sup>
                      </m:sSup>
                      <m:r>
                        <a:rPr lang="en-US" i="1" dirty="0">
                          <a:solidFill>
                            <a:srgbClr val="000000"/>
                          </a:solidFill>
                          <a:latin typeface="Cambria Math" panose="02040503050406030204" pitchFamily="18" charset="0"/>
                        </a:rPr>
                        <m:t>=</m:t>
                      </m:r>
                      <m:nary>
                        <m:naryPr>
                          <m:chr m:val="∑"/>
                          <m:grow m:val="on"/>
                          <m:subHide m:val="on"/>
                          <m:supHide m:val="on"/>
                          <m:ctrlPr>
                            <a:rPr lang="en-US" i="1" dirty="0">
                              <a:solidFill>
                                <a:srgbClr val="000000"/>
                              </a:solidFill>
                              <a:latin typeface="Cambria Math" panose="02040503050406030204" pitchFamily="18" charset="0"/>
                            </a:rPr>
                          </m:ctrlPr>
                        </m:naryPr>
                        <m:sub/>
                        <m:sup/>
                        <m:e>
                          <m:f>
                            <m:fPr>
                              <m:ctrlPr>
                                <a:rPr lang="en-US" i="1" dirty="0">
                                  <a:solidFill>
                                    <a:srgbClr val="000000"/>
                                  </a:solidFill>
                                  <a:latin typeface="Cambria Math" panose="02040503050406030204" pitchFamily="18" charset="0"/>
                                </a:rPr>
                              </m:ctrlPr>
                            </m:fPr>
                            <m:num>
                              <m:sSup>
                                <m:sSupPr>
                                  <m:ctrlPr>
                                    <a:rPr lang="en-US" i="1" dirty="0">
                                      <a:solidFill>
                                        <a:srgbClr val="000000"/>
                                      </a:solidFill>
                                      <a:latin typeface="Cambria Math" panose="02040503050406030204" pitchFamily="18" charset="0"/>
                                    </a:rPr>
                                  </m:ctrlPr>
                                </m:sSupPr>
                                <m:e>
                                  <m:d>
                                    <m:dPr>
                                      <m:ctrlPr>
                                        <a:rPr lang="en-US" i="1" dirty="0">
                                          <a:solidFill>
                                            <a:srgbClr val="000000"/>
                                          </a:solidFill>
                                          <a:latin typeface="Cambria Math" panose="02040503050406030204" pitchFamily="18" charset="0"/>
                                        </a:rPr>
                                      </m:ctrlPr>
                                    </m:dPr>
                                    <m:e>
                                      <m:r>
                                        <m:rPr>
                                          <m:sty m:val="p"/>
                                        </m:rPr>
                                        <a:rPr lang="en-US" dirty="0">
                                          <a:solidFill>
                                            <a:srgbClr val="000000"/>
                                          </a:solidFill>
                                          <a:latin typeface="Cambria Math" panose="02040503050406030204" pitchFamily="18" charset="0"/>
                                        </a:rPr>
                                        <m:t>obs</m:t>
                                      </m:r>
                                      <m:r>
                                        <a:rPr lang="en-US" dirty="0">
                                          <a:solidFill>
                                            <a:srgbClr val="000000"/>
                                          </a:solidFill>
                                          <a:latin typeface="Cambria Math" panose="02040503050406030204" pitchFamily="18" charset="0"/>
                                        </a:rPr>
                                        <m:t>−ⅇ</m:t>
                                      </m:r>
                                      <m:r>
                                        <a:rPr lang="en-US" i="1" dirty="0">
                                          <a:solidFill>
                                            <a:srgbClr val="000000"/>
                                          </a:solidFill>
                                          <a:latin typeface="Cambria Math" panose="02040503050406030204" pitchFamily="18" charset="0"/>
                                        </a:rPr>
                                        <m:t>𝑥𝑝</m:t>
                                      </m:r>
                                    </m:e>
                                  </m:d>
                                </m:e>
                                <m:sup>
                                  <m:r>
                                    <a:rPr lang="en-US" dirty="0">
                                      <a:solidFill>
                                        <a:srgbClr val="000000"/>
                                      </a:solidFill>
                                      <a:latin typeface="Cambria Math" panose="02040503050406030204" pitchFamily="18" charset="0"/>
                                    </a:rPr>
                                    <m:t>2</m:t>
                                  </m:r>
                                </m:sup>
                              </m:sSup>
                            </m:num>
                            <m:den>
                              <m:r>
                                <a:rPr lang="en-US" dirty="0">
                                  <a:solidFill>
                                    <a:srgbClr val="000000"/>
                                  </a:solidFill>
                                  <a:latin typeface="Cambria Math" panose="02040503050406030204" pitchFamily="18" charset="0"/>
                                </a:rPr>
                                <m:t>ⅇ</m:t>
                              </m:r>
                              <m:r>
                                <a:rPr lang="en-US" i="1" dirty="0">
                                  <a:solidFill>
                                    <a:srgbClr val="000000"/>
                                  </a:solidFill>
                                  <a:latin typeface="Cambria Math" panose="02040503050406030204" pitchFamily="18" charset="0"/>
                                </a:rPr>
                                <m:t>𝑥𝑝</m:t>
                              </m:r>
                            </m:den>
                          </m:f>
                        </m:e>
                      </m:nary>
                    </m:oMath>
                  </m:oMathPara>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610600" cy="4525963"/>
              </a:xfrm>
              <a:blipFill>
                <a:blip r:embed="rId2"/>
                <a:stretch>
                  <a:fillRect l="-1274" t="-1482"/>
                </a:stretch>
              </a:blipFill>
            </p:spPr>
            <p:txBody>
              <a:bodyPr/>
              <a:lstStyle/>
              <a:p>
                <a:r>
                  <a:rPr lang="en-US">
                    <a:noFill/>
                  </a:rPr>
                  <a:t> </a:t>
                </a:r>
              </a:p>
            </p:txBody>
          </p:sp>
        </mc:Fallback>
      </mc:AlternateContent>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47</a:t>
            </a:fld>
            <a:endParaRPr lang="en-US"/>
          </a:p>
        </p:txBody>
      </p:sp>
    </p:spTree>
    <p:extLst>
      <p:ext uri="{BB962C8B-B14F-4D97-AF65-F5344CB8AC3E}">
        <p14:creationId xmlns:p14="http://schemas.microsoft.com/office/powerpoint/2010/main" val="11961327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lstStyle/>
          <a:p>
            <a:r>
              <a:rPr lang="en-US" dirty="0"/>
              <a:t>Chi-Square Test of Homogeneity</a:t>
            </a:r>
          </a:p>
        </p:txBody>
      </p:sp>
      <p:sp>
        <p:nvSpPr>
          <p:cNvPr id="3" name="Content Placeholder 2"/>
          <p:cNvSpPr>
            <a:spLocks noGrp="1"/>
          </p:cNvSpPr>
          <p:nvPr>
            <p:ph idx="1"/>
          </p:nvPr>
        </p:nvSpPr>
        <p:spPr/>
        <p:txBody>
          <a:bodyPr/>
          <a:lstStyle/>
          <a:p>
            <a:r>
              <a:rPr lang="en-US" sz="2000" dirty="0"/>
              <a:t>A bank wants to know if the distributions of applications is the same from three marketing campaigns</a:t>
            </a:r>
          </a:p>
          <a:p>
            <a:r>
              <a:rPr lang="en-US" sz="2000" dirty="0"/>
              <a:t>A sample of 200 applications from each campaign has these results:</a:t>
            </a:r>
          </a:p>
          <a:p>
            <a:endParaRPr lang="en-US" sz="2000" dirty="0"/>
          </a:p>
          <a:p>
            <a:endParaRPr lang="en-US" sz="2000" dirty="0"/>
          </a:p>
          <a:p>
            <a:endParaRPr lang="en-US" sz="2000" dirty="0"/>
          </a:p>
          <a:p>
            <a:endParaRPr lang="en-US" sz="2000" dirty="0"/>
          </a:p>
          <a:p>
            <a:pPr marL="0" indent="0">
              <a:buNone/>
            </a:pPr>
            <a:endParaRPr lang="en-US" sz="2000" dirty="0"/>
          </a:p>
          <a:p>
            <a:r>
              <a:rPr lang="en-US" sz="2000" dirty="0"/>
              <a:t>What are the expected values?</a:t>
            </a:r>
          </a:p>
          <a:p>
            <a:r>
              <a:rPr lang="en-US" sz="2000" dirty="0"/>
              <a:t>Find the test statistic and p-value. (Use .1 significance level)</a:t>
            </a:r>
          </a:p>
          <a:p>
            <a:r>
              <a:rPr lang="en-US" sz="2000" dirty="0"/>
              <a:t>State conclusions.</a:t>
            </a:r>
          </a:p>
          <a:p>
            <a:endParaRPr lang="en-US" sz="2000" dirty="0"/>
          </a:p>
          <a:p>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48</a:t>
            </a:fld>
            <a:endParaRPr lang="en-US"/>
          </a:p>
        </p:txBody>
      </p:sp>
      <p:graphicFrame>
        <p:nvGraphicFramePr>
          <p:cNvPr id="8" name="Table 7"/>
          <p:cNvGraphicFramePr>
            <a:graphicFrameLocks noGrp="1"/>
          </p:cNvGraphicFramePr>
          <p:nvPr/>
        </p:nvGraphicFramePr>
        <p:xfrm>
          <a:off x="1600200" y="2667000"/>
          <a:ext cx="7086600" cy="1854200"/>
        </p:xfrm>
        <a:graphic>
          <a:graphicData uri="http://schemas.openxmlformats.org/drawingml/2006/table">
            <a:tbl>
              <a:tblPr firstRow="1" bandRow="1">
                <a:tableStyleId>{5C22544A-7EE6-4342-B048-85BDC9FD1C3A}</a:tableStyleId>
              </a:tblPr>
              <a:tblGrid>
                <a:gridCol w="1417320">
                  <a:extLst>
                    <a:ext uri="{9D8B030D-6E8A-4147-A177-3AD203B41FA5}">
                      <a16:colId xmlns:a16="http://schemas.microsoft.com/office/drawing/2014/main" val="2061369406"/>
                    </a:ext>
                  </a:extLst>
                </a:gridCol>
                <a:gridCol w="1417320">
                  <a:extLst>
                    <a:ext uri="{9D8B030D-6E8A-4147-A177-3AD203B41FA5}">
                      <a16:colId xmlns:a16="http://schemas.microsoft.com/office/drawing/2014/main" val="2794773017"/>
                    </a:ext>
                  </a:extLst>
                </a:gridCol>
                <a:gridCol w="1417320">
                  <a:extLst>
                    <a:ext uri="{9D8B030D-6E8A-4147-A177-3AD203B41FA5}">
                      <a16:colId xmlns:a16="http://schemas.microsoft.com/office/drawing/2014/main" val="2946720135"/>
                    </a:ext>
                  </a:extLst>
                </a:gridCol>
                <a:gridCol w="1417320">
                  <a:extLst>
                    <a:ext uri="{9D8B030D-6E8A-4147-A177-3AD203B41FA5}">
                      <a16:colId xmlns:a16="http://schemas.microsoft.com/office/drawing/2014/main" val="603076832"/>
                    </a:ext>
                  </a:extLst>
                </a:gridCol>
                <a:gridCol w="1417320">
                  <a:extLst>
                    <a:ext uri="{9D8B030D-6E8A-4147-A177-3AD203B41FA5}">
                      <a16:colId xmlns:a16="http://schemas.microsoft.com/office/drawing/2014/main" val="122167949"/>
                    </a:ext>
                  </a:extLst>
                </a:gridCol>
              </a:tblGrid>
              <a:tr h="370840">
                <a:tc>
                  <a:txBody>
                    <a:bodyPr/>
                    <a:lstStyle/>
                    <a:p>
                      <a:pPr algn="ctr"/>
                      <a:r>
                        <a:rPr lang="en-US" dirty="0"/>
                        <a:t>Type</a:t>
                      </a:r>
                    </a:p>
                  </a:txBody>
                  <a:tcPr/>
                </a:tc>
                <a:tc>
                  <a:txBody>
                    <a:bodyPr/>
                    <a:lstStyle/>
                    <a:p>
                      <a:pPr algn="ctr"/>
                      <a:r>
                        <a:rPr lang="en-US" dirty="0"/>
                        <a:t>Silver</a:t>
                      </a:r>
                    </a:p>
                  </a:txBody>
                  <a:tcPr/>
                </a:tc>
                <a:tc>
                  <a:txBody>
                    <a:bodyPr/>
                    <a:lstStyle/>
                    <a:p>
                      <a:pPr algn="ctr"/>
                      <a:r>
                        <a:rPr lang="en-US" dirty="0"/>
                        <a:t>Gold</a:t>
                      </a:r>
                    </a:p>
                  </a:txBody>
                  <a:tcPr/>
                </a:tc>
                <a:tc>
                  <a:txBody>
                    <a:bodyPr/>
                    <a:lstStyle/>
                    <a:p>
                      <a:pPr algn="ctr"/>
                      <a:r>
                        <a:rPr lang="en-US" dirty="0"/>
                        <a:t>Platinum</a:t>
                      </a:r>
                    </a:p>
                  </a:txBody>
                  <a:tcPr/>
                </a:tc>
                <a:tc>
                  <a:txBody>
                    <a:bodyPr/>
                    <a:lstStyle/>
                    <a:p>
                      <a:pPr algn="ctr"/>
                      <a:r>
                        <a:rPr lang="en-US" dirty="0"/>
                        <a:t>Total</a:t>
                      </a:r>
                    </a:p>
                  </a:txBody>
                  <a:tcPr/>
                </a:tc>
                <a:extLst>
                  <a:ext uri="{0D108BD9-81ED-4DB2-BD59-A6C34878D82A}">
                    <a16:rowId xmlns:a16="http://schemas.microsoft.com/office/drawing/2014/main" val="2148317691"/>
                  </a:ext>
                </a:extLst>
              </a:tr>
              <a:tr h="370840">
                <a:tc>
                  <a:txBody>
                    <a:bodyPr/>
                    <a:lstStyle/>
                    <a:p>
                      <a:pPr algn="ctr"/>
                      <a:r>
                        <a:rPr lang="en-US" dirty="0"/>
                        <a:t>Campaign 1</a:t>
                      </a:r>
                    </a:p>
                  </a:txBody>
                  <a:tcPr/>
                </a:tc>
                <a:tc>
                  <a:txBody>
                    <a:bodyPr/>
                    <a:lstStyle/>
                    <a:p>
                      <a:pPr algn="ctr"/>
                      <a:r>
                        <a:rPr lang="en-US" dirty="0"/>
                        <a:t>120</a:t>
                      </a:r>
                    </a:p>
                  </a:txBody>
                  <a:tcPr/>
                </a:tc>
                <a:tc>
                  <a:txBody>
                    <a:bodyPr/>
                    <a:lstStyle/>
                    <a:p>
                      <a:pPr algn="ctr"/>
                      <a:r>
                        <a:rPr lang="en-US" dirty="0"/>
                        <a:t>50</a:t>
                      </a:r>
                    </a:p>
                  </a:txBody>
                  <a:tcPr/>
                </a:tc>
                <a:tc>
                  <a:txBody>
                    <a:bodyPr/>
                    <a:lstStyle/>
                    <a:p>
                      <a:pPr algn="ctr"/>
                      <a:r>
                        <a:rPr lang="en-US" dirty="0"/>
                        <a:t>30</a:t>
                      </a:r>
                    </a:p>
                  </a:txBody>
                  <a:tcPr/>
                </a:tc>
                <a:tc>
                  <a:txBody>
                    <a:bodyPr/>
                    <a:lstStyle/>
                    <a:p>
                      <a:pPr algn="ctr"/>
                      <a:r>
                        <a:rPr lang="en-US" dirty="0"/>
                        <a:t>200</a:t>
                      </a:r>
                    </a:p>
                  </a:txBody>
                  <a:tcPr/>
                </a:tc>
                <a:extLst>
                  <a:ext uri="{0D108BD9-81ED-4DB2-BD59-A6C34878D82A}">
                    <a16:rowId xmlns:a16="http://schemas.microsoft.com/office/drawing/2014/main" val="3376748562"/>
                  </a:ext>
                </a:extLst>
              </a:tr>
              <a:tr h="370840">
                <a:tc>
                  <a:txBody>
                    <a:bodyPr/>
                    <a:lstStyle/>
                    <a:p>
                      <a:pPr algn="ctr"/>
                      <a:r>
                        <a:rPr lang="en-US" dirty="0"/>
                        <a:t>Campaign 2</a:t>
                      </a:r>
                    </a:p>
                  </a:txBody>
                  <a:tcPr/>
                </a:tc>
                <a:tc>
                  <a:txBody>
                    <a:bodyPr/>
                    <a:lstStyle/>
                    <a:p>
                      <a:pPr algn="ctr"/>
                      <a:r>
                        <a:rPr lang="en-US" dirty="0"/>
                        <a:t>115</a:t>
                      </a:r>
                    </a:p>
                  </a:txBody>
                  <a:tcPr/>
                </a:tc>
                <a:tc>
                  <a:txBody>
                    <a:bodyPr/>
                    <a:lstStyle/>
                    <a:p>
                      <a:pPr algn="ctr"/>
                      <a:r>
                        <a:rPr lang="en-US" dirty="0"/>
                        <a:t>50</a:t>
                      </a:r>
                    </a:p>
                  </a:txBody>
                  <a:tcPr/>
                </a:tc>
                <a:tc>
                  <a:txBody>
                    <a:bodyPr/>
                    <a:lstStyle/>
                    <a:p>
                      <a:pPr algn="ctr"/>
                      <a:r>
                        <a:rPr lang="en-US" dirty="0"/>
                        <a:t>35</a:t>
                      </a:r>
                    </a:p>
                  </a:txBody>
                  <a:tcPr/>
                </a:tc>
                <a:tc>
                  <a:txBody>
                    <a:bodyPr/>
                    <a:lstStyle/>
                    <a:p>
                      <a:pPr algn="ctr"/>
                      <a:r>
                        <a:rPr lang="en-US" dirty="0"/>
                        <a:t>200</a:t>
                      </a:r>
                    </a:p>
                  </a:txBody>
                  <a:tcPr/>
                </a:tc>
                <a:extLst>
                  <a:ext uri="{0D108BD9-81ED-4DB2-BD59-A6C34878D82A}">
                    <a16:rowId xmlns:a16="http://schemas.microsoft.com/office/drawing/2014/main" val="335409554"/>
                  </a:ext>
                </a:extLst>
              </a:tr>
              <a:tr h="370840">
                <a:tc>
                  <a:txBody>
                    <a:bodyPr/>
                    <a:lstStyle/>
                    <a:p>
                      <a:pPr algn="ctr"/>
                      <a:r>
                        <a:rPr lang="en-US" dirty="0"/>
                        <a:t>Campaign 3</a:t>
                      </a:r>
                    </a:p>
                  </a:txBody>
                  <a:tcPr/>
                </a:tc>
                <a:tc>
                  <a:txBody>
                    <a:bodyPr/>
                    <a:lstStyle/>
                    <a:p>
                      <a:pPr algn="ctr"/>
                      <a:r>
                        <a:rPr lang="en-US" dirty="0"/>
                        <a:t>105</a:t>
                      </a:r>
                    </a:p>
                  </a:txBody>
                  <a:tcPr/>
                </a:tc>
                <a:tc>
                  <a:txBody>
                    <a:bodyPr/>
                    <a:lstStyle/>
                    <a:p>
                      <a:pPr algn="ctr"/>
                      <a:r>
                        <a:rPr lang="en-US" dirty="0"/>
                        <a:t>55</a:t>
                      </a:r>
                    </a:p>
                  </a:txBody>
                  <a:tcPr/>
                </a:tc>
                <a:tc>
                  <a:txBody>
                    <a:bodyPr/>
                    <a:lstStyle/>
                    <a:p>
                      <a:pPr algn="ctr"/>
                      <a:r>
                        <a:rPr lang="en-US" dirty="0"/>
                        <a:t>40</a:t>
                      </a:r>
                    </a:p>
                  </a:txBody>
                  <a:tcPr/>
                </a:tc>
                <a:tc>
                  <a:txBody>
                    <a:bodyPr/>
                    <a:lstStyle/>
                    <a:p>
                      <a:pPr algn="ctr"/>
                      <a:r>
                        <a:rPr lang="en-US" dirty="0"/>
                        <a:t>200</a:t>
                      </a:r>
                    </a:p>
                  </a:txBody>
                  <a:tcPr/>
                </a:tc>
                <a:extLst>
                  <a:ext uri="{0D108BD9-81ED-4DB2-BD59-A6C34878D82A}">
                    <a16:rowId xmlns:a16="http://schemas.microsoft.com/office/drawing/2014/main" val="3513314618"/>
                  </a:ext>
                </a:extLst>
              </a:tr>
              <a:tr h="370840">
                <a:tc>
                  <a:txBody>
                    <a:bodyPr/>
                    <a:lstStyle/>
                    <a:p>
                      <a:pPr algn="ctr"/>
                      <a:r>
                        <a:rPr lang="en-US" dirty="0"/>
                        <a:t>Total</a:t>
                      </a:r>
                    </a:p>
                  </a:txBody>
                  <a:tcPr/>
                </a:tc>
                <a:tc>
                  <a:txBody>
                    <a:bodyPr/>
                    <a:lstStyle/>
                    <a:p>
                      <a:pPr algn="ctr"/>
                      <a:r>
                        <a:rPr lang="en-US" dirty="0"/>
                        <a:t>340</a:t>
                      </a:r>
                    </a:p>
                  </a:txBody>
                  <a:tcPr/>
                </a:tc>
                <a:tc>
                  <a:txBody>
                    <a:bodyPr/>
                    <a:lstStyle/>
                    <a:p>
                      <a:pPr algn="ctr"/>
                      <a:r>
                        <a:rPr lang="en-US" dirty="0"/>
                        <a:t>155</a:t>
                      </a:r>
                    </a:p>
                  </a:txBody>
                  <a:tcPr/>
                </a:tc>
                <a:tc>
                  <a:txBody>
                    <a:bodyPr/>
                    <a:lstStyle/>
                    <a:p>
                      <a:pPr algn="ctr"/>
                      <a:r>
                        <a:rPr lang="en-US" dirty="0"/>
                        <a:t>105</a:t>
                      </a:r>
                    </a:p>
                  </a:txBody>
                  <a:tcPr/>
                </a:tc>
                <a:tc>
                  <a:txBody>
                    <a:bodyPr/>
                    <a:lstStyle/>
                    <a:p>
                      <a:pPr algn="ctr"/>
                      <a:r>
                        <a:rPr lang="en-US" dirty="0"/>
                        <a:t>600</a:t>
                      </a:r>
                    </a:p>
                  </a:txBody>
                  <a:tcPr/>
                </a:tc>
                <a:extLst>
                  <a:ext uri="{0D108BD9-81ED-4DB2-BD59-A6C34878D82A}">
                    <a16:rowId xmlns:a16="http://schemas.microsoft.com/office/drawing/2014/main" val="3106201207"/>
                  </a:ext>
                </a:extLst>
              </a:tr>
            </a:tbl>
          </a:graphicData>
        </a:graphic>
      </p:graphicFrame>
    </p:spTree>
    <p:extLst>
      <p:ext uri="{BB962C8B-B14F-4D97-AF65-F5344CB8AC3E}">
        <p14:creationId xmlns:p14="http://schemas.microsoft.com/office/powerpoint/2010/main" val="26198886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096962"/>
          </a:xfrm>
        </p:spPr>
        <p:txBody>
          <a:bodyPr/>
          <a:lstStyle/>
          <a:p>
            <a:r>
              <a:rPr lang="en-US" sz="4000" dirty="0"/>
              <a:t>Homogeneity Test – Expected Values</a:t>
            </a:r>
          </a:p>
        </p:txBody>
      </p:sp>
      <p:sp>
        <p:nvSpPr>
          <p:cNvPr id="3" name="Content Placeholder 2"/>
          <p:cNvSpPr>
            <a:spLocks noGrp="1"/>
          </p:cNvSpPr>
          <p:nvPr>
            <p:ph idx="1"/>
          </p:nvPr>
        </p:nvSpPr>
        <p:spPr/>
        <p:txBody>
          <a:bodyPr/>
          <a:lstStyle/>
          <a:p>
            <a:pPr marL="0" indent="0">
              <a:buNone/>
            </a:pPr>
            <a:r>
              <a:rPr lang="en-US" dirty="0"/>
              <a:t>	</a:t>
            </a:r>
            <a:r>
              <a:rPr lang="en-US" dirty="0">
                <a:solidFill>
                  <a:srgbClr val="00B0F0"/>
                </a:solidFill>
              </a:rPr>
              <a:t>Observed</a:t>
            </a:r>
            <a:r>
              <a:rPr lang="en-US" dirty="0"/>
              <a:t>			</a:t>
            </a:r>
            <a:r>
              <a:rPr lang="en-US" dirty="0">
                <a:solidFill>
                  <a:srgbClr val="FF0000"/>
                </a:solidFill>
              </a:rPr>
              <a:t>Expected</a:t>
            </a:r>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49</a:t>
            </a:fld>
            <a:endParaRPr lang="en-US"/>
          </a:p>
        </p:txBody>
      </p:sp>
      <p:graphicFrame>
        <p:nvGraphicFramePr>
          <p:cNvPr id="8" name="Table 7"/>
          <p:cNvGraphicFramePr>
            <a:graphicFrameLocks noGrp="1"/>
          </p:cNvGraphicFramePr>
          <p:nvPr>
            <p:extLst>
              <p:ext uri="{D42A27DB-BD31-4B8C-83A1-F6EECF244321}">
                <p14:modId xmlns:p14="http://schemas.microsoft.com/office/powerpoint/2010/main" val="4090697357"/>
              </p:ext>
            </p:extLst>
          </p:nvPr>
        </p:nvGraphicFramePr>
        <p:xfrm>
          <a:off x="457200" y="2514600"/>
          <a:ext cx="7924800" cy="3200398"/>
        </p:xfrm>
        <a:graphic>
          <a:graphicData uri="http://schemas.openxmlformats.org/drawingml/2006/table">
            <a:tbl>
              <a:tblPr firstRow="1" bandRow="1">
                <a:tableStyleId>{5C22544A-7EE6-4342-B048-85BDC9FD1C3A}</a:tableStyleId>
              </a:tblPr>
              <a:tblGrid>
                <a:gridCol w="1698171">
                  <a:extLst>
                    <a:ext uri="{9D8B030D-6E8A-4147-A177-3AD203B41FA5}">
                      <a16:colId xmlns:a16="http://schemas.microsoft.com/office/drawing/2014/main" val="2061369406"/>
                    </a:ext>
                  </a:extLst>
                </a:gridCol>
                <a:gridCol w="1471749">
                  <a:extLst>
                    <a:ext uri="{9D8B030D-6E8A-4147-A177-3AD203B41FA5}">
                      <a16:colId xmlns:a16="http://schemas.microsoft.com/office/drawing/2014/main" val="2794773017"/>
                    </a:ext>
                  </a:extLst>
                </a:gridCol>
                <a:gridCol w="1584960">
                  <a:extLst>
                    <a:ext uri="{9D8B030D-6E8A-4147-A177-3AD203B41FA5}">
                      <a16:colId xmlns:a16="http://schemas.microsoft.com/office/drawing/2014/main" val="2946720135"/>
                    </a:ext>
                  </a:extLst>
                </a:gridCol>
                <a:gridCol w="1584960">
                  <a:extLst>
                    <a:ext uri="{9D8B030D-6E8A-4147-A177-3AD203B41FA5}">
                      <a16:colId xmlns:a16="http://schemas.microsoft.com/office/drawing/2014/main" val="603076832"/>
                    </a:ext>
                  </a:extLst>
                </a:gridCol>
                <a:gridCol w="1584960">
                  <a:extLst>
                    <a:ext uri="{9D8B030D-6E8A-4147-A177-3AD203B41FA5}">
                      <a16:colId xmlns:a16="http://schemas.microsoft.com/office/drawing/2014/main" val="122167949"/>
                    </a:ext>
                  </a:extLst>
                </a:gridCol>
              </a:tblGrid>
              <a:tr h="946455">
                <a:tc>
                  <a:txBody>
                    <a:bodyPr/>
                    <a:lstStyle/>
                    <a:p>
                      <a:pPr algn="ctr"/>
                      <a:r>
                        <a:rPr lang="en-US" sz="1800" dirty="0"/>
                        <a:t>Type</a:t>
                      </a:r>
                    </a:p>
                  </a:txBody>
                  <a:tcPr/>
                </a:tc>
                <a:tc>
                  <a:txBody>
                    <a:bodyPr/>
                    <a:lstStyle/>
                    <a:p>
                      <a:pPr algn="ctr"/>
                      <a:r>
                        <a:rPr lang="en-US" sz="1800" dirty="0"/>
                        <a:t>Silver</a:t>
                      </a:r>
                    </a:p>
                  </a:txBody>
                  <a:tcPr/>
                </a:tc>
                <a:tc>
                  <a:txBody>
                    <a:bodyPr/>
                    <a:lstStyle/>
                    <a:p>
                      <a:pPr algn="ctr"/>
                      <a:r>
                        <a:rPr lang="en-US" sz="1800" dirty="0"/>
                        <a:t>Gold</a:t>
                      </a:r>
                    </a:p>
                  </a:txBody>
                  <a:tcPr/>
                </a:tc>
                <a:tc>
                  <a:txBody>
                    <a:bodyPr/>
                    <a:lstStyle/>
                    <a:p>
                      <a:pPr algn="ctr"/>
                      <a:r>
                        <a:rPr lang="en-US" sz="1800" dirty="0"/>
                        <a:t>Platinum</a:t>
                      </a:r>
                    </a:p>
                  </a:txBody>
                  <a:tcPr/>
                </a:tc>
                <a:tc>
                  <a:txBody>
                    <a:bodyPr/>
                    <a:lstStyle/>
                    <a:p>
                      <a:pPr algn="ctr"/>
                      <a:r>
                        <a:rPr lang="en-US" sz="1800" dirty="0"/>
                        <a:t>Total</a:t>
                      </a:r>
                    </a:p>
                  </a:txBody>
                  <a:tcPr/>
                </a:tc>
                <a:extLst>
                  <a:ext uri="{0D108BD9-81ED-4DB2-BD59-A6C34878D82A}">
                    <a16:rowId xmlns:a16="http://schemas.microsoft.com/office/drawing/2014/main" val="2148317691"/>
                  </a:ext>
                </a:extLst>
              </a:tr>
              <a:tr h="566887">
                <a:tc>
                  <a:txBody>
                    <a:bodyPr/>
                    <a:lstStyle/>
                    <a:p>
                      <a:pPr algn="ctr"/>
                      <a:r>
                        <a:rPr lang="en-US" sz="1800" dirty="0"/>
                        <a:t>Campaign 1</a:t>
                      </a:r>
                    </a:p>
                  </a:txBody>
                  <a:tcPr/>
                </a:tc>
                <a:tc>
                  <a:txBody>
                    <a:bodyPr/>
                    <a:lstStyle/>
                    <a:p>
                      <a:pPr algn="ctr"/>
                      <a:r>
                        <a:rPr lang="en-US" sz="1800" dirty="0">
                          <a:solidFill>
                            <a:srgbClr val="00B0F0"/>
                          </a:solidFill>
                        </a:rPr>
                        <a:t>120</a:t>
                      </a:r>
                      <a:r>
                        <a:rPr lang="en-US" sz="1800" baseline="0" dirty="0">
                          <a:solidFill>
                            <a:srgbClr val="00B0F0"/>
                          </a:solidFill>
                        </a:rPr>
                        <a:t> </a:t>
                      </a:r>
                      <a:r>
                        <a:rPr lang="en-US" sz="1800" dirty="0">
                          <a:solidFill>
                            <a:srgbClr val="FF0000"/>
                          </a:solidFill>
                        </a:rPr>
                        <a:t>113.33</a:t>
                      </a:r>
                    </a:p>
                  </a:txBody>
                  <a:tcPr/>
                </a:tc>
                <a:tc>
                  <a:txBody>
                    <a:bodyPr/>
                    <a:lstStyle/>
                    <a:p>
                      <a:pPr algn="ctr"/>
                      <a:r>
                        <a:rPr lang="en-US" sz="1800" dirty="0">
                          <a:solidFill>
                            <a:srgbClr val="00B0F0"/>
                          </a:solidFill>
                        </a:rPr>
                        <a:t> 50</a:t>
                      </a:r>
                      <a:r>
                        <a:rPr lang="en-US" sz="1800" baseline="0" dirty="0">
                          <a:solidFill>
                            <a:srgbClr val="00B0F0"/>
                          </a:solidFill>
                        </a:rPr>
                        <a:t> </a:t>
                      </a:r>
                      <a:r>
                        <a:rPr lang="en-US" sz="1800" dirty="0">
                          <a:solidFill>
                            <a:srgbClr val="FF0000"/>
                          </a:solidFill>
                        </a:rPr>
                        <a:t>51.67</a:t>
                      </a:r>
                    </a:p>
                  </a:txBody>
                  <a:tcPr/>
                </a:tc>
                <a:tc>
                  <a:txBody>
                    <a:bodyPr/>
                    <a:lstStyle/>
                    <a:p>
                      <a:pPr algn="ctr"/>
                      <a:r>
                        <a:rPr lang="en-US" sz="1800" dirty="0">
                          <a:solidFill>
                            <a:srgbClr val="00B0F0"/>
                          </a:solidFill>
                        </a:rPr>
                        <a:t>30</a:t>
                      </a:r>
                      <a:r>
                        <a:rPr lang="en-US" sz="1800" baseline="0" dirty="0">
                          <a:solidFill>
                            <a:srgbClr val="00B0F0"/>
                          </a:solidFill>
                        </a:rPr>
                        <a:t> </a:t>
                      </a:r>
                      <a:r>
                        <a:rPr lang="en-US" sz="1800" kern="1200" dirty="0">
                          <a:solidFill>
                            <a:srgbClr val="FF0000"/>
                          </a:solidFill>
                          <a:latin typeface="+mn-lt"/>
                          <a:ea typeface="+mn-ea"/>
                          <a:cs typeface="+mn-cs"/>
                        </a:rPr>
                        <a:t>35</a:t>
                      </a:r>
                    </a:p>
                  </a:txBody>
                  <a:tcPr/>
                </a:tc>
                <a:tc>
                  <a:txBody>
                    <a:bodyPr/>
                    <a:lstStyle/>
                    <a:p>
                      <a:pPr algn="ctr"/>
                      <a:r>
                        <a:rPr lang="en-US" sz="1800" dirty="0"/>
                        <a:t>200</a:t>
                      </a:r>
                    </a:p>
                  </a:txBody>
                  <a:tcPr/>
                </a:tc>
                <a:extLst>
                  <a:ext uri="{0D108BD9-81ED-4DB2-BD59-A6C34878D82A}">
                    <a16:rowId xmlns:a16="http://schemas.microsoft.com/office/drawing/2014/main" val="3376748562"/>
                  </a:ext>
                </a:extLst>
              </a:tr>
              <a:tr h="566887">
                <a:tc>
                  <a:txBody>
                    <a:bodyPr/>
                    <a:lstStyle/>
                    <a:p>
                      <a:pPr algn="ctr"/>
                      <a:r>
                        <a:rPr lang="en-US" sz="1800" dirty="0"/>
                        <a:t>Campaign 2</a:t>
                      </a:r>
                    </a:p>
                  </a:txBody>
                  <a:tcPr/>
                </a:tc>
                <a:tc>
                  <a:txBody>
                    <a:bodyPr/>
                    <a:lstStyle/>
                    <a:p>
                      <a:pPr algn="ctr"/>
                      <a:r>
                        <a:rPr lang="en-US" sz="1800" dirty="0">
                          <a:solidFill>
                            <a:srgbClr val="00B0F0"/>
                          </a:solidFill>
                        </a:rPr>
                        <a:t>115</a:t>
                      </a:r>
                      <a:r>
                        <a:rPr lang="en-US" sz="1800" baseline="0" dirty="0">
                          <a:solidFill>
                            <a:srgbClr val="00B0F0"/>
                          </a:solidFill>
                        </a:rPr>
                        <a:t> </a:t>
                      </a:r>
                      <a:r>
                        <a:rPr lang="en-US" sz="1800" dirty="0">
                          <a:solidFill>
                            <a:srgbClr val="FF0000"/>
                          </a:solidFill>
                        </a:rPr>
                        <a:t>113.33</a:t>
                      </a:r>
                    </a:p>
                  </a:txBody>
                  <a:tcPr/>
                </a:tc>
                <a:tc>
                  <a:txBody>
                    <a:bodyPr/>
                    <a:lstStyle/>
                    <a:p>
                      <a:pPr algn="ctr"/>
                      <a:r>
                        <a:rPr lang="en-US" sz="1800" dirty="0">
                          <a:solidFill>
                            <a:srgbClr val="00B0F0"/>
                          </a:solidFill>
                        </a:rPr>
                        <a:t>50</a:t>
                      </a:r>
                      <a:r>
                        <a:rPr lang="en-US" sz="1800" baseline="0" dirty="0">
                          <a:solidFill>
                            <a:srgbClr val="00B0F0"/>
                          </a:solidFill>
                        </a:rPr>
                        <a:t> </a:t>
                      </a:r>
                      <a:r>
                        <a:rPr lang="en-US" sz="1800" kern="1200" dirty="0">
                          <a:solidFill>
                            <a:srgbClr val="FF0000"/>
                          </a:solidFill>
                          <a:latin typeface="+mn-lt"/>
                          <a:ea typeface="+mn-ea"/>
                          <a:cs typeface="+mn-cs"/>
                        </a:rPr>
                        <a:t>51.67</a:t>
                      </a:r>
                    </a:p>
                  </a:txBody>
                  <a:tcPr/>
                </a:tc>
                <a:tc>
                  <a:txBody>
                    <a:bodyPr/>
                    <a:lstStyle/>
                    <a:p>
                      <a:pPr algn="ctr"/>
                      <a:r>
                        <a:rPr lang="en-US" sz="1800" dirty="0">
                          <a:solidFill>
                            <a:srgbClr val="00B0F0"/>
                          </a:solidFill>
                        </a:rPr>
                        <a:t>35</a:t>
                      </a:r>
                      <a:r>
                        <a:rPr lang="en-US" sz="1800" baseline="0" dirty="0">
                          <a:solidFill>
                            <a:srgbClr val="00B0F0"/>
                          </a:solidFill>
                        </a:rPr>
                        <a:t> </a:t>
                      </a:r>
                      <a:r>
                        <a:rPr lang="en-US" sz="1800" kern="1200" dirty="0">
                          <a:solidFill>
                            <a:srgbClr val="FF0000"/>
                          </a:solidFill>
                          <a:latin typeface="+mn-lt"/>
                          <a:ea typeface="+mn-ea"/>
                          <a:cs typeface="+mn-cs"/>
                        </a:rPr>
                        <a:t>35</a:t>
                      </a:r>
                    </a:p>
                  </a:txBody>
                  <a:tcPr/>
                </a:tc>
                <a:tc>
                  <a:txBody>
                    <a:bodyPr/>
                    <a:lstStyle/>
                    <a:p>
                      <a:pPr algn="ctr"/>
                      <a:r>
                        <a:rPr lang="en-US" sz="1800" dirty="0"/>
                        <a:t>200</a:t>
                      </a:r>
                    </a:p>
                  </a:txBody>
                  <a:tcPr/>
                </a:tc>
                <a:extLst>
                  <a:ext uri="{0D108BD9-81ED-4DB2-BD59-A6C34878D82A}">
                    <a16:rowId xmlns:a16="http://schemas.microsoft.com/office/drawing/2014/main" val="335409554"/>
                  </a:ext>
                </a:extLst>
              </a:tr>
              <a:tr h="566887">
                <a:tc>
                  <a:txBody>
                    <a:bodyPr/>
                    <a:lstStyle/>
                    <a:p>
                      <a:pPr algn="ctr"/>
                      <a:r>
                        <a:rPr lang="en-US" sz="1800" dirty="0"/>
                        <a:t>Campaign 3</a:t>
                      </a:r>
                    </a:p>
                  </a:txBody>
                  <a:tcPr/>
                </a:tc>
                <a:tc>
                  <a:txBody>
                    <a:bodyPr/>
                    <a:lstStyle/>
                    <a:p>
                      <a:pPr algn="ctr"/>
                      <a:r>
                        <a:rPr lang="en-US" sz="1800" dirty="0">
                          <a:solidFill>
                            <a:srgbClr val="00B0F0"/>
                          </a:solidFill>
                        </a:rPr>
                        <a:t>105</a:t>
                      </a:r>
                      <a:r>
                        <a:rPr lang="en-US" sz="1800" baseline="0" dirty="0">
                          <a:solidFill>
                            <a:srgbClr val="00B0F0"/>
                          </a:solidFill>
                        </a:rPr>
                        <a:t> </a:t>
                      </a:r>
                      <a:r>
                        <a:rPr lang="en-US" sz="1800" dirty="0">
                          <a:solidFill>
                            <a:srgbClr val="FF0000"/>
                          </a:solidFill>
                        </a:rPr>
                        <a:t>113.33</a:t>
                      </a:r>
                    </a:p>
                  </a:txBody>
                  <a:tcPr/>
                </a:tc>
                <a:tc>
                  <a:txBody>
                    <a:bodyPr/>
                    <a:lstStyle/>
                    <a:p>
                      <a:pPr algn="ctr"/>
                      <a:r>
                        <a:rPr lang="en-US" sz="1800">
                          <a:solidFill>
                            <a:srgbClr val="00B0F0"/>
                          </a:solidFill>
                        </a:rPr>
                        <a:t>55</a:t>
                      </a:r>
                      <a:r>
                        <a:rPr lang="en-US" sz="1800" baseline="0">
                          <a:solidFill>
                            <a:srgbClr val="00B0F0"/>
                          </a:solidFill>
                        </a:rPr>
                        <a:t> </a:t>
                      </a:r>
                      <a:r>
                        <a:rPr lang="en-US" sz="1800" dirty="0">
                          <a:solidFill>
                            <a:srgbClr val="FF0000"/>
                          </a:solidFill>
                        </a:rPr>
                        <a:t>51.67</a:t>
                      </a:r>
                    </a:p>
                  </a:txBody>
                  <a:tcPr/>
                </a:tc>
                <a:tc>
                  <a:txBody>
                    <a:bodyPr/>
                    <a:lstStyle/>
                    <a:p>
                      <a:pPr algn="ctr"/>
                      <a:r>
                        <a:rPr lang="en-US" sz="1800" dirty="0">
                          <a:solidFill>
                            <a:srgbClr val="00B0F0"/>
                          </a:solidFill>
                        </a:rPr>
                        <a:t>40</a:t>
                      </a:r>
                      <a:r>
                        <a:rPr lang="en-US" sz="1800" baseline="0" dirty="0">
                          <a:solidFill>
                            <a:srgbClr val="00B0F0"/>
                          </a:solidFill>
                        </a:rPr>
                        <a:t> </a:t>
                      </a:r>
                      <a:r>
                        <a:rPr lang="en-US" sz="1800" kern="1200" dirty="0">
                          <a:solidFill>
                            <a:srgbClr val="FF0000"/>
                          </a:solidFill>
                          <a:latin typeface="+mn-lt"/>
                          <a:ea typeface="+mn-ea"/>
                          <a:cs typeface="+mn-cs"/>
                        </a:rPr>
                        <a:t>35</a:t>
                      </a:r>
                    </a:p>
                  </a:txBody>
                  <a:tcPr/>
                </a:tc>
                <a:tc>
                  <a:txBody>
                    <a:bodyPr/>
                    <a:lstStyle/>
                    <a:p>
                      <a:pPr algn="ctr"/>
                      <a:r>
                        <a:rPr lang="en-US" sz="1800" dirty="0"/>
                        <a:t>200</a:t>
                      </a:r>
                    </a:p>
                  </a:txBody>
                  <a:tcPr/>
                </a:tc>
                <a:extLst>
                  <a:ext uri="{0D108BD9-81ED-4DB2-BD59-A6C34878D82A}">
                    <a16:rowId xmlns:a16="http://schemas.microsoft.com/office/drawing/2014/main" val="3513314618"/>
                  </a:ext>
                </a:extLst>
              </a:tr>
              <a:tr h="553282">
                <a:tc>
                  <a:txBody>
                    <a:bodyPr/>
                    <a:lstStyle/>
                    <a:p>
                      <a:pPr algn="ctr"/>
                      <a:r>
                        <a:rPr lang="en-US" sz="1800" dirty="0"/>
                        <a:t>Total</a:t>
                      </a:r>
                    </a:p>
                  </a:txBody>
                  <a:tcPr/>
                </a:tc>
                <a:tc>
                  <a:txBody>
                    <a:bodyPr/>
                    <a:lstStyle/>
                    <a:p>
                      <a:pPr algn="ctr"/>
                      <a:r>
                        <a:rPr lang="en-US" sz="1800" dirty="0"/>
                        <a:t>340</a:t>
                      </a:r>
                    </a:p>
                  </a:txBody>
                  <a:tcPr/>
                </a:tc>
                <a:tc>
                  <a:txBody>
                    <a:bodyPr/>
                    <a:lstStyle/>
                    <a:p>
                      <a:pPr algn="ctr"/>
                      <a:r>
                        <a:rPr lang="en-US" sz="1800" dirty="0"/>
                        <a:t>155</a:t>
                      </a:r>
                    </a:p>
                  </a:txBody>
                  <a:tcPr/>
                </a:tc>
                <a:tc>
                  <a:txBody>
                    <a:bodyPr/>
                    <a:lstStyle/>
                    <a:p>
                      <a:pPr algn="ctr"/>
                      <a:r>
                        <a:rPr lang="en-US" sz="1800" dirty="0"/>
                        <a:t>105</a:t>
                      </a:r>
                    </a:p>
                  </a:txBody>
                  <a:tcPr/>
                </a:tc>
                <a:tc>
                  <a:txBody>
                    <a:bodyPr/>
                    <a:lstStyle/>
                    <a:p>
                      <a:pPr algn="ctr"/>
                      <a:r>
                        <a:rPr lang="en-US" sz="1800" dirty="0"/>
                        <a:t>600</a:t>
                      </a:r>
                    </a:p>
                  </a:txBody>
                  <a:tcPr/>
                </a:tc>
                <a:extLst>
                  <a:ext uri="{0D108BD9-81ED-4DB2-BD59-A6C34878D82A}">
                    <a16:rowId xmlns:a16="http://schemas.microsoft.com/office/drawing/2014/main" val="3106201207"/>
                  </a:ext>
                </a:extLst>
              </a:tr>
            </a:tbl>
          </a:graphicData>
        </a:graphic>
      </p:graphicFrame>
    </p:spTree>
    <p:extLst>
      <p:ext uri="{BB962C8B-B14F-4D97-AF65-F5344CB8AC3E}">
        <p14:creationId xmlns:p14="http://schemas.microsoft.com/office/powerpoint/2010/main" val="16035993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Find the Test Statistic</a:t>
            </a:r>
          </a:p>
        </p:txBody>
      </p:sp>
      <p:sp>
        <p:nvSpPr>
          <p:cNvPr id="3" name="Content Placeholder 2"/>
          <p:cNvSpPr>
            <a:spLocks noGrp="1"/>
          </p:cNvSpPr>
          <p:nvPr>
            <p:ph idx="1"/>
          </p:nvPr>
        </p:nvSpPr>
        <p:spPr/>
        <p:txBody>
          <a:bodyPr/>
          <a:lstStyle/>
          <a:p>
            <a:endParaRPr lang="en-US" dirty="0"/>
          </a:p>
          <a:p>
            <a:endParaRPr lang="en-US" dirty="0"/>
          </a:p>
          <a:p>
            <a:pPr marL="0" indent="0">
              <a:buNone/>
            </a:pPr>
            <a:endParaRPr lang="en-US" dirty="0"/>
          </a:p>
          <a:p>
            <a:r>
              <a:rPr lang="en-US" sz="2400" dirty="0"/>
              <a:t>Critical value found in chi square table for 4 degrees of freedom and .1 significance is 7.77944</a:t>
            </a:r>
          </a:p>
          <a:p>
            <a:r>
              <a:rPr lang="en-US" sz="2400" dirty="0"/>
              <a:t>P Value</a:t>
            </a:r>
          </a:p>
          <a:p>
            <a:pPr lvl="1"/>
            <a:r>
              <a:rPr lang="en-US" sz="2400" dirty="0"/>
              <a:t>found with Excel function</a:t>
            </a:r>
          </a:p>
          <a:p>
            <a:pPr lvl="1"/>
            <a:r>
              <a:rPr lang="en-US" sz="2400" dirty="0"/>
              <a:t>CHISQ.DIST.RT(2.7806,4)</a:t>
            </a:r>
          </a:p>
          <a:p>
            <a:pPr lvl="1"/>
            <a:r>
              <a:rPr lang="en-US" sz="2400" dirty="0"/>
              <a:t>0.595</a:t>
            </a:r>
          </a:p>
          <a:p>
            <a:endParaRPr lang="en-US" dirty="0"/>
          </a:p>
          <a:p>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50</a:t>
            </a:fld>
            <a:endParaRPr lang="en-US"/>
          </a:p>
        </p:txBody>
      </p:sp>
      <p:graphicFrame>
        <p:nvGraphicFramePr>
          <p:cNvPr id="6" name="Object 11"/>
          <p:cNvGraphicFramePr>
            <a:graphicFrameLocks noChangeAspect="1"/>
          </p:cNvGraphicFramePr>
          <p:nvPr/>
        </p:nvGraphicFramePr>
        <p:xfrm>
          <a:off x="2362200" y="1295400"/>
          <a:ext cx="5414963" cy="1830388"/>
        </p:xfrm>
        <a:graphic>
          <a:graphicData uri="http://schemas.openxmlformats.org/presentationml/2006/ole">
            <mc:AlternateContent xmlns:mc="http://schemas.openxmlformats.org/markup-compatibility/2006">
              <mc:Choice xmlns:v="urn:schemas-microsoft-com:vml" Requires="v">
                <p:oleObj spid="_x0000_s34846" name="Equation" r:id="rId3" imgW="6108480" imgH="2234880" progId="Equation.DSMT4">
                  <p:embed/>
                </p:oleObj>
              </mc:Choice>
              <mc:Fallback>
                <p:oleObj name="Equation" r:id="rId3" imgW="6108480" imgH="2234880" progId="Equation.DSMT4">
                  <p:embed/>
                  <p:pic>
                    <p:nvPicPr>
                      <p:cNvPr id="6"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295400"/>
                        <a:ext cx="5414963" cy="1830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68660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lstStyle/>
          <a:p>
            <a:r>
              <a:rPr lang="en-US" dirty="0"/>
              <a:t>Do not reject the NULL hypothesis</a:t>
            </a:r>
          </a:p>
          <a:p>
            <a:r>
              <a:rPr lang="en-US" dirty="0"/>
              <a:t>There is insufficient evidence to suggest that the distributions are different for the three campaigns</a:t>
            </a:r>
          </a:p>
          <a:p>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51</a:t>
            </a:fld>
            <a:endParaRPr lang="en-US"/>
          </a:p>
        </p:txBody>
      </p:sp>
    </p:spTree>
    <p:extLst>
      <p:ext uri="{BB962C8B-B14F-4D97-AF65-F5344CB8AC3E}">
        <p14:creationId xmlns:p14="http://schemas.microsoft.com/office/powerpoint/2010/main" val="21862192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Goodness of Fit Test</a:t>
            </a:r>
            <a:br>
              <a:rPr lang="en-US" sz="4000" dirty="0"/>
            </a:br>
            <a:r>
              <a:rPr lang="en-US" sz="4000" dirty="0"/>
              <a:t>Market Up Days</a:t>
            </a:r>
          </a:p>
        </p:txBody>
      </p:sp>
      <p:sp>
        <p:nvSpPr>
          <p:cNvPr id="3" name="Content Placeholder 2"/>
          <p:cNvSpPr>
            <a:spLocks noGrp="1"/>
          </p:cNvSpPr>
          <p:nvPr>
            <p:ph idx="1"/>
          </p:nvPr>
        </p:nvSpPr>
        <p:spPr/>
        <p:txBody>
          <a:bodyPr/>
          <a:lstStyle/>
          <a:p>
            <a:r>
              <a:rPr lang="en-US" sz="2800" dirty="0"/>
              <a:t>Sample of 1000 “up” days</a:t>
            </a:r>
          </a:p>
          <a:p>
            <a:endParaRPr lang="en-US" sz="2800" dirty="0"/>
          </a:p>
          <a:p>
            <a:endParaRPr lang="en-US" sz="2800" dirty="0"/>
          </a:p>
          <a:p>
            <a:endParaRPr lang="en-US" sz="2800" dirty="0"/>
          </a:p>
          <a:p>
            <a:endParaRPr lang="en-US" sz="2800" dirty="0"/>
          </a:p>
          <a:p>
            <a:endParaRPr lang="en-US" sz="2800" dirty="0"/>
          </a:p>
          <a:p>
            <a:pPr marL="0" indent="0">
              <a:buNone/>
            </a:pPr>
            <a:endParaRPr lang="en-US" sz="2800" dirty="0"/>
          </a:p>
          <a:p>
            <a:r>
              <a:rPr lang="en-US" sz="2800" dirty="0"/>
              <a:t>Do stocks behave different on different days?</a:t>
            </a:r>
          </a:p>
          <a:p>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52</a:t>
            </a:fld>
            <a:endParaRPr lang="en-US"/>
          </a:p>
        </p:txBody>
      </p:sp>
      <p:graphicFrame>
        <p:nvGraphicFramePr>
          <p:cNvPr id="6" name="Table 5"/>
          <p:cNvGraphicFramePr>
            <a:graphicFrameLocks noGrp="1"/>
          </p:cNvGraphicFramePr>
          <p:nvPr/>
        </p:nvGraphicFramePr>
        <p:xfrm>
          <a:off x="1219200" y="2286000"/>
          <a:ext cx="6096000" cy="276860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3437316169"/>
                    </a:ext>
                  </a:extLst>
                </a:gridCol>
                <a:gridCol w="1524000">
                  <a:extLst>
                    <a:ext uri="{9D8B030D-6E8A-4147-A177-3AD203B41FA5}">
                      <a16:colId xmlns:a16="http://schemas.microsoft.com/office/drawing/2014/main" val="104558562"/>
                    </a:ext>
                  </a:extLst>
                </a:gridCol>
                <a:gridCol w="1524000">
                  <a:extLst>
                    <a:ext uri="{9D8B030D-6E8A-4147-A177-3AD203B41FA5}">
                      <a16:colId xmlns:a16="http://schemas.microsoft.com/office/drawing/2014/main" val="616883241"/>
                    </a:ext>
                  </a:extLst>
                </a:gridCol>
                <a:gridCol w="1524000">
                  <a:extLst>
                    <a:ext uri="{9D8B030D-6E8A-4147-A177-3AD203B41FA5}">
                      <a16:colId xmlns:a16="http://schemas.microsoft.com/office/drawing/2014/main" val="864361190"/>
                    </a:ext>
                  </a:extLst>
                </a:gridCol>
              </a:tblGrid>
              <a:tr h="370840">
                <a:tc>
                  <a:txBody>
                    <a:bodyPr/>
                    <a:lstStyle/>
                    <a:p>
                      <a:pPr algn="ctr"/>
                      <a:r>
                        <a:rPr lang="en-US" dirty="0"/>
                        <a:t>Day of Week</a:t>
                      </a:r>
                    </a:p>
                  </a:txBody>
                  <a:tcPr/>
                </a:tc>
                <a:tc>
                  <a:txBody>
                    <a:bodyPr/>
                    <a:lstStyle/>
                    <a:p>
                      <a:pPr algn="ctr"/>
                      <a:r>
                        <a:rPr lang="en-US" dirty="0"/>
                        <a:t>#</a:t>
                      </a:r>
                      <a:r>
                        <a:rPr lang="en-US" baseline="0" dirty="0"/>
                        <a:t> of “up” days </a:t>
                      </a:r>
                      <a:r>
                        <a:rPr lang="en-US" dirty="0"/>
                        <a:t>Observed</a:t>
                      </a:r>
                    </a:p>
                  </a:txBody>
                  <a:tcPr/>
                </a:tc>
                <a:tc>
                  <a:txBody>
                    <a:bodyPr/>
                    <a:lstStyle/>
                    <a:p>
                      <a:pPr algn="ctr"/>
                      <a:r>
                        <a:rPr lang="en-US" dirty="0"/>
                        <a:t>% of trading days</a:t>
                      </a:r>
                    </a:p>
                  </a:txBody>
                  <a:tcPr/>
                </a:tc>
                <a:tc>
                  <a:txBody>
                    <a:bodyPr/>
                    <a:lstStyle/>
                    <a:p>
                      <a:pPr algn="ctr"/>
                      <a:r>
                        <a:rPr lang="en-US" dirty="0"/>
                        <a:t>Expected up days out of 1000</a:t>
                      </a:r>
                    </a:p>
                  </a:txBody>
                  <a:tcPr/>
                </a:tc>
                <a:extLst>
                  <a:ext uri="{0D108BD9-81ED-4DB2-BD59-A6C34878D82A}">
                    <a16:rowId xmlns:a16="http://schemas.microsoft.com/office/drawing/2014/main" val="1585748870"/>
                  </a:ext>
                </a:extLst>
              </a:tr>
              <a:tr h="370840">
                <a:tc>
                  <a:txBody>
                    <a:bodyPr/>
                    <a:lstStyle/>
                    <a:p>
                      <a:pPr algn="ctr"/>
                      <a:r>
                        <a:rPr lang="en-US" dirty="0"/>
                        <a:t>Monday</a:t>
                      </a:r>
                    </a:p>
                  </a:txBody>
                  <a:tcPr/>
                </a:tc>
                <a:tc>
                  <a:txBody>
                    <a:bodyPr/>
                    <a:lstStyle/>
                    <a:p>
                      <a:pPr algn="ctr"/>
                      <a:r>
                        <a:rPr lang="en-US" dirty="0"/>
                        <a:t>192</a:t>
                      </a:r>
                    </a:p>
                  </a:txBody>
                  <a:tcPr/>
                </a:tc>
                <a:tc>
                  <a:txBody>
                    <a:bodyPr/>
                    <a:lstStyle/>
                    <a:p>
                      <a:pPr algn="ctr"/>
                      <a:r>
                        <a:rPr lang="en-US" dirty="0"/>
                        <a:t>19.37%</a:t>
                      </a:r>
                    </a:p>
                  </a:txBody>
                  <a:tcPr/>
                </a:tc>
                <a:tc>
                  <a:txBody>
                    <a:bodyPr/>
                    <a:lstStyle/>
                    <a:p>
                      <a:pPr algn="ctr"/>
                      <a:r>
                        <a:rPr lang="en-US" dirty="0"/>
                        <a:t>193.369</a:t>
                      </a:r>
                    </a:p>
                  </a:txBody>
                  <a:tcPr/>
                </a:tc>
                <a:extLst>
                  <a:ext uri="{0D108BD9-81ED-4DB2-BD59-A6C34878D82A}">
                    <a16:rowId xmlns:a16="http://schemas.microsoft.com/office/drawing/2014/main" val="2341668213"/>
                  </a:ext>
                </a:extLst>
              </a:tr>
              <a:tr h="370840">
                <a:tc>
                  <a:txBody>
                    <a:bodyPr/>
                    <a:lstStyle/>
                    <a:p>
                      <a:pPr algn="ctr"/>
                      <a:r>
                        <a:rPr lang="en-US" dirty="0"/>
                        <a:t>Tuesday</a:t>
                      </a:r>
                    </a:p>
                  </a:txBody>
                  <a:tcPr/>
                </a:tc>
                <a:tc>
                  <a:txBody>
                    <a:bodyPr/>
                    <a:lstStyle/>
                    <a:p>
                      <a:pPr algn="ctr"/>
                      <a:r>
                        <a:rPr lang="en-US" dirty="0"/>
                        <a:t>189</a:t>
                      </a:r>
                    </a:p>
                  </a:txBody>
                  <a:tcPr/>
                </a:tc>
                <a:tc>
                  <a:txBody>
                    <a:bodyPr/>
                    <a:lstStyle/>
                    <a:p>
                      <a:pPr algn="ctr"/>
                      <a:r>
                        <a:rPr lang="en-US" dirty="0"/>
                        <a:t>20.26%</a:t>
                      </a:r>
                    </a:p>
                  </a:txBody>
                  <a:tcPr/>
                </a:tc>
                <a:tc>
                  <a:txBody>
                    <a:bodyPr/>
                    <a:lstStyle/>
                    <a:p>
                      <a:pPr algn="ctr"/>
                      <a:r>
                        <a:rPr lang="en-US" dirty="0"/>
                        <a:t>202.582</a:t>
                      </a:r>
                    </a:p>
                  </a:txBody>
                  <a:tcPr/>
                </a:tc>
                <a:extLst>
                  <a:ext uri="{0D108BD9-81ED-4DB2-BD59-A6C34878D82A}">
                    <a16:rowId xmlns:a16="http://schemas.microsoft.com/office/drawing/2014/main" val="3445494958"/>
                  </a:ext>
                </a:extLst>
              </a:tr>
              <a:tr h="370840">
                <a:tc>
                  <a:txBody>
                    <a:bodyPr/>
                    <a:lstStyle/>
                    <a:p>
                      <a:pPr algn="ctr"/>
                      <a:r>
                        <a:rPr lang="en-US" dirty="0"/>
                        <a:t>Wednesday</a:t>
                      </a:r>
                    </a:p>
                  </a:txBody>
                  <a:tcPr/>
                </a:tc>
                <a:tc>
                  <a:txBody>
                    <a:bodyPr/>
                    <a:lstStyle/>
                    <a:p>
                      <a:pPr algn="ctr"/>
                      <a:r>
                        <a:rPr lang="en-US" dirty="0"/>
                        <a:t>202</a:t>
                      </a:r>
                    </a:p>
                  </a:txBody>
                  <a:tcPr/>
                </a:tc>
                <a:tc>
                  <a:txBody>
                    <a:bodyPr/>
                    <a:lstStyle/>
                    <a:p>
                      <a:pPr algn="ctr"/>
                      <a:r>
                        <a:rPr lang="en-US" dirty="0"/>
                        <a:t>20.37%</a:t>
                      </a:r>
                    </a:p>
                  </a:txBody>
                  <a:tcPr/>
                </a:tc>
                <a:tc>
                  <a:txBody>
                    <a:bodyPr/>
                    <a:lstStyle/>
                    <a:p>
                      <a:pPr algn="ctr"/>
                      <a:r>
                        <a:rPr lang="en-US" dirty="0"/>
                        <a:t>203.695</a:t>
                      </a:r>
                    </a:p>
                  </a:txBody>
                  <a:tcPr/>
                </a:tc>
                <a:extLst>
                  <a:ext uri="{0D108BD9-81ED-4DB2-BD59-A6C34878D82A}">
                    <a16:rowId xmlns:a16="http://schemas.microsoft.com/office/drawing/2014/main" val="4065757657"/>
                  </a:ext>
                </a:extLst>
              </a:tr>
              <a:tr h="370840">
                <a:tc>
                  <a:txBody>
                    <a:bodyPr/>
                    <a:lstStyle/>
                    <a:p>
                      <a:pPr algn="ctr"/>
                      <a:r>
                        <a:rPr lang="en-US" dirty="0"/>
                        <a:t>Thursday</a:t>
                      </a:r>
                    </a:p>
                  </a:txBody>
                  <a:tcPr/>
                </a:tc>
                <a:tc>
                  <a:txBody>
                    <a:bodyPr/>
                    <a:lstStyle/>
                    <a:p>
                      <a:pPr algn="ctr"/>
                      <a:r>
                        <a:rPr lang="en-US" dirty="0"/>
                        <a:t>199</a:t>
                      </a:r>
                    </a:p>
                  </a:txBody>
                  <a:tcPr/>
                </a:tc>
                <a:tc>
                  <a:txBody>
                    <a:bodyPr/>
                    <a:lstStyle/>
                    <a:p>
                      <a:pPr algn="ctr"/>
                      <a:r>
                        <a:rPr lang="en-US" dirty="0"/>
                        <a:t>20.06%</a:t>
                      </a:r>
                    </a:p>
                  </a:txBody>
                  <a:tcPr/>
                </a:tc>
                <a:tc>
                  <a:txBody>
                    <a:bodyPr/>
                    <a:lstStyle/>
                    <a:p>
                      <a:pPr algn="ctr"/>
                      <a:r>
                        <a:rPr lang="en-US" dirty="0"/>
                        <a:t>200.607</a:t>
                      </a:r>
                    </a:p>
                  </a:txBody>
                  <a:tcPr/>
                </a:tc>
                <a:extLst>
                  <a:ext uri="{0D108BD9-81ED-4DB2-BD59-A6C34878D82A}">
                    <a16:rowId xmlns:a16="http://schemas.microsoft.com/office/drawing/2014/main" val="187445168"/>
                  </a:ext>
                </a:extLst>
              </a:tr>
              <a:tr h="370840">
                <a:tc>
                  <a:txBody>
                    <a:bodyPr/>
                    <a:lstStyle/>
                    <a:p>
                      <a:pPr algn="ctr"/>
                      <a:r>
                        <a:rPr lang="en-US" dirty="0"/>
                        <a:t>Friday</a:t>
                      </a:r>
                    </a:p>
                  </a:txBody>
                  <a:tcPr/>
                </a:tc>
                <a:tc>
                  <a:txBody>
                    <a:bodyPr/>
                    <a:lstStyle/>
                    <a:p>
                      <a:pPr algn="ctr"/>
                      <a:r>
                        <a:rPr lang="en-US" dirty="0"/>
                        <a:t>218</a:t>
                      </a:r>
                    </a:p>
                  </a:txBody>
                  <a:tcPr/>
                </a:tc>
                <a:tc>
                  <a:txBody>
                    <a:bodyPr/>
                    <a:lstStyle/>
                    <a:p>
                      <a:pPr algn="ctr"/>
                      <a:r>
                        <a:rPr lang="en-US" dirty="0"/>
                        <a:t>19.97%</a:t>
                      </a:r>
                    </a:p>
                  </a:txBody>
                  <a:tcPr/>
                </a:tc>
                <a:tc>
                  <a:txBody>
                    <a:bodyPr/>
                    <a:lstStyle/>
                    <a:p>
                      <a:pPr algn="ctr"/>
                      <a:r>
                        <a:rPr lang="en-US" dirty="0"/>
                        <a:t>199.747</a:t>
                      </a:r>
                    </a:p>
                  </a:txBody>
                  <a:tcPr/>
                </a:tc>
                <a:extLst>
                  <a:ext uri="{0D108BD9-81ED-4DB2-BD59-A6C34878D82A}">
                    <a16:rowId xmlns:a16="http://schemas.microsoft.com/office/drawing/2014/main" val="1601312106"/>
                  </a:ext>
                </a:extLst>
              </a:tr>
            </a:tbl>
          </a:graphicData>
        </a:graphic>
      </p:graphicFrame>
    </p:spTree>
    <p:extLst>
      <p:ext uri="{BB962C8B-B14F-4D97-AF65-F5344CB8AC3E}">
        <p14:creationId xmlns:p14="http://schemas.microsoft.com/office/powerpoint/2010/main" val="31965508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a:t>
            </a:r>
          </a:p>
        </p:txBody>
      </p:sp>
      <p:sp>
        <p:nvSpPr>
          <p:cNvPr id="3" name="Content Placeholder 2"/>
          <p:cNvSpPr>
            <a:spLocks noGrp="1"/>
          </p:cNvSpPr>
          <p:nvPr>
            <p:ph idx="1"/>
          </p:nvPr>
        </p:nvSpPr>
        <p:spPr>
          <a:xfrm>
            <a:off x="457200" y="1600200"/>
            <a:ext cx="8686800" cy="4525963"/>
          </a:xfrm>
        </p:spPr>
        <p:txBody>
          <a:bodyPr/>
          <a:lstStyle/>
          <a:p>
            <a:r>
              <a:rPr lang="en-US" dirty="0"/>
              <a:t>Chi Square value (See Excel): 2.615</a:t>
            </a:r>
          </a:p>
          <a:p>
            <a:r>
              <a:rPr lang="en-US" dirty="0"/>
              <a:t>Critical value (4 Degrees of freedom, significance 0.05): 9.488</a:t>
            </a:r>
          </a:p>
          <a:p>
            <a:r>
              <a:rPr lang="en-US" dirty="0"/>
              <a:t>P-Value: 0.624</a:t>
            </a:r>
          </a:p>
          <a:p>
            <a:r>
              <a:rPr lang="en-US" dirty="0"/>
              <a:t>Do not reject Null Hypothesis</a:t>
            </a:r>
          </a:p>
          <a:p>
            <a:r>
              <a:rPr lang="en-US" dirty="0"/>
              <a:t>There is no evidence that stocks behave different on different days</a:t>
            </a:r>
          </a:p>
          <a:p>
            <a:pPr lvl="1"/>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53</a:t>
            </a:fld>
            <a:endParaRPr lang="en-US"/>
          </a:p>
        </p:txBody>
      </p:sp>
    </p:spTree>
    <p:extLst>
      <p:ext uri="{BB962C8B-B14F-4D97-AF65-F5344CB8AC3E}">
        <p14:creationId xmlns:p14="http://schemas.microsoft.com/office/powerpoint/2010/main" val="26261160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Chi Square Independence Test</a:t>
            </a:r>
          </a:p>
        </p:txBody>
      </p:sp>
      <p:sp>
        <p:nvSpPr>
          <p:cNvPr id="3" name="Content Placeholder 2"/>
          <p:cNvSpPr>
            <a:spLocks noGrp="1"/>
          </p:cNvSpPr>
          <p:nvPr>
            <p:ph idx="1"/>
          </p:nvPr>
        </p:nvSpPr>
        <p:spPr>
          <a:xfrm>
            <a:off x="457200" y="1189037"/>
            <a:ext cx="8229600" cy="4525963"/>
          </a:xfrm>
        </p:spPr>
        <p:txBody>
          <a:bodyPr/>
          <a:lstStyle/>
          <a:p>
            <a:pPr marL="0" indent="0">
              <a:buNone/>
            </a:pPr>
            <a:r>
              <a:rPr lang="en-US" sz="2400" dirty="0"/>
              <a:t>Are women more likely to graduate high school than men?</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2400" dirty="0"/>
              <a:t>Graduation rates:</a:t>
            </a:r>
          </a:p>
          <a:p>
            <a:pPr lvl="1"/>
            <a:r>
              <a:rPr lang="en-US" sz="2000" dirty="0"/>
              <a:t>Men – 84.9%</a:t>
            </a:r>
          </a:p>
          <a:p>
            <a:pPr lvl="1"/>
            <a:r>
              <a:rPr lang="en-US" sz="2000" dirty="0"/>
              <a:t>Women – 88.1%</a:t>
            </a:r>
          </a:p>
          <a:p>
            <a:pPr lvl="1"/>
            <a:r>
              <a:rPr lang="en-US" sz="2000" dirty="0"/>
              <a:t>Overall – 86.51%</a:t>
            </a:r>
          </a:p>
          <a:p>
            <a:endParaRPr lang="en-US" dirty="0"/>
          </a:p>
          <a:p>
            <a:endParaRPr lang="en-US" dirty="0"/>
          </a:p>
          <a:p>
            <a:endParaRPr lang="en-US" dirty="0"/>
          </a:p>
          <a:p>
            <a:pPr marL="0" indent="0">
              <a:buNone/>
            </a:pPr>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54</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4100386705"/>
              </p:ext>
            </p:extLst>
          </p:nvPr>
        </p:nvGraphicFramePr>
        <p:xfrm>
          <a:off x="451624" y="1752600"/>
          <a:ext cx="8001000" cy="2286000"/>
        </p:xfrm>
        <a:graphic>
          <a:graphicData uri="http://schemas.openxmlformats.org/drawingml/2006/table">
            <a:tbl>
              <a:tblPr firstRow="1" bandRow="1">
                <a:tableStyleId>{5C22544A-7EE6-4342-B048-85BDC9FD1C3A}</a:tableStyleId>
              </a:tblPr>
              <a:tblGrid>
                <a:gridCol w="2000250">
                  <a:extLst>
                    <a:ext uri="{9D8B030D-6E8A-4147-A177-3AD203B41FA5}">
                      <a16:colId xmlns:a16="http://schemas.microsoft.com/office/drawing/2014/main" val="2396237618"/>
                    </a:ext>
                  </a:extLst>
                </a:gridCol>
                <a:gridCol w="2000250">
                  <a:extLst>
                    <a:ext uri="{9D8B030D-6E8A-4147-A177-3AD203B41FA5}">
                      <a16:colId xmlns:a16="http://schemas.microsoft.com/office/drawing/2014/main" val="1865865896"/>
                    </a:ext>
                  </a:extLst>
                </a:gridCol>
                <a:gridCol w="2000250">
                  <a:extLst>
                    <a:ext uri="{9D8B030D-6E8A-4147-A177-3AD203B41FA5}">
                      <a16:colId xmlns:a16="http://schemas.microsoft.com/office/drawing/2014/main" val="943972371"/>
                    </a:ext>
                  </a:extLst>
                </a:gridCol>
                <a:gridCol w="2000250">
                  <a:extLst>
                    <a:ext uri="{9D8B030D-6E8A-4147-A177-3AD203B41FA5}">
                      <a16:colId xmlns:a16="http://schemas.microsoft.com/office/drawing/2014/main" val="3848771621"/>
                    </a:ext>
                  </a:extLst>
                </a:gridCol>
              </a:tblGrid>
              <a:tr h="419292">
                <a:tc>
                  <a:txBody>
                    <a:bodyPr/>
                    <a:lstStyle/>
                    <a:p>
                      <a:pPr algn="ctr"/>
                      <a:endParaRPr lang="en-US" dirty="0"/>
                    </a:p>
                  </a:txBody>
                  <a:tcPr/>
                </a:tc>
                <a:tc>
                  <a:txBody>
                    <a:bodyPr/>
                    <a:lstStyle/>
                    <a:p>
                      <a:pPr algn="ctr"/>
                      <a:r>
                        <a:rPr lang="en-US" dirty="0"/>
                        <a:t>Men</a:t>
                      </a:r>
                    </a:p>
                  </a:txBody>
                  <a:tcPr/>
                </a:tc>
                <a:tc>
                  <a:txBody>
                    <a:bodyPr/>
                    <a:lstStyle/>
                    <a:p>
                      <a:pPr algn="ctr"/>
                      <a:r>
                        <a:rPr lang="en-US" dirty="0"/>
                        <a:t>Women</a:t>
                      </a:r>
                    </a:p>
                  </a:txBody>
                  <a:tcPr/>
                </a:tc>
                <a:tc>
                  <a:txBody>
                    <a:bodyPr/>
                    <a:lstStyle/>
                    <a:p>
                      <a:pPr algn="ctr"/>
                      <a:r>
                        <a:rPr lang="en-US" dirty="0"/>
                        <a:t>Total</a:t>
                      </a:r>
                    </a:p>
                  </a:txBody>
                  <a:tcPr/>
                </a:tc>
                <a:extLst>
                  <a:ext uri="{0D108BD9-81ED-4DB2-BD59-A6C34878D82A}">
                    <a16:rowId xmlns:a16="http://schemas.microsoft.com/office/drawing/2014/main" val="3279195636"/>
                  </a:ext>
                </a:extLst>
              </a:tr>
              <a:tr h="723708">
                <a:tc>
                  <a:txBody>
                    <a:bodyPr/>
                    <a:lstStyle/>
                    <a:p>
                      <a:pPr algn="ctr"/>
                      <a:r>
                        <a:rPr lang="en-US" dirty="0"/>
                        <a:t>Graduated</a:t>
                      </a:r>
                      <a:r>
                        <a:rPr lang="en-US" baseline="0" dirty="0"/>
                        <a:t> HS</a:t>
                      </a:r>
                      <a:endParaRPr lang="en-US" dirty="0"/>
                    </a:p>
                  </a:txBody>
                  <a:tcPr/>
                </a:tc>
                <a:tc>
                  <a:txBody>
                    <a:bodyPr/>
                    <a:lstStyle/>
                    <a:p>
                      <a:pPr algn="ctr"/>
                      <a:r>
                        <a:rPr lang="en-US" dirty="0"/>
                        <a:t>10579</a:t>
                      </a:r>
                    </a:p>
                  </a:txBody>
                  <a:tcPr/>
                </a:tc>
                <a:tc>
                  <a:txBody>
                    <a:bodyPr/>
                    <a:lstStyle/>
                    <a:p>
                      <a:pPr algn="ctr"/>
                      <a:r>
                        <a:rPr lang="en-US" dirty="0"/>
                        <a:t>11169</a:t>
                      </a:r>
                    </a:p>
                  </a:txBody>
                  <a:tcPr/>
                </a:tc>
                <a:tc>
                  <a:txBody>
                    <a:bodyPr/>
                    <a:lstStyle/>
                    <a:p>
                      <a:pPr algn="ctr"/>
                      <a:r>
                        <a:rPr lang="en-US" dirty="0"/>
                        <a:t>21748</a:t>
                      </a:r>
                    </a:p>
                  </a:txBody>
                  <a:tcPr/>
                </a:tc>
                <a:extLst>
                  <a:ext uri="{0D108BD9-81ED-4DB2-BD59-A6C34878D82A}">
                    <a16:rowId xmlns:a16="http://schemas.microsoft.com/office/drawing/2014/main" val="4087092041"/>
                  </a:ext>
                </a:extLst>
              </a:tr>
              <a:tr h="723708">
                <a:tc>
                  <a:txBody>
                    <a:bodyPr/>
                    <a:lstStyle/>
                    <a:p>
                      <a:pPr algn="ctr"/>
                      <a:r>
                        <a:rPr lang="en-US" dirty="0"/>
                        <a:t>Did not Graduate</a:t>
                      </a:r>
                    </a:p>
                  </a:txBody>
                  <a:tcPr/>
                </a:tc>
                <a:tc>
                  <a:txBody>
                    <a:bodyPr/>
                    <a:lstStyle/>
                    <a:p>
                      <a:pPr algn="ctr"/>
                      <a:r>
                        <a:rPr lang="en-US" dirty="0"/>
                        <a:t>1881</a:t>
                      </a:r>
                    </a:p>
                  </a:txBody>
                  <a:tcPr/>
                </a:tc>
                <a:tc>
                  <a:txBody>
                    <a:bodyPr/>
                    <a:lstStyle/>
                    <a:p>
                      <a:pPr algn="ctr"/>
                      <a:r>
                        <a:rPr lang="en-US" dirty="0"/>
                        <a:t>1509</a:t>
                      </a:r>
                    </a:p>
                  </a:txBody>
                  <a:tcPr/>
                </a:tc>
                <a:tc>
                  <a:txBody>
                    <a:bodyPr/>
                    <a:lstStyle/>
                    <a:p>
                      <a:pPr algn="ctr"/>
                      <a:r>
                        <a:rPr lang="en-US" dirty="0"/>
                        <a:t>3390</a:t>
                      </a:r>
                    </a:p>
                  </a:txBody>
                  <a:tcPr/>
                </a:tc>
                <a:extLst>
                  <a:ext uri="{0D108BD9-81ED-4DB2-BD59-A6C34878D82A}">
                    <a16:rowId xmlns:a16="http://schemas.microsoft.com/office/drawing/2014/main" val="2907066829"/>
                  </a:ext>
                </a:extLst>
              </a:tr>
              <a:tr h="419292">
                <a:tc>
                  <a:txBody>
                    <a:bodyPr/>
                    <a:lstStyle/>
                    <a:p>
                      <a:pPr algn="ctr"/>
                      <a:r>
                        <a:rPr lang="en-US" dirty="0"/>
                        <a:t>Total</a:t>
                      </a:r>
                    </a:p>
                  </a:txBody>
                  <a:tcPr/>
                </a:tc>
                <a:tc>
                  <a:txBody>
                    <a:bodyPr/>
                    <a:lstStyle/>
                    <a:p>
                      <a:pPr algn="ctr"/>
                      <a:r>
                        <a:rPr lang="en-US" dirty="0"/>
                        <a:t>12460</a:t>
                      </a:r>
                    </a:p>
                  </a:txBody>
                  <a:tcPr/>
                </a:tc>
                <a:tc>
                  <a:txBody>
                    <a:bodyPr/>
                    <a:lstStyle/>
                    <a:p>
                      <a:pPr algn="ctr"/>
                      <a:r>
                        <a:rPr lang="en-US" dirty="0"/>
                        <a:t>12678</a:t>
                      </a:r>
                    </a:p>
                  </a:txBody>
                  <a:tcPr/>
                </a:tc>
                <a:tc>
                  <a:txBody>
                    <a:bodyPr/>
                    <a:lstStyle/>
                    <a:p>
                      <a:pPr algn="ctr"/>
                      <a:r>
                        <a:rPr lang="en-US" dirty="0"/>
                        <a:t>25138</a:t>
                      </a:r>
                    </a:p>
                  </a:txBody>
                  <a:tcPr/>
                </a:tc>
                <a:extLst>
                  <a:ext uri="{0D108BD9-81ED-4DB2-BD59-A6C34878D82A}">
                    <a16:rowId xmlns:a16="http://schemas.microsoft.com/office/drawing/2014/main" val="3079520713"/>
                  </a:ext>
                </a:extLst>
              </a:tr>
            </a:tbl>
          </a:graphicData>
        </a:graphic>
      </p:graphicFrame>
    </p:spTree>
    <p:extLst>
      <p:ext uri="{BB962C8B-B14F-4D97-AF65-F5344CB8AC3E}">
        <p14:creationId xmlns:p14="http://schemas.microsoft.com/office/powerpoint/2010/main" val="19696799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Expected Values</a:t>
            </a:r>
          </a:p>
        </p:txBody>
      </p:sp>
      <p:sp>
        <p:nvSpPr>
          <p:cNvPr id="3" name="Content Placeholder 2"/>
          <p:cNvSpPr>
            <a:spLocks noGrp="1"/>
          </p:cNvSpPr>
          <p:nvPr>
            <p:ph idx="1"/>
          </p:nvPr>
        </p:nvSpPr>
        <p:spPr>
          <a:xfrm>
            <a:off x="457200" y="1219200"/>
            <a:ext cx="8229600" cy="4525963"/>
          </a:xfrm>
        </p:spPr>
        <p:txBody>
          <a:bodyPr/>
          <a:lstStyle/>
          <a:p>
            <a:pPr marL="0" indent="0" algn="ctr">
              <a:buNone/>
            </a:pPr>
            <a:r>
              <a:rPr lang="en-US" dirty="0">
                <a:solidFill>
                  <a:srgbClr val="00B0F0"/>
                </a:solidFill>
              </a:rPr>
              <a:t>Observed</a:t>
            </a:r>
            <a:r>
              <a:rPr lang="en-US" dirty="0"/>
              <a:t>			</a:t>
            </a:r>
            <a:r>
              <a:rPr lang="en-US" dirty="0">
                <a:solidFill>
                  <a:srgbClr val="FF0000"/>
                </a:solidFill>
              </a:rPr>
              <a:t>Expected</a:t>
            </a:r>
          </a:p>
          <a:p>
            <a:pPr marL="0" indent="0" algn="ctr">
              <a:buNone/>
            </a:pPr>
            <a:endParaRPr lang="en-US" dirty="0">
              <a:solidFill>
                <a:srgbClr val="FF0000"/>
              </a:solidFill>
            </a:endParaRPr>
          </a:p>
          <a:p>
            <a:pPr marL="0" indent="0" algn="ctr">
              <a:buNone/>
            </a:pPr>
            <a:endParaRPr lang="en-US" dirty="0">
              <a:solidFill>
                <a:srgbClr val="FF0000"/>
              </a:solidFill>
            </a:endParaRPr>
          </a:p>
          <a:p>
            <a:pPr marL="0" indent="0" algn="ctr">
              <a:buNone/>
            </a:pPr>
            <a:endParaRPr lang="en-US" dirty="0">
              <a:solidFill>
                <a:srgbClr val="FF0000"/>
              </a:solidFill>
            </a:endParaRPr>
          </a:p>
          <a:p>
            <a:pPr marL="0" indent="0" algn="ctr">
              <a:buNone/>
            </a:pPr>
            <a:endParaRPr lang="en-US" dirty="0">
              <a:solidFill>
                <a:srgbClr val="FF0000"/>
              </a:solidFill>
            </a:endParaRPr>
          </a:p>
          <a:p>
            <a:pPr marL="0" indent="0" algn="ctr">
              <a:buNone/>
            </a:pPr>
            <a:endParaRPr lang="en-US" dirty="0">
              <a:solidFill>
                <a:srgbClr val="FF0000"/>
              </a:solidFill>
            </a:endParaRPr>
          </a:p>
          <a:p>
            <a:pPr marL="0" indent="0" algn="ctr">
              <a:buNone/>
            </a:pPr>
            <a:endParaRPr lang="en-US"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55</a:t>
            </a:fld>
            <a:endParaRPr lang="en-US"/>
          </a:p>
        </p:txBody>
      </p:sp>
      <p:graphicFrame>
        <p:nvGraphicFramePr>
          <p:cNvPr id="8" name="Table 7"/>
          <p:cNvGraphicFramePr>
            <a:graphicFrameLocks noGrp="1"/>
          </p:cNvGraphicFramePr>
          <p:nvPr>
            <p:extLst>
              <p:ext uri="{D42A27DB-BD31-4B8C-83A1-F6EECF244321}">
                <p14:modId xmlns:p14="http://schemas.microsoft.com/office/powerpoint/2010/main" val="662592166"/>
              </p:ext>
            </p:extLst>
          </p:nvPr>
        </p:nvGraphicFramePr>
        <p:xfrm>
          <a:off x="457200" y="2209800"/>
          <a:ext cx="8001000" cy="2286000"/>
        </p:xfrm>
        <a:graphic>
          <a:graphicData uri="http://schemas.openxmlformats.org/drawingml/2006/table">
            <a:tbl>
              <a:tblPr firstRow="1" bandRow="1">
                <a:tableStyleId>{5C22544A-7EE6-4342-B048-85BDC9FD1C3A}</a:tableStyleId>
              </a:tblPr>
              <a:tblGrid>
                <a:gridCol w="2000250">
                  <a:extLst>
                    <a:ext uri="{9D8B030D-6E8A-4147-A177-3AD203B41FA5}">
                      <a16:colId xmlns:a16="http://schemas.microsoft.com/office/drawing/2014/main" val="2396237618"/>
                    </a:ext>
                  </a:extLst>
                </a:gridCol>
                <a:gridCol w="2000250">
                  <a:extLst>
                    <a:ext uri="{9D8B030D-6E8A-4147-A177-3AD203B41FA5}">
                      <a16:colId xmlns:a16="http://schemas.microsoft.com/office/drawing/2014/main" val="1865865896"/>
                    </a:ext>
                  </a:extLst>
                </a:gridCol>
                <a:gridCol w="2000250">
                  <a:extLst>
                    <a:ext uri="{9D8B030D-6E8A-4147-A177-3AD203B41FA5}">
                      <a16:colId xmlns:a16="http://schemas.microsoft.com/office/drawing/2014/main" val="943972371"/>
                    </a:ext>
                  </a:extLst>
                </a:gridCol>
                <a:gridCol w="2000250">
                  <a:extLst>
                    <a:ext uri="{9D8B030D-6E8A-4147-A177-3AD203B41FA5}">
                      <a16:colId xmlns:a16="http://schemas.microsoft.com/office/drawing/2014/main" val="3848771621"/>
                    </a:ext>
                  </a:extLst>
                </a:gridCol>
              </a:tblGrid>
              <a:tr h="419292">
                <a:tc>
                  <a:txBody>
                    <a:bodyPr/>
                    <a:lstStyle/>
                    <a:p>
                      <a:pPr algn="ctr"/>
                      <a:endParaRPr lang="en-US" dirty="0"/>
                    </a:p>
                  </a:txBody>
                  <a:tcPr/>
                </a:tc>
                <a:tc>
                  <a:txBody>
                    <a:bodyPr/>
                    <a:lstStyle/>
                    <a:p>
                      <a:pPr algn="ctr"/>
                      <a:r>
                        <a:rPr lang="en-US" dirty="0"/>
                        <a:t>Men</a:t>
                      </a:r>
                    </a:p>
                  </a:txBody>
                  <a:tcPr/>
                </a:tc>
                <a:tc>
                  <a:txBody>
                    <a:bodyPr/>
                    <a:lstStyle/>
                    <a:p>
                      <a:pPr algn="ctr"/>
                      <a:r>
                        <a:rPr lang="en-US" dirty="0"/>
                        <a:t>Women</a:t>
                      </a:r>
                    </a:p>
                  </a:txBody>
                  <a:tcPr/>
                </a:tc>
                <a:tc>
                  <a:txBody>
                    <a:bodyPr/>
                    <a:lstStyle/>
                    <a:p>
                      <a:pPr algn="ctr"/>
                      <a:r>
                        <a:rPr lang="en-US" dirty="0"/>
                        <a:t>Total</a:t>
                      </a:r>
                    </a:p>
                  </a:txBody>
                  <a:tcPr/>
                </a:tc>
                <a:extLst>
                  <a:ext uri="{0D108BD9-81ED-4DB2-BD59-A6C34878D82A}">
                    <a16:rowId xmlns:a16="http://schemas.microsoft.com/office/drawing/2014/main" val="3279195636"/>
                  </a:ext>
                </a:extLst>
              </a:tr>
              <a:tr h="723708">
                <a:tc>
                  <a:txBody>
                    <a:bodyPr/>
                    <a:lstStyle/>
                    <a:p>
                      <a:pPr algn="ctr"/>
                      <a:r>
                        <a:rPr lang="en-US" dirty="0"/>
                        <a:t>Graduated</a:t>
                      </a:r>
                      <a:r>
                        <a:rPr lang="en-US" baseline="0" dirty="0"/>
                        <a:t> HS</a:t>
                      </a:r>
                      <a:endParaRPr lang="en-US" dirty="0"/>
                    </a:p>
                  </a:txBody>
                  <a:tcPr/>
                </a:tc>
                <a:tc>
                  <a:txBody>
                    <a:bodyPr/>
                    <a:lstStyle/>
                    <a:p>
                      <a:pPr algn="ctr"/>
                      <a:r>
                        <a:rPr lang="en-US" dirty="0">
                          <a:solidFill>
                            <a:srgbClr val="00B0F0"/>
                          </a:solidFill>
                        </a:rPr>
                        <a:t>10579 </a:t>
                      </a:r>
                      <a:r>
                        <a:rPr lang="en-US" sz="1800" dirty="0">
                          <a:solidFill>
                            <a:srgbClr val="FF0000"/>
                          </a:solidFill>
                          <a:latin typeface="+mn-lt"/>
                          <a:ea typeface="+mn-ea"/>
                          <a:cs typeface="+mn-cs"/>
                        </a:rPr>
                        <a:t>10779.7</a:t>
                      </a:r>
                    </a:p>
                  </a:txBody>
                  <a:tcPr/>
                </a:tc>
                <a:tc>
                  <a:txBody>
                    <a:bodyPr/>
                    <a:lstStyle/>
                    <a:p>
                      <a:pPr algn="ctr"/>
                      <a:r>
                        <a:rPr lang="en-US" dirty="0">
                          <a:solidFill>
                            <a:srgbClr val="00B0F0"/>
                          </a:solidFill>
                        </a:rPr>
                        <a:t>11169 </a:t>
                      </a:r>
                      <a:r>
                        <a:rPr lang="en-US" sz="1800" kern="1200" dirty="0">
                          <a:solidFill>
                            <a:srgbClr val="FF0000"/>
                          </a:solidFill>
                          <a:latin typeface="+mn-lt"/>
                          <a:ea typeface="+mn-ea"/>
                          <a:cs typeface="+mn-cs"/>
                        </a:rPr>
                        <a:t>10968.3</a:t>
                      </a:r>
                    </a:p>
                  </a:txBody>
                  <a:tcPr/>
                </a:tc>
                <a:tc>
                  <a:txBody>
                    <a:bodyPr/>
                    <a:lstStyle/>
                    <a:p>
                      <a:pPr algn="ctr"/>
                      <a:r>
                        <a:rPr lang="en-US" dirty="0"/>
                        <a:t>21748</a:t>
                      </a:r>
                    </a:p>
                  </a:txBody>
                  <a:tcPr/>
                </a:tc>
                <a:extLst>
                  <a:ext uri="{0D108BD9-81ED-4DB2-BD59-A6C34878D82A}">
                    <a16:rowId xmlns:a16="http://schemas.microsoft.com/office/drawing/2014/main" val="4087092041"/>
                  </a:ext>
                </a:extLst>
              </a:tr>
              <a:tr h="723708">
                <a:tc>
                  <a:txBody>
                    <a:bodyPr/>
                    <a:lstStyle/>
                    <a:p>
                      <a:pPr algn="ctr"/>
                      <a:r>
                        <a:rPr lang="en-US" dirty="0"/>
                        <a:t>Did not Graduate</a:t>
                      </a:r>
                    </a:p>
                  </a:txBody>
                  <a:tcPr/>
                </a:tc>
                <a:tc>
                  <a:txBody>
                    <a:bodyPr/>
                    <a:lstStyle/>
                    <a:p>
                      <a:pPr algn="ctr"/>
                      <a:r>
                        <a:rPr lang="en-US" dirty="0">
                          <a:solidFill>
                            <a:srgbClr val="00B0F0"/>
                          </a:solidFill>
                        </a:rPr>
                        <a:t>1881 </a:t>
                      </a:r>
                      <a:r>
                        <a:rPr lang="en-US" sz="1800" kern="1200" dirty="0">
                          <a:solidFill>
                            <a:srgbClr val="FF0000"/>
                          </a:solidFill>
                          <a:latin typeface="+mn-lt"/>
                          <a:ea typeface="+mn-ea"/>
                          <a:cs typeface="+mn-cs"/>
                        </a:rPr>
                        <a:t>1680.3</a:t>
                      </a:r>
                    </a:p>
                  </a:txBody>
                  <a:tcPr/>
                </a:tc>
                <a:tc>
                  <a:txBody>
                    <a:bodyPr/>
                    <a:lstStyle/>
                    <a:p>
                      <a:pPr algn="ctr"/>
                      <a:r>
                        <a:rPr lang="en-US" dirty="0">
                          <a:solidFill>
                            <a:srgbClr val="00B0F0"/>
                          </a:solidFill>
                        </a:rPr>
                        <a:t>1509 </a:t>
                      </a:r>
                      <a:r>
                        <a:rPr lang="en-US" sz="1800" kern="1200" dirty="0">
                          <a:solidFill>
                            <a:srgbClr val="FF0000"/>
                          </a:solidFill>
                          <a:latin typeface="+mn-lt"/>
                          <a:ea typeface="+mn-ea"/>
                          <a:cs typeface="+mn-cs"/>
                        </a:rPr>
                        <a:t>1709.7</a:t>
                      </a:r>
                    </a:p>
                  </a:txBody>
                  <a:tcPr/>
                </a:tc>
                <a:tc>
                  <a:txBody>
                    <a:bodyPr/>
                    <a:lstStyle/>
                    <a:p>
                      <a:pPr algn="ctr"/>
                      <a:r>
                        <a:rPr lang="en-US" dirty="0"/>
                        <a:t>3390</a:t>
                      </a:r>
                    </a:p>
                  </a:txBody>
                  <a:tcPr/>
                </a:tc>
                <a:extLst>
                  <a:ext uri="{0D108BD9-81ED-4DB2-BD59-A6C34878D82A}">
                    <a16:rowId xmlns:a16="http://schemas.microsoft.com/office/drawing/2014/main" val="2907066829"/>
                  </a:ext>
                </a:extLst>
              </a:tr>
              <a:tr h="419292">
                <a:tc>
                  <a:txBody>
                    <a:bodyPr/>
                    <a:lstStyle/>
                    <a:p>
                      <a:pPr algn="ctr"/>
                      <a:r>
                        <a:rPr lang="en-US" dirty="0"/>
                        <a:t>Total</a:t>
                      </a:r>
                    </a:p>
                  </a:txBody>
                  <a:tcPr/>
                </a:tc>
                <a:tc>
                  <a:txBody>
                    <a:bodyPr/>
                    <a:lstStyle/>
                    <a:p>
                      <a:pPr algn="ctr"/>
                      <a:r>
                        <a:rPr lang="en-US" sz="1800" kern="1200" dirty="0">
                          <a:solidFill>
                            <a:schemeClr val="dk1"/>
                          </a:solidFill>
                          <a:latin typeface="+mn-lt"/>
                          <a:ea typeface="+mn-ea"/>
                          <a:cs typeface="+mn-cs"/>
                        </a:rPr>
                        <a:t>12460</a:t>
                      </a:r>
                    </a:p>
                  </a:txBody>
                  <a:tcPr/>
                </a:tc>
                <a:tc>
                  <a:txBody>
                    <a:bodyPr/>
                    <a:lstStyle/>
                    <a:p>
                      <a:pPr algn="ctr"/>
                      <a:r>
                        <a:rPr lang="en-US" sz="1800" kern="1200" dirty="0">
                          <a:solidFill>
                            <a:schemeClr val="dk1"/>
                          </a:solidFill>
                          <a:latin typeface="+mn-lt"/>
                          <a:ea typeface="+mn-ea"/>
                          <a:cs typeface="+mn-cs"/>
                        </a:rPr>
                        <a:t>12678</a:t>
                      </a:r>
                    </a:p>
                  </a:txBody>
                  <a:tcPr/>
                </a:tc>
                <a:tc>
                  <a:txBody>
                    <a:bodyPr/>
                    <a:lstStyle/>
                    <a:p>
                      <a:pPr algn="ctr"/>
                      <a:r>
                        <a:rPr lang="en-US" dirty="0"/>
                        <a:t>25138</a:t>
                      </a:r>
                    </a:p>
                  </a:txBody>
                  <a:tcPr/>
                </a:tc>
                <a:extLst>
                  <a:ext uri="{0D108BD9-81ED-4DB2-BD59-A6C34878D82A}">
                    <a16:rowId xmlns:a16="http://schemas.microsoft.com/office/drawing/2014/main" val="3079520713"/>
                  </a:ext>
                </a:extLst>
              </a:tr>
            </a:tbl>
          </a:graphicData>
        </a:graphic>
      </p:graphicFrame>
    </p:spTree>
    <p:extLst>
      <p:ext uri="{BB962C8B-B14F-4D97-AF65-F5344CB8AC3E}">
        <p14:creationId xmlns:p14="http://schemas.microsoft.com/office/powerpoint/2010/main" val="7515266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a:t>
            </a:r>
          </a:p>
        </p:txBody>
      </p:sp>
      <p:sp>
        <p:nvSpPr>
          <p:cNvPr id="3" name="Content Placeholder 2"/>
          <p:cNvSpPr>
            <a:spLocks noGrp="1"/>
          </p:cNvSpPr>
          <p:nvPr>
            <p:ph idx="1"/>
          </p:nvPr>
        </p:nvSpPr>
        <p:spPr/>
        <p:txBody>
          <a:bodyPr/>
          <a:lstStyle/>
          <a:p>
            <a:r>
              <a:rPr lang="en-US" sz="2800" dirty="0"/>
              <a:t>Chi Square critical value (from table) –  3.84146</a:t>
            </a:r>
          </a:p>
          <a:p>
            <a:pPr lvl="1"/>
            <a:r>
              <a:rPr lang="en-US" sz="2400" dirty="0"/>
              <a:t>(1 Degree of freedom, significance 0.05)</a:t>
            </a:r>
          </a:p>
          <a:p>
            <a:r>
              <a:rPr lang="en-US" sz="2800" dirty="0"/>
              <a:t>Chi Square actual value (from Excel) - 54.94092</a:t>
            </a:r>
          </a:p>
          <a:p>
            <a:r>
              <a:rPr lang="en-US" sz="2800" dirty="0"/>
              <a:t>P-value – </a:t>
            </a:r>
            <a:r>
              <a:rPr lang="en-US" dirty="0" err="1"/>
              <a:t>1.24208E</a:t>
            </a:r>
            <a:r>
              <a:rPr lang="en-US" dirty="0"/>
              <a:t>-13</a:t>
            </a:r>
            <a:r>
              <a:rPr lang="en-US" sz="2800" dirty="0"/>
              <a:t> (Extremely small)</a:t>
            </a:r>
          </a:p>
          <a:p>
            <a:r>
              <a:rPr lang="en-US" sz="2800" dirty="0"/>
              <a:t>Both Chi Square value and p-value are extremely strong evidence to reject </a:t>
            </a:r>
            <a:r>
              <a:rPr lang="en-US" sz="2800" dirty="0" err="1"/>
              <a:t>H0</a:t>
            </a:r>
            <a:endParaRPr lang="en-US" sz="2800" dirty="0"/>
          </a:p>
          <a:p>
            <a:r>
              <a:rPr lang="en-US" sz="2800" dirty="0"/>
              <a:t>Women are graduating at a higher rate than men</a:t>
            </a:r>
          </a:p>
          <a:p>
            <a:endParaRPr lang="en-US" sz="2800" dirty="0"/>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56</a:t>
            </a:fld>
            <a:endParaRPr lang="en-US"/>
          </a:p>
        </p:txBody>
      </p:sp>
    </p:spTree>
    <p:extLst>
      <p:ext uri="{BB962C8B-B14F-4D97-AF65-F5344CB8AC3E}">
        <p14:creationId xmlns:p14="http://schemas.microsoft.com/office/powerpoint/2010/main" val="7103510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Understanding the Example</a:t>
            </a:r>
          </a:p>
        </p:txBody>
      </p:sp>
      <p:sp>
        <p:nvSpPr>
          <p:cNvPr id="3" name="Content Placeholder 2"/>
          <p:cNvSpPr>
            <a:spLocks noGrp="1"/>
          </p:cNvSpPr>
          <p:nvPr>
            <p:ph idx="1"/>
          </p:nvPr>
        </p:nvSpPr>
        <p:spPr/>
        <p:txBody>
          <a:bodyPr/>
          <a:lstStyle/>
          <a:p>
            <a:r>
              <a:rPr lang="en-US" dirty="0"/>
              <a:t>We had a small difference (84.9 vs. 88.1) so just looking at the graduation rates does not explain the overwhelming result</a:t>
            </a:r>
          </a:p>
          <a:p>
            <a:r>
              <a:rPr lang="en-US" dirty="0"/>
              <a:t>Why was the result so strong?</a:t>
            </a:r>
          </a:p>
          <a:p>
            <a:r>
              <a:rPr lang="en-US" dirty="0"/>
              <a:t>Hint: Take the Excel and change the numbers to a smaller sample size, keeping the same ratios. What happened to the p-value? To the chi-square actual value?</a:t>
            </a:r>
          </a:p>
        </p:txBody>
      </p:sp>
      <p:sp>
        <p:nvSpPr>
          <p:cNvPr id="4" name="Footer Placeholder 3"/>
          <p:cNvSpPr>
            <a:spLocks noGrp="1"/>
          </p:cNvSpPr>
          <p:nvPr>
            <p:ph type="ftr" sz="quarter" idx="11"/>
          </p:nvPr>
        </p:nvSpPr>
        <p:spPr/>
        <p:txBody>
          <a:bodyPr/>
          <a:lstStyle/>
          <a:p>
            <a:r>
              <a:rPr lang="en-US" altLang="en-US" dirty="0"/>
              <a:t>MGMT650 Review</a:t>
            </a:r>
          </a:p>
        </p:txBody>
      </p:sp>
      <p:sp>
        <p:nvSpPr>
          <p:cNvPr id="5" name="Slide Number Placeholder 4"/>
          <p:cNvSpPr>
            <a:spLocks noGrp="1"/>
          </p:cNvSpPr>
          <p:nvPr>
            <p:ph type="sldNum" sz="quarter" idx="12"/>
          </p:nvPr>
        </p:nvSpPr>
        <p:spPr/>
        <p:txBody>
          <a:bodyPr/>
          <a:lstStyle/>
          <a:p>
            <a:pPr>
              <a:defRPr/>
            </a:pPr>
            <a:fld id="{C151B421-5B84-4225-B7EA-8058042B4D5D}" type="slidenum">
              <a:rPr lang="en-US" smtClean="0"/>
              <a:pPr>
                <a:defRPr/>
              </a:pPr>
              <a:t>57</a:t>
            </a:fld>
            <a:endParaRPr lang="en-US"/>
          </a:p>
        </p:txBody>
      </p:sp>
    </p:spTree>
    <p:extLst>
      <p:ext uri="{BB962C8B-B14F-4D97-AF65-F5344CB8AC3E}">
        <p14:creationId xmlns:p14="http://schemas.microsoft.com/office/powerpoint/2010/main" val="1731981466"/>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6971</TotalTime>
  <Words>3862</Words>
  <Application>Microsoft Office PowerPoint</Application>
  <PresentationFormat>On-screen Show (4:3)</PresentationFormat>
  <Paragraphs>645</Paragraphs>
  <Slides>57</Slides>
  <Notes>26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57</vt:i4>
      </vt:variant>
    </vt:vector>
  </HeadingPairs>
  <TitlesOfParts>
    <vt:vector size="67" baseType="lpstr">
      <vt:lpstr>Arial</vt:lpstr>
      <vt:lpstr>Cambria Math</vt:lpstr>
      <vt:lpstr>Symbol</vt:lpstr>
      <vt:lpstr>Times</vt:lpstr>
      <vt:lpstr>Times New Roman</vt:lpstr>
      <vt:lpstr>Verdana</vt:lpstr>
      <vt:lpstr>Wingdings</vt:lpstr>
      <vt:lpstr>Default Design</vt:lpstr>
      <vt:lpstr>Equation</vt:lpstr>
      <vt:lpstr>Worksheet</vt:lpstr>
      <vt:lpstr>MGMT 650 Statistics for Managerial Decision Making  </vt:lpstr>
      <vt:lpstr>Excel Examples</vt:lpstr>
      <vt:lpstr>Student’s t Distribution</vt:lpstr>
      <vt:lpstr>Confidence Intervals</vt:lpstr>
      <vt:lpstr>Confidence Level</vt:lpstr>
      <vt:lpstr>Confidence Level, (1-)</vt:lpstr>
      <vt:lpstr>Upper and Lower Limits</vt:lpstr>
      <vt:lpstr>Example – Resistance</vt:lpstr>
      <vt:lpstr>Solution - Resistance Example</vt:lpstr>
      <vt:lpstr>Interpretation</vt:lpstr>
      <vt:lpstr>Example of t distribution confidence interval</vt:lpstr>
      <vt:lpstr>Another Example</vt:lpstr>
      <vt:lpstr>Answer, part 1</vt:lpstr>
      <vt:lpstr>Answer, Part 2</vt:lpstr>
      <vt:lpstr>What is a Hypothesis?</vt:lpstr>
      <vt:lpstr>Formal Steps in Conducting a Hypothesis Test</vt:lpstr>
      <vt:lpstr>Hypothesis Test – One Sample</vt:lpstr>
      <vt:lpstr>Hypothesis Test – Two Samples</vt:lpstr>
      <vt:lpstr>Hypothesis tests for μ1 – μ2 </vt:lpstr>
      <vt:lpstr>PowerPoint Presentation</vt:lpstr>
      <vt:lpstr>PowerPoint Presentation</vt:lpstr>
      <vt:lpstr>Review of ANOVA Analysis of Variance</vt:lpstr>
      <vt:lpstr>Analysis of Variance (ANOVA)</vt:lpstr>
      <vt:lpstr>PowerPoint Presentation</vt:lpstr>
      <vt:lpstr>Things to Remember</vt:lpstr>
      <vt:lpstr>Degrees of Freedom</vt:lpstr>
      <vt:lpstr>ANOVA by Hand</vt:lpstr>
      <vt:lpstr>Calculating ANOVA by Excel</vt:lpstr>
      <vt:lpstr>Example</vt:lpstr>
      <vt:lpstr>Results of ANOVA</vt:lpstr>
      <vt:lpstr>Studying the results</vt:lpstr>
      <vt:lpstr>Changing the example</vt:lpstr>
      <vt:lpstr>Running ANOVA again</vt:lpstr>
      <vt:lpstr>Studying the results</vt:lpstr>
      <vt:lpstr>Simple Linear Regression</vt:lpstr>
      <vt:lpstr>Graphing</vt:lpstr>
      <vt:lpstr>Regression - No relationship</vt:lpstr>
      <vt:lpstr>Regression - Positive Relationship</vt:lpstr>
      <vt:lpstr>Example</vt:lpstr>
      <vt:lpstr>Data</vt:lpstr>
      <vt:lpstr>Scatter Diagram</vt:lpstr>
      <vt:lpstr>Scatter Diagram</vt:lpstr>
      <vt:lpstr>Regression Coefficients</vt:lpstr>
      <vt:lpstr>Regression Output</vt:lpstr>
      <vt:lpstr>Regression Equation</vt:lpstr>
      <vt:lpstr>Delivery time for 500 cases</vt:lpstr>
      <vt:lpstr>Chi Squared Distribution</vt:lpstr>
      <vt:lpstr>Chi-Square Test of Homogeneity</vt:lpstr>
      <vt:lpstr>Homogeneity Test – Expected Values</vt:lpstr>
      <vt:lpstr>Find the Test Statistic</vt:lpstr>
      <vt:lpstr>Conclusion</vt:lpstr>
      <vt:lpstr>Goodness of Fit Test Market Up Days</vt:lpstr>
      <vt:lpstr>Decision</vt:lpstr>
      <vt:lpstr>Chi Square Independence Test</vt:lpstr>
      <vt:lpstr>Expected Values</vt:lpstr>
      <vt:lpstr>Decision</vt:lpstr>
      <vt:lpstr>Understanding the Example</vt:lpstr>
    </vt:vector>
  </TitlesOfParts>
  <Company>UMUC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AMBA600C first meeting</dc:title>
  <dc:creator>Yitshak Merin (Carol Silberg)</dc:creator>
  <cp:lastModifiedBy>Audrey Konate</cp:lastModifiedBy>
  <cp:revision>304</cp:revision>
  <cp:lastPrinted>1601-01-01T00:00:00Z</cp:lastPrinted>
  <dcterms:created xsi:type="dcterms:W3CDTF">1601-01-01T00:00:00Z</dcterms:created>
  <dcterms:modified xsi:type="dcterms:W3CDTF">2021-08-08T16:17:56Z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