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theme/themeOverride1.xml" ContentType="application/vnd.openxmlformats-officedocument.themeOverr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32"/>
  </p:notesMasterIdLst>
  <p:sldIdLst>
    <p:sldId id="256" r:id="rId3"/>
    <p:sldId id="265" r:id="rId4"/>
    <p:sldId id="264" r:id="rId5"/>
    <p:sldId id="362" r:id="rId6"/>
    <p:sldId id="363" r:id="rId7"/>
    <p:sldId id="364" r:id="rId8"/>
    <p:sldId id="365" r:id="rId9"/>
    <p:sldId id="366" r:id="rId10"/>
    <p:sldId id="367" r:id="rId11"/>
    <p:sldId id="368" r:id="rId12"/>
    <p:sldId id="369" r:id="rId13"/>
    <p:sldId id="374" r:id="rId14"/>
    <p:sldId id="354" r:id="rId15"/>
    <p:sldId id="355" r:id="rId16"/>
    <p:sldId id="531" r:id="rId17"/>
    <p:sldId id="532" r:id="rId18"/>
    <p:sldId id="533" r:id="rId19"/>
    <p:sldId id="522" r:id="rId20"/>
    <p:sldId id="523" r:id="rId21"/>
    <p:sldId id="527" r:id="rId22"/>
    <p:sldId id="525" r:id="rId23"/>
    <p:sldId id="524" r:id="rId24"/>
    <p:sldId id="359" r:id="rId25"/>
    <p:sldId id="360" r:id="rId26"/>
    <p:sldId id="530" r:id="rId27"/>
    <p:sldId id="529" r:id="rId28"/>
    <p:sldId id="356" r:id="rId29"/>
    <p:sldId id="313" r:id="rId30"/>
    <p:sldId id="528" r:id="rId3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022" autoAdjust="0"/>
    <p:restoredTop sz="94660"/>
  </p:normalViewPr>
  <p:slideViewPr>
    <p:cSldViewPr snapToGrid="0">
      <p:cViewPr varScale="1">
        <p:scale>
          <a:sx n="116" d="100"/>
          <a:sy n="116" d="100"/>
        </p:scale>
        <p:origin x="-330" y="-114"/>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984B4C2-AA05-4AE9-9289-AA36CE821E1D}" type="datetimeFigureOut">
              <a:rPr lang="en-US" smtClean="0"/>
              <a:pPr/>
              <a:t>11/20/2018</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95E5B31-D452-4778-AE4D-A4164F319371}" type="slidenum">
              <a:rPr lang="en-US" smtClean="0"/>
              <a:pPr/>
              <a:t>‹#›</a:t>
            </a:fld>
            <a:endParaRPr lang="en-US"/>
          </a:p>
        </p:txBody>
      </p:sp>
    </p:spTree>
    <p:extLst>
      <p:ext uri="{BB962C8B-B14F-4D97-AF65-F5344CB8AC3E}">
        <p14:creationId xmlns:p14="http://schemas.microsoft.com/office/powerpoint/2010/main" xmlns="" val="178183256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B926285-F603-8746-8FAC-F3354E30222B}"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xmlns="" val="35333543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B926285-F603-8746-8FAC-F3354E30222B}"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xmlns="" val="171189876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B926285-F603-8746-8FAC-F3354E30222B}"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xmlns="" val="126337912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B926285-F603-8746-8FAC-F3354E30222B}"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xmlns="" val="297573986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B926285-F603-8746-8FAC-F3354E30222B}"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xmlns="" val="52531116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B926285-F603-8746-8FAC-F3354E30222B}"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xmlns="" val="257228944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B926285-F603-8746-8FAC-F3354E30222B}"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xmlns="" val="376391773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B926285-F603-8746-8FAC-F3354E30222B}"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xmlns="" val="83522622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B926285-F603-8746-8FAC-F3354E30222B}"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xmlns="" val="301484657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B926285-F603-8746-8FAC-F3354E30222B}"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xmlns="" val="178365650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B926285-F603-8746-8FAC-F3354E30222B}"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xmlns="" val="162014693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themeOverride" Target="../theme/themeOverride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Master" Target="../slideMasters/slideMaster2.xml"/><Relationship Id="rId4" Type="http://schemas.openxmlformats.org/officeDocument/2006/relationships/image" Target="../media/image4.png"/></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Master" Target="../slideMasters/slideMaster2.xml"/><Relationship Id="rId4" Type="http://schemas.openxmlformats.org/officeDocument/2006/relationships/image" Target="../media/image4.png"/></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Master" Target="../slideMasters/slideMaster2.xml"/><Relationship Id="rId4" Type="http://schemas.openxmlformats.org/officeDocument/2006/relationships/image" Target="../media/image4.png"/></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5A978531-8036-4F8B-A924-1DE5F69865DB}" type="datetimeFigureOut">
              <a:rPr lang="en-US" smtClean="0"/>
              <a:pPr/>
              <a:t>11/20/2018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0365B956-FABD-46D3-8E3A-976F05870C47}" type="slidenum">
              <a:rPr lang="en-US" smtClean="0"/>
              <a:pPr/>
              <a:t>‹#›</a:t>
            </a:fld>
            <a:endParaRPr lang="en-US" dirty="0"/>
          </a:p>
        </p:txBody>
      </p:sp>
    </p:spTree>
    <p:extLst>
      <p:ext uri="{BB962C8B-B14F-4D97-AF65-F5344CB8AC3E}">
        <p14:creationId xmlns:p14="http://schemas.microsoft.com/office/powerpoint/2010/main" xmlns="" val="214053457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A978531-8036-4F8B-A924-1DE5F69865DB}" type="datetimeFigureOut">
              <a:rPr lang="en-US" smtClean="0"/>
              <a:pPr/>
              <a:t>11/20/2018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0365B956-FABD-46D3-8E3A-976F05870C47}" type="slidenum">
              <a:rPr lang="en-US" smtClean="0"/>
              <a:pPr/>
              <a:t>‹#›</a:t>
            </a:fld>
            <a:endParaRPr lang="en-US" dirty="0"/>
          </a:p>
        </p:txBody>
      </p:sp>
    </p:spTree>
    <p:extLst>
      <p:ext uri="{BB962C8B-B14F-4D97-AF65-F5344CB8AC3E}">
        <p14:creationId xmlns:p14="http://schemas.microsoft.com/office/powerpoint/2010/main" xmlns="" val="29841430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A978531-8036-4F8B-A924-1DE5F69865DB}" type="datetimeFigureOut">
              <a:rPr lang="en-US" smtClean="0"/>
              <a:pPr/>
              <a:t>11/20/2018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0365B956-FABD-46D3-8E3A-976F05870C47}" type="slidenum">
              <a:rPr lang="en-US" smtClean="0"/>
              <a:pPr/>
              <a:t>‹#›</a:t>
            </a:fld>
            <a:endParaRPr lang="en-US" dirty="0"/>
          </a:p>
        </p:txBody>
      </p:sp>
    </p:spTree>
    <p:extLst>
      <p:ext uri="{BB962C8B-B14F-4D97-AF65-F5344CB8AC3E}">
        <p14:creationId xmlns:p14="http://schemas.microsoft.com/office/powerpoint/2010/main" xmlns="" val="224192035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5A978531-8036-4F8B-A924-1DE5F69865DB}" type="datetimeFigureOut">
              <a:rPr lang="en-US" smtClean="0"/>
              <a:pPr/>
              <a:t>11/20/2018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0365B956-FABD-46D3-8E3A-976F05870C47}" type="slidenum">
              <a:rPr lang="en-US" smtClean="0"/>
              <a:pPr/>
              <a:t>‹#›</a:t>
            </a:fld>
            <a:endParaRPr lang="en-US" dirty="0"/>
          </a:p>
        </p:txBody>
      </p:sp>
    </p:spTree>
    <p:extLst>
      <p:ext uri="{BB962C8B-B14F-4D97-AF65-F5344CB8AC3E}">
        <p14:creationId xmlns:p14="http://schemas.microsoft.com/office/powerpoint/2010/main" xmlns="" val="25465258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5A978531-8036-4F8B-A924-1DE5F69865DB}" type="datetimeFigureOut">
              <a:rPr lang="en-US" smtClean="0"/>
              <a:pPr/>
              <a:t>11/20/2018</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0365B956-FABD-46D3-8E3A-976F05870C47}" type="slidenum">
              <a:rPr lang="en-US" smtClean="0"/>
              <a:pPr/>
              <a:t>‹#›</a:t>
            </a:fld>
            <a:endParaRPr lang="en-US" dirty="0"/>
          </a:p>
        </p:txBody>
      </p:sp>
    </p:spTree>
    <p:extLst>
      <p:ext uri="{BB962C8B-B14F-4D97-AF65-F5344CB8AC3E}">
        <p14:creationId xmlns:p14="http://schemas.microsoft.com/office/powerpoint/2010/main" xmlns="" val="17880676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5A978531-8036-4F8B-A924-1DE5F69865DB}" type="datetimeFigureOut">
              <a:rPr lang="en-US" smtClean="0"/>
              <a:pPr/>
              <a:t>11/20/2018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0365B956-FABD-46D3-8E3A-976F05870C47}" type="slidenum">
              <a:rPr lang="en-US" smtClean="0"/>
              <a:pPr/>
              <a:t>‹#›</a:t>
            </a:fld>
            <a:endParaRPr lang="en-US" dirty="0"/>
          </a:p>
        </p:txBody>
      </p:sp>
    </p:spTree>
    <p:extLst>
      <p:ext uri="{BB962C8B-B14F-4D97-AF65-F5344CB8AC3E}">
        <p14:creationId xmlns:p14="http://schemas.microsoft.com/office/powerpoint/2010/main" xmlns="" val="411599330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A978531-8036-4F8B-A924-1DE5F69865DB}" type="datetimeFigureOut">
              <a:rPr lang="en-US" smtClean="0"/>
              <a:pPr/>
              <a:t>11/20/2018</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0365B956-FABD-46D3-8E3A-976F05870C47}" type="slidenum">
              <a:rPr lang="en-US" smtClean="0"/>
              <a:pPr/>
              <a:t>‹#›</a:t>
            </a:fld>
            <a:endParaRPr lang="en-US" dirty="0"/>
          </a:p>
        </p:txBody>
      </p:sp>
    </p:spTree>
    <p:extLst>
      <p:ext uri="{BB962C8B-B14F-4D97-AF65-F5344CB8AC3E}">
        <p14:creationId xmlns:p14="http://schemas.microsoft.com/office/powerpoint/2010/main" xmlns="" val="152345066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5A978531-8036-4F8B-A924-1DE5F69865DB}" type="datetimeFigureOut">
              <a:rPr lang="en-US" smtClean="0"/>
              <a:pPr/>
              <a:t>11/20/2018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0365B956-FABD-46D3-8E3A-976F05870C47}" type="slidenum">
              <a:rPr lang="en-US" smtClean="0"/>
              <a:pPr/>
              <a:t>‹#›</a:t>
            </a:fld>
            <a:endParaRPr lang="en-US" dirty="0"/>
          </a:p>
        </p:txBody>
      </p:sp>
    </p:spTree>
    <p:extLst>
      <p:ext uri="{BB962C8B-B14F-4D97-AF65-F5344CB8AC3E}">
        <p14:creationId xmlns:p14="http://schemas.microsoft.com/office/powerpoint/2010/main" xmlns="" val="34665090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5A978531-8036-4F8B-A924-1DE5F69865DB}" type="datetimeFigureOut">
              <a:rPr lang="en-US" smtClean="0"/>
              <a:pPr/>
              <a:t>11/20/2018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0365B956-FABD-46D3-8E3A-976F05870C47}" type="slidenum">
              <a:rPr lang="en-US" smtClean="0"/>
              <a:pPr/>
              <a:t>‹#›</a:t>
            </a:fld>
            <a:endParaRPr lang="en-US" dirty="0"/>
          </a:p>
        </p:txBody>
      </p:sp>
    </p:spTree>
    <p:extLst>
      <p:ext uri="{BB962C8B-B14F-4D97-AF65-F5344CB8AC3E}">
        <p14:creationId xmlns:p14="http://schemas.microsoft.com/office/powerpoint/2010/main" xmlns="" val="314975100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A978531-8036-4F8B-A924-1DE5F69865DB}" type="datetimeFigureOut">
              <a:rPr lang="en-US" smtClean="0"/>
              <a:pPr/>
              <a:t>11/20/2018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0365B956-FABD-46D3-8E3A-976F05870C47}" type="slidenum">
              <a:rPr lang="en-US" smtClean="0"/>
              <a:pPr/>
              <a:t>‹#›</a:t>
            </a:fld>
            <a:endParaRPr lang="en-US" dirty="0"/>
          </a:p>
        </p:txBody>
      </p:sp>
    </p:spTree>
    <p:extLst>
      <p:ext uri="{BB962C8B-B14F-4D97-AF65-F5344CB8AC3E}">
        <p14:creationId xmlns:p14="http://schemas.microsoft.com/office/powerpoint/2010/main" xmlns="" val="219236635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A978531-8036-4F8B-A924-1DE5F69865DB}" type="datetimeFigureOut">
              <a:rPr lang="en-US" smtClean="0"/>
              <a:pPr/>
              <a:t>11/20/2018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0365B956-FABD-46D3-8E3A-976F05870C47}" type="slidenum">
              <a:rPr lang="en-US" smtClean="0"/>
              <a:pPr/>
              <a:t>‹#›</a:t>
            </a:fld>
            <a:endParaRPr lang="en-US" dirty="0"/>
          </a:p>
        </p:txBody>
      </p:sp>
    </p:spTree>
    <p:extLst>
      <p:ext uri="{BB962C8B-B14F-4D97-AF65-F5344CB8AC3E}">
        <p14:creationId xmlns:p14="http://schemas.microsoft.com/office/powerpoint/2010/main" xmlns="" val="217733090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Trident Master Powerpoint Slides ">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4073137867"/>
      </p:ext>
    </p:extLst>
  </p:cSld>
  <p:clrMapOvr>
    <a:overrideClrMapping bg1="dk1" tx1="lt1" bg2="dk2" tx2="lt2" accent1="accent1" accent2="accent2" accent3="accent3" accent4="accent4" accent5="accent5" accent6="accent6" hlink="hlink" folHlink="folHlink"/>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userDrawn="1">
  <p:cSld name="1_Trident Master Powerpoint Slides ">
    <p:spTree>
      <p:nvGrpSpPr>
        <p:cNvPr id="1" name=""/>
        <p:cNvGrpSpPr/>
        <p:nvPr/>
      </p:nvGrpSpPr>
      <p:grpSpPr>
        <a:xfrm>
          <a:off x="0" y="0"/>
          <a:ext cx="0" cy="0"/>
          <a:chOff x="0" y="0"/>
          <a:chExt cx="0" cy="0"/>
        </a:xfrm>
      </p:grpSpPr>
      <p:pic>
        <p:nvPicPr>
          <p:cNvPr id="12" name="Picture 5">
            <a:extLst>
              <a:ext uri="{FF2B5EF4-FFF2-40B4-BE49-F238E27FC236}">
                <a16:creationId xmlns:a16="http://schemas.microsoft.com/office/drawing/2014/main" xmlns="" id="{BCD114E4-F902-5042-96B2-839A3B869F5C}"/>
              </a:ext>
            </a:extLst>
          </p:cNvPr>
          <p:cNvPicPr>
            <a:picLocks noChangeAspect="1" noChangeArrowheads="1"/>
          </p:cNvPicPr>
          <p:nvPr userDrawn="1"/>
        </p:nvPicPr>
        <p:blipFill>
          <a:blip r:embed="rId2" cstate="print">
            <a:alphaModFix amt="5000"/>
            <a:extLst>
              <a:ext uri="{28A0092B-C50C-407E-A947-70E740481C1C}">
                <a14:useLocalDpi xmlns:a14="http://schemas.microsoft.com/office/drawing/2010/main" xmlns="" val="0"/>
              </a:ext>
            </a:extLst>
          </a:blip>
          <a:srcRect/>
          <a:stretch>
            <a:fillRect/>
          </a:stretch>
        </p:blipFill>
        <p:spPr bwMode="auto">
          <a:xfrm>
            <a:off x="1" y="-76200"/>
            <a:ext cx="12215284" cy="672147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1" name="Picture 10">
            <a:extLst>
              <a:ext uri="{FF2B5EF4-FFF2-40B4-BE49-F238E27FC236}">
                <a16:creationId xmlns:a16="http://schemas.microsoft.com/office/drawing/2014/main" xmlns="" id="{6C8B5EAA-3A27-3440-9952-9D0AAAD38888}"/>
              </a:ext>
            </a:extLst>
          </p:cNvPr>
          <p:cNvPicPr>
            <a:picLocks noChangeAspect="1"/>
          </p:cNvPicPr>
          <p:nvPr userDrawn="1"/>
        </p:nvPicPr>
        <p:blipFill rotWithShape="1">
          <a:blip r:embed="rId3" cstate="print">
            <a:extLst>
              <a:ext uri="{28A0092B-C50C-407E-A947-70E740481C1C}">
                <a14:useLocalDpi xmlns:a14="http://schemas.microsoft.com/office/drawing/2010/main" xmlns="" val="0"/>
              </a:ext>
            </a:extLst>
          </a:blip>
          <a:srcRect l="1127" t="90370" r="1313" b="757"/>
          <a:stretch/>
        </p:blipFill>
        <p:spPr>
          <a:xfrm>
            <a:off x="-1" y="6248400"/>
            <a:ext cx="12192001" cy="609600"/>
          </a:xfrm>
          <a:prstGeom prst="rect">
            <a:avLst/>
          </a:prstGeom>
        </p:spPr>
      </p:pic>
      <p:pic>
        <p:nvPicPr>
          <p:cNvPr id="6" name="Picture 9">
            <a:extLst>
              <a:ext uri="{FF2B5EF4-FFF2-40B4-BE49-F238E27FC236}">
                <a16:creationId xmlns:a16="http://schemas.microsoft.com/office/drawing/2014/main" xmlns="" id="{20332963-F202-DC4E-9D94-29ABD3AA36EB}"/>
              </a:ext>
            </a:extLst>
          </p:cNvPr>
          <p:cNvPicPr>
            <a:picLocks noChangeAspect="1" noChangeArrowheads="1"/>
          </p:cNvPicPr>
          <p:nvPr userDrawn="1"/>
        </p:nvPicPr>
        <p:blipFill>
          <a:blip r:embed="rId4" cstate="print">
            <a:extLst>
              <a:ext uri="{28A0092B-C50C-407E-A947-70E740481C1C}">
                <a14:useLocalDpi xmlns:a14="http://schemas.microsoft.com/office/drawing/2010/main" xmlns="" val="0"/>
              </a:ext>
            </a:extLst>
          </a:blip>
          <a:srcRect/>
          <a:stretch>
            <a:fillRect/>
          </a:stretch>
        </p:blipFill>
        <p:spPr bwMode="auto">
          <a:xfrm>
            <a:off x="10001251" y="6096000"/>
            <a:ext cx="1987549" cy="8382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extLst>
      <p:ext uri="{BB962C8B-B14F-4D97-AF65-F5344CB8AC3E}">
        <p14:creationId xmlns:p14="http://schemas.microsoft.com/office/powerpoint/2010/main" xmlns="" val="2412818760"/>
      </p:ext>
    </p:extLst>
  </p:cSld>
  <p:clrMapOvr>
    <a:overrideClrMapping bg1="lt1" tx1="dk1" bg2="lt2" tx2="dk2" accent1="accent1" accent2="accent2" accent3="accent3" accent4="accent4" accent5="accent5" accent6="accent6" hlink="hlink" folHlink="folHlink"/>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Title and Content">
    <p:spTree>
      <p:nvGrpSpPr>
        <p:cNvPr id="1" name=""/>
        <p:cNvGrpSpPr/>
        <p:nvPr/>
      </p:nvGrpSpPr>
      <p:grpSpPr>
        <a:xfrm>
          <a:off x="0" y="0"/>
          <a:ext cx="0" cy="0"/>
          <a:chOff x="0" y="0"/>
          <a:chExt cx="0" cy="0"/>
        </a:xfrm>
      </p:grpSpPr>
      <p:sp>
        <p:nvSpPr>
          <p:cNvPr id="3" name="Slide Number Placeholder 5">
            <a:extLst>
              <a:ext uri="{FF2B5EF4-FFF2-40B4-BE49-F238E27FC236}">
                <a16:creationId xmlns:a16="http://schemas.microsoft.com/office/drawing/2014/main" xmlns="" id="{2AE0A920-6BC6-FD47-8A65-852631F84D91}"/>
              </a:ext>
            </a:extLst>
          </p:cNvPr>
          <p:cNvSpPr txBox="1">
            <a:spLocks/>
          </p:cNvSpPr>
          <p:nvPr userDrawn="1"/>
        </p:nvSpPr>
        <p:spPr>
          <a:xfrm>
            <a:off x="9855200" y="6477000"/>
            <a:ext cx="1016000" cy="274638"/>
          </a:xfrm>
          <a:prstGeom prst="rect">
            <a:avLst/>
          </a:prstGeom>
        </p:spPr>
        <p:txBody>
          <a:bodyPr bIns="0" anchor="b"/>
          <a:lstStyle>
            <a:defPPr>
              <a:defRPr lang="en-US"/>
            </a:defPPr>
            <a:lvl1pPr marL="0" algn="r" defTabSz="914400" rtl="0" eaLnBrk="1" latinLnBrk="0" hangingPunct="1">
              <a:defRPr sz="1200" kern="1200">
                <a:solidFill>
                  <a:srgbClr val="FFFFFF"/>
                </a:solidFill>
                <a:latin typeface="Times" charset="0"/>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fld id="{FFA6C2A3-4D04-844E-BB06-EDC68DE32ED5}" type="slidenum">
              <a:rPr lang="en-US" sz="1200" smtClean="0"/>
              <a:pPr fontAlgn="auto">
                <a:spcBef>
                  <a:spcPts val="0"/>
                </a:spcBef>
                <a:spcAft>
                  <a:spcPts val="0"/>
                </a:spcAft>
                <a:defRPr/>
              </a:pPr>
              <a:t>‹#›</a:t>
            </a:fld>
            <a:endParaRPr lang="en-US" sz="1200" dirty="0"/>
          </a:p>
        </p:txBody>
      </p:sp>
      <p:sp>
        <p:nvSpPr>
          <p:cNvPr id="6" name="Slide Number Placeholder 5">
            <a:extLst>
              <a:ext uri="{FF2B5EF4-FFF2-40B4-BE49-F238E27FC236}">
                <a16:creationId xmlns:a16="http://schemas.microsoft.com/office/drawing/2014/main" xmlns="" id="{15C52387-276C-4B42-B4C7-CBA39FC5FC59}"/>
              </a:ext>
            </a:extLst>
          </p:cNvPr>
          <p:cNvSpPr>
            <a:spLocks noGrp="1"/>
          </p:cNvSpPr>
          <p:nvPr>
            <p:ph type="sldNum" sz="quarter" idx="10"/>
          </p:nvPr>
        </p:nvSpPr>
        <p:spPr>
          <a:xfrm>
            <a:off x="11176000" y="6477000"/>
            <a:ext cx="1016000" cy="274638"/>
          </a:xfrm>
          <a:prstGeom prst="rect">
            <a:avLst/>
          </a:prstGeom>
        </p:spPr>
        <p:txBody>
          <a:bodyPr/>
          <a:lstStyle>
            <a:lvl1pPr eaLnBrk="1" fontAlgn="auto" hangingPunct="1">
              <a:spcBef>
                <a:spcPts val="0"/>
              </a:spcBef>
              <a:spcAft>
                <a:spcPts val="0"/>
              </a:spcAft>
              <a:defRPr>
                <a:latin typeface="+mn-lt"/>
              </a:defRPr>
            </a:lvl1pPr>
          </a:lstStyle>
          <a:p>
            <a:pPr>
              <a:defRPr/>
            </a:pPr>
            <a:fld id="{E5ABF63A-2336-5249-A8B3-BCBE4103DF8D}" type="slidenum">
              <a:rPr lang="en-US"/>
              <a:pPr>
                <a:defRPr/>
              </a:pPr>
              <a:t>‹#›</a:t>
            </a:fld>
            <a:endParaRPr lang="en-US" dirty="0"/>
          </a:p>
        </p:txBody>
      </p:sp>
      <p:pic>
        <p:nvPicPr>
          <p:cNvPr id="7" name="Picture 5">
            <a:extLst>
              <a:ext uri="{FF2B5EF4-FFF2-40B4-BE49-F238E27FC236}">
                <a16:creationId xmlns:a16="http://schemas.microsoft.com/office/drawing/2014/main" xmlns="" id="{5B4FB55C-CE7B-4D42-A5E9-BD687AC17DAF}"/>
              </a:ext>
            </a:extLst>
          </p:cNvPr>
          <p:cNvPicPr>
            <a:picLocks noChangeAspect="1" noChangeArrowheads="1"/>
          </p:cNvPicPr>
          <p:nvPr userDrawn="1"/>
        </p:nvPicPr>
        <p:blipFill>
          <a:blip r:embed="rId2" cstate="print">
            <a:alphaModFix amt="5000"/>
            <a:extLst>
              <a:ext uri="{28A0092B-C50C-407E-A947-70E740481C1C}">
                <a14:useLocalDpi xmlns:a14="http://schemas.microsoft.com/office/drawing/2010/main" xmlns="" val="0"/>
              </a:ext>
            </a:extLst>
          </a:blip>
          <a:srcRect/>
          <a:stretch>
            <a:fillRect/>
          </a:stretch>
        </p:blipFill>
        <p:spPr bwMode="auto">
          <a:xfrm>
            <a:off x="-27487" y="30162"/>
            <a:ext cx="12215284" cy="672147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8" name="Picture 7">
            <a:extLst>
              <a:ext uri="{FF2B5EF4-FFF2-40B4-BE49-F238E27FC236}">
                <a16:creationId xmlns:a16="http://schemas.microsoft.com/office/drawing/2014/main" xmlns="" id="{FD88D6F1-450F-6144-B725-5BFDDB334FBB}"/>
              </a:ext>
            </a:extLst>
          </p:cNvPr>
          <p:cNvPicPr>
            <a:picLocks noChangeAspect="1"/>
          </p:cNvPicPr>
          <p:nvPr userDrawn="1"/>
        </p:nvPicPr>
        <p:blipFill rotWithShape="1">
          <a:blip r:embed="rId3" cstate="print">
            <a:extLst>
              <a:ext uri="{28A0092B-C50C-407E-A947-70E740481C1C}">
                <a14:useLocalDpi xmlns:a14="http://schemas.microsoft.com/office/drawing/2010/main" xmlns="" val="0"/>
              </a:ext>
            </a:extLst>
          </a:blip>
          <a:srcRect l="1127" t="90370" r="1313" b="757"/>
          <a:stretch/>
        </p:blipFill>
        <p:spPr>
          <a:xfrm>
            <a:off x="1" y="6248400"/>
            <a:ext cx="12192001" cy="609600"/>
          </a:xfrm>
          <a:prstGeom prst="rect">
            <a:avLst/>
          </a:prstGeom>
        </p:spPr>
      </p:pic>
      <p:pic>
        <p:nvPicPr>
          <p:cNvPr id="9" name="Picture 9">
            <a:extLst>
              <a:ext uri="{FF2B5EF4-FFF2-40B4-BE49-F238E27FC236}">
                <a16:creationId xmlns:a16="http://schemas.microsoft.com/office/drawing/2014/main" xmlns="" id="{19AC1A54-EEBE-3045-B74A-675C6560D89C}"/>
              </a:ext>
            </a:extLst>
          </p:cNvPr>
          <p:cNvPicPr>
            <a:picLocks noChangeAspect="1" noChangeArrowheads="1"/>
          </p:cNvPicPr>
          <p:nvPr userDrawn="1"/>
        </p:nvPicPr>
        <p:blipFill>
          <a:blip r:embed="rId4" cstate="print">
            <a:extLst>
              <a:ext uri="{28A0092B-C50C-407E-A947-70E740481C1C}">
                <a14:useLocalDpi xmlns:a14="http://schemas.microsoft.com/office/drawing/2010/main" xmlns="" val="0"/>
              </a:ext>
            </a:extLst>
          </a:blip>
          <a:srcRect/>
          <a:stretch>
            <a:fillRect/>
          </a:stretch>
        </p:blipFill>
        <p:spPr bwMode="auto">
          <a:xfrm>
            <a:off x="10001251" y="6096000"/>
            <a:ext cx="1987549" cy="8382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extLst>
      <p:ext uri="{BB962C8B-B14F-4D97-AF65-F5344CB8AC3E}">
        <p14:creationId xmlns:p14="http://schemas.microsoft.com/office/powerpoint/2010/main" xmlns="" val="2401336487"/>
      </p:ext>
    </p:extLst>
  </p:cSld>
  <p:clrMapOvr>
    <a:overrideClrMapping bg1="lt1" tx1="dk1" bg2="lt2" tx2="dk2" accent1="accent1" accent2="accent2" accent3="accent3" accent4="accent4" accent5="accent5" accent6="accent6" hlink="hlink" folHlink="folHlink"/>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preserve="1" userDrawn="1">
  <p:cSld name="1_Title and Content">
    <p:spTree>
      <p:nvGrpSpPr>
        <p:cNvPr id="1" name=""/>
        <p:cNvGrpSpPr/>
        <p:nvPr/>
      </p:nvGrpSpPr>
      <p:grpSpPr>
        <a:xfrm>
          <a:off x="0" y="0"/>
          <a:ext cx="0" cy="0"/>
          <a:chOff x="0" y="0"/>
          <a:chExt cx="0" cy="0"/>
        </a:xfrm>
      </p:grpSpPr>
      <p:sp>
        <p:nvSpPr>
          <p:cNvPr id="3" name="Slide Number Placeholder 5">
            <a:extLst>
              <a:ext uri="{FF2B5EF4-FFF2-40B4-BE49-F238E27FC236}">
                <a16:creationId xmlns:a16="http://schemas.microsoft.com/office/drawing/2014/main" xmlns="" id="{1EBB050A-1604-A940-A2AC-35EF7FD6B607}"/>
              </a:ext>
            </a:extLst>
          </p:cNvPr>
          <p:cNvSpPr txBox="1">
            <a:spLocks/>
          </p:cNvSpPr>
          <p:nvPr userDrawn="1"/>
        </p:nvSpPr>
        <p:spPr>
          <a:xfrm>
            <a:off x="9855200" y="6477000"/>
            <a:ext cx="1016000" cy="274638"/>
          </a:xfrm>
          <a:prstGeom prst="rect">
            <a:avLst/>
          </a:prstGeom>
        </p:spPr>
        <p:txBody>
          <a:bodyPr bIns="0" anchor="b"/>
          <a:lstStyle>
            <a:defPPr>
              <a:defRPr lang="en-US"/>
            </a:defPPr>
            <a:lvl1pPr marL="0" algn="r" defTabSz="914400" rtl="0" eaLnBrk="1" latinLnBrk="0" hangingPunct="1">
              <a:defRPr sz="1200" kern="1200">
                <a:solidFill>
                  <a:srgbClr val="FFFFFF"/>
                </a:solidFill>
                <a:latin typeface="Times" charset="0"/>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fld id="{5569571C-9B2B-C146-B5C7-79CFAAF214E9}" type="slidenum">
              <a:rPr lang="en-US" sz="1200" smtClean="0"/>
              <a:pPr fontAlgn="auto">
                <a:spcBef>
                  <a:spcPts val="0"/>
                </a:spcBef>
                <a:spcAft>
                  <a:spcPts val="0"/>
                </a:spcAft>
                <a:defRPr/>
              </a:pPr>
              <a:t>‹#›</a:t>
            </a:fld>
            <a:endParaRPr lang="en-US" sz="1200" dirty="0"/>
          </a:p>
        </p:txBody>
      </p:sp>
      <p:sp>
        <p:nvSpPr>
          <p:cNvPr id="6" name="Slide Number Placeholder 5">
            <a:extLst>
              <a:ext uri="{FF2B5EF4-FFF2-40B4-BE49-F238E27FC236}">
                <a16:creationId xmlns:a16="http://schemas.microsoft.com/office/drawing/2014/main" xmlns="" id="{51B8EEAB-AE6E-2647-B573-FB92A94956EA}"/>
              </a:ext>
            </a:extLst>
          </p:cNvPr>
          <p:cNvSpPr>
            <a:spLocks noGrp="1"/>
          </p:cNvSpPr>
          <p:nvPr>
            <p:ph type="sldNum" sz="quarter" idx="10"/>
          </p:nvPr>
        </p:nvSpPr>
        <p:spPr>
          <a:xfrm>
            <a:off x="11176000" y="6477000"/>
            <a:ext cx="1016000" cy="274638"/>
          </a:xfrm>
          <a:prstGeom prst="rect">
            <a:avLst/>
          </a:prstGeom>
        </p:spPr>
        <p:txBody>
          <a:bodyPr/>
          <a:lstStyle>
            <a:lvl1pPr eaLnBrk="1" fontAlgn="auto" hangingPunct="1">
              <a:spcBef>
                <a:spcPts val="0"/>
              </a:spcBef>
              <a:spcAft>
                <a:spcPts val="0"/>
              </a:spcAft>
              <a:defRPr>
                <a:latin typeface="+mn-lt"/>
              </a:defRPr>
            </a:lvl1pPr>
          </a:lstStyle>
          <a:p>
            <a:pPr>
              <a:defRPr/>
            </a:pPr>
            <a:fld id="{7E6C0CA3-BC85-9A42-AD9F-7C56CE0D4194}" type="slidenum">
              <a:rPr lang="en-US"/>
              <a:pPr>
                <a:defRPr/>
              </a:pPr>
              <a:t>‹#›</a:t>
            </a:fld>
            <a:endParaRPr lang="en-US" dirty="0"/>
          </a:p>
        </p:txBody>
      </p:sp>
      <p:pic>
        <p:nvPicPr>
          <p:cNvPr id="7" name="Picture 5">
            <a:extLst>
              <a:ext uri="{FF2B5EF4-FFF2-40B4-BE49-F238E27FC236}">
                <a16:creationId xmlns:a16="http://schemas.microsoft.com/office/drawing/2014/main" xmlns="" id="{4DC3FB5D-E5B6-3347-AE30-3D7D5FE3C4CB}"/>
              </a:ext>
            </a:extLst>
          </p:cNvPr>
          <p:cNvPicPr>
            <a:picLocks noChangeAspect="1" noChangeArrowheads="1"/>
          </p:cNvPicPr>
          <p:nvPr userDrawn="1"/>
        </p:nvPicPr>
        <p:blipFill>
          <a:blip r:embed="rId2" cstate="print">
            <a:alphaModFix amt="5000"/>
            <a:extLst>
              <a:ext uri="{28A0092B-C50C-407E-A947-70E740481C1C}">
                <a14:useLocalDpi xmlns:a14="http://schemas.microsoft.com/office/drawing/2010/main" xmlns="" val="0"/>
              </a:ext>
            </a:extLst>
          </a:blip>
          <a:srcRect/>
          <a:stretch>
            <a:fillRect/>
          </a:stretch>
        </p:blipFill>
        <p:spPr bwMode="auto">
          <a:xfrm>
            <a:off x="4205" y="-76200"/>
            <a:ext cx="12215284" cy="672147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8" name="Picture 7">
            <a:extLst>
              <a:ext uri="{FF2B5EF4-FFF2-40B4-BE49-F238E27FC236}">
                <a16:creationId xmlns:a16="http://schemas.microsoft.com/office/drawing/2014/main" xmlns="" id="{FE5594F1-DDA6-9C48-8425-9A07417429EC}"/>
              </a:ext>
            </a:extLst>
          </p:cNvPr>
          <p:cNvPicPr>
            <a:picLocks noChangeAspect="1"/>
          </p:cNvPicPr>
          <p:nvPr userDrawn="1"/>
        </p:nvPicPr>
        <p:blipFill rotWithShape="1">
          <a:blip r:embed="rId3" cstate="print">
            <a:extLst>
              <a:ext uri="{28A0092B-C50C-407E-A947-70E740481C1C}">
                <a14:useLocalDpi xmlns:a14="http://schemas.microsoft.com/office/drawing/2010/main" xmlns="" val="0"/>
              </a:ext>
            </a:extLst>
          </a:blip>
          <a:srcRect l="1127" t="90370" r="1313" b="757"/>
          <a:stretch/>
        </p:blipFill>
        <p:spPr>
          <a:xfrm>
            <a:off x="1" y="6248400"/>
            <a:ext cx="12197065" cy="609600"/>
          </a:xfrm>
          <a:prstGeom prst="rect">
            <a:avLst/>
          </a:prstGeom>
        </p:spPr>
      </p:pic>
      <p:pic>
        <p:nvPicPr>
          <p:cNvPr id="9" name="Picture 9">
            <a:extLst>
              <a:ext uri="{FF2B5EF4-FFF2-40B4-BE49-F238E27FC236}">
                <a16:creationId xmlns:a16="http://schemas.microsoft.com/office/drawing/2014/main" xmlns="" id="{51EA5BB5-B77E-6242-B234-5BFD144EAB1D}"/>
              </a:ext>
            </a:extLst>
          </p:cNvPr>
          <p:cNvPicPr>
            <a:picLocks noChangeAspect="1" noChangeArrowheads="1"/>
          </p:cNvPicPr>
          <p:nvPr userDrawn="1"/>
        </p:nvPicPr>
        <p:blipFill>
          <a:blip r:embed="rId4" cstate="print">
            <a:extLst>
              <a:ext uri="{28A0092B-C50C-407E-A947-70E740481C1C}">
                <a14:useLocalDpi xmlns:a14="http://schemas.microsoft.com/office/drawing/2010/main" xmlns="" val="0"/>
              </a:ext>
            </a:extLst>
          </a:blip>
          <a:srcRect/>
          <a:stretch>
            <a:fillRect/>
          </a:stretch>
        </p:blipFill>
        <p:spPr bwMode="auto">
          <a:xfrm>
            <a:off x="10001251" y="6096000"/>
            <a:ext cx="1987549" cy="8382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extLst>
      <p:ext uri="{BB962C8B-B14F-4D97-AF65-F5344CB8AC3E}">
        <p14:creationId xmlns:p14="http://schemas.microsoft.com/office/powerpoint/2010/main" xmlns="" val="4174741969"/>
      </p:ext>
    </p:extLst>
  </p:cSld>
  <p:clrMapOvr>
    <a:overrideClrMapping bg1="lt1" tx1="dk1" bg2="lt2" tx2="dk2" accent1="accent1" accent2="accent2" accent3="accent3" accent4="accent4" accent5="accent5" accent6="accent6" hlink="hlink" folHlink="folHlink"/>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cSld name="2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508000" y="0"/>
            <a:ext cx="10972800" cy="950976"/>
          </a:xfrm>
        </p:spPr>
        <p:txBody>
          <a:bodyPr>
            <a:normAutofit/>
          </a:bodyPr>
          <a:lstStyle>
            <a:lvl1pPr>
              <a:defRPr sz="3200" baseline="0">
                <a:solidFill>
                  <a:schemeClr val="bg1"/>
                </a:solidFill>
              </a:defRPr>
            </a:lvl1pPr>
            <a:extLst/>
          </a:lstStyle>
          <a:p>
            <a:endParaRPr lang="en-US" dirty="0"/>
          </a:p>
        </p:txBody>
      </p:sp>
      <p:sp>
        <p:nvSpPr>
          <p:cNvPr id="3" name="Content Placeholder 2"/>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lvl1pPr>
              <a:defRPr/>
            </a:lvl1pPr>
          </a:lstStyle>
          <a:p>
            <a:pPr>
              <a:defRPr/>
            </a:pPr>
            <a:fld id="{60F8DBF4-4A2E-4111-8300-30842C243822}" type="datetime1">
              <a:rPr lang="en-US"/>
              <a:pPr>
                <a:defRPr/>
              </a:pPr>
              <a:t>11/20/2018</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A40EA9A5-DD6D-4C25-BC9F-B536079C7BB6}" type="slidenum">
              <a:rPr lang="en-US"/>
              <a:pPr>
                <a:defRPr/>
              </a:pPr>
              <a:t>‹#›</a:t>
            </a:fld>
            <a:endParaRPr lang="en-US" dirty="0"/>
          </a:p>
        </p:txBody>
      </p:sp>
    </p:spTree>
    <p:extLst>
      <p:ext uri="{BB962C8B-B14F-4D97-AF65-F5344CB8AC3E}">
        <p14:creationId xmlns:p14="http://schemas.microsoft.com/office/powerpoint/2010/main" xmlns="" val="32475861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14.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theme" Target="../theme/theme2.xml"/><Relationship Id="rId5" Type="http://schemas.openxmlformats.org/officeDocument/2006/relationships/slideLayout" Target="../slideLayouts/slideLayout16.xml"/><Relationship Id="rId4" Type="http://schemas.openxmlformats.org/officeDocument/2006/relationships/slideLayout" Target="../slideLayouts/slideLayout1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A978531-8036-4F8B-A924-1DE5F69865DB}" type="datetimeFigureOut">
              <a:rPr lang="en-US" smtClean="0"/>
              <a:pPr/>
              <a:t>11/20/2018</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365B956-FABD-46D3-8E3A-976F05870C47}" type="slidenum">
              <a:rPr lang="en-US" smtClean="0"/>
              <a:pPr/>
              <a:t>‹#›</a:t>
            </a:fld>
            <a:endParaRPr lang="en-US" dirty="0"/>
          </a:p>
        </p:txBody>
      </p:sp>
    </p:spTree>
    <p:extLst>
      <p:ext uri="{BB962C8B-B14F-4D97-AF65-F5344CB8AC3E}">
        <p14:creationId xmlns:p14="http://schemas.microsoft.com/office/powerpoint/2010/main" xmlns="" val="364815234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xmlns="" id="{0923CE26-D52E-FF4E-AA06-0D4B3F90F595}"/>
              </a:ext>
            </a:extLst>
          </p:cNvPr>
          <p:cNvSpPr>
            <a:spLocks noGrp="1"/>
          </p:cNvSpPr>
          <p:nvPr>
            <p:ph type="dt" sz="half" idx="2"/>
          </p:nvPr>
        </p:nvSpPr>
        <p:spPr>
          <a:xfrm>
            <a:off x="609600" y="6477000"/>
            <a:ext cx="2844800" cy="274638"/>
          </a:xfrm>
          <a:prstGeom prst="rect">
            <a:avLst/>
          </a:prstGeom>
        </p:spPr>
        <p:txBody>
          <a:bodyPr vert="horz" wrap="square" lIns="109728" tIns="45720" rIns="45720" bIns="0" numCol="1" anchor="b" anchorCtr="0" compatLnSpc="1">
            <a:prstTxWarp prst="textNoShape">
              <a:avLst/>
            </a:prstTxWarp>
          </a:bodyPr>
          <a:lstStyle>
            <a:lvl1pPr eaLnBrk="1" hangingPunct="1">
              <a:defRPr sz="1200">
                <a:solidFill>
                  <a:srgbClr val="3F3F3F"/>
                </a:solidFill>
                <a:latin typeface="Times" charset="0"/>
                <a:ea typeface="ＭＳ Ｐゴシック" pitchFamily="34" charset="-128"/>
              </a:defRPr>
            </a:lvl1pPr>
          </a:lstStyle>
          <a:p>
            <a:pPr>
              <a:defRPr/>
            </a:pPr>
            <a:fld id="{E44158AB-8198-364E-B02C-616E685939A9}" type="datetime1">
              <a:rPr lang="en-US" smtClean="0"/>
              <a:pPr>
                <a:defRPr/>
              </a:pPr>
              <a:t>11/20/2018</a:t>
            </a:fld>
            <a:endParaRPr lang="en-US" dirty="0"/>
          </a:p>
        </p:txBody>
      </p:sp>
      <p:sp>
        <p:nvSpPr>
          <p:cNvPr id="5" name="Footer Placeholder 4">
            <a:extLst>
              <a:ext uri="{FF2B5EF4-FFF2-40B4-BE49-F238E27FC236}">
                <a16:creationId xmlns:a16="http://schemas.microsoft.com/office/drawing/2014/main" xmlns="" id="{63F3AAAC-EC5F-3D46-AFBC-126B1895B09C}"/>
              </a:ext>
            </a:extLst>
          </p:cNvPr>
          <p:cNvSpPr>
            <a:spLocks noGrp="1"/>
          </p:cNvSpPr>
          <p:nvPr>
            <p:ph type="ftr" sz="quarter" idx="3"/>
          </p:nvPr>
        </p:nvSpPr>
        <p:spPr>
          <a:xfrm>
            <a:off x="3520018" y="6477000"/>
            <a:ext cx="7344833" cy="274638"/>
          </a:xfrm>
          <a:prstGeom prst="rect">
            <a:avLst/>
          </a:prstGeom>
        </p:spPr>
        <p:txBody>
          <a:bodyPr vert="horz" lIns="45720" rIns="45720" bIns="0" rtlCol="0" anchor="b"/>
          <a:lstStyle>
            <a:lvl1pPr algn="l" eaLnBrk="1" fontAlgn="auto" latinLnBrk="0" hangingPunct="1">
              <a:spcBef>
                <a:spcPts val="0"/>
              </a:spcBef>
              <a:spcAft>
                <a:spcPts val="0"/>
              </a:spcAft>
              <a:defRPr kumimoji="0" sz="1200">
                <a:solidFill>
                  <a:prstClr val="black">
                    <a:tint val="95000"/>
                  </a:prstClr>
                </a:solidFill>
                <a:latin typeface="+mn-lt"/>
                <a:ea typeface="+mn-ea"/>
                <a:cs typeface="+mn-cs"/>
              </a:defRPr>
            </a:lvl1pPr>
            <a:extLst/>
          </a:lstStyle>
          <a:p>
            <a:pPr>
              <a:defRPr/>
            </a:pPr>
            <a:endParaRPr lang="en-US"/>
          </a:p>
        </p:txBody>
      </p:sp>
    </p:spTree>
    <p:extLst>
      <p:ext uri="{BB962C8B-B14F-4D97-AF65-F5344CB8AC3E}">
        <p14:creationId xmlns:p14="http://schemas.microsoft.com/office/powerpoint/2010/main" xmlns="" val="420009601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Lst>
  <p:hf hdr="0" ftr="0" dt="0"/>
  <p:txStyles>
    <p:titleStyle>
      <a:lvl1pPr algn="l" rtl="0" eaLnBrk="0" fontAlgn="base" hangingPunct="0">
        <a:spcBef>
          <a:spcPct val="0"/>
        </a:spcBef>
        <a:spcAft>
          <a:spcPct val="0"/>
        </a:spcAft>
        <a:defRPr sz="4500" b="1" kern="1200">
          <a:solidFill>
            <a:schemeClr val="bg1"/>
          </a:solidFill>
          <a:latin typeface="Calibri" pitchFamily="34" charset="0"/>
          <a:ea typeface="ＭＳ Ｐゴシック" charset="0"/>
          <a:cs typeface="Times New Roman" pitchFamily="18" charset="0"/>
        </a:defRPr>
      </a:lvl1pPr>
      <a:lvl2pPr algn="l" rtl="0" eaLnBrk="0" fontAlgn="base" hangingPunct="0">
        <a:spcBef>
          <a:spcPct val="0"/>
        </a:spcBef>
        <a:spcAft>
          <a:spcPct val="0"/>
        </a:spcAft>
        <a:defRPr sz="4500" b="1">
          <a:solidFill>
            <a:schemeClr val="bg1"/>
          </a:solidFill>
          <a:latin typeface="Calibri" charset="0"/>
          <a:ea typeface="ＭＳ Ｐゴシック" charset="0"/>
          <a:cs typeface="Times New Roman" pitchFamily="18" charset="0"/>
        </a:defRPr>
      </a:lvl2pPr>
      <a:lvl3pPr algn="l" rtl="0" eaLnBrk="0" fontAlgn="base" hangingPunct="0">
        <a:spcBef>
          <a:spcPct val="0"/>
        </a:spcBef>
        <a:spcAft>
          <a:spcPct val="0"/>
        </a:spcAft>
        <a:defRPr sz="4500" b="1">
          <a:solidFill>
            <a:schemeClr val="bg1"/>
          </a:solidFill>
          <a:latin typeface="Calibri" charset="0"/>
          <a:ea typeface="ＭＳ Ｐゴシック" charset="0"/>
          <a:cs typeface="Times New Roman" pitchFamily="18" charset="0"/>
        </a:defRPr>
      </a:lvl3pPr>
      <a:lvl4pPr algn="l" rtl="0" eaLnBrk="0" fontAlgn="base" hangingPunct="0">
        <a:spcBef>
          <a:spcPct val="0"/>
        </a:spcBef>
        <a:spcAft>
          <a:spcPct val="0"/>
        </a:spcAft>
        <a:defRPr sz="4500" b="1">
          <a:solidFill>
            <a:schemeClr val="bg1"/>
          </a:solidFill>
          <a:latin typeface="Calibri" charset="0"/>
          <a:ea typeface="ＭＳ Ｐゴシック" charset="0"/>
          <a:cs typeface="Times New Roman" pitchFamily="18" charset="0"/>
        </a:defRPr>
      </a:lvl4pPr>
      <a:lvl5pPr algn="l" rtl="0" eaLnBrk="0" fontAlgn="base" hangingPunct="0">
        <a:spcBef>
          <a:spcPct val="0"/>
        </a:spcBef>
        <a:spcAft>
          <a:spcPct val="0"/>
        </a:spcAft>
        <a:defRPr sz="4500" b="1">
          <a:solidFill>
            <a:schemeClr val="bg1"/>
          </a:solidFill>
          <a:latin typeface="Calibri" charset="0"/>
          <a:ea typeface="ＭＳ Ｐゴシック" charset="0"/>
          <a:cs typeface="Times New Roman" pitchFamily="18" charset="0"/>
        </a:defRPr>
      </a:lvl5pPr>
      <a:lvl6pPr marL="457200" algn="l" rtl="0" eaLnBrk="1" fontAlgn="base" hangingPunct="1">
        <a:spcBef>
          <a:spcPct val="0"/>
        </a:spcBef>
        <a:spcAft>
          <a:spcPct val="0"/>
        </a:spcAft>
        <a:defRPr sz="4500" b="1">
          <a:solidFill>
            <a:srgbClr val="347FD8"/>
          </a:solidFill>
          <a:latin typeface="Corbel" pitchFamily="34" charset="0"/>
        </a:defRPr>
      </a:lvl6pPr>
      <a:lvl7pPr marL="914400" algn="l" rtl="0" eaLnBrk="1" fontAlgn="base" hangingPunct="1">
        <a:spcBef>
          <a:spcPct val="0"/>
        </a:spcBef>
        <a:spcAft>
          <a:spcPct val="0"/>
        </a:spcAft>
        <a:defRPr sz="4500" b="1">
          <a:solidFill>
            <a:srgbClr val="347FD8"/>
          </a:solidFill>
          <a:latin typeface="Corbel" pitchFamily="34" charset="0"/>
        </a:defRPr>
      </a:lvl7pPr>
      <a:lvl8pPr marL="1371600" algn="l" rtl="0" eaLnBrk="1" fontAlgn="base" hangingPunct="1">
        <a:spcBef>
          <a:spcPct val="0"/>
        </a:spcBef>
        <a:spcAft>
          <a:spcPct val="0"/>
        </a:spcAft>
        <a:defRPr sz="4500" b="1">
          <a:solidFill>
            <a:srgbClr val="347FD8"/>
          </a:solidFill>
          <a:latin typeface="Corbel" pitchFamily="34" charset="0"/>
        </a:defRPr>
      </a:lvl8pPr>
      <a:lvl9pPr marL="1828800" algn="l" rtl="0" eaLnBrk="1" fontAlgn="base" hangingPunct="1">
        <a:spcBef>
          <a:spcPct val="0"/>
        </a:spcBef>
        <a:spcAft>
          <a:spcPct val="0"/>
        </a:spcAft>
        <a:defRPr sz="4500" b="1">
          <a:solidFill>
            <a:srgbClr val="347FD8"/>
          </a:solidFill>
          <a:latin typeface="Corbel" pitchFamily="34" charset="0"/>
        </a:defRPr>
      </a:lvl9pPr>
      <a:extLst/>
    </p:titleStyle>
    <p:bodyStyle>
      <a:lvl1pPr marL="438150" indent="-319088" algn="l" rtl="0" eaLnBrk="0" fontAlgn="base" hangingPunct="0">
        <a:spcBef>
          <a:spcPct val="0"/>
        </a:spcBef>
        <a:spcAft>
          <a:spcPct val="0"/>
        </a:spcAft>
        <a:buClr>
          <a:srgbClr val="17375E"/>
        </a:buClr>
        <a:buSzPct val="80000"/>
        <a:buFont typeface="Wingdings 2" pitchFamily="2" charset="2"/>
        <a:buChar char=""/>
        <a:defRPr sz="3200" kern="1200">
          <a:solidFill>
            <a:schemeClr val="tx1"/>
          </a:solidFill>
          <a:latin typeface="Calibri" pitchFamily="34" charset="0"/>
          <a:ea typeface="ＭＳ Ｐゴシック" charset="0"/>
          <a:cs typeface="Times New Roman" pitchFamily="18" charset="0"/>
        </a:defRPr>
      </a:lvl1pPr>
      <a:lvl2pPr marL="730250" indent="-273050" algn="l" rtl="0" eaLnBrk="0" fontAlgn="base" hangingPunct="0">
        <a:spcBef>
          <a:spcPct val="20000"/>
        </a:spcBef>
        <a:spcAft>
          <a:spcPct val="0"/>
        </a:spcAft>
        <a:buClr>
          <a:srgbClr val="CBB845"/>
        </a:buClr>
        <a:buSzPct val="90000"/>
        <a:buFont typeface="Wingdings" pitchFamily="2" charset="2"/>
        <a:buChar char=""/>
        <a:defRPr sz="2800" kern="1200">
          <a:solidFill>
            <a:schemeClr val="tx1"/>
          </a:solidFill>
          <a:latin typeface="Calibri" pitchFamily="34" charset="0"/>
          <a:ea typeface="Times New Roman" charset="0"/>
          <a:cs typeface="Times New Roman" pitchFamily="18" charset="0"/>
        </a:defRPr>
      </a:lvl2pPr>
      <a:lvl3pPr marL="995363" indent="-228600" algn="l" rtl="0" eaLnBrk="0" fontAlgn="base" hangingPunct="0">
        <a:spcBef>
          <a:spcPct val="20000"/>
        </a:spcBef>
        <a:spcAft>
          <a:spcPct val="0"/>
        </a:spcAft>
        <a:buClr>
          <a:srgbClr val="7F7F7F"/>
        </a:buClr>
        <a:buFont typeface="Arial" panose="020B0604020202020204" pitchFamily="34" charset="0"/>
        <a:buChar char="▪"/>
        <a:defRPr sz="2400" kern="1200">
          <a:solidFill>
            <a:schemeClr val="tx1"/>
          </a:solidFill>
          <a:latin typeface="Calibri" pitchFamily="34" charset="0"/>
          <a:ea typeface="Times New Roman" charset="0"/>
          <a:cs typeface="Times New Roman" pitchFamily="18" charset="0"/>
        </a:defRPr>
      </a:lvl3pPr>
      <a:lvl4pPr marL="1216025" indent="-182563" algn="l" rtl="0" eaLnBrk="0" fontAlgn="base" hangingPunct="0">
        <a:spcBef>
          <a:spcPct val="20000"/>
        </a:spcBef>
        <a:spcAft>
          <a:spcPct val="0"/>
        </a:spcAft>
        <a:buClr>
          <a:srgbClr val="948A54"/>
        </a:buClr>
        <a:buFont typeface="Arial" panose="020B0604020202020204" pitchFamily="34" charset="0"/>
        <a:buChar char="▪"/>
        <a:defRPr sz="2000" kern="1200">
          <a:solidFill>
            <a:schemeClr val="tx1"/>
          </a:solidFill>
          <a:latin typeface="Calibri" pitchFamily="34" charset="0"/>
          <a:ea typeface="Times New Roman" charset="0"/>
          <a:cs typeface="Times New Roman" pitchFamily="18" charset="0"/>
        </a:defRPr>
      </a:lvl4pPr>
      <a:lvl5pPr marL="1425575" indent="-182563" algn="l" rtl="0" eaLnBrk="0" fontAlgn="base" hangingPunct="0">
        <a:spcBef>
          <a:spcPct val="20000"/>
        </a:spcBef>
        <a:spcAft>
          <a:spcPct val="0"/>
        </a:spcAft>
        <a:buClr>
          <a:srgbClr val="95B3D7"/>
        </a:buClr>
        <a:buFont typeface="Wingdings 3" pitchFamily="2" charset="2"/>
        <a:buChar char=""/>
        <a:defRPr lang="en-US" sz="2000" kern="1200">
          <a:solidFill>
            <a:schemeClr val="tx1"/>
          </a:solidFill>
          <a:latin typeface="Calibri" pitchFamily="34" charset="0"/>
          <a:ea typeface="Times New Roman" charset="0"/>
          <a:cs typeface="Times New Roman" pitchFamily="18" charset="0"/>
        </a:defRPr>
      </a:lvl5pPr>
      <a:lvl6pPr marL="1627632" indent="-182880" algn="l" rtl="0" eaLnBrk="1" latinLnBrk="0" hangingPunct="1">
        <a:spcBef>
          <a:spcPct val="20000"/>
        </a:spcBef>
        <a:buClr>
          <a:schemeClr val="accent6"/>
        </a:buClr>
        <a:buSzPct val="100000"/>
        <a:buFont typeface="Wingdings 2"/>
        <a:buChar char=""/>
        <a:defRPr kumimoji="0" sz="2000" kern="1200">
          <a:solidFill>
            <a:schemeClr val="tx1"/>
          </a:solidFill>
          <a:latin typeface="+mn-lt"/>
          <a:ea typeface="+mn-ea"/>
          <a:cs typeface="+mn-cs"/>
        </a:defRPr>
      </a:lvl6pPr>
      <a:lvl7pPr marL="1828800" indent="-182880" algn="l" rtl="0" eaLnBrk="1" latinLnBrk="0" hangingPunct="1">
        <a:spcBef>
          <a:spcPct val="20000"/>
        </a:spcBef>
        <a:buClr>
          <a:schemeClr val="accent1"/>
        </a:buClr>
        <a:buSzPct val="100000"/>
        <a:buFont typeface="Wingdings 2"/>
        <a:buChar char=""/>
        <a:defRPr kumimoji="0" sz="1800" kern="1200">
          <a:solidFill>
            <a:schemeClr val="tx1"/>
          </a:solidFill>
          <a:latin typeface="+mn-lt"/>
          <a:ea typeface="+mn-ea"/>
          <a:cs typeface="+mn-cs"/>
        </a:defRPr>
      </a:lvl7pPr>
      <a:lvl8pPr marL="2029968" indent="-182880" algn="l" rtl="0" eaLnBrk="1" latinLnBrk="0" hangingPunct="1">
        <a:spcBef>
          <a:spcPct val="20000"/>
        </a:spcBef>
        <a:buClr>
          <a:schemeClr val="accent2"/>
        </a:buClr>
        <a:buFont typeface="Wingdings 2" pitchFamily="18" charset="2"/>
        <a:buChar char=""/>
        <a:defRPr kumimoji="0" sz="1800" kern="1200">
          <a:solidFill>
            <a:schemeClr val="tx1"/>
          </a:solidFill>
          <a:latin typeface="+mn-lt"/>
          <a:ea typeface="+mn-ea"/>
          <a:cs typeface="+mn-cs"/>
        </a:defRPr>
      </a:lvl8pPr>
      <a:lvl9pPr marL="2231136" indent="-182880" algn="l" rtl="0" eaLnBrk="1" latinLnBrk="0" hangingPunct="1">
        <a:spcBef>
          <a:spcPct val="20000"/>
        </a:spcBef>
        <a:buClr>
          <a:schemeClr val="accent3"/>
        </a:buClr>
        <a:buFont typeface="Wingdings 2" pitchFamily="18" charset="2"/>
        <a:buChar char=""/>
        <a:defRPr kumimoji="0" sz="18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xml"/><Relationship Id="rId1" Type="http://schemas.openxmlformats.org/officeDocument/2006/relationships/slideLayout" Target="../slideLayouts/slideLayout13.xml"/><Relationship Id="rId4" Type="http://schemas.openxmlformats.org/officeDocument/2006/relationships/image" Target="../media/image8.png"/></Relationships>
</file>

<file path=ppt/slides/_rels/slide2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6.xml"/><Relationship Id="rId1" Type="http://schemas.openxmlformats.org/officeDocument/2006/relationships/slideLayout" Target="../slideLayouts/slideLayout13.xml"/><Relationship Id="rId4" Type="http://schemas.openxmlformats.org/officeDocument/2006/relationships/image" Target="../media/image9.png"/></Relationships>
</file>

<file path=ppt/slides/_rels/slide24.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image" Target="../media/image13.png"/><Relationship Id="rId2" Type="http://schemas.openxmlformats.org/officeDocument/2006/relationships/notesSlide" Target="../notesSlides/notesSlide7.xml"/><Relationship Id="rId1" Type="http://schemas.openxmlformats.org/officeDocument/2006/relationships/slideLayout" Target="../slideLayouts/slideLayout13.xml"/><Relationship Id="rId6" Type="http://schemas.openxmlformats.org/officeDocument/2006/relationships/image" Target="../media/image12.png"/><Relationship Id="rId5" Type="http://schemas.openxmlformats.org/officeDocument/2006/relationships/image" Target="../media/image5.jpeg"/><Relationship Id="rId4" Type="http://schemas.openxmlformats.org/officeDocument/2006/relationships/image" Target="../media/image11.png"/></Relationships>
</file>

<file path=ppt/slides/_rels/slide2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9.xml"/><Relationship Id="rId1" Type="http://schemas.openxmlformats.org/officeDocument/2006/relationships/slideLayout" Target="../slideLayouts/slideLayout13.xml"/><Relationship Id="rId4" Type="http://schemas.openxmlformats.org/officeDocument/2006/relationships/image" Target="../media/image14.png"/></Relationships>
</file>

<file path=ppt/slides/_rels/slide2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0.xml"/><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1.xml"/><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ctrTitle"/>
          </p:nvPr>
        </p:nvSpPr>
        <p:spPr>
          <a:xfrm>
            <a:off x="550843" y="1122363"/>
            <a:ext cx="11069657" cy="2387600"/>
          </a:xfrm>
        </p:spPr>
        <p:txBody>
          <a:bodyPr>
            <a:normAutofit fontScale="90000"/>
          </a:bodyPr>
          <a:lstStyle/>
          <a:p>
            <a:r>
              <a:rPr lang="en-US" b="1" dirty="0"/>
              <a:t>Model Samples and Research Methods</a:t>
            </a:r>
            <a:br>
              <a:rPr lang="en-US" b="1" dirty="0"/>
            </a:br>
            <a:r>
              <a:rPr lang="en-US" sz="3100" b="1" dirty="0"/>
              <a:t>There are an Infinite number of possibilities mathematically BUT NOT NECESSARILY theoretically!!!</a:t>
            </a:r>
            <a:endParaRPr lang="en-US" sz="4400" b="1" dirty="0"/>
          </a:p>
        </p:txBody>
      </p:sp>
    </p:spTree>
    <p:extLst>
      <p:ext uri="{BB962C8B-B14F-4D97-AF65-F5344CB8AC3E}">
        <p14:creationId xmlns:p14="http://schemas.microsoft.com/office/powerpoint/2010/main" xmlns="" val="31607471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783115" y="0"/>
            <a:ext cx="10515600" cy="848299"/>
          </a:xfrm>
        </p:spPr>
        <p:txBody>
          <a:bodyPr>
            <a:normAutofit/>
          </a:bodyPr>
          <a:lstStyle/>
          <a:p>
            <a:pPr algn="ctr"/>
            <a:r>
              <a:rPr lang="en-US" sz="3600" dirty="0"/>
              <a:t>Problem to Test Statistic Chain Relationships</a:t>
            </a:r>
          </a:p>
        </p:txBody>
      </p:sp>
      <p:graphicFrame>
        <p:nvGraphicFramePr>
          <p:cNvPr id="4" name="Table 3"/>
          <p:cNvGraphicFramePr>
            <a:graphicFrameLocks noGrp="1"/>
          </p:cNvGraphicFramePr>
          <p:nvPr>
            <p:extLst>
              <p:ext uri="{D42A27DB-BD31-4B8C-83A1-F6EECF244321}">
                <p14:modId xmlns:p14="http://schemas.microsoft.com/office/powerpoint/2010/main" xmlns="" val="3586940932"/>
              </p:ext>
            </p:extLst>
          </p:nvPr>
        </p:nvGraphicFramePr>
        <p:xfrm>
          <a:off x="231355" y="879551"/>
          <a:ext cx="11788048" cy="5282913"/>
        </p:xfrm>
        <a:graphic>
          <a:graphicData uri="http://schemas.openxmlformats.org/drawingml/2006/table">
            <a:tbl>
              <a:tblPr>
                <a:tableStyleId>{5C22544A-7EE6-4342-B048-85BDC9FD1C3A}</a:tableStyleId>
              </a:tblPr>
              <a:tblGrid>
                <a:gridCol w="1592980">
                  <a:extLst>
                    <a:ext uri="{9D8B030D-6E8A-4147-A177-3AD203B41FA5}">
                      <a16:colId xmlns:a16="http://schemas.microsoft.com/office/drawing/2014/main" xmlns="" val="20000"/>
                    </a:ext>
                  </a:extLst>
                </a:gridCol>
                <a:gridCol w="1926183">
                  <a:extLst>
                    <a:ext uri="{9D8B030D-6E8A-4147-A177-3AD203B41FA5}">
                      <a16:colId xmlns:a16="http://schemas.microsoft.com/office/drawing/2014/main" xmlns="" val="20001"/>
                    </a:ext>
                  </a:extLst>
                </a:gridCol>
                <a:gridCol w="1259776">
                  <a:extLst>
                    <a:ext uri="{9D8B030D-6E8A-4147-A177-3AD203B41FA5}">
                      <a16:colId xmlns:a16="http://schemas.microsoft.com/office/drawing/2014/main" xmlns="" val="20002"/>
                    </a:ext>
                  </a:extLst>
                </a:gridCol>
                <a:gridCol w="1592980">
                  <a:extLst>
                    <a:ext uri="{9D8B030D-6E8A-4147-A177-3AD203B41FA5}">
                      <a16:colId xmlns:a16="http://schemas.microsoft.com/office/drawing/2014/main" xmlns="" val="20003"/>
                    </a:ext>
                  </a:extLst>
                </a:gridCol>
                <a:gridCol w="2552496">
                  <a:extLst>
                    <a:ext uri="{9D8B030D-6E8A-4147-A177-3AD203B41FA5}">
                      <a16:colId xmlns:a16="http://schemas.microsoft.com/office/drawing/2014/main" xmlns="" val="20004"/>
                    </a:ext>
                  </a:extLst>
                </a:gridCol>
                <a:gridCol w="1717878">
                  <a:extLst>
                    <a:ext uri="{9D8B030D-6E8A-4147-A177-3AD203B41FA5}">
                      <a16:colId xmlns:a16="http://schemas.microsoft.com/office/drawing/2014/main" xmlns="" val="20005"/>
                    </a:ext>
                  </a:extLst>
                </a:gridCol>
                <a:gridCol w="1145755">
                  <a:extLst>
                    <a:ext uri="{9D8B030D-6E8A-4147-A177-3AD203B41FA5}">
                      <a16:colId xmlns:a16="http://schemas.microsoft.com/office/drawing/2014/main" xmlns="" val="20006"/>
                    </a:ext>
                  </a:extLst>
                </a:gridCol>
              </a:tblGrid>
              <a:tr h="354881">
                <a:tc>
                  <a:txBody>
                    <a:bodyPr/>
                    <a:lstStyle/>
                    <a:p>
                      <a:pPr marL="0" algn="l" defTabSz="914400" rtl="0" eaLnBrk="1" fontAlgn="b" latinLnBrk="0" hangingPunct="1"/>
                      <a:r>
                        <a:rPr lang="en-US" sz="1050" u="none" strike="noStrike" kern="1200" dirty="0">
                          <a:solidFill>
                            <a:schemeClr val="dk1"/>
                          </a:solidFill>
                          <a:effectLst/>
                          <a:latin typeface="+mn-lt"/>
                          <a:ea typeface="+mn-ea"/>
                          <a:cs typeface="+mn-cs"/>
                        </a:rPr>
                        <a:t> </a:t>
                      </a:r>
                    </a:p>
                  </a:txBody>
                  <a:tcPr marL="7252" marR="7252" marT="7252"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l" defTabSz="914400" rtl="0" eaLnBrk="1" fontAlgn="b" latinLnBrk="0" hangingPunct="1"/>
                      <a:r>
                        <a:rPr lang="en-US" sz="1100" b="1" u="none" strike="noStrike" kern="1200" dirty="0">
                          <a:solidFill>
                            <a:schemeClr val="dk1"/>
                          </a:solidFill>
                          <a:effectLst/>
                          <a:latin typeface="+mn-lt"/>
                          <a:ea typeface="+mn-ea"/>
                          <a:cs typeface="+mn-cs"/>
                        </a:rPr>
                        <a:t>Definition</a:t>
                      </a:r>
                    </a:p>
                  </a:txBody>
                  <a:tcPr marL="7252" marR="7252" marT="7252"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marL="0" algn="l" defTabSz="914400" rtl="0" eaLnBrk="1" fontAlgn="b" latinLnBrk="0" hangingPunct="1"/>
                      <a:r>
                        <a:rPr lang="en-US" sz="1100" b="1" u="none" strike="noStrike" kern="1200" dirty="0">
                          <a:solidFill>
                            <a:schemeClr val="dk1"/>
                          </a:solidFill>
                          <a:effectLst/>
                          <a:latin typeface="+mn-lt"/>
                          <a:ea typeface="+mn-ea"/>
                          <a:cs typeface="+mn-cs"/>
                        </a:rPr>
                        <a:t>The research question</a:t>
                      </a:r>
                    </a:p>
                  </a:txBody>
                  <a:tcPr marL="7252" marR="7252" marT="7252"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marL="0" algn="l" defTabSz="914400" rtl="0" eaLnBrk="1" fontAlgn="b" latinLnBrk="0" hangingPunct="1"/>
                      <a:r>
                        <a:rPr lang="en-US" sz="1100" b="1" u="none" strike="noStrike" kern="1200" dirty="0">
                          <a:solidFill>
                            <a:schemeClr val="dk1"/>
                          </a:solidFill>
                          <a:effectLst/>
                          <a:latin typeface="+mn-lt"/>
                          <a:ea typeface="+mn-ea"/>
                          <a:cs typeface="+mn-cs"/>
                        </a:rPr>
                        <a:t>The hypothesis</a:t>
                      </a:r>
                    </a:p>
                  </a:txBody>
                  <a:tcPr marL="7252" marR="7252" marT="7252"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marL="0" algn="l" defTabSz="914400" rtl="0" eaLnBrk="1" fontAlgn="b" latinLnBrk="0" hangingPunct="1"/>
                      <a:r>
                        <a:rPr lang="en-US" sz="1100" b="1" u="none" strike="noStrike" kern="1200" dirty="0">
                          <a:solidFill>
                            <a:schemeClr val="dk1"/>
                          </a:solidFill>
                          <a:effectLst/>
                          <a:latin typeface="+mn-lt"/>
                          <a:ea typeface="+mn-ea"/>
                          <a:cs typeface="+mn-cs"/>
                        </a:rPr>
                        <a:t>The methodology</a:t>
                      </a:r>
                    </a:p>
                  </a:txBody>
                  <a:tcPr marL="7252" marR="7252" marT="7252"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marL="0" algn="l" defTabSz="914400" rtl="0" eaLnBrk="1" fontAlgn="b" latinLnBrk="0" hangingPunct="1"/>
                      <a:r>
                        <a:rPr lang="en-US" sz="1100" b="1" u="none" strike="noStrike" kern="1200" dirty="0">
                          <a:solidFill>
                            <a:schemeClr val="dk1"/>
                          </a:solidFill>
                          <a:effectLst/>
                          <a:latin typeface="+mn-lt"/>
                          <a:ea typeface="+mn-ea"/>
                          <a:cs typeface="+mn-cs"/>
                        </a:rPr>
                        <a:t>The statistical test</a:t>
                      </a:r>
                    </a:p>
                  </a:txBody>
                  <a:tcPr marL="7252" marR="7252" marT="7252"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marL="0" algn="l" defTabSz="914400" rtl="0" eaLnBrk="1" fontAlgn="b" latinLnBrk="0" hangingPunct="1"/>
                      <a:r>
                        <a:rPr lang="en-US" sz="1100" b="1" u="none" strike="noStrike" kern="1200" dirty="0">
                          <a:solidFill>
                            <a:schemeClr val="dk1"/>
                          </a:solidFill>
                          <a:effectLst/>
                          <a:latin typeface="+mn-lt"/>
                          <a:ea typeface="+mn-ea"/>
                          <a:cs typeface="+mn-cs"/>
                        </a:rPr>
                        <a:t>The test statistics</a:t>
                      </a:r>
                    </a:p>
                  </a:txBody>
                  <a:tcPr marL="7252" marR="7252" marT="7252"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extLst>
                  <a:ext uri="{0D108BD9-81ED-4DB2-BD59-A6C34878D82A}">
                    <a16:rowId xmlns:a16="http://schemas.microsoft.com/office/drawing/2014/main" xmlns="" val="10000"/>
                  </a:ext>
                </a:extLst>
              </a:tr>
              <a:tr h="765407">
                <a:tc>
                  <a:txBody>
                    <a:bodyPr/>
                    <a:lstStyle/>
                    <a:p>
                      <a:pPr marL="0" algn="l" defTabSz="914400" rtl="0" eaLnBrk="1" fontAlgn="b" latinLnBrk="0" hangingPunct="1"/>
                      <a:r>
                        <a:rPr lang="en-US" sz="1050" b="1" u="none" strike="noStrike" kern="1200" dirty="0">
                          <a:solidFill>
                            <a:schemeClr val="dk1"/>
                          </a:solidFill>
                          <a:effectLst/>
                          <a:latin typeface="+mn-lt"/>
                          <a:ea typeface="+mn-ea"/>
                          <a:cs typeface="+mn-cs"/>
                        </a:rPr>
                        <a:t>The problem</a:t>
                      </a:r>
                    </a:p>
                  </a:txBody>
                  <a:tcPr marL="7252" marR="7252" marT="7252"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marL="0" algn="l" defTabSz="914400" rtl="0" eaLnBrk="1" fontAlgn="b" latinLnBrk="0" hangingPunct="1"/>
                      <a:r>
                        <a:rPr lang="en-US" sz="1200" u="none" strike="noStrike" kern="1200" dirty="0">
                          <a:solidFill>
                            <a:schemeClr val="dk1"/>
                          </a:solidFill>
                          <a:effectLst/>
                          <a:latin typeface="+mn-lt"/>
                          <a:ea typeface="+mn-ea"/>
                          <a:cs typeface="+mn-cs"/>
                        </a:rPr>
                        <a:t>Identifies an area that needs to be corrected or addressed</a:t>
                      </a:r>
                    </a:p>
                  </a:txBody>
                  <a:tcPr marL="7252" marR="7252" marT="7252"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l" defTabSz="914400" rtl="0" eaLnBrk="1" fontAlgn="b" latinLnBrk="0" hangingPunct="1"/>
                      <a:r>
                        <a:rPr lang="en-US" sz="1200" u="none" strike="noStrike" kern="1200">
                          <a:solidFill>
                            <a:schemeClr val="dk1"/>
                          </a:solidFill>
                          <a:effectLst/>
                          <a:latin typeface="+mn-lt"/>
                          <a:ea typeface="+mn-ea"/>
                          <a:cs typeface="+mn-cs"/>
                        </a:rPr>
                        <a:t>Is a rephrasing of the problem into a question</a:t>
                      </a:r>
                    </a:p>
                  </a:txBody>
                  <a:tcPr marL="7252" marR="7252" marT="7252"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l" defTabSz="914400" rtl="0" eaLnBrk="1" fontAlgn="b" latinLnBrk="0" hangingPunct="1"/>
                      <a:r>
                        <a:rPr lang="en-US" sz="1200" u="none" strike="noStrike" kern="1200" dirty="0">
                          <a:solidFill>
                            <a:schemeClr val="dk1"/>
                          </a:solidFill>
                          <a:effectLst/>
                          <a:latin typeface="+mn-lt"/>
                          <a:ea typeface="+mn-ea"/>
                          <a:cs typeface="+mn-cs"/>
                        </a:rPr>
                        <a:t>Is a relationship within or between variables that if demonstrated addresses the problem</a:t>
                      </a:r>
                    </a:p>
                  </a:txBody>
                  <a:tcPr marL="7252" marR="7252" marT="7252"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l" defTabSz="914400" rtl="0" eaLnBrk="1" fontAlgn="b" latinLnBrk="0" hangingPunct="1"/>
                      <a:r>
                        <a:rPr lang="en-US" sz="1200" u="none" strike="noStrike" kern="1200" dirty="0">
                          <a:solidFill>
                            <a:schemeClr val="dk1"/>
                          </a:solidFill>
                          <a:effectLst/>
                          <a:latin typeface="+mn-lt"/>
                          <a:ea typeface="+mn-ea"/>
                          <a:cs typeface="+mn-cs"/>
                        </a:rPr>
                        <a:t>The methodology is the set of procedures that gathers data within the environment that the problem manifests itself</a:t>
                      </a:r>
                    </a:p>
                  </a:txBody>
                  <a:tcPr marL="7252" marR="7252" marT="7252"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l" defTabSz="914400" rtl="0" eaLnBrk="1" fontAlgn="b" latinLnBrk="0" hangingPunct="1"/>
                      <a:r>
                        <a:rPr lang="en-US" sz="1200" u="none" strike="noStrike" kern="1200" dirty="0">
                          <a:solidFill>
                            <a:schemeClr val="dk1"/>
                          </a:solidFill>
                          <a:effectLst/>
                          <a:latin typeface="+mn-lt"/>
                          <a:ea typeface="+mn-ea"/>
                          <a:cs typeface="+mn-cs"/>
                        </a:rPr>
                        <a:t> </a:t>
                      </a:r>
                    </a:p>
                  </a:txBody>
                  <a:tcPr marL="7252" marR="7252" marT="7252"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l" defTabSz="914400" rtl="0" eaLnBrk="1" fontAlgn="b" latinLnBrk="0" hangingPunct="1"/>
                      <a:r>
                        <a:rPr lang="en-US" sz="1200" u="none" strike="noStrike" kern="1200" dirty="0">
                          <a:solidFill>
                            <a:schemeClr val="dk1"/>
                          </a:solidFill>
                          <a:effectLst/>
                          <a:latin typeface="+mn-lt"/>
                          <a:ea typeface="+mn-ea"/>
                          <a:cs typeface="+mn-cs"/>
                        </a:rPr>
                        <a:t> </a:t>
                      </a:r>
                    </a:p>
                  </a:txBody>
                  <a:tcPr marL="7252" marR="7252" marT="7252"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xmlns="" val="10001"/>
                  </a:ext>
                </a:extLst>
              </a:tr>
              <a:tr h="901644">
                <a:tc>
                  <a:txBody>
                    <a:bodyPr/>
                    <a:lstStyle/>
                    <a:p>
                      <a:pPr marL="0" algn="l" defTabSz="914400" rtl="0" eaLnBrk="1" fontAlgn="b" latinLnBrk="0" hangingPunct="1"/>
                      <a:r>
                        <a:rPr lang="en-US" sz="1050" b="1" u="none" strike="noStrike" kern="1200" dirty="0">
                          <a:solidFill>
                            <a:schemeClr val="dk1"/>
                          </a:solidFill>
                          <a:effectLst/>
                          <a:latin typeface="+mn-lt"/>
                          <a:ea typeface="+mn-ea"/>
                          <a:cs typeface="+mn-cs"/>
                        </a:rPr>
                        <a:t>The research question</a:t>
                      </a:r>
                    </a:p>
                  </a:txBody>
                  <a:tcPr marL="7252" marR="7252" marT="7252"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marL="0" algn="l" defTabSz="914400" rtl="0" eaLnBrk="1" fontAlgn="b" latinLnBrk="0" hangingPunct="1"/>
                      <a:r>
                        <a:rPr lang="en-US" sz="1200" u="none" strike="noStrike" kern="1200">
                          <a:solidFill>
                            <a:schemeClr val="dk1"/>
                          </a:solidFill>
                          <a:effectLst/>
                          <a:latin typeface="+mn-lt"/>
                          <a:ea typeface="+mn-ea"/>
                          <a:cs typeface="+mn-cs"/>
                        </a:rPr>
                        <a:t>A statement, that if answered addresses the problem</a:t>
                      </a:r>
                    </a:p>
                  </a:txBody>
                  <a:tcPr marL="7252" marR="7252" marT="7252"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l" defTabSz="914400" rtl="0" eaLnBrk="1" fontAlgn="b" latinLnBrk="0" hangingPunct="1"/>
                      <a:r>
                        <a:rPr lang="en-US" sz="1200" u="none" strike="noStrike" kern="1200" dirty="0">
                          <a:solidFill>
                            <a:schemeClr val="dk1"/>
                          </a:solidFill>
                          <a:effectLst/>
                          <a:latin typeface="+mn-lt"/>
                          <a:ea typeface="+mn-ea"/>
                          <a:cs typeface="+mn-cs"/>
                        </a:rPr>
                        <a:t> </a:t>
                      </a:r>
                    </a:p>
                  </a:txBody>
                  <a:tcPr marL="7252" marR="7252" marT="7252"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l" defTabSz="914400" rtl="0" eaLnBrk="1" fontAlgn="b" latinLnBrk="0" hangingPunct="1"/>
                      <a:r>
                        <a:rPr lang="en-US" sz="1200" u="none" strike="noStrike" kern="1200" dirty="0">
                          <a:solidFill>
                            <a:schemeClr val="dk1"/>
                          </a:solidFill>
                          <a:effectLst/>
                          <a:latin typeface="+mn-lt"/>
                          <a:ea typeface="+mn-ea"/>
                          <a:cs typeface="+mn-cs"/>
                        </a:rPr>
                        <a:t>Is a relationship that if demonstrated, answers the question</a:t>
                      </a:r>
                    </a:p>
                  </a:txBody>
                  <a:tcPr marL="7252" marR="7252" marT="7252"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l" defTabSz="914400" rtl="0" eaLnBrk="1" fontAlgn="b" latinLnBrk="0" hangingPunct="1"/>
                      <a:r>
                        <a:rPr lang="en-US" sz="1200" u="none" strike="noStrike" kern="1200">
                          <a:solidFill>
                            <a:schemeClr val="dk1"/>
                          </a:solidFill>
                          <a:effectLst/>
                          <a:latin typeface="+mn-lt"/>
                          <a:ea typeface="+mn-ea"/>
                          <a:cs typeface="+mn-cs"/>
                        </a:rPr>
                        <a:t>The methodology is a set of procedures that gathers data within the environment where the research questions are be answered</a:t>
                      </a:r>
                    </a:p>
                  </a:txBody>
                  <a:tcPr marL="7252" marR="7252" marT="7252"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l" defTabSz="914400" rtl="0" eaLnBrk="1" fontAlgn="b" latinLnBrk="0" hangingPunct="1"/>
                      <a:r>
                        <a:rPr lang="en-US" sz="1200" u="none" strike="noStrike" kern="1200" dirty="0">
                          <a:solidFill>
                            <a:schemeClr val="dk1"/>
                          </a:solidFill>
                          <a:effectLst/>
                          <a:latin typeface="+mn-lt"/>
                          <a:ea typeface="+mn-ea"/>
                          <a:cs typeface="+mn-cs"/>
                        </a:rPr>
                        <a:t> </a:t>
                      </a:r>
                    </a:p>
                  </a:txBody>
                  <a:tcPr marL="7252" marR="7252" marT="7252"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l" defTabSz="914400" rtl="0" eaLnBrk="1" fontAlgn="b" latinLnBrk="0" hangingPunct="1"/>
                      <a:r>
                        <a:rPr lang="en-US" sz="1200" u="none" strike="noStrike" kern="1200" dirty="0">
                          <a:solidFill>
                            <a:schemeClr val="dk1"/>
                          </a:solidFill>
                          <a:effectLst/>
                          <a:latin typeface="+mn-lt"/>
                          <a:ea typeface="+mn-ea"/>
                          <a:cs typeface="+mn-cs"/>
                        </a:rPr>
                        <a:t> </a:t>
                      </a:r>
                    </a:p>
                  </a:txBody>
                  <a:tcPr marL="7252" marR="7252" marT="7252"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xmlns="" val="10002"/>
                  </a:ext>
                </a:extLst>
              </a:tr>
              <a:tr h="1051917">
                <a:tc>
                  <a:txBody>
                    <a:bodyPr/>
                    <a:lstStyle/>
                    <a:p>
                      <a:pPr marL="0" algn="l" defTabSz="914400" rtl="0" eaLnBrk="1" fontAlgn="b" latinLnBrk="0" hangingPunct="1"/>
                      <a:r>
                        <a:rPr lang="en-US" sz="1050" b="1" u="none" strike="noStrike" kern="1200" dirty="0">
                          <a:solidFill>
                            <a:schemeClr val="dk1"/>
                          </a:solidFill>
                          <a:effectLst/>
                          <a:latin typeface="+mn-lt"/>
                          <a:ea typeface="+mn-ea"/>
                          <a:cs typeface="+mn-cs"/>
                        </a:rPr>
                        <a:t>The hypothesis</a:t>
                      </a:r>
                    </a:p>
                  </a:txBody>
                  <a:tcPr marL="7252" marR="7252" marT="7252"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marL="0" algn="l" defTabSz="914400" rtl="0" eaLnBrk="1" fontAlgn="b" latinLnBrk="0" hangingPunct="1"/>
                      <a:r>
                        <a:rPr lang="en-US" sz="1200" u="none" strike="noStrike" kern="1200" dirty="0">
                          <a:solidFill>
                            <a:schemeClr val="dk1"/>
                          </a:solidFill>
                          <a:effectLst/>
                          <a:latin typeface="+mn-lt"/>
                          <a:ea typeface="+mn-ea"/>
                          <a:cs typeface="+mn-cs"/>
                        </a:rPr>
                        <a:t>A relationship within</a:t>
                      </a:r>
                      <a:r>
                        <a:rPr lang="en-US" sz="1200" u="none" strike="noStrike" kern="1200" baseline="0" dirty="0">
                          <a:solidFill>
                            <a:schemeClr val="dk1"/>
                          </a:solidFill>
                          <a:effectLst/>
                          <a:latin typeface="+mn-lt"/>
                          <a:ea typeface="+mn-ea"/>
                          <a:cs typeface="+mn-cs"/>
                        </a:rPr>
                        <a:t> or between constructs/variables </a:t>
                      </a:r>
                      <a:r>
                        <a:rPr lang="en-US" sz="1200" u="none" strike="noStrike" kern="1200" dirty="0">
                          <a:solidFill>
                            <a:schemeClr val="dk1"/>
                          </a:solidFill>
                          <a:effectLst/>
                          <a:latin typeface="+mn-lt"/>
                          <a:ea typeface="+mn-ea"/>
                          <a:cs typeface="+mn-cs"/>
                        </a:rPr>
                        <a:t>that if demonstrated in a statistically acceptable manor, answers the question</a:t>
                      </a:r>
                    </a:p>
                  </a:txBody>
                  <a:tcPr marL="7252" marR="7252" marT="7252"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l" defTabSz="914400" rtl="0" eaLnBrk="1" fontAlgn="b" latinLnBrk="0" hangingPunct="1"/>
                      <a:r>
                        <a:rPr lang="en-US" sz="1200" u="none" strike="noStrike" kern="1200" dirty="0">
                          <a:solidFill>
                            <a:schemeClr val="dk1"/>
                          </a:solidFill>
                          <a:effectLst/>
                          <a:latin typeface="+mn-lt"/>
                          <a:ea typeface="+mn-ea"/>
                          <a:cs typeface="+mn-cs"/>
                        </a:rPr>
                        <a:t> </a:t>
                      </a:r>
                    </a:p>
                  </a:txBody>
                  <a:tcPr marL="7252" marR="7252" marT="7252"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l" defTabSz="914400" rtl="0" eaLnBrk="1" fontAlgn="b" latinLnBrk="0" hangingPunct="1"/>
                      <a:r>
                        <a:rPr lang="en-US" sz="1200" u="none" strike="noStrike" kern="1200" dirty="0">
                          <a:solidFill>
                            <a:schemeClr val="dk1"/>
                          </a:solidFill>
                          <a:effectLst/>
                          <a:latin typeface="+mn-lt"/>
                          <a:ea typeface="+mn-ea"/>
                          <a:cs typeface="+mn-cs"/>
                        </a:rPr>
                        <a:t> </a:t>
                      </a:r>
                    </a:p>
                  </a:txBody>
                  <a:tcPr marL="7252" marR="7252" marT="7252"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l" defTabSz="914400" rtl="0" eaLnBrk="1" fontAlgn="b" latinLnBrk="0" hangingPunct="1"/>
                      <a:r>
                        <a:rPr lang="en-US" sz="1200" u="none" strike="noStrike" kern="1200" dirty="0">
                          <a:solidFill>
                            <a:schemeClr val="dk1"/>
                          </a:solidFill>
                          <a:effectLst/>
                          <a:latin typeface="+mn-lt"/>
                          <a:ea typeface="+mn-ea"/>
                          <a:cs typeface="+mn-cs"/>
                        </a:rPr>
                        <a:t>Is a means to gather data in a manor that allows addressing the hypothesis and accounts for the environment and sample</a:t>
                      </a:r>
                      <a:r>
                        <a:rPr lang="en-US" sz="1200" u="none" strike="noStrike" kern="1200" baseline="0" dirty="0">
                          <a:solidFill>
                            <a:schemeClr val="dk1"/>
                          </a:solidFill>
                          <a:effectLst/>
                          <a:latin typeface="+mn-lt"/>
                          <a:ea typeface="+mn-ea"/>
                          <a:cs typeface="+mn-cs"/>
                        </a:rPr>
                        <a:t> (population)</a:t>
                      </a:r>
                      <a:r>
                        <a:rPr lang="en-US" sz="1200" u="none" strike="noStrike" kern="1200" dirty="0">
                          <a:solidFill>
                            <a:schemeClr val="dk1"/>
                          </a:solidFill>
                          <a:effectLst/>
                          <a:latin typeface="+mn-lt"/>
                          <a:ea typeface="+mn-ea"/>
                          <a:cs typeface="+mn-cs"/>
                        </a:rPr>
                        <a:t> under investigation</a:t>
                      </a:r>
                    </a:p>
                  </a:txBody>
                  <a:tcPr marL="7252" marR="7252" marT="7252"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l" defTabSz="914400" rtl="0" eaLnBrk="1" fontAlgn="b" latinLnBrk="0" hangingPunct="1"/>
                      <a:r>
                        <a:rPr lang="en-US" sz="1200" u="none" strike="noStrike" kern="1200" dirty="0">
                          <a:solidFill>
                            <a:schemeClr val="dk1"/>
                          </a:solidFill>
                          <a:effectLst/>
                          <a:latin typeface="+mn-lt"/>
                          <a:ea typeface="+mn-ea"/>
                          <a:cs typeface="+mn-cs"/>
                        </a:rPr>
                        <a:t> </a:t>
                      </a:r>
                    </a:p>
                  </a:txBody>
                  <a:tcPr marL="7252" marR="7252" marT="7252"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l" defTabSz="914400" rtl="0" eaLnBrk="1" fontAlgn="b" latinLnBrk="0" hangingPunct="1"/>
                      <a:r>
                        <a:rPr lang="en-US" sz="1200" u="none" strike="noStrike" kern="1200">
                          <a:solidFill>
                            <a:schemeClr val="dk1"/>
                          </a:solidFill>
                          <a:effectLst/>
                          <a:latin typeface="+mn-lt"/>
                          <a:ea typeface="+mn-ea"/>
                          <a:cs typeface="+mn-cs"/>
                        </a:rPr>
                        <a:t> </a:t>
                      </a:r>
                    </a:p>
                  </a:txBody>
                  <a:tcPr marL="7252" marR="7252" marT="7252"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xmlns="" val="10003"/>
                  </a:ext>
                </a:extLst>
              </a:tr>
              <a:tr h="954880">
                <a:tc>
                  <a:txBody>
                    <a:bodyPr/>
                    <a:lstStyle/>
                    <a:p>
                      <a:pPr marL="0" algn="l" defTabSz="914400" rtl="0" eaLnBrk="1" fontAlgn="b" latinLnBrk="0" hangingPunct="1"/>
                      <a:r>
                        <a:rPr lang="en-US" sz="1050" b="1" u="none" strike="noStrike" kern="1200" dirty="0">
                          <a:solidFill>
                            <a:schemeClr val="dk1"/>
                          </a:solidFill>
                          <a:effectLst/>
                          <a:latin typeface="+mn-lt"/>
                          <a:ea typeface="+mn-ea"/>
                          <a:cs typeface="+mn-cs"/>
                        </a:rPr>
                        <a:t>The methodology</a:t>
                      </a:r>
                    </a:p>
                  </a:txBody>
                  <a:tcPr marL="7252" marR="7252" marT="7252"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marL="0" algn="l" defTabSz="914400" rtl="0" eaLnBrk="1" fontAlgn="b" latinLnBrk="0" hangingPunct="1"/>
                      <a:r>
                        <a:rPr lang="en-US" sz="1200" u="none" strike="noStrike" kern="1200" dirty="0">
                          <a:solidFill>
                            <a:schemeClr val="dk1"/>
                          </a:solidFill>
                          <a:effectLst/>
                          <a:latin typeface="+mn-lt"/>
                          <a:ea typeface="+mn-ea"/>
                          <a:cs typeface="+mn-cs"/>
                        </a:rPr>
                        <a:t>A procedures used to gather appropriate data to ensure that the statistical test will actually address the hypothesis</a:t>
                      </a:r>
                    </a:p>
                  </a:txBody>
                  <a:tcPr marL="7252" marR="7252" marT="7252"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l" defTabSz="914400" rtl="0" eaLnBrk="1" fontAlgn="b" latinLnBrk="0" hangingPunct="1"/>
                      <a:r>
                        <a:rPr lang="en-US" sz="1200" u="none" strike="noStrike" kern="1200">
                          <a:solidFill>
                            <a:schemeClr val="dk1"/>
                          </a:solidFill>
                          <a:effectLst/>
                          <a:latin typeface="+mn-lt"/>
                          <a:ea typeface="+mn-ea"/>
                          <a:cs typeface="+mn-cs"/>
                        </a:rPr>
                        <a:t> </a:t>
                      </a:r>
                    </a:p>
                  </a:txBody>
                  <a:tcPr marL="7252" marR="7252" marT="7252"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l" defTabSz="914400" rtl="0" eaLnBrk="1" fontAlgn="b" latinLnBrk="0" hangingPunct="1"/>
                      <a:r>
                        <a:rPr lang="en-US" sz="1200" u="none" strike="noStrike" kern="1200" dirty="0">
                          <a:solidFill>
                            <a:schemeClr val="dk1"/>
                          </a:solidFill>
                          <a:effectLst/>
                          <a:latin typeface="+mn-lt"/>
                          <a:ea typeface="+mn-ea"/>
                          <a:cs typeface="+mn-cs"/>
                        </a:rPr>
                        <a:t> </a:t>
                      </a:r>
                    </a:p>
                  </a:txBody>
                  <a:tcPr marL="7252" marR="7252" marT="7252"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l" defTabSz="914400" rtl="0" eaLnBrk="1" fontAlgn="b" latinLnBrk="0" hangingPunct="1"/>
                      <a:r>
                        <a:rPr lang="en-US" sz="1200" u="none" strike="noStrike" kern="1200" dirty="0">
                          <a:solidFill>
                            <a:schemeClr val="dk1"/>
                          </a:solidFill>
                          <a:effectLst/>
                          <a:latin typeface="+mn-lt"/>
                          <a:ea typeface="+mn-ea"/>
                          <a:cs typeface="+mn-cs"/>
                        </a:rPr>
                        <a:t> </a:t>
                      </a:r>
                    </a:p>
                  </a:txBody>
                  <a:tcPr marL="7252" marR="7252" marT="7252"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l" defTabSz="914400" rtl="0" eaLnBrk="1" fontAlgn="b" latinLnBrk="0" hangingPunct="1"/>
                      <a:r>
                        <a:rPr lang="en-US" sz="1200" u="none" strike="noStrike" kern="1200" dirty="0">
                          <a:solidFill>
                            <a:schemeClr val="dk1"/>
                          </a:solidFill>
                          <a:effectLst/>
                          <a:latin typeface="+mn-lt"/>
                          <a:ea typeface="+mn-ea"/>
                          <a:cs typeface="+mn-cs"/>
                        </a:rPr>
                        <a:t>The statistical test is only relevant if appropriate data is gathered using a specifies</a:t>
                      </a:r>
                      <a:r>
                        <a:rPr lang="en-US" sz="1200" u="none" strike="noStrike" kern="1200" baseline="0" dirty="0">
                          <a:solidFill>
                            <a:schemeClr val="dk1"/>
                          </a:solidFill>
                          <a:effectLst/>
                          <a:latin typeface="+mn-lt"/>
                          <a:ea typeface="+mn-ea"/>
                          <a:cs typeface="+mn-cs"/>
                        </a:rPr>
                        <a:t> methodology for the environment and for the sample in which the phenomena is present</a:t>
                      </a:r>
                      <a:endParaRPr lang="en-US" sz="1200" u="none" strike="noStrike" kern="1200" dirty="0">
                        <a:solidFill>
                          <a:schemeClr val="dk1"/>
                        </a:solidFill>
                        <a:effectLst/>
                        <a:latin typeface="+mn-lt"/>
                        <a:ea typeface="+mn-ea"/>
                        <a:cs typeface="+mn-cs"/>
                      </a:endParaRPr>
                    </a:p>
                  </a:txBody>
                  <a:tcPr marL="7252" marR="7252" marT="7252"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l" defTabSz="914400" rtl="0" eaLnBrk="1" fontAlgn="b" latinLnBrk="0" hangingPunct="1"/>
                      <a:r>
                        <a:rPr lang="en-US" sz="1200" u="none" strike="noStrike" kern="1200">
                          <a:solidFill>
                            <a:schemeClr val="dk1"/>
                          </a:solidFill>
                          <a:effectLst/>
                          <a:latin typeface="+mn-lt"/>
                          <a:ea typeface="+mn-ea"/>
                          <a:cs typeface="+mn-cs"/>
                        </a:rPr>
                        <a:t> </a:t>
                      </a:r>
                    </a:p>
                  </a:txBody>
                  <a:tcPr marL="7252" marR="7252" marT="7252"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xmlns="" val="10004"/>
                  </a:ext>
                </a:extLst>
              </a:tr>
              <a:tr h="765407">
                <a:tc>
                  <a:txBody>
                    <a:bodyPr/>
                    <a:lstStyle/>
                    <a:p>
                      <a:pPr marL="0" algn="l" defTabSz="914400" rtl="0" eaLnBrk="1" fontAlgn="b" latinLnBrk="0" hangingPunct="1"/>
                      <a:r>
                        <a:rPr lang="en-US" sz="1050" b="1" u="none" strike="noStrike" kern="1200" dirty="0">
                          <a:solidFill>
                            <a:schemeClr val="dk1"/>
                          </a:solidFill>
                          <a:effectLst/>
                          <a:latin typeface="+mn-lt"/>
                          <a:ea typeface="+mn-ea"/>
                          <a:cs typeface="+mn-cs"/>
                        </a:rPr>
                        <a:t>The statistical test</a:t>
                      </a:r>
                    </a:p>
                  </a:txBody>
                  <a:tcPr marL="7252" marR="7252" marT="7252"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marL="0" algn="l" defTabSz="914400" rtl="0" eaLnBrk="1" fontAlgn="b" latinLnBrk="0" hangingPunct="1"/>
                      <a:r>
                        <a:rPr lang="en-US" sz="1200" u="none" strike="noStrike" kern="1200" dirty="0">
                          <a:solidFill>
                            <a:schemeClr val="dk1"/>
                          </a:solidFill>
                          <a:effectLst/>
                          <a:latin typeface="+mn-lt"/>
                          <a:ea typeface="+mn-ea"/>
                          <a:cs typeface="+mn-cs"/>
                        </a:rPr>
                        <a:t>A procedure using tools/software that is run using appropriate data gathered using</a:t>
                      </a:r>
                      <a:r>
                        <a:rPr lang="en-US" sz="1200" u="none" strike="noStrike" kern="1200" baseline="0" dirty="0">
                          <a:solidFill>
                            <a:schemeClr val="dk1"/>
                          </a:solidFill>
                          <a:effectLst/>
                          <a:latin typeface="+mn-lt"/>
                          <a:ea typeface="+mn-ea"/>
                          <a:cs typeface="+mn-cs"/>
                        </a:rPr>
                        <a:t> a methodology </a:t>
                      </a:r>
                      <a:r>
                        <a:rPr lang="en-US" sz="1200" u="none" strike="noStrike" kern="1200" dirty="0">
                          <a:solidFill>
                            <a:schemeClr val="dk1"/>
                          </a:solidFill>
                          <a:effectLst/>
                          <a:latin typeface="+mn-lt"/>
                          <a:ea typeface="+mn-ea"/>
                          <a:cs typeface="+mn-cs"/>
                        </a:rPr>
                        <a:t>to address the hypothesis </a:t>
                      </a:r>
                    </a:p>
                  </a:txBody>
                  <a:tcPr marL="7252" marR="7252" marT="7252"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l" defTabSz="914400" rtl="0" eaLnBrk="1" fontAlgn="b" latinLnBrk="0" hangingPunct="1"/>
                      <a:r>
                        <a:rPr lang="en-US" sz="1200" u="none" strike="noStrike" kern="1200">
                          <a:solidFill>
                            <a:schemeClr val="dk1"/>
                          </a:solidFill>
                          <a:effectLst/>
                          <a:latin typeface="+mn-lt"/>
                          <a:ea typeface="+mn-ea"/>
                          <a:cs typeface="+mn-cs"/>
                        </a:rPr>
                        <a:t> </a:t>
                      </a:r>
                    </a:p>
                  </a:txBody>
                  <a:tcPr marL="7252" marR="7252" marT="7252"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l" defTabSz="914400" rtl="0" eaLnBrk="1" fontAlgn="b" latinLnBrk="0" hangingPunct="1"/>
                      <a:r>
                        <a:rPr lang="en-US" sz="1200" u="none" strike="noStrike" kern="1200" dirty="0">
                          <a:solidFill>
                            <a:schemeClr val="dk1"/>
                          </a:solidFill>
                          <a:effectLst/>
                          <a:latin typeface="+mn-lt"/>
                          <a:ea typeface="+mn-ea"/>
                          <a:cs typeface="+mn-cs"/>
                        </a:rPr>
                        <a:t> </a:t>
                      </a:r>
                    </a:p>
                  </a:txBody>
                  <a:tcPr marL="7252" marR="7252" marT="7252"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l" defTabSz="914400" rtl="0" eaLnBrk="1" fontAlgn="b" latinLnBrk="0" hangingPunct="1"/>
                      <a:r>
                        <a:rPr lang="en-US" sz="1200" u="none" strike="noStrike" kern="1200">
                          <a:solidFill>
                            <a:schemeClr val="dk1"/>
                          </a:solidFill>
                          <a:effectLst/>
                          <a:latin typeface="+mn-lt"/>
                          <a:ea typeface="+mn-ea"/>
                          <a:cs typeface="+mn-cs"/>
                        </a:rPr>
                        <a:t> </a:t>
                      </a:r>
                    </a:p>
                  </a:txBody>
                  <a:tcPr marL="7252" marR="7252" marT="7252"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l" defTabSz="914400" rtl="0" eaLnBrk="1" fontAlgn="b" latinLnBrk="0" hangingPunct="1"/>
                      <a:r>
                        <a:rPr lang="en-US" sz="1200" u="none" strike="noStrike" kern="1200" dirty="0">
                          <a:solidFill>
                            <a:schemeClr val="dk1"/>
                          </a:solidFill>
                          <a:effectLst/>
                          <a:latin typeface="+mn-lt"/>
                          <a:ea typeface="+mn-ea"/>
                          <a:cs typeface="+mn-cs"/>
                        </a:rPr>
                        <a:t> </a:t>
                      </a:r>
                    </a:p>
                  </a:txBody>
                  <a:tcPr marL="7252" marR="7252" marT="7252"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l" defTabSz="914400" rtl="0" eaLnBrk="1" fontAlgn="b" latinLnBrk="0" hangingPunct="1"/>
                      <a:r>
                        <a:rPr lang="en-US" sz="1200" u="none" strike="noStrike" kern="1200" dirty="0">
                          <a:solidFill>
                            <a:schemeClr val="dk1"/>
                          </a:solidFill>
                          <a:effectLst/>
                          <a:latin typeface="+mn-lt"/>
                          <a:ea typeface="+mn-ea"/>
                          <a:cs typeface="+mn-cs"/>
                        </a:rPr>
                        <a:t>The test statistic is unique to each statistical procedure</a:t>
                      </a:r>
                    </a:p>
                  </a:txBody>
                  <a:tcPr marL="7252" marR="7252" marT="7252"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xmlns="" val="10005"/>
                  </a:ext>
                </a:extLst>
              </a:tr>
            </a:tbl>
          </a:graphicData>
        </a:graphic>
      </p:graphicFrame>
    </p:spTree>
    <p:extLst>
      <p:ext uri="{BB962C8B-B14F-4D97-AF65-F5344CB8AC3E}">
        <p14:creationId xmlns:p14="http://schemas.microsoft.com/office/powerpoint/2010/main" xmlns="" val="94857320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5" name="Title 1"/>
          <p:cNvSpPr>
            <a:spLocks noGrp="1"/>
          </p:cNvSpPr>
          <p:nvPr>
            <p:ph type="title"/>
          </p:nvPr>
        </p:nvSpPr>
        <p:spPr>
          <a:xfrm>
            <a:off x="476250" y="383172"/>
            <a:ext cx="11353800" cy="1325563"/>
          </a:xfrm>
        </p:spPr>
        <p:txBody>
          <a:bodyPr>
            <a:normAutofit/>
          </a:bodyPr>
          <a:lstStyle/>
          <a:p>
            <a:pPr algn="ctr"/>
            <a:r>
              <a:rPr lang="en-US" b="1" dirty="0"/>
              <a:t>Problem through Test Statistics and Control Chain Examples</a:t>
            </a:r>
          </a:p>
        </p:txBody>
      </p:sp>
      <p:graphicFrame>
        <p:nvGraphicFramePr>
          <p:cNvPr id="2" name="Table 1"/>
          <p:cNvGraphicFramePr>
            <a:graphicFrameLocks noGrp="1"/>
          </p:cNvGraphicFramePr>
          <p:nvPr>
            <p:extLst>
              <p:ext uri="{D42A27DB-BD31-4B8C-83A1-F6EECF244321}">
                <p14:modId xmlns:p14="http://schemas.microsoft.com/office/powerpoint/2010/main" xmlns="" val="1170813543"/>
              </p:ext>
            </p:extLst>
          </p:nvPr>
        </p:nvGraphicFramePr>
        <p:xfrm>
          <a:off x="228600" y="1843088"/>
          <a:ext cx="11830049" cy="4438687"/>
        </p:xfrm>
        <a:graphic>
          <a:graphicData uri="http://schemas.openxmlformats.org/drawingml/2006/table">
            <a:tbl>
              <a:tblPr>
                <a:tableStyleId>{5C22544A-7EE6-4342-B048-85BDC9FD1C3A}</a:tableStyleId>
              </a:tblPr>
              <a:tblGrid>
                <a:gridCol w="1536032">
                  <a:extLst>
                    <a:ext uri="{9D8B030D-6E8A-4147-A177-3AD203B41FA5}">
                      <a16:colId xmlns:a16="http://schemas.microsoft.com/office/drawing/2014/main" xmlns="" val="20000"/>
                    </a:ext>
                  </a:extLst>
                </a:gridCol>
                <a:gridCol w="1096018">
                  <a:extLst>
                    <a:ext uri="{9D8B030D-6E8A-4147-A177-3AD203B41FA5}">
                      <a16:colId xmlns:a16="http://schemas.microsoft.com/office/drawing/2014/main" xmlns="" val="20001"/>
                    </a:ext>
                  </a:extLst>
                </a:gridCol>
                <a:gridCol w="1185841">
                  <a:extLst>
                    <a:ext uri="{9D8B030D-6E8A-4147-A177-3AD203B41FA5}">
                      <a16:colId xmlns:a16="http://schemas.microsoft.com/office/drawing/2014/main" xmlns="" val="20002"/>
                    </a:ext>
                  </a:extLst>
                </a:gridCol>
                <a:gridCol w="1804540">
                  <a:extLst>
                    <a:ext uri="{9D8B030D-6E8A-4147-A177-3AD203B41FA5}">
                      <a16:colId xmlns:a16="http://schemas.microsoft.com/office/drawing/2014/main" xmlns="" val="20003"/>
                    </a:ext>
                  </a:extLst>
                </a:gridCol>
                <a:gridCol w="1371450">
                  <a:extLst>
                    <a:ext uri="{9D8B030D-6E8A-4147-A177-3AD203B41FA5}">
                      <a16:colId xmlns:a16="http://schemas.microsoft.com/office/drawing/2014/main" xmlns="" val="20004"/>
                    </a:ext>
                  </a:extLst>
                </a:gridCol>
                <a:gridCol w="1979838">
                  <a:extLst>
                    <a:ext uri="{9D8B030D-6E8A-4147-A177-3AD203B41FA5}">
                      <a16:colId xmlns:a16="http://schemas.microsoft.com/office/drawing/2014/main" xmlns="" val="20005"/>
                    </a:ext>
                  </a:extLst>
                </a:gridCol>
                <a:gridCol w="1670489">
                  <a:extLst>
                    <a:ext uri="{9D8B030D-6E8A-4147-A177-3AD203B41FA5}">
                      <a16:colId xmlns:a16="http://schemas.microsoft.com/office/drawing/2014/main" xmlns="" val="20006"/>
                    </a:ext>
                  </a:extLst>
                </a:gridCol>
                <a:gridCol w="1185841">
                  <a:extLst>
                    <a:ext uri="{9D8B030D-6E8A-4147-A177-3AD203B41FA5}">
                      <a16:colId xmlns:a16="http://schemas.microsoft.com/office/drawing/2014/main" xmlns="" val="20007"/>
                    </a:ext>
                  </a:extLst>
                </a:gridCol>
              </a:tblGrid>
              <a:tr h="577579">
                <a:tc>
                  <a:txBody>
                    <a:bodyPr/>
                    <a:lstStyle/>
                    <a:p>
                      <a:pPr algn="ctr" fontAlgn="b"/>
                      <a:r>
                        <a:rPr lang="en-US" sz="1100" b="1" u="none" strike="noStrike" dirty="0">
                          <a:effectLst/>
                        </a:rPr>
                        <a:t>Problem</a:t>
                      </a:r>
                      <a:endParaRPr lang="en-US" sz="1100" b="1" i="0" u="none" strike="noStrike" dirty="0">
                        <a:solidFill>
                          <a:srgbClr val="000000"/>
                        </a:solidFill>
                        <a:effectLst/>
                        <a:latin typeface="Calibri" panose="020F0502020204030204" pitchFamily="34" charset="0"/>
                      </a:endParaRPr>
                    </a:p>
                  </a:txBody>
                  <a:tcPr marL="6876" marR="6876" marT="687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fontAlgn="b"/>
                      <a:r>
                        <a:rPr lang="en-US" sz="1100" b="1" u="none" strike="noStrike" dirty="0">
                          <a:effectLst/>
                        </a:rPr>
                        <a:t>The research question</a:t>
                      </a:r>
                      <a:endParaRPr lang="en-US" sz="1100" b="1" i="0" u="none" strike="noStrike" dirty="0">
                        <a:solidFill>
                          <a:srgbClr val="000000"/>
                        </a:solidFill>
                        <a:effectLst/>
                        <a:latin typeface="Calibri" panose="020F0502020204030204" pitchFamily="34" charset="0"/>
                      </a:endParaRPr>
                    </a:p>
                  </a:txBody>
                  <a:tcPr marL="6876" marR="6876" marT="687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fontAlgn="b"/>
                      <a:r>
                        <a:rPr lang="en-US" sz="1100" b="1" u="none" strike="noStrike" dirty="0">
                          <a:effectLst/>
                        </a:rPr>
                        <a:t>The hypothesis</a:t>
                      </a:r>
                      <a:endParaRPr lang="en-US" sz="1100" b="1" i="0" u="none" strike="noStrike" dirty="0">
                        <a:solidFill>
                          <a:srgbClr val="000000"/>
                        </a:solidFill>
                        <a:effectLst/>
                        <a:latin typeface="Calibri" panose="020F0502020204030204" pitchFamily="34" charset="0"/>
                      </a:endParaRPr>
                    </a:p>
                  </a:txBody>
                  <a:tcPr marL="6876" marR="6876" marT="687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fontAlgn="b"/>
                      <a:r>
                        <a:rPr lang="en-US" sz="1100" b="1" u="none" strike="noStrike" dirty="0">
                          <a:effectLst/>
                        </a:rPr>
                        <a:t>The methodology</a:t>
                      </a:r>
                      <a:endParaRPr lang="en-US" sz="1100" b="1" i="0" u="none" strike="noStrike" dirty="0">
                        <a:solidFill>
                          <a:srgbClr val="000000"/>
                        </a:solidFill>
                        <a:effectLst/>
                        <a:latin typeface="Calibri" panose="020F0502020204030204" pitchFamily="34" charset="0"/>
                      </a:endParaRPr>
                    </a:p>
                  </a:txBody>
                  <a:tcPr marL="6876" marR="6876" marT="687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fontAlgn="b"/>
                      <a:r>
                        <a:rPr lang="en-US" sz="1100" b="1" u="none" strike="noStrike" dirty="0">
                          <a:effectLst/>
                        </a:rPr>
                        <a:t>The statistical test</a:t>
                      </a:r>
                      <a:endParaRPr lang="en-US" sz="1100" b="1" i="0" u="none" strike="noStrike" dirty="0">
                        <a:solidFill>
                          <a:srgbClr val="000000"/>
                        </a:solidFill>
                        <a:effectLst/>
                        <a:latin typeface="Calibri" panose="020F0502020204030204" pitchFamily="34" charset="0"/>
                      </a:endParaRPr>
                    </a:p>
                  </a:txBody>
                  <a:tcPr marL="6876" marR="6876" marT="687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fontAlgn="b"/>
                      <a:r>
                        <a:rPr lang="en-US" sz="1100" b="1" u="none" strike="noStrike" dirty="0">
                          <a:effectLst/>
                        </a:rPr>
                        <a:t>The test statistics</a:t>
                      </a:r>
                      <a:endParaRPr lang="en-US" sz="1100" b="1" i="0" u="none" strike="noStrike" dirty="0">
                        <a:solidFill>
                          <a:srgbClr val="000000"/>
                        </a:solidFill>
                        <a:effectLst/>
                        <a:latin typeface="Calibri" panose="020F0502020204030204" pitchFamily="34" charset="0"/>
                      </a:endParaRPr>
                    </a:p>
                  </a:txBody>
                  <a:tcPr marL="6876" marR="6876" marT="687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fontAlgn="b"/>
                      <a:r>
                        <a:rPr lang="en-US" sz="1100" b="1" u="none" strike="noStrike" dirty="0">
                          <a:effectLst/>
                        </a:rPr>
                        <a:t>Controls i.e. factors that are NOT theorized to affect the results</a:t>
                      </a:r>
                      <a:endParaRPr lang="en-US" sz="1100" b="1" i="0" u="none" strike="noStrike" dirty="0">
                        <a:solidFill>
                          <a:srgbClr val="000000"/>
                        </a:solidFill>
                        <a:effectLst/>
                        <a:latin typeface="Calibri" panose="020F0502020204030204" pitchFamily="34" charset="0"/>
                      </a:endParaRPr>
                    </a:p>
                  </a:txBody>
                  <a:tcPr marL="6876" marR="6876" marT="687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fontAlgn="b"/>
                      <a:r>
                        <a:rPr lang="en-US" sz="1050" b="1" u="none" strike="noStrike" dirty="0">
                          <a:effectLst/>
                        </a:rPr>
                        <a:t> Sample</a:t>
                      </a:r>
                      <a:r>
                        <a:rPr lang="en-US" sz="1050" b="1" u="none" strike="noStrike" baseline="0" dirty="0">
                          <a:effectLst/>
                        </a:rPr>
                        <a:t> Size</a:t>
                      </a:r>
                      <a:endParaRPr lang="en-US" sz="1050" b="1" i="0" u="none" strike="noStrike" dirty="0">
                        <a:solidFill>
                          <a:srgbClr val="000000"/>
                        </a:solidFill>
                        <a:effectLst/>
                        <a:latin typeface="Calibri" panose="020F0502020204030204" pitchFamily="34" charset="0"/>
                      </a:endParaRPr>
                    </a:p>
                  </a:txBody>
                  <a:tcPr marL="6876" marR="6876" marT="687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extLst>
                  <a:ext uri="{0D108BD9-81ED-4DB2-BD59-A6C34878D82A}">
                    <a16:rowId xmlns:a16="http://schemas.microsoft.com/office/drawing/2014/main" xmlns="" val="10000"/>
                  </a:ext>
                </a:extLst>
              </a:tr>
              <a:tr h="1010763">
                <a:tc>
                  <a:txBody>
                    <a:bodyPr/>
                    <a:lstStyle/>
                    <a:p>
                      <a:pPr algn="l" fontAlgn="b"/>
                      <a:r>
                        <a:rPr lang="en-US" sz="1050" u="none" strike="noStrike" dirty="0">
                          <a:effectLst/>
                        </a:rPr>
                        <a:t>There are positive or negative differences between 2 or more groups in an environment (team, company etc..).  The differences are a problem.</a:t>
                      </a:r>
                      <a:endParaRPr lang="en-US" sz="1050" b="0" i="0" u="none" strike="noStrike" dirty="0">
                        <a:solidFill>
                          <a:srgbClr val="000000"/>
                        </a:solidFill>
                        <a:effectLst/>
                        <a:latin typeface="Calibri" panose="020F0502020204030204" pitchFamily="34" charset="0"/>
                      </a:endParaRPr>
                    </a:p>
                  </a:txBody>
                  <a:tcPr marL="6876" marR="6876" marT="6876"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b"/>
                      <a:r>
                        <a:rPr lang="en-US" sz="1050" u="none" strike="noStrike" dirty="0">
                          <a:effectLst/>
                        </a:rPr>
                        <a:t>Are there differences between 2 or more groups in an environment (team, company, etc..)</a:t>
                      </a:r>
                      <a:endParaRPr lang="en-US" sz="1050" b="0" i="0" u="none" strike="noStrike" dirty="0">
                        <a:solidFill>
                          <a:srgbClr val="000000"/>
                        </a:solidFill>
                        <a:effectLst/>
                        <a:latin typeface="Calibri" panose="020F0502020204030204" pitchFamily="34" charset="0"/>
                      </a:endParaRPr>
                    </a:p>
                  </a:txBody>
                  <a:tcPr marL="6876" marR="6876" marT="6876"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b"/>
                      <a:r>
                        <a:rPr lang="en-US" sz="1050" u="none" strike="noStrike" dirty="0">
                          <a:effectLst/>
                        </a:rPr>
                        <a:t>The two groups that demonstrate XXX in an environment are different.</a:t>
                      </a:r>
                      <a:endParaRPr lang="en-US" sz="1050" b="0" i="0" u="none" strike="noStrike" dirty="0">
                        <a:solidFill>
                          <a:srgbClr val="000000"/>
                        </a:solidFill>
                        <a:effectLst/>
                        <a:latin typeface="Calibri" panose="020F0502020204030204" pitchFamily="34" charset="0"/>
                      </a:endParaRPr>
                    </a:p>
                  </a:txBody>
                  <a:tcPr marL="6876" marR="6876" marT="6876"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b"/>
                      <a:r>
                        <a:rPr lang="en-US" sz="1050" u="none" strike="noStrike" dirty="0">
                          <a:effectLst/>
                        </a:rPr>
                        <a:t>Gather a enough data (sample size) related to the problem in the environment  for each group depending on the number of variables (indicators) and the number of controls.  </a:t>
                      </a:r>
                      <a:endParaRPr lang="en-US" sz="1050" b="0" i="0" u="none" strike="noStrike" dirty="0">
                        <a:solidFill>
                          <a:srgbClr val="000000"/>
                        </a:solidFill>
                        <a:effectLst/>
                        <a:latin typeface="Calibri" panose="020F0502020204030204" pitchFamily="34" charset="0"/>
                      </a:endParaRPr>
                    </a:p>
                  </a:txBody>
                  <a:tcPr marL="6876" marR="6876" marT="6876"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b"/>
                      <a:r>
                        <a:rPr lang="en-US" sz="1050" u="none" strike="noStrike" dirty="0">
                          <a:effectLst/>
                        </a:rPr>
                        <a:t>The means of each group(s) are different (ANOVA or MANOVA) regardless of the controls i.e. the controls do not matter</a:t>
                      </a:r>
                      <a:endParaRPr lang="en-US" sz="1050" b="0" i="0" u="none" strike="noStrike" dirty="0">
                        <a:solidFill>
                          <a:srgbClr val="000000"/>
                        </a:solidFill>
                        <a:effectLst/>
                        <a:latin typeface="Calibri" panose="020F0502020204030204" pitchFamily="34" charset="0"/>
                      </a:endParaRPr>
                    </a:p>
                  </a:txBody>
                  <a:tcPr marL="6876" marR="6876" marT="6876"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b"/>
                      <a:r>
                        <a:rPr lang="en-US" sz="1050" u="none" strike="noStrike" dirty="0">
                          <a:effectLst/>
                        </a:rPr>
                        <a:t>Difference in means with a p-value(s).  The control groups do not show a difference than the main groups</a:t>
                      </a:r>
                      <a:endParaRPr lang="en-US" sz="1050" b="0" i="0" u="none" strike="noStrike" dirty="0">
                        <a:solidFill>
                          <a:srgbClr val="000000"/>
                        </a:solidFill>
                        <a:effectLst/>
                        <a:latin typeface="Calibri" panose="020F0502020204030204" pitchFamily="34" charset="0"/>
                      </a:endParaRPr>
                    </a:p>
                  </a:txBody>
                  <a:tcPr marL="6876" marR="6876" marT="6876"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b"/>
                      <a:r>
                        <a:rPr lang="en-US" sz="1050" u="none" strike="noStrike" dirty="0">
                          <a:effectLst/>
                        </a:rPr>
                        <a:t>Age, education, years of experience, position in organization, gender, ethnicity to ensure that these ARE NOT the problem</a:t>
                      </a:r>
                      <a:endParaRPr lang="en-US" sz="1050" b="0" i="0" u="none" strike="noStrike" dirty="0">
                        <a:solidFill>
                          <a:srgbClr val="000000"/>
                        </a:solidFill>
                        <a:effectLst/>
                        <a:latin typeface="Calibri" panose="020F0502020204030204" pitchFamily="34" charset="0"/>
                      </a:endParaRPr>
                    </a:p>
                  </a:txBody>
                  <a:tcPr marL="6876" marR="6876" marT="6876"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b"/>
                      <a:r>
                        <a:rPr lang="en-US" sz="1050" u="none" strike="noStrike" dirty="0">
                          <a:effectLst/>
                        </a:rPr>
                        <a:t>Obtain samples large enough for the statistical tests AND to break up into groups per the controls</a:t>
                      </a:r>
                      <a:endParaRPr lang="en-US" sz="1050" b="0" i="0" u="none" strike="noStrike" dirty="0">
                        <a:solidFill>
                          <a:srgbClr val="000000"/>
                        </a:solidFill>
                        <a:effectLst/>
                        <a:latin typeface="Calibri" panose="020F0502020204030204" pitchFamily="34" charset="0"/>
                      </a:endParaRPr>
                    </a:p>
                  </a:txBody>
                  <a:tcPr marL="6876" marR="6876" marT="6876"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xmlns="" val="10001"/>
                  </a:ext>
                </a:extLst>
              </a:tr>
              <a:tr h="1010763">
                <a:tc>
                  <a:txBody>
                    <a:bodyPr/>
                    <a:lstStyle/>
                    <a:p>
                      <a:pPr algn="l" fontAlgn="b"/>
                      <a:r>
                        <a:rPr lang="en-US" sz="1050" u="none" strike="noStrike" dirty="0">
                          <a:effectLst/>
                        </a:rPr>
                        <a:t>Something(s) is(are) affecting something else in  positive or negative way within an environment.  The Effect(s) is (are) the problem.</a:t>
                      </a:r>
                      <a:endParaRPr lang="en-US" sz="1050" b="0" i="0" u="none" strike="noStrike" dirty="0">
                        <a:solidFill>
                          <a:srgbClr val="000000"/>
                        </a:solidFill>
                        <a:effectLst/>
                        <a:latin typeface="Calibri" panose="020F0502020204030204" pitchFamily="34" charset="0"/>
                      </a:endParaRPr>
                    </a:p>
                  </a:txBody>
                  <a:tcPr marL="6876" marR="6876" marT="6876"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b"/>
                      <a:r>
                        <a:rPr lang="en-US" sz="1050" u="none" strike="noStrike" dirty="0">
                          <a:effectLst/>
                        </a:rPr>
                        <a:t>Does XXX (or Do XXX, WWW, and NNN) affect YYYY in an environment (team, company, etc..)</a:t>
                      </a:r>
                      <a:endParaRPr lang="en-US" sz="1050" b="0" i="0" u="none" strike="noStrike" dirty="0">
                        <a:solidFill>
                          <a:srgbClr val="000000"/>
                        </a:solidFill>
                        <a:effectLst/>
                        <a:latin typeface="Calibri" panose="020F0502020204030204" pitchFamily="34" charset="0"/>
                      </a:endParaRPr>
                    </a:p>
                  </a:txBody>
                  <a:tcPr marL="6876" marR="6876" marT="6876"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b"/>
                      <a:r>
                        <a:rPr lang="en-US" sz="1050" u="none" strike="noStrike" dirty="0">
                          <a:effectLst/>
                        </a:rPr>
                        <a:t>XXX(and WWW NNNn) affect(s) YYYY in a(n) environment (team, company, etc..)</a:t>
                      </a:r>
                      <a:endParaRPr lang="en-US" sz="1050" b="0" i="0" u="none" strike="noStrike" dirty="0">
                        <a:solidFill>
                          <a:srgbClr val="000000"/>
                        </a:solidFill>
                        <a:effectLst/>
                        <a:latin typeface="Calibri" panose="020F0502020204030204" pitchFamily="34" charset="0"/>
                      </a:endParaRPr>
                    </a:p>
                  </a:txBody>
                  <a:tcPr marL="6876" marR="6876" marT="6876"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b"/>
                      <a:r>
                        <a:rPr lang="en-US" sz="1050" u="none" strike="noStrike" dirty="0">
                          <a:effectLst/>
                        </a:rPr>
                        <a:t>Gather enough data (sample size) related to XX (and WWW, NNN) and gather data related to YYY in the environment depending on the number of variables (indicators) and the number of controls.</a:t>
                      </a:r>
                      <a:endParaRPr lang="en-US" sz="1050" b="0" i="0" u="none" strike="noStrike" dirty="0">
                        <a:solidFill>
                          <a:srgbClr val="000000"/>
                        </a:solidFill>
                        <a:effectLst/>
                        <a:latin typeface="Calibri" panose="020F0502020204030204" pitchFamily="34" charset="0"/>
                      </a:endParaRPr>
                    </a:p>
                  </a:txBody>
                  <a:tcPr marL="6876" marR="6876" marT="6876"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b"/>
                      <a:r>
                        <a:rPr lang="en-US" sz="1050" u="none" strike="noStrike" dirty="0">
                          <a:effectLst/>
                        </a:rPr>
                        <a:t>XXX (and WWW, NNN) predicts YYYyy (Regression  singular or multiple or SEM) regardless of the controls i.e. the controls do not matter</a:t>
                      </a:r>
                      <a:endParaRPr lang="en-US" sz="1050" b="0" i="0" u="none" strike="noStrike" dirty="0">
                        <a:solidFill>
                          <a:srgbClr val="000000"/>
                        </a:solidFill>
                        <a:effectLst/>
                        <a:latin typeface="Calibri" panose="020F0502020204030204" pitchFamily="34" charset="0"/>
                      </a:endParaRPr>
                    </a:p>
                  </a:txBody>
                  <a:tcPr marL="6876" marR="6876" marT="6876"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b"/>
                      <a:r>
                        <a:rPr lang="en-US" sz="1050" u="none" strike="noStrike" dirty="0">
                          <a:effectLst/>
                        </a:rPr>
                        <a:t>beta weight(s) or path coefficients and statistically significant p-value(s)  The control groups do not show a difference.</a:t>
                      </a:r>
                      <a:endParaRPr lang="en-US" sz="1050" b="0" i="0" u="none" strike="noStrike" dirty="0">
                        <a:solidFill>
                          <a:srgbClr val="000000"/>
                        </a:solidFill>
                        <a:effectLst/>
                        <a:latin typeface="Calibri" panose="020F0502020204030204" pitchFamily="34" charset="0"/>
                      </a:endParaRPr>
                    </a:p>
                  </a:txBody>
                  <a:tcPr marL="6876" marR="6876" marT="6876"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b"/>
                      <a:r>
                        <a:rPr lang="en-US" sz="1050" u="none" strike="noStrike" dirty="0">
                          <a:effectLst/>
                        </a:rPr>
                        <a:t>Age, education, years of experience, position in organization, gender, ethnicity to ensure that these ARE NOT the problem</a:t>
                      </a:r>
                      <a:endParaRPr lang="en-US" sz="1050" b="0" i="0" u="none" strike="noStrike" dirty="0">
                        <a:solidFill>
                          <a:srgbClr val="000000"/>
                        </a:solidFill>
                        <a:effectLst/>
                        <a:latin typeface="Calibri" panose="020F0502020204030204" pitchFamily="34" charset="0"/>
                      </a:endParaRPr>
                    </a:p>
                  </a:txBody>
                  <a:tcPr marL="6876" marR="6876" marT="6876"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b"/>
                      <a:r>
                        <a:rPr lang="en-US" sz="1050" u="none" strike="noStrike" dirty="0">
                          <a:effectLst/>
                        </a:rPr>
                        <a:t>Obtain samples large enough for the statistical tests AND to break up into groups per the controls</a:t>
                      </a:r>
                      <a:endParaRPr lang="en-US" sz="1050" b="0" i="0" u="none" strike="noStrike" dirty="0">
                        <a:solidFill>
                          <a:srgbClr val="000000"/>
                        </a:solidFill>
                        <a:effectLst/>
                        <a:latin typeface="Calibri" panose="020F0502020204030204" pitchFamily="34" charset="0"/>
                      </a:endParaRPr>
                    </a:p>
                  </a:txBody>
                  <a:tcPr marL="6876" marR="6876" marT="6876"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xmlns="" val="10002"/>
                  </a:ext>
                </a:extLst>
              </a:tr>
              <a:tr h="1299552">
                <a:tc>
                  <a:txBody>
                    <a:bodyPr/>
                    <a:lstStyle/>
                    <a:p>
                      <a:pPr algn="l" fontAlgn="b"/>
                      <a:r>
                        <a:rPr lang="en-US" sz="1050" u="none" strike="noStrike" dirty="0">
                          <a:effectLst/>
                        </a:rPr>
                        <a:t>Something(s) is(are) interacting with other things that are then affecting something else in  positive or negative way within an environment.  Effect(s) is (are) the problem.</a:t>
                      </a:r>
                      <a:endParaRPr lang="en-US" sz="1050" b="0" i="0" u="none" strike="noStrike" dirty="0">
                        <a:solidFill>
                          <a:srgbClr val="000000"/>
                        </a:solidFill>
                        <a:effectLst/>
                        <a:latin typeface="Calibri" panose="020F0502020204030204" pitchFamily="34" charset="0"/>
                      </a:endParaRPr>
                    </a:p>
                  </a:txBody>
                  <a:tcPr marL="6876" marR="6876" marT="6876"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b"/>
                      <a:r>
                        <a:rPr lang="en-US" sz="1050" u="none" strike="noStrike" dirty="0">
                          <a:effectLst/>
                        </a:rPr>
                        <a:t>Does XXX (or Do XXX, WWW, and NNN) interact with MMM, EEE to affect YYYY in an environment (team, company, etc.)</a:t>
                      </a:r>
                      <a:endParaRPr lang="en-US" sz="1050" b="0" i="0" u="none" strike="noStrike" dirty="0">
                        <a:solidFill>
                          <a:srgbClr val="000000"/>
                        </a:solidFill>
                        <a:effectLst/>
                        <a:latin typeface="Calibri" panose="020F0502020204030204" pitchFamily="34" charset="0"/>
                      </a:endParaRPr>
                    </a:p>
                  </a:txBody>
                  <a:tcPr marL="6876" marR="6876" marT="6876"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b"/>
                      <a:r>
                        <a:rPr lang="en-US" sz="1050" u="none" strike="noStrike" dirty="0">
                          <a:effectLst/>
                        </a:rPr>
                        <a:t>XXX(and WWW NNNn) affect(s) interacts with MMM </a:t>
                      </a:r>
                      <a:r>
                        <a:rPr lang="en-US" sz="1050" u="none" strike="noStrike">
                          <a:effectLst/>
                        </a:rPr>
                        <a:t>or EEE </a:t>
                      </a:r>
                      <a:r>
                        <a:rPr lang="en-US" sz="1050" u="none" strike="noStrike" dirty="0">
                          <a:effectLst/>
                        </a:rPr>
                        <a:t>YYYY in a(n) environment (team, company, etc.)</a:t>
                      </a:r>
                      <a:endParaRPr lang="en-US" sz="1050" b="0" i="0" u="none" strike="noStrike" dirty="0">
                        <a:solidFill>
                          <a:srgbClr val="000000"/>
                        </a:solidFill>
                        <a:effectLst/>
                        <a:latin typeface="Calibri" panose="020F0502020204030204" pitchFamily="34" charset="0"/>
                      </a:endParaRPr>
                    </a:p>
                  </a:txBody>
                  <a:tcPr marL="6876" marR="6876" marT="6876"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b"/>
                      <a:r>
                        <a:rPr lang="en-US" sz="1050" u="none" strike="noStrike" dirty="0">
                          <a:effectLst/>
                        </a:rPr>
                        <a:t>Gather data related to XX (and WWW, NNN), MMM, EEE, and gather data related to YYY (y1, y2 etc.) in the environment depending on the number of variables (indicators) and the number of controls.</a:t>
                      </a:r>
                      <a:endParaRPr lang="en-US" sz="1050" b="0" i="0" u="none" strike="noStrike" dirty="0">
                        <a:solidFill>
                          <a:srgbClr val="000000"/>
                        </a:solidFill>
                        <a:effectLst/>
                        <a:latin typeface="Calibri" panose="020F0502020204030204" pitchFamily="34" charset="0"/>
                      </a:endParaRPr>
                    </a:p>
                  </a:txBody>
                  <a:tcPr marL="6876" marR="6876" marT="6876"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b"/>
                      <a:r>
                        <a:rPr lang="en-US" sz="1050" u="none" strike="noStrike" dirty="0">
                          <a:effectLst/>
                        </a:rPr>
                        <a:t>XXX (and WWW, NNN) predicts via moderation or mediation with YYY (Regression  singular or multiple with moderation or mediation or SEM) regardless of the controls i.e. the controls do not matter</a:t>
                      </a:r>
                      <a:endParaRPr lang="en-US" sz="1050" b="0" i="0" u="none" strike="noStrike" dirty="0">
                        <a:solidFill>
                          <a:srgbClr val="000000"/>
                        </a:solidFill>
                        <a:effectLst/>
                        <a:latin typeface="Calibri" panose="020F0502020204030204" pitchFamily="34" charset="0"/>
                      </a:endParaRPr>
                    </a:p>
                  </a:txBody>
                  <a:tcPr marL="6876" marR="6876" marT="6876"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b"/>
                      <a:r>
                        <a:rPr lang="en-US" sz="1050" u="none" strike="noStrike" dirty="0">
                          <a:effectLst/>
                        </a:rPr>
                        <a:t>beta weight(s) or path coefficients and p-value(s) of the moderation or mediation are GREATER and statistically significant than without the moderation or mediation.  The controls are NOT significant</a:t>
                      </a:r>
                      <a:endParaRPr lang="en-US" sz="1050" b="0" i="0" u="none" strike="noStrike" dirty="0">
                        <a:solidFill>
                          <a:srgbClr val="000000"/>
                        </a:solidFill>
                        <a:effectLst/>
                        <a:latin typeface="Calibri" panose="020F0502020204030204" pitchFamily="34" charset="0"/>
                      </a:endParaRPr>
                    </a:p>
                  </a:txBody>
                  <a:tcPr marL="6876" marR="6876" marT="6876"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b"/>
                      <a:r>
                        <a:rPr lang="en-US" sz="1050" u="none" strike="noStrike" dirty="0">
                          <a:effectLst/>
                        </a:rPr>
                        <a:t>Age, education, years of experience, position in organization, gender, ethnicity to ensure that these ARE NOT the problem</a:t>
                      </a:r>
                      <a:endParaRPr lang="en-US" sz="1050" b="0" i="0" u="none" strike="noStrike" dirty="0">
                        <a:solidFill>
                          <a:srgbClr val="000000"/>
                        </a:solidFill>
                        <a:effectLst/>
                        <a:latin typeface="Calibri" panose="020F0502020204030204" pitchFamily="34" charset="0"/>
                      </a:endParaRPr>
                    </a:p>
                  </a:txBody>
                  <a:tcPr marL="6876" marR="6876" marT="6876"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b"/>
                      <a:r>
                        <a:rPr lang="en-US" sz="1050" u="none" strike="noStrike" dirty="0">
                          <a:effectLst/>
                        </a:rPr>
                        <a:t>Obtain samples large enough for the statistical tests AND to break up into groups per the controls</a:t>
                      </a:r>
                      <a:endParaRPr lang="en-US" sz="1050" b="0" i="0" u="none" strike="noStrike" dirty="0">
                        <a:solidFill>
                          <a:srgbClr val="000000"/>
                        </a:solidFill>
                        <a:effectLst/>
                        <a:latin typeface="Calibri" panose="020F0502020204030204" pitchFamily="34" charset="0"/>
                      </a:endParaRPr>
                    </a:p>
                  </a:txBody>
                  <a:tcPr marL="6876" marR="6876" marT="6876"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xmlns="" val="10003"/>
                  </a:ext>
                </a:extLst>
              </a:tr>
            </a:tbl>
          </a:graphicData>
        </a:graphic>
      </p:graphicFrame>
    </p:spTree>
    <p:extLst>
      <p:ext uri="{BB962C8B-B14F-4D97-AF65-F5344CB8AC3E}">
        <p14:creationId xmlns:p14="http://schemas.microsoft.com/office/powerpoint/2010/main" xmlns="" val="42729009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xmlns="" id="{2E3F9C82-469D-4802-A813-EC5C382C5033}"/>
              </a:ext>
            </a:extLst>
          </p:cNvPr>
          <p:cNvPicPr>
            <a:picLocks noChangeAspect="1"/>
          </p:cNvPicPr>
          <p:nvPr/>
        </p:nvPicPr>
        <p:blipFill rotWithShape="1">
          <a:blip r:embed="rId2" cstate="print">
            <a:extLst>
              <a:ext uri="{28A0092B-C50C-407E-A947-70E740481C1C}">
                <a14:useLocalDpi xmlns:a14="http://schemas.microsoft.com/office/drawing/2010/main" xmlns="" val="0"/>
              </a:ext>
            </a:extLst>
          </a:blip>
          <a:srcRect l="1186" r="1186" b="78972"/>
          <a:stretch/>
        </p:blipFill>
        <p:spPr>
          <a:xfrm>
            <a:off x="1517650" y="-26987"/>
            <a:ext cx="9150351" cy="1093787"/>
          </a:xfrm>
          <a:prstGeom prst="rect">
            <a:avLst/>
          </a:prstGeom>
        </p:spPr>
      </p:pic>
      <p:sp>
        <p:nvSpPr>
          <p:cNvPr id="7" name="TextBox 6">
            <a:extLst>
              <a:ext uri="{FF2B5EF4-FFF2-40B4-BE49-F238E27FC236}">
                <a16:creationId xmlns:a16="http://schemas.microsoft.com/office/drawing/2014/main" xmlns="" id="{FF448204-6B1A-4CFD-B1C3-B342882BB021}"/>
              </a:ext>
            </a:extLst>
          </p:cNvPr>
          <p:cNvSpPr txBox="1"/>
          <p:nvPr/>
        </p:nvSpPr>
        <p:spPr>
          <a:xfrm>
            <a:off x="2511227" y="122614"/>
            <a:ext cx="7310271" cy="830997"/>
          </a:xfrm>
          <a:prstGeom prst="rect">
            <a:avLst/>
          </a:prstGeom>
          <a:noFill/>
        </p:spPr>
        <p:txBody>
          <a:bodyPr wrap="none" rtlCol="0">
            <a:spAutoFit/>
          </a:bodyPr>
          <a:lstStyle/>
          <a:p>
            <a:pPr algn="ctr" eaLnBrk="0" fontAlgn="base" hangingPunct="0">
              <a:spcBef>
                <a:spcPct val="0"/>
              </a:spcBef>
              <a:spcAft>
                <a:spcPct val="0"/>
              </a:spcAft>
            </a:pPr>
            <a:r>
              <a:rPr lang="en-US" sz="2400" dirty="0">
                <a:solidFill>
                  <a:prstClr val="white"/>
                </a:solidFill>
                <a:latin typeface="Times" pitchFamily="2" charset="0"/>
              </a:rPr>
              <a:t>Group differences for the same phenomena </a:t>
            </a:r>
            <a:br>
              <a:rPr lang="en-US" sz="2400" dirty="0">
                <a:solidFill>
                  <a:prstClr val="white"/>
                </a:solidFill>
                <a:latin typeface="Times" pitchFamily="2" charset="0"/>
              </a:rPr>
            </a:br>
            <a:r>
              <a:rPr lang="en-US" sz="2400" dirty="0">
                <a:solidFill>
                  <a:prstClr val="white"/>
                </a:solidFill>
                <a:latin typeface="Times" pitchFamily="2" charset="0"/>
              </a:rPr>
              <a:t>Tested using </a:t>
            </a:r>
            <a:r>
              <a:rPr lang="en-US" sz="2400" u="sng" dirty="0">
                <a:solidFill>
                  <a:prstClr val="white"/>
                </a:solidFill>
                <a:latin typeface="Times" pitchFamily="2" charset="0"/>
              </a:rPr>
              <a:t>ANOVA i.e. difference in means and p-value</a:t>
            </a:r>
          </a:p>
        </p:txBody>
      </p:sp>
      <p:sp>
        <p:nvSpPr>
          <p:cNvPr id="6" name="Rectangle 5">
            <a:extLst>
              <a:ext uri="{FF2B5EF4-FFF2-40B4-BE49-F238E27FC236}">
                <a16:creationId xmlns:a16="http://schemas.microsoft.com/office/drawing/2014/main" xmlns="" id="{0997AD2F-EB7F-4C5C-961A-DA69E813EDE3}"/>
              </a:ext>
            </a:extLst>
          </p:cNvPr>
          <p:cNvSpPr/>
          <p:nvPr/>
        </p:nvSpPr>
        <p:spPr>
          <a:xfrm>
            <a:off x="2039134" y="1219201"/>
            <a:ext cx="8134350" cy="311662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defTabSz="685800"/>
            <a:r>
              <a:rPr lang="en-US" sz="3200" b="1" dirty="0">
                <a:solidFill>
                  <a:prstClr val="white"/>
                </a:solidFill>
                <a:latin typeface="Calibri" panose="020F0502020204030204"/>
              </a:rPr>
              <a:t>Environment/Population</a:t>
            </a:r>
          </a:p>
          <a:p>
            <a:pPr algn="ctr" defTabSz="685800"/>
            <a:endParaRPr lang="en-US" sz="3200" b="1" dirty="0">
              <a:solidFill>
                <a:prstClr val="white"/>
              </a:solidFill>
              <a:latin typeface="Calibri" panose="020F0502020204030204"/>
            </a:endParaRPr>
          </a:p>
        </p:txBody>
      </p:sp>
      <p:sp>
        <p:nvSpPr>
          <p:cNvPr id="10" name="TextBox 9">
            <a:extLst>
              <a:ext uri="{FF2B5EF4-FFF2-40B4-BE49-F238E27FC236}">
                <a16:creationId xmlns:a16="http://schemas.microsoft.com/office/drawing/2014/main" xmlns="" id="{E243BADF-7B7A-4F60-ADC0-B9A60577EA0E}"/>
              </a:ext>
            </a:extLst>
          </p:cNvPr>
          <p:cNvSpPr txBox="1"/>
          <p:nvPr/>
        </p:nvSpPr>
        <p:spPr>
          <a:xfrm>
            <a:off x="6524442" y="1943485"/>
            <a:ext cx="1585243" cy="338554"/>
          </a:xfrm>
          <a:prstGeom prst="rect">
            <a:avLst/>
          </a:prstGeom>
          <a:solidFill>
            <a:schemeClr val="bg1"/>
          </a:solidFill>
          <a:ln>
            <a:solidFill>
              <a:schemeClr val="tx1"/>
            </a:solidFill>
          </a:ln>
        </p:spPr>
        <p:txBody>
          <a:bodyPr wrap="square" rtlCol="0">
            <a:spAutoFit/>
          </a:bodyPr>
          <a:lstStyle/>
          <a:p>
            <a:pPr algn="ctr" defTabSz="685800"/>
            <a:r>
              <a:rPr lang="en-US" sz="1600" dirty="0">
                <a:solidFill>
                  <a:prstClr val="black"/>
                </a:solidFill>
                <a:latin typeface="Calibri" panose="020F0502020204030204"/>
              </a:rPr>
              <a:t>Group 1</a:t>
            </a:r>
          </a:p>
        </p:txBody>
      </p:sp>
      <p:sp>
        <p:nvSpPr>
          <p:cNvPr id="11" name="TextBox 10">
            <a:extLst>
              <a:ext uri="{FF2B5EF4-FFF2-40B4-BE49-F238E27FC236}">
                <a16:creationId xmlns:a16="http://schemas.microsoft.com/office/drawing/2014/main" xmlns="" id="{C06B0D62-FF0F-4387-B7AC-0F4C7D226E20}"/>
              </a:ext>
            </a:extLst>
          </p:cNvPr>
          <p:cNvSpPr txBox="1"/>
          <p:nvPr/>
        </p:nvSpPr>
        <p:spPr>
          <a:xfrm>
            <a:off x="6522843" y="2929319"/>
            <a:ext cx="1585243" cy="338554"/>
          </a:xfrm>
          <a:prstGeom prst="rect">
            <a:avLst/>
          </a:prstGeom>
          <a:solidFill>
            <a:schemeClr val="bg1"/>
          </a:solidFill>
          <a:ln>
            <a:solidFill>
              <a:schemeClr val="tx1"/>
            </a:solidFill>
          </a:ln>
        </p:spPr>
        <p:txBody>
          <a:bodyPr wrap="square" rtlCol="0">
            <a:spAutoFit/>
          </a:bodyPr>
          <a:lstStyle/>
          <a:p>
            <a:pPr algn="ctr" defTabSz="685800"/>
            <a:r>
              <a:rPr lang="en-US" sz="1600" dirty="0">
                <a:solidFill>
                  <a:prstClr val="black"/>
                </a:solidFill>
                <a:latin typeface="Calibri" panose="020F0502020204030204"/>
              </a:rPr>
              <a:t>Group 2</a:t>
            </a:r>
          </a:p>
        </p:txBody>
      </p:sp>
      <p:sp>
        <p:nvSpPr>
          <p:cNvPr id="12" name="TextBox 11">
            <a:extLst>
              <a:ext uri="{FF2B5EF4-FFF2-40B4-BE49-F238E27FC236}">
                <a16:creationId xmlns:a16="http://schemas.microsoft.com/office/drawing/2014/main" xmlns="" id="{FC652B9C-A506-4B2A-A406-8C1F7C32839F}"/>
              </a:ext>
            </a:extLst>
          </p:cNvPr>
          <p:cNvSpPr txBox="1"/>
          <p:nvPr/>
        </p:nvSpPr>
        <p:spPr>
          <a:xfrm>
            <a:off x="4294455" y="2569008"/>
            <a:ext cx="1558780" cy="584775"/>
          </a:xfrm>
          <a:prstGeom prst="rect">
            <a:avLst/>
          </a:prstGeom>
          <a:solidFill>
            <a:schemeClr val="bg1"/>
          </a:solidFill>
          <a:ln>
            <a:solidFill>
              <a:schemeClr val="tx1"/>
            </a:solidFill>
          </a:ln>
        </p:spPr>
        <p:txBody>
          <a:bodyPr wrap="square" rtlCol="0">
            <a:spAutoFit/>
          </a:bodyPr>
          <a:lstStyle/>
          <a:p>
            <a:pPr algn="ctr" defTabSz="685800"/>
            <a:r>
              <a:rPr lang="en-US" sz="1600" dirty="0">
                <a:solidFill>
                  <a:prstClr val="black"/>
                </a:solidFill>
                <a:latin typeface="Calibri" panose="020F0502020204030204"/>
              </a:rPr>
              <a:t>Phenomena XXX</a:t>
            </a:r>
          </a:p>
          <a:p>
            <a:pPr algn="ctr" defTabSz="685800"/>
            <a:r>
              <a:rPr lang="en-US" sz="1600" dirty="0">
                <a:solidFill>
                  <a:prstClr val="black"/>
                </a:solidFill>
                <a:latin typeface="Calibri" panose="020F0502020204030204"/>
              </a:rPr>
              <a:t>(aka variable)</a:t>
            </a:r>
          </a:p>
        </p:txBody>
      </p:sp>
      <p:cxnSp>
        <p:nvCxnSpPr>
          <p:cNvPr id="13" name="Straight Arrow Connector 12">
            <a:extLst>
              <a:ext uri="{FF2B5EF4-FFF2-40B4-BE49-F238E27FC236}">
                <a16:creationId xmlns:a16="http://schemas.microsoft.com/office/drawing/2014/main" xmlns="" id="{351116F2-5C44-4F55-9246-EBEB6842D4BC}"/>
              </a:ext>
            </a:extLst>
          </p:cNvPr>
          <p:cNvCxnSpPr>
            <a:cxnSpLocks/>
          </p:cNvCxnSpPr>
          <p:nvPr/>
        </p:nvCxnSpPr>
        <p:spPr>
          <a:xfrm flipV="1">
            <a:off x="5897174" y="2228812"/>
            <a:ext cx="518244" cy="351168"/>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4" name="Straight Arrow Connector 13">
            <a:extLst>
              <a:ext uri="{FF2B5EF4-FFF2-40B4-BE49-F238E27FC236}">
                <a16:creationId xmlns:a16="http://schemas.microsoft.com/office/drawing/2014/main" xmlns="" id="{F03B42E1-550C-4D6E-9D38-BD211E0897EF}"/>
              </a:ext>
            </a:extLst>
          </p:cNvPr>
          <p:cNvCxnSpPr>
            <a:cxnSpLocks/>
          </p:cNvCxnSpPr>
          <p:nvPr/>
        </p:nvCxnSpPr>
        <p:spPr>
          <a:xfrm>
            <a:off x="5925966" y="2766538"/>
            <a:ext cx="556633" cy="373118"/>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5" name="TextBox 14">
            <a:extLst>
              <a:ext uri="{FF2B5EF4-FFF2-40B4-BE49-F238E27FC236}">
                <a16:creationId xmlns:a16="http://schemas.microsoft.com/office/drawing/2014/main" xmlns="" id="{F85F029E-B182-48AD-AA76-1BDE8A331841}"/>
              </a:ext>
            </a:extLst>
          </p:cNvPr>
          <p:cNvSpPr txBox="1"/>
          <p:nvPr/>
        </p:nvSpPr>
        <p:spPr>
          <a:xfrm>
            <a:off x="6012338" y="2547059"/>
            <a:ext cx="458400" cy="707886"/>
          </a:xfrm>
          <a:prstGeom prst="rect">
            <a:avLst/>
          </a:prstGeom>
          <a:noFill/>
        </p:spPr>
        <p:txBody>
          <a:bodyPr wrap="square" rtlCol="0">
            <a:spAutoFit/>
          </a:bodyPr>
          <a:lstStyle/>
          <a:p>
            <a:pPr defTabSz="685800"/>
            <a:r>
              <a:rPr lang="en-US" sz="4000" dirty="0">
                <a:solidFill>
                  <a:prstClr val="black"/>
                </a:solidFill>
                <a:latin typeface="Calibri" panose="020F0502020204030204"/>
              </a:rPr>
              <a:t>=</a:t>
            </a:r>
          </a:p>
        </p:txBody>
      </p:sp>
      <p:cxnSp>
        <p:nvCxnSpPr>
          <p:cNvPr id="16" name="Straight Connector 15">
            <a:extLst>
              <a:ext uri="{FF2B5EF4-FFF2-40B4-BE49-F238E27FC236}">
                <a16:creationId xmlns:a16="http://schemas.microsoft.com/office/drawing/2014/main" xmlns="" id="{CB4A3C25-0831-4147-B3E2-EC1EB2ED7079}"/>
              </a:ext>
            </a:extLst>
          </p:cNvPr>
          <p:cNvCxnSpPr>
            <a:cxnSpLocks/>
          </p:cNvCxnSpPr>
          <p:nvPr/>
        </p:nvCxnSpPr>
        <p:spPr>
          <a:xfrm>
            <a:off x="6165892" y="2733617"/>
            <a:ext cx="105568" cy="417014"/>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7" name="TextBox 16">
            <a:extLst>
              <a:ext uri="{FF2B5EF4-FFF2-40B4-BE49-F238E27FC236}">
                <a16:creationId xmlns:a16="http://schemas.microsoft.com/office/drawing/2014/main" xmlns="" id="{DFB96D69-CFDC-4863-BC5D-085890C44327}"/>
              </a:ext>
            </a:extLst>
          </p:cNvPr>
          <p:cNvSpPr txBox="1"/>
          <p:nvPr/>
        </p:nvSpPr>
        <p:spPr>
          <a:xfrm>
            <a:off x="6511645" y="3805413"/>
            <a:ext cx="1585243" cy="338554"/>
          </a:xfrm>
          <a:prstGeom prst="rect">
            <a:avLst/>
          </a:prstGeom>
          <a:solidFill>
            <a:schemeClr val="bg1"/>
          </a:solidFill>
          <a:ln>
            <a:solidFill>
              <a:schemeClr val="tx1"/>
            </a:solidFill>
          </a:ln>
        </p:spPr>
        <p:txBody>
          <a:bodyPr wrap="square" rtlCol="0">
            <a:spAutoFit/>
          </a:bodyPr>
          <a:lstStyle/>
          <a:p>
            <a:pPr algn="ctr" defTabSz="685800"/>
            <a:r>
              <a:rPr lang="en-US" sz="1600" dirty="0">
                <a:solidFill>
                  <a:prstClr val="black"/>
                </a:solidFill>
                <a:latin typeface="Calibri" panose="020F0502020204030204"/>
              </a:rPr>
              <a:t>Group n</a:t>
            </a:r>
          </a:p>
        </p:txBody>
      </p:sp>
      <p:cxnSp>
        <p:nvCxnSpPr>
          <p:cNvPr id="18" name="Straight Arrow Connector 17">
            <a:extLst>
              <a:ext uri="{FF2B5EF4-FFF2-40B4-BE49-F238E27FC236}">
                <a16:creationId xmlns:a16="http://schemas.microsoft.com/office/drawing/2014/main" xmlns="" id="{EF5A772A-6369-4BE4-BF78-DEE29EF67386}"/>
              </a:ext>
            </a:extLst>
          </p:cNvPr>
          <p:cNvCxnSpPr>
            <a:cxnSpLocks/>
          </p:cNvCxnSpPr>
          <p:nvPr/>
        </p:nvCxnSpPr>
        <p:spPr>
          <a:xfrm>
            <a:off x="5853235" y="3098596"/>
            <a:ext cx="618164" cy="917154"/>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xmlns="" id="{14EE57F0-5403-430A-A0F8-1F02BF4D452F}"/>
              </a:ext>
            </a:extLst>
          </p:cNvPr>
          <p:cNvCxnSpPr>
            <a:cxnSpLocks/>
          </p:cNvCxnSpPr>
          <p:nvPr/>
        </p:nvCxnSpPr>
        <p:spPr>
          <a:xfrm>
            <a:off x="6135499" y="3379256"/>
            <a:ext cx="105568" cy="417014"/>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20" name="TextBox 19">
            <a:extLst>
              <a:ext uri="{FF2B5EF4-FFF2-40B4-BE49-F238E27FC236}">
                <a16:creationId xmlns:a16="http://schemas.microsoft.com/office/drawing/2014/main" xmlns="" id="{4CCBD514-D125-4D5C-92B8-C8D4858B5BA4}"/>
              </a:ext>
            </a:extLst>
          </p:cNvPr>
          <p:cNvSpPr txBox="1"/>
          <p:nvPr/>
        </p:nvSpPr>
        <p:spPr>
          <a:xfrm>
            <a:off x="5991542" y="3181723"/>
            <a:ext cx="458400" cy="707886"/>
          </a:xfrm>
          <a:prstGeom prst="rect">
            <a:avLst/>
          </a:prstGeom>
          <a:noFill/>
        </p:spPr>
        <p:txBody>
          <a:bodyPr wrap="square" rtlCol="0">
            <a:spAutoFit/>
          </a:bodyPr>
          <a:lstStyle/>
          <a:p>
            <a:pPr defTabSz="685800"/>
            <a:r>
              <a:rPr lang="en-US" sz="4000" dirty="0">
                <a:solidFill>
                  <a:prstClr val="black"/>
                </a:solidFill>
                <a:latin typeface="Calibri" panose="020F0502020204030204"/>
              </a:rPr>
              <a:t>=</a:t>
            </a:r>
          </a:p>
        </p:txBody>
      </p:sp>
      <p:sp>
        <p:nvSpPr>
          <p:cNvPr id="21" name="TextBox 20">
            <a:extLst>
              <a:ext uri="{FF2B5EF4-FFF2-40B4-BE49-F238E27FC236}">
                <a16:creationId xmlns:a16="http://schemas.microsoft.com/office/drawing/2014/main" xmlns="" id="{854E2C4E-E732-4C04-B092-96A2AF95A76D}"/>
              </a:ext>
            </a:extLst>
          </p:cNvPr>
          <p:cNvSpPr txBox="1"/>
          <p:nvPr/>
        </p:nvSpPr>
        <p:spPr>
          <a:xfrm>
            <a:off x="2835673" y="2031276"/>
            <a:ext cx="1019278" cy="338554"/>
          </a:xfrm>
          <a:prstGeom prst="rect">
            <a:avLst/>
          </a:prstGeom>
          <a:noFill/>
        </p:spPr>
        <p:txBody>
          <a:bodyPr wrap="square" rtlCol="0">
            <a:spAutoFit/>
          </a:bodyPr>
          <a:lstStyle/>
          <a:p>
            <a:pPr algn="ctr" defTabSz="685800"/>
            <a:r>
              <a:rPr lang="en-US" sz="1600" dirty="0">
                <a:solidFill>
                  <a:prstClr val="black"/>
                </a:solidFill>
                <a:latin typeface="Calibri" panose="020F0502020204030204"/>
              </a:rPr>
              <a:t>Indicators</a:t>
            </a:r>
          </a:p>
        </p:txBody>
      </p:sp>
      <p:sp>
        <p:nvSpPr>
          <p:cNvPr id="22" name="TextBox 21">
            <a:extLst>
              <a:ext uri="{FF2B5EF4-FFF2-40B4-BE49-F238E27FC236}">
                <a16:creationId xmlns:a16="http://schemas.microsoft.com/office/drawing/2014/main" xmlns="" id="{F5143102-A577-4186-920A-86815E971F4E}"/>
              </a:ext>
            </a:extLst>
          </p:cNvPr>
          <p:cNvSpPr txBox="1"/>
          <p:nvPr/>
        </p:nvSpPr>
        <p:spPr>
          <a:xfrm>
            <a:off x="2835673" y="2578150"/>
            <a:ext cx="1019278" cy="338554"/>
          </a:xfrm>
          <a:prstGeom prst="rect">
            <a:avLst/>
          </a:prstGeom>
          <a:noFill/>
        </p:spPr>
        <p:txBody>
          <a:bodyPr wrap="square" rtlCol="0">
            <a:spAutoFit/>
          </a:bodyPr>
          <a:lstStyle/>
          <a:p>
            <a:pPr algn="ctr" defTabSz="685800"/>
            <a:r>
              <a:rPr lang="en-US" sz="1600" dirty="0">
                <a:solidFill>
                  <a:prstClr val="black"/>
                </a:solidFill>
                <a:latin typeface="Calibri" panose="020F0502020204030204"/>
              </a:rPr>
              <a:t>Indicators</a:t>
            </a:r>
          </a:p>
        </p:txBody>
      </p:sp>
      <p:sp>
        <p:nvSpPr>
          <p:cNvPr id="23" name="TextBox 22">
            <a:extLst>
              <a:ext uri="{FF2B5EF4-FFF2-40B4-BE49-F238E27FC236}">
                <a16:creationId xmlns:a16="http://schemas.microsoft.com/office/drawing/2014/main" xmlns="" id="{8105BBEA-C18E-4E47-82BE-AC9960E100EE}"/>
              </a:ext>
            </a:extLst>
          </p:cNvPr>
          <p:cNvSpPr txBox="1"/>
          <p:nvPr/>
        </p:nvSpPr>
        <p:spPr>
          <a:xfrm>
            <a:off x="2835673" y="3267685"/>
            <a:ext cx="1019278" cy="338554"/>
          </a:xfrm>
          <a:prstGeom prst="rect">
            <a:avLst/>
          </a:prstGeom>
          <a:noFill/>
        </p:spPr>
        <p:txBody>
          <a:bodyPr wrap="square" rtlCol="0">
            <a:spAutoFit/>
          </a:bodyPr>
          <a:lstStyle/>
          <a:p>
            <a:pPr algn="ctr" defTabSz="685800"/>
            <a:r>
              <a:rPr lang="en-US" sz="1600" dirty="0">
                <a:solidFill>
                  <a:prstClr val="black"/>
                </a:solidFill>
                <a:latin typeface="Calibri" panose="020F0502020204030204"/>
              </a:rPr>
              <a:t>Indicators</a:t>
            </a:r>
          </a:p>
        </p:txBody>
      </p:sp>
      <p:cxnSp>
        <p:nvCxnSpPr>
          <p:cNvPr id="24" name="Straight Arrow Connector 23">
            <a:extLst>
              <a:ext uri="{FF2B5EF4-FFF2-40B4-BE49-F238E27FC236}">
                <a16:creationId xmlns:a16="http://schemas.microsoft.com/office/drawing/2014/main" xmlns="" id="{04EF917C-0CE5-4CBD-8195-366FCA50CB6B}"/>
              </a:ext>
            </a:extLst>
          </p:cNvPr>
          <p:cNvCxnSpPr>
            <a:cxnSpLocks/>
          </p:cNvCxnSpPr>
          <p:nvPr/>
        </p:nvCxnSpPr>
        <p:spPr>
          <a:xfrm flipH="1" flipV="1">
            <a:off x="3852989" y="2239787"/>
            <a:ext cx="422272" cy="395065"/>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5" name="Straight Arrow Connector 24">
            <a:extLst>
              <a:ext uri="{FF2B5EF4-FFF2-40B4-BE49-F238E27FC236}">
                <a16:creationId xmlns:a16="http://schemas.microsoft.com/office/drawing/2014/main" xmlns="" id="{26DDCD3E-CF4D-4C77-B04F-5361C075744B}"/>
              </a:ext>
            </a:extLst>
          </p:cNvPr>
          <p:cNvCxnSpPr>
            <a:endCxn id="22" idx="3"/>
          </p:cNvCxnSpPr>
          <p:nvPr/>
        </p:nvCxnSpPr>
        <p:spPr>
          <a:xfrm flipH="1" flipV="1">
            <a:off x="3854951" y="2747427"/>
            <a:ext cx="237198" cy="3009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6" name="Straight Arrow Connector 25">
            <a:extLst>
              <a:ext uri="{FF2B5EF4-FFF2-40B4-BE49-F238E27FC236}">
                <a16:creationId xmlns:a16="http://schemas.microsoft.com/office/drawing/2014/main" xmlns="" id="{1222C0BE-7FF3-4D50-866D-C34D7B66984B}"/>
              </a:ext>
            </a:extLst>
          </p:cNvPr>
          <p:cNvCxnSpPr>
            <a:cxnSpLocks/>
          </p:cNvCxnSpPr>
          <p:nvPr/>
        </p:nvCxnSpPr>
        <p:spPr>
          <a:xfrm flipH="1">
            <a:off x="3863729" y="2909202"/>
            <a:ext cx="411532" cy="50951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39" name="TextBox 38">
            <a:extLst>
              <a:ext uri="{FF2B5EF4-FFF2-40B4-BE49-F238E27FC236}">
                <a16:creationId xmlns:a16="http://schemas.microsoft.com/office/drawing/2014/main" xmlns="" id="{FCB69F31-4D7D-4A71-8ED8-A8838F8E06BA}"/>
              </a:ext>
            </a:extLst>
          </p:cNvPr>
          <p:cNvSpPr txBox="1"/>
          <p:nvPr/>
        </p:nvSpPr>
        <p:spPr>
          <a:xfrm>
            <a:off x="2204286" y="4366732"/>
            <a:ext cx="8134349" cy="2031325"/>
          </a:xfrm>
          <a:prstGeom prst="rect">
            <a:avLst/>
          </a:prstGeom>
          <a:noFill/>
        </p:spPr>
        <p:txBody>
          <a:bodyPr wrap="square" rtlCol="0">
            <a:spAutoFit/>
          </a:bodyPr>
          <a:lstStyle/>
          <a:p>
            <a:pPr algn="ctr" eaLnBrk="0" fontAlgn="base" hangingPunct="0">
              <a:spcBef>
                <a:spcPct val="0"/>
              </a:spcBef>
              <a:spcAft>
                <a:spcPct val="0"/>
              </a:spcAft>
            </a:pPr>
            <a:r>
              <a:rPr lang="en-US" dirty="0">
                <a:solidFill>
                  <a:prstClr val="black"/>
                </a:solidFill>
                <a:latin typeface="Times" pitchFamily="2" charset="0"/>
              </a:rPr>
              <a:t>Example</a:t>
            </a:r>
          </a:p>
          <a:p>
            <a:pPr algn="ctr" eaLnBrk="0" fontAlgn="base" hangingPunct="0">
              <a:spcBef>
                <a:spcPct val="0"/>
              </a:spcBef>
              <a:spcAft>
                <a:spcPct val="0"/>
              </a:spcAft>
            </a:pPr>
            <a:r>
              <a:rPr lang="en-US" dirty="0">
                <a:solidFill>
                  <a:prstClr val="black"/>
                </a:solidFill>
                <a:latin typeface="Times" pitchFamily="2" charset="0"/>
              </a:rPr>
              <a:t>Research Question :  In an organization, do </a:t>
            </a:r>
            <a:r>
              <a:rPr lang="en-US" dirty="0">
                <a:solidFill>
                  <a:srgbClr val="FF0000"/>
                </a:solidFill>
                <a:latin typeface="Times" pitchFamily="2" charset="0"/>
              </a:rPr>
              <a:t>different age groups </a:t>
            </a:r>
            <a:r>
              <a:rPr lang="en-US" dirty="0">
                <a:solidFill>
                  <a:prstClr val="black"/>
                </a:solidFill>
                <a:latin typeface="Times" pitchFamily="2" charset="0"/>
              </a:rPr>
              <a:t>(or education level groups) demonstrate different levels of </a:t>
            </a:r>
            <a:r>
              <a:rPr lang="en-US" dirty="0">
                <a:solidFill>
                  <a:srgbClr val="FF0000"/>
                </a:solidFill>
                <a:latin typeface="Times" pitchFamily="2" charset="0"/>
              </a:rPr>
              <a:t>commitment (the phenomena)?</a:t>
            </a:r>
          </a:p>
          <a:p>
            <a:pPr algn="ctr" eaLnBrk="0" fontAlgn="base" hangingPunct="0">
              <a:spcBef>
                <a:spcPct val="0"/>
              </a:spcBef>
              <a:spcAft>
                <a:spcPct val="0"/>
              </a:spcAft>
            </a:pPr>
            <a:endParaRPr lang="en-US" dirty="0">
              <a:solidFill>
                <a:srgbClr val="FF0000"/>
              </a:solidFill>
              <a:latin typeface="Times" pitchFamily="2" charset="0"/>
            </a:endParaRPr>
          </a:p>
          <a:p>
            <a:pPr algn="ctr" eaLnBrk="0" fontAlgn="base" hangingPunct="0">
              <a:spcBef>
                <a:spcPct val="0"/>
              </a:spcBef>
              <a:spcAft>
                <a:spcPct val="0"/>
              </a:spcAft>
            </a:pPr>
            <a:r>
              <a:rPr lang="en-US" dirty="0">
                <a:solidFill>
                  <a:prstClr val="black"/>
                </a:solidFill>
                <a:latin typeface="Times" pitchFamily="2" charset="0"/>
              </a:rPr>
              <a:t>H:  </a:t>
            </a:r>
            <a:r>
              <a:rPr lang="en-US" dirty="0">
                <a:solidFill>
                  <a:srgbClr val="FF0000"/>
                </a:solidFill>
                <a:latin typeface="Times" pitchFamily="2" charset="0"/>
              </a:rPr>
              <a:t>Different age groups </a:t>
            </a:r>
            <a:r>
              <a:rPr lang="en-US" dirty="0">
                <a:solidFill>
                  <a:prstClr val="black"/>
                </a:solidFill>
                <a:latin typeface="Times" pitchFamily="2" charset="0"/>
              </a:rPr>
              <a:t>(or education level groups) demonstrate different levels of </a:t>
            </a:r>
            <a:r>
              <a:rPr lang="en-US" dirty="0">
                <a:solidFill>
                  <a:srgbClr val="FF0000"/>
                </a:solidFill>
                <a:latin typeface="Times" pitchFamily="2" charset="0"/>
              </a:rPr>
              <a:t>commitment (the phenomena).</a:t>
            </a:r>
          </a:p>
          <a:p>
            <a:pPr algn="ctr" eaLnBrk="0" fontAlgn="base" hangingPunct="0">
              <a:spcBef>
                <a:spcPct val="0"/>
              </a:spcBef>
              <a:spcAft>
                <a:spcPct val="0"/>
              </a:spcAft>
            </a:pPr>
            <a:endParaRPr lang="en-US" dirty="0">
              <a:solidFill>
                <a:srgbClr val="FF0000"/>
              </a:solidFill>
              <a:latin typeface="Times" pitchFamily="2" charset="0"/>
            </a:endParaRPr>
          </a:p>
        </p:txBody>
      </p:sp>
    </p:spTree>
    <p:extLst>
      <p:ext uri="{BB962C8B-B14F-4D97-AF65-F5344CB8AC3E}">
        <p14:creationId xmlns:p14="http://schemas.microsoft.com/office/powerpoint/2010/main" xmlns="" val="405087380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xmlns="" id="{2E3F9C82-469D-4802-A813-EC5C382C5033}"/>
              </a:ext>
            </a:extLst>
          </p:cNvPr>
          <p:cNvPicPr>
            <a:picLocks noChangeAspect="1"/>
          </p:cNvPicPr>
          <p:nvPr/>
        </p:nvPicPr>
        <p:blipFill rotWithShape="1">
          <a:blip r:embed="rId2" cstate="print">
            <a:extLst>
              <a:ext uri="{28A0092B-C50C-407E-A947-70E740481C1C}">
                <a14:useLocalDpi xmlns:a14="http://schemas.microsoft.com/office/drawing/2010/main" xmlns="" val="0"/>
              </a:ext>
            </a:extLst>
          </a:blip>
          <a:srcRect l="1186" r="1186" b="78972"/>
          <a:stretch/>
        </p:blipFill>
        <p:spPr>
          <a:xfrm>
            <a:off x="1517650" y="-26987"/>
            <a:ext cx="9150351" cy="1093787"/>
          </a:xfrm>
          <a:prstGeom prst="rect">
            <a:avLst/>
          </a:prstGeom>
        </p:spPr>
      </p:pic>
      <p:sp>
        <p:nvSpPr>
          <p:cNvPr id="7" name="TextBox 6">
            <a:extLst>
              <a:ext uri="{FF2B5EF4-FFF2-40B4-BE49-F238E27FC236}">
                <a16:creationId xmlns:a16="http://schemas.microsoft.com/office/drawing/2014/main" xmlns="" id="{FF448204-6B1A-4CFD-B1C3-B342882BB021}"/>
              </a:ext>
            </a:extLst>
          </p:cNvPr>
          <p:cNvSpPr txBox="1"/>
          <p:nvPr/>
        </p:nvSpPr>
        <p:spPr>
          <a:xfrm>
            <a:off x="2438401" y="13062"/>
            <a:ext cx="7391400" cy="954107"/>
          </a:xfrm>
          <a:prstGeom prst="rect">
            <a:avLst/>
          </a:prstGeom>
          <a:noFill/>
        </p:spPr>
        <p:txBody>
          <a:bodyPr wrap="square" rtlCol="0">
            <a:spAutoFit/>
          </a:bodyPr>
          <a:lstStyle/>
          <a:p>
            <a:pPr algn="ctr" eaLnBrk="0" fontAlgn="base" hangingPunct="0">
              <a:spcBef>
                <a:spcPct val="0"/>
              </a:spcBef>
              <a:spcAft>
                <a:spcPct val="0"/>
              </a:spcAft>
            </a:pPr>
            <a:r>
              <a:rPr lang="en-US" sz="2800" dirty="0">
                <a:solidFill>
                  <a:prstClr val="white"/>
                </a:solidFill>
                <a:latin typeface="Times" pitchFamily="2" charset="0"/>
              </a:rPr>
              <a:t>Phenomena XXX </a:t>
            </a:r>
            <a:r>
              <a:rPr lang="en-US" sz="2800" u="sng" dirty="0">
                <a:solidFill>
                  <a:prstClr val="white"/>
                </a:solidFill>
                <a:latin typeface="Times" pitchFamily="2" charset="0"/>
              </a:rPr>
              <a:t>RELATED</a:t>
            </a:r>
            <a:r>
              <a:rPr lang="en-US" sz="2800" dirty="0">
                <a:solidFill>
                  <a:prstClr val="white"/>
                </a:solidFill>
                <a:latin typeface="Times" pitchFamily="2" charset="0"/>
              </a:rPr>
              <a:t> to Phenomena YYY</a:t>
            </a:r>
            <a:br>
              <a:rPr lang="en-US" sz="2800" dirty="0">
                <a:solidFill>
                  <a:prstClr val="white"/>
                </a:solidFill>
                <a:latin typeface="Times" pitchFamily="2" charset="0"/>
              </a:rPr>
            </a:br>
            <a:r>
              <a:rPr lang="en-US" sz="2800" dirty="0">
                <a:solidFill>
                  <a:prstClr val="white"/>
                </a:solidFill>
                <a:latin typeface="Times" pitchFamily="2" charset="0"/>
              </a:rPr>
              <a:t>Tested via </a:t>
            </a:r>
            <a:r>
              <a:rPr lang="en-US" sz="2800" u="sng" dirty="0">
                <a:solidFill>
                  <a:prstClr val="white"/>
                </a:solidFill>
                <a:latin typeface="Times" pitchFamily="2" charset="0"/>
              </a:rPr>
              <a:t>Correlation and p-value</a:t>
            </a:r>
          </a:p>
        </p:txBody>
      </p:sp>
      <p:sp>
        <p:nvSpPr>
          <p:cNvPr id="39" name="TextBox 38">
            <a:extLst>
              <a:ext uri="{FF2B5EF4-FFF2-40B4-BE49-F238E27FC236}">
                <a16:creationId xmlns:a16="http://schemas.microsoft.com/office/drawing/2014/main" xmlns="" id="{FCB69F31-4D7D-4A71-8ED8-A8838F8E06BA}"/>
              </a:ext>
            </a:extLst>
          </p:cNvPr>
          <p:cNvSpPr txBox="1"/>
          <p:nvPr/>
        </p:nvSpPr>
        <p:spPr>
          <a:xfrm>
            <a:off x="2590800" y="4224965"/>
            <a:ext cx="9061508" cy="1938992"/>
          </a:xfrm>
          <a:prstGeom prst="rect">
            <a:avLst/>
          </a:prstGeom>
          <a:noFill/>
        </p:spPr>
        <p:txBody>
          <a:bodyPr wrap="square" rtlCol="0">
            <a:spAutoFit/>
          </a:bodyPr>
          <a:lstStyle/>
          <a:p>
            <a:pPr algn="ctr" eaLnBrk="0" fontAlgn="base" hangingPunct="0">
              <a:spcBef>
                <a:spcPct val="0"/>
              </a:spcBef>
              <a:spcAft>
                <a:spcPct val="0"/>
              </a:spcAft>
            </a:pPr>
            <a:r>
              <a:rPr lang="en-US" sz="2000" dirty="0">
                <a:solidFill>
                  <a:prstClr val="black"/>
                </a:solidFill>
                <a:latin typeface="Times" pitchFamily="2" charset="0"/>
              </a:rPr>
              <a:t>Example</a:t>
            </a:r>
          </a:p>
          <a:p>
            <a:pPr algn="ctr" eaLnBrk="0" fontAlgn="base" hangingPunct="0">
              <a:spcBef>
                <a:spcPct val="0"/>
              </a:spcBef>
              <a:spcAft>
                <a:spcPct val="0"/>
              </a:spcAft>
            </a:pPr>
            <a:r>
              <a:rPr lang="en-US" sz="2000" dirty="0">
                <a:solidFill>
                  <a:prstClr val="black"/>
                </a:solidFill>
                <a:latin typeface="Times" pitchFamily="2" charset="0"/>
              </a:rPr>
              <a:t>Research Question : In an organization, is the </a:t>
            </a:r>
            <a:r>
              <a:rPr lang="en-US" sz="2000" dirty="0">
                <a:solidFill>
                  <a:srgbClr val="FF0000"/>
                </a:solidFill>
                <a:latin typeface="Times" pitchFamily="2" charset="0"/>
              </a:rPr>
              <a:t>time in the organization (a phenomena) </a:t>
            </a:r>
            <a:r>
              <a:rPr lang="en-US" sz="2000" dirty="0">
                <a:solidFill>
                  <a:prstClr val="black"/>
                </a:solidFill>
                <a:latin typeface="Times" pitchFamily="2" charset="0"/>
              </a:rPr>
              <a:t>related to the </a:t>
            </a:r>
            <a:r>
              <a:rPr lang="en-US" sz="2000" dirty="0">
                <a:solidFill>
                  <a:srgbClr val="FF0000"/>
                </a:solidFill>
                <a:latin typeface="Times" pitchFamily="2" charset="0"/>
              </a:rPr>
              <a:t>level of commitment (a phenomena)?</a:t>
            </a:r>
          </a:p>
          <a:p>
            <a:pPr algn="ctr" eaLnBrk="0" fontAlgn="base" hangingPunct="0">
              <a:spcBef>
                <a:spcPct val="0"/>
              </a:spcBef>
              <a:spcAft>
                <a:spcPct val="0"/>
              </a:spcAft>
            </a:pPr>
            <a:endParaRPr lang="en-US" sz="2000" dirty="0">
              <a:solidFill>
                <a:srgbClr val="FF0000"/>
              </a:solidFill>
              <a:latin typeface="Times" pitchFamily="2" charset="0"/>
            </a:endParaRPr>
          </a:p>
          <a:p>
            <a:pPr algn="ctr" eaLnBrk="0" fontAlgn="base" hangingPunct="0">
              <a:spcBef>
                <a:spcPct val="0"/>
              </a:spcBef>
              <a:spcAft>
                <a:spcPct val="0"/>
              </a:spcAft>
            </a:pPr>
            <a:r>
              <a:rPr lang="en-US" sz="2000" dirty="0">
                <a:solidFill>
                  <a:prstClr val="black"/>
                </a:solidFill>
                <a:latin typeface="Times" pitchFamily="2" charset="0"/>
              </a:rPr>
              <a:t>H1: </a:t>
            </a:r>
            <a:r>
              <a:rPr lang="en-US" sz="2000" dirty="0">
                <a:solidFill>
                  <a:srgbClr val="FF0000"/>
                </a:solidFill>
                <a:latin typeface="Times" pitchFamily="2" charset="0"/>
              </a:rPr>
              <a:t>Time in the organization (a phenomena) </a:t>
            </a:r>
            <a:r>
              <a:rPr lang="en-US" sz="2000" dirty="0">
                <a:solidFill>
                  <a:prstClr val="black"/>
                </a:solidFill>
                <a:latin typeface="Times" pitchFamily="2" charset="0"/>
              </a:rPr>
              <a:t>is related to the </a:t>
            </a:r>
            <a:r>
              <a:rPr lang="en-US" sz="2000" dirty="0">
                <a:solidFill>
                  <a:srgbClr val="FF0000"/>
                </a:solidFill>
                <a:latin typeface="Times" pitchFamily="2" charset="0"/>
              </a:rPr>
              <a:t>level of commitment (a phenomena)</a:t>
            </a:r>
          </a:p>
        </p:txBody>
      </p:sp>
      <p:sp>
        <p:nvSpPr>
          <p:cNvPr id="27" name="Rectangle 26">
            <a:extLst>
              <a:ext uri="{FF2B5EF4-FFF2-40B4-BE49-F238E27FC236}">
                <a16:creationId xmlns:a16="http://schemas.microsoft.com/office/drawing/2014/main" xmlns="" id="{553919E3-A210-42D6-BBB3-5014D11F6729}"/>
              </a:ext>
            </a:extLst>
          </p:cNvPr>
          <p:cNvSpPr/>
          <p:nvPr/>
        </p:nvSpPr>
        <p:spPr>
          <a:xfrm>
            <a:off x="1840607" y="1394647"/>
            <a:ext cx="8642733" cy="249155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defTabSz="685800"/>
            <a:r>
              <a:rPr lang="en-US" sz="2400" b="1" dirty="0">
                <a:solidFill>
                  <a:prstClr val="white"/>
                </a:solidFill>
                <a:latin typeface="Calibri" panose="020F0502020204030204"/>
              </a:rPr>
              <a:t>Environment/Population</a:t>
            </a:r>
          </a:p>
          <a:p>
            <a:pPr algn="ctr" defTabSz="685800"/>
            <a:endParaRPr lang="en-US" sz="2400" b="1" dirty="0">
              <a:solidFill>
                <a:prstClr val="white"/>
              </a:solidFill>
              <a:latin typeface="Calibri" panose="020F0502020204030204"/>
            </a:endParaRPr>
          </a:p>
        </p:txBody>
      </p:sp>
      <p:sp>
        <p:nvSpPr>
          <p:cNvPr id="28" name="TextBox 27">
            <a:extLst>
              <a:ext uri="{FF2B5EF4-FFF2-40B4-BE49-F238E27FC236}">
                <a16:creationId xmlns:a16="http://schemas.microsoft.com/office/drawing/2014/main" xmlns="" id="{D3B12313-DE2B-4734-B2C3-9CEADC9A35BA}"/>
              </a:ext>
            </a:extLst>
          </p:cNvPr>
          <p:cNvSpPr txBox="1"/>
          <p:nvPr/>
        </p:nvSpPr>
        <p:spPr>
          <a:xfrm>
            <a:off x="3296431" y="2298547"/>
            <a:ext cx="1364818" cy="646331"/>
          </a:xfrm>
          <a:prstGeom prst="rect">
            <a:avLst/>
          </a:prstGeom>
          <a:solidFill>
            <a:schemeClr val="bg1"/>
          </a:solidFill>
          <a:ln>
            <a:solidFill>
              <a:schemeClr val="tx1"/>
            </a:solidFill>
          </a:ln>
        </p:spPr>
        <p:txBody>
          <a:bodyPr wrap="square" rtlCol="0">
            <a:spAutoFit/>
          </a:bodyPr>
          <a:lstStyle/>
          <a:p>
            <a:pPr algn="ctr" defTabSz="685800"/>
            <a:r>
              <a:rPr lang="en-US" dirty="0">
                <a:solidFill>
                  <a:prstClr val="black"/>
                </a:solidFill>
                <a:latin typeface="Calibri" panose="020F0502020204030204"/>
              </a:rPr>
              <a:t>Phenomena</a:t>
            </a:r>
          </a:p>
          <a:p>
            <a:pPr algn="ctr" defTabSz="685800"/>
            <a:r>
              <a:rPr lang="en-US" dirty="0">
                <a:solidFill>
                  <a:prstClr val="black"/>
                </a:solidFill>
                <a:latin typeface="Calibri" panose="020F0502020204030204"/>
              </a:rPr>
              <a:t>XXX</a:t>
            </a:r>
          </a:p>
        </p:txBody>
      </p:sp>
      <p:sp>
        <p:nvSpPr>
          <p:cNvPr id="29" name="TextBox 28">
            <a:extLst>
              <a:ext uri="{FF2B5EF4-FFF2-40B4-BE49-F238E27FC236}">
                <a16:creationId xmlns:a16="http://schemas.microsoft.com/office/drawing/2014/main" xmlns="" id="{FBBEA46C-B83F-4362-8F3E-BC80BE6A1BA5}"/>
              </a:ext>
            </a:extLst>
          </p:cNvPr>
          <p:cNvSpPr txBox="1"/>
          <p:nvPr/>
        </p:nvSpPr>
        <p:spPr>
          <a:xfrm>
            <a:off x="7327227" y="2288908"/>
            <a:ext cx="1364818" cy="646331"/>
          </a:xfrm>
          <a:prstGeom prst="rect">
            <a:avLst/>
          </a:prstGeom>
          <a:solidFill>
            <a:schemeClr val="bg1"/>
          </a:solidFill>
          <a:ln>
            <a:solidFill>
              <a:schemeClr val="tx1"/>
            </a:solidFill>
          </a:ln>
        </p:spPr>
        <p:txBody>
          <a:bodyPr wrap="square" rtlCol="0">
            <a:spAutoFit/>
          </a:bodyPr>
          <a:lstStyle/>
          <a:p>
            <a:pPr algn="ctr" defTabSz="685800"/>
            <a:r>
              <a:rPr lang="en-US" dirty="0">
                <a:solidFill>
                  <a:prstClr val="black"/>
                </a:solidFill>
                <a:latin typeface="Calibri" panose="020F0502020204030204"/>
              </a:rPr>
              <a:t>Phenomena</a:t>
            </a:r>
          </a:p>
          <a:p>
            <a:pPr algn="ctr" defTabSz="685800"/>
            <a:r>
              <a:rPr lang="en-US" dirty="0">
                <a:solidFill>
                  <a:prstClr val="black"/>
                </a:solidFill>
                <a:latin typeface="Calibri" panose="020F0502020204030204"/>
              </a:rPr>
              <a:t>YYY</a:t>
            </a:r>
          </a:p>
        </p:txBody>
      </p:sp>
      <p:cxnSp>
        <p:nvCxnSpPr>
          <p:cNvPr id="30" name="Straight Arrow Connector 29">
            <a:extLst>
              <a:ext uri="{FF2B5EF4-FFF2-40B4-BE49-F238E27FC236}">
                <a16:creationId xmlns:a16="http://schemas.microsoft.com/office/drawing/2014/main" xmlns="" id="{0427C1CA-EB27-4249-BBA1-C5EEF6507264}"/>
              </a:ext>
            </a:extLst>
          </p:cNvPr>
          <p:cNvCxnSpPr/>
          <p:nvPr/>
        </p:nvCxnSpPr>
        <p:spPr>
          <a:xfrm>
            <a:off x="4838572" y="2505115"/>
            <a:ext cx="2387906" cy="8261"/>
          </a:xfrm>
          <a:prstGeom prst="straightConnector1">
            <a:avLst/>
          </a:prstGeom>
          <a:ln>
            <a:solidFill>
              <a:schemeClr val="tx1"/>
            </a:solidFill>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31" name="TextBox 30">
            <a:extLst>
              <a:ext uri="{FF2B5EF4-FFF2-40B4-BE49-F238E27FC236}">
                <a16:creationId xmlns:a16="http://schemas.microsoft.com/office/drawing/2014/main" xmlns="" id="{DA2CDA00-1B66-4847-AAE0-D8E63CF72CBF}"/>
              </a:ext>
            </a:extLst>
          </p:cNvPr>
          <p:cNvSpPr txBox="1"/>
          <p:nvPr/>
        </p:nvSpPr>
        <p:spPr>
          <a:xfrm>
            <a:off x="5069925" y="2298545"/>
            <a:ext cx="1678088" cy="523220"/>
          </a:xfrm>
          <a:prstGeom prst="rect">
            <a:avLst/>
          </a:prstGeom>
          <a:noFill/>
        </p:spPr>
        <p:txBody>
          <a:bodyPr wrap="none" rtlCol="0">
            <a:spAutoFit/>
          </a:bodyPr>
          <a:lstStyle/>
          <a:p>
            <a:pPr defTabSz="685800"/>
            <a:r>
              <a:rPr lang="en-US" sz="1400" dirty="0">
                <a:solidFill>
                  <a:prstClr val="black"/>
                </a:solidFill>
                <a:latin typeface="Calibri" panose="020F0502020204030204"/>
              </a:rPr>
              <a:t>Pierson's correlation</a:t>
            </a:r>
          </a:p>
          <a:p>
            <a:pPr defTabSz="685800"/>
            <a:r>
              <a:rPr lang="en-US" sz="1400" dirty="0">
                <a:solidFill>
                  <a:prstClr val="black"/>
                </a:solidFill>
                <a:latin typeface="Calibri" panose="020F0502020204030204"/>
              </a:rPr>
              <a:t> and p-Value</a:t>
            </a:r>
          </a:p>
        </p:txBody>
      </p:sp>
      <p:sp>
        <p:nvSpPr>
          <p:cNvPr id="32" name="TextBox 31">
            <a:extLst>
              <a:ext uri="{FF2B5EF4-FFF2-40B4-BE49-F238E27FC236}">
                <a16:creationId xmlns:a16="http://schemas.microsoft.com/office/drawing/2014/main" xmlns="" id="{09C8ADA1-F4AA-435E-838D-007DA64BD0A2}"/>
              </a:ext>
            </a:extLst>
          </p:cNvPr>
          <p:cNvSpPr txBox="1"/>
          <p:nvPr/>
        </p:nvSpPr>
        <p:spPr>
          <a:xfrm>
            <a:off x="1923417" y="1976299"/>
            <a:ext cx="1105751" cy="369332"/>
          </a:xfrm>
          <a:prstGeom prst="rect">
            <a:avLst/>
          </a:prstGeom>
          <a:noFill/>
        </p:spPr>
        <p:txBody>
          <a:bodyPr wrap="none" rtlCol="0">
            <a:spAutoFit/>
          </a:bodyPr>
          <a:lstStyle/>
          <a:p>
            <a:pPr algn="ctr" defTabSz="685800"/>
            <a:r>
              <a:rPr lang="en-US" dirty="0">
                <a:solidFill>
                  <a:prstClr val="black"/>
                </a:solidFill>
                <a:latin typeface="Calibri" panose="020F0502020204030204"/>
              </a:rPr>
              <a:t>Indicators</a:t>
            </a:r>
          </a:p>
        </p:txBody>
      </p:sp>
      <p:sp>
        <p:nvSpPr>
          <p:cNvPr id="33" name="TextBox 32">
            <a:extLst>
              <a:ext uri="{FF2B5EF4-FFF2-40B4-BE49-F238E27FC236}">
                <a16:creationId xmlns:a16="http://schemas.microsoft.com/office/drawing/2014/main" xmlns="" id="{41B9B340-2F46-4D48-83AD-3D1680C902D4}"/>
              </a:ext>
            </a:extLst>
          </p:cNvPr>
          <p:cNvSpPr txBox="1"/>
          <p:nvPr/>
        </p:nvSpPr>
        <p:spPr>
          <a:xfrm>
            <a:off x="1923417" y="2388054"/>
            <a:ext cx="1105751" cy="369332"/>
          </a:xfrm>
          <a:prstGeom prst="rect">
            <a:avLst/>
          </a:prstGeom>
          <a:noFill/>
        </p:spPr>
        <p:txBody>
          <a:bodyPr wrap="none" rtlCol="0">
            <a:spAutoFit/>
          </a:bodyPr>
          <a:lstStyle/>
          <a:p>
            <a:pPr algn="ctr" defTabSz="685800"/>
            <a:r>
              <a:rPr lang="en-US" dirty="0">
                <a:solidFill>
                  <a:prstClr val="black"/>
                </a:solidFill>
                <a:latin typeface="Calibri" panose="020F0502020204030204"/>
              </a:rPr>
              <a:t>Indicators</a:t>
            </a:r>
          </a:p>
        </p:txBody>
      </p:sp>
      <p:sp>
        <p:nvSpPr>
          <p:cNvPr id="34" name="TextBox 33">
            <a:extLst>
              <a:ext uri="{FF2B5EF4-FFF2-40B4-BE49-F238E27FC236}">
                <a16:creationId xmlns:a16="http://schemas.microsoft.com/office/drawing/2014/main" xmlns="" id="{0298EBC0-C33E-46D8-8EE5-E24D00326948}"/>
              </a:ext>
            </a:extLst>
          </p:cNvPr>
          <p:cNvSpPr txBox="1"/>
          <p:nvPr/>
        </p:nvSpPr>
        <p:spPr>
          <a:xfrm>
            <a:off x="1923417" y="2907225"/>
            <a:ext cx="1105751" cy="369332"/>
          </a:xfrm>
          <a:prstGeom prst="rect">
            <a:avLst/>
          </a:prstGeom>
          <a:noFill/>
        </p:spPr>
        <p:txBody>
          <a:bodyPr wrap="none" rtlCol="0">
            <a:spAutoFit/>
          </a:bodyPr>
          <a:lstStyle/>
          <a:p>
            <a:pPr algn="ctr" defTabSz="685800"/>
            <a:r>
              <a:rPr lang="en-US" dirty="0">
                <a:solidFill>
                  <a:prstClr val="black"/>
                </a:solidFill>
                <a:latin typeface="Calibri" panose="020F0502020204030204"/>
              </a:rPr>
              <a:t>Indicators</a:t>
            </a:r>
          </a:p>
        </p:txBody>
      </p:sp>
      <p:cxnSp>
        <p:nvCxnSpPr>
          <p:cNvPr id="35" name="Straight Arrow Connector 34">
            <a:extLst>
              <a:ext uri="{FF2B5EF4-FFF2-40B4-BE49-F238E27FC236}">
                <a16:creationId xmlns:a16="http://schemas.microsoft.com/office/drawing/2014/main" xmlns="" id="{EE1CBB74-C626-4E3E-9080-0246357CB1E5}"/>
              </a:ext>
            </a:extLst>
          </p:cNvPr>
          <p:cNvCxnSpPr/>
          <p:nvPr/>
        </p:nvCxnSpPr>
        <p:spPr>
          <a:xfrm flipH="1" flipV="1">
            <a:off x="2913375" y="2133292"/>
            <a:ext cx="363556" cy="297455"/>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6" name="Straight Arrow Connector 35">
            <a:extLst>
              <a:ext uri="{FF2B5EF4-FFF2-40B4-BE49-F238E27FC236}">
                <a16:creationId xmlns:a16="http://schemas.microsoft.com/office/drawing/2014/main" xmlns="" id="{20C0BDEB-F9F8-474B-A47F-D8DC891E1FA0}"/>
              </a:ext>
            </a:extLst>
          </p:cNvPr>
          <p:cNvCxnSpPr>
            <a:endCxn id="33" idx="3"/>
          </p:cNvCxnSpPr>
          <p:nvPr/>
        </p:nvCxnSpPr>
        <p:spPr>
          <a:xfrm flipH="1">
            <a:off x="3029168" y="2538164"/>
            <a:ext cx="206453" cy="34557"/>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7" name="Straight Arrow Connector 36">
            <a:extLst>
              <a:ext uri="{FF2B5EF4-FFF2-40B4-BE49-F238E27FC236}">
                <a16:creationId xmlns:a16="http://schemas.microsoft.com/office/drawing/2014/main" xmlns="" id="{A7A88B13-B7FC-4052-A82A-E27E9786364B}"/>
              </a:ext>
            </a:extLst>
          </p:cNvPr>
          <p:cNvCxnSpPr/>
          <p:nvPr/>
        </p:nvCxnSpPr>
        <p:spPr>
          <a:xfrm flipH="1">
            <a:off x="2922623" y="2637313"/>
            <a:ext cx="354309" cy="383624"/>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38" name="TextBox 37">
            <a:extLst>
              <a:ext uri="{FF2B5EF4-FFF2-40B4-BE49-F238E27FC236}">
                <a16:creationId xmlns:a16="http://schemas.microsoft.com/office/drawing/2014/main" xmlns="" id="{E39022F3-0CF0-477A-87C4-647EB1BB297F}"/>
              </a:ext>
            </a:extLst>
          </p:cNvPr>
          <p:cNvSpPr txBox="1"/>
          <p:nvPr/>
        </p:nvSpPr>
        <p:spPr>
          <a:xfrm>
            <a:off x="9251011" y="1991448"/>
            <a:ext cx="1105751" cy="369332"/>
          </a:xfrm>
          <a:prstGeom prst="rect">
            <a:avLst/>
          </a:prstGeom>
          <a:noFill/>
        </p:spPr>
        <p:txBody>
          <a:bodyPr wrap="none" rtlCol="0">
            <a:spAutoFit/>
          </a:bodyPr>
          <a:lstStyle/>
          <a:p>
            <a:pPr algn="ctr" defTabSz="685800"/>
            <a:r>
              <a:rPr lang="en-US" dirty="0">
                <a:solidFill>
                  <a:prstClr val="black"/>
                </a:solidFill>
                <a:latin typeface="Calibri" panose="020F0502020204030204"/>
              </a:rPr>
              <a:t>Indicators</a:t>
            </a:r>
          </a:p>
        </p:txBody>
      </p:sp>
      <p:sp>
        <p:nvSpPr>
          <p:cNvPr id="40" name="TextBox 39">
            <a:extLst>
              <a:ext uri="{FF2B5EF4-FFF2-40B4-BE49-F238E27FC236}">
                <a16:creationId xmlns:a16="http://schemas.microsoft.com/office/drawing/2014/main" xmlns="" id="{ED9CA440-686A-4D89-927F-C516FD6340A3}"/>
              </a:ext>
            </a:extLst>
          </p:cNvPr>
          <p:cNvSpPr txBox="1"/>
          <p:nvPr/>
        </p:nvSpPr>
        <p:spPr>
          <a:xfrm>
            <a:off x="9251011" y="2403203"/>
            <a:ext cx="1105751" cy="369332"/>
          </a:xfrm>
          <a:prstGeom prst="rect">
            <a:avLst/>
          </a:prstGeom>
          <a:noFill/>
        </p:spPr>
        <p:txBody>
          <a:bodyPr wrap="none" rtlCol="0">
            <a:spAutoFit/>
          </a:bodyPr>
          <a:lstStyle/>
          <a:p>
            <a:pPr algn="ctr" defTabSz="685800"/>
            <a:r>
              <a:rPr lang="en-US" dirty="0">
                <a:solidFill>
                  <a:prstClr val="black"/>
                </a:solidFill>
                <a:latin typeface="Calibri" panose="020F0502020204030204"/>
              </a:rPr>
              <a:t>Indicators</a:t>
            </a:r>
          </a:p>
        </p:txBody>
      </p:sp>
      <p:sp>
        <p:nvSpPr>
          <p:cNvPr id="41" name="TextBox 40">
            <a:extLst>
              <a:ext uri="{FF2B5EF4-FFF2-40B4-BE49-F238E27FC236}">
                <a16:creationId xmlns:a16="http://schemas.microsoft.com/office/drawing/2014/main" xmlns="" id="{1F25D6D3-6071-465B-BB79-FFBC81E3DC18}"/>
              </a:ext>
            </a:extLst>
          </p:cNvPr>
          <p:cNvSpPr txBox="1"/>
          <p:nvPr/>
        </p:nvSpPr>
        <p:spPr>
          <a:xfrm>
            <a:off x="9251011" y="2922373"/>
            <a:ext cx="1105751" cy="369332"/>
          </a:xfrm>
          <a:prstGeom prst="rect">
            <a:avLst/>
          </a:prstGeom>
          <a:noFill/>
        </p:spPr>
        <p:txBody>
          <a:bodyPr wrap="none" rtlCol="0">
            <a:spAutoFit/>
          </a:bodyPr>
          <a:lstStyle/>
          <a:p>
            <a:pPr algn="ctr" defTabSz="685800"/>
            <a:r>
              <a:rPr lang="en-US" dirty="0">
                <a:solidFill>
                  <a:prstClr val="black"/>
                </a:solidFill>
                <a:latin typeface="Calibri" panose="020F0502020204030204"/>
              </a:rPr>
              <a:t>Indicators</a:t>
            </a:r>
          </a:p>
        </p:txBody>
      </p:sp>
      <p:cxnSp>
        <p:nvCxnSpPr>
          <p:cNvPr id="42" name="Straight Arrow Connector 41">
            <a:extLst>
              <a:ext uri="{FF2B5EF4-FFF2-40B4-BE49-F238E27FC236}">
                <a16:creationId xmlns:a16="http://schemas.microsoft.com/office/drawing/2014/main" xmlns="" id="{076AF425-050A-40FD-9214-32023D4D8124}"/>
              </a:ext>
            </a:extLst>
          </p:cNvPr>
          <p:cNvCxnSpPr>
            <a:endCxn id="38" idx="1"/>
          </p:cNvCxnSpPr>
          <p:nvPr/>
        </p:nvCxnSpPr>
        <p:spPr>
          <a:xfrm flipV="1">
            <a:off x="8796382" y="2176115"/>
            <a:ext cx="454629" cy="287689"/>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43" name="Straight Arrow Connector 42">
            <a:extLst>
              <a:ext uri="{FF2B5EF4-FFF2-40B4-BE49-F238E27FC236}">
                <a16:creationId xmlns:a16="http://schemas.microsoft.com/office/drawing/2014/main" xmlns="" id="{AEED9AEF-9EED-41EC-BCA4-DB0465C45696}"/>
              </a:ext>
            </a:extLst>
          </p:cNvPr>
          <p:cNvCxnSpPr/>
          <p:nvPr/>
        </p:nvCxnSpPr>
        <p:spPr>
          <a:xfrm>
            <a:off x="8771593" y="2802567"/>
            <a:ext cx="578386" cy="24788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44" name="Straight Arrow Connector 43">
            <a:extLst>
              <a:ext uri="{FF2B5EF4-FFF2-40B4-BE49-F238E27FC236}">
                <a16:creationId xmlns:a16="http://schemas.microsoft.com/office/drawing/2014/main" xmlns="" id="{128A94D5-15C3-455B-ADFD-F800B63753C4}"/>
              </a:ext>
            </a:extLst>
          </p:cNvPr>
          <p:cNvCxnSpPr>
            <a:endCxn id="40" idx="1"/>
          </p:cNvCxnSpPr>
          <p:nvPr/>
        </p:nvCxnSpPr>
        <p:spPr>
          <a:xfrm>
            <a:off x="8845958" y="2587741"/>
            <a:ext cx="405053" cy="129"/>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47" name="TextBox 46">
            <a:extLst>
              <a:ext uri="{FF2B5EF4-FFF2-40B4-BE49-F238E27FC236}">
                <a16:creationId xmlns:a16="http://schemas.microsoft.com/office/drawing/2014/main" xmlns="" id="{0F37125A-09DD-48C7-964A-1E7E48F33908}"/>
              </a:ext>
            </a:extLst>
          </p:cNvPr>
          <p:cNvSpPr txBox="1"/>
          <p:nvPr/>
        </p:nvSpPr>
        <p:spPr>
          <a:xfrm>
            <a:off x="5820954" y="2949544"/>
            <a:ext cx="466794" cy="369332"/>
          </a:xfrm>
          <a:prstGeom prst="rect">
            <a:avLst/>
          </a:prstGeom>
          <a:noFill/>
        </p:spPr>
        <p:txBody>
          <a:bodyPr wrap="none" rtlCol="0">
            <a:spAutoFit/>
          </a:bodyPr>
          <a:lstStyle/>
          <a:p>
            <a:pPr eaLnBrk="0" fontAlgn="base" hangingPunct="0">
              <a:spcBef>
                <a:spcPct val="0"/>
              </a:spcBef>
              <a:spcAft>
                <a:spcPct val="0"/>
              </a:spcAft>
            </a:pPr>
            <a:r>
              <a:rPr lang="en-US" dirty="0">
                <a:solidFill>
                  <a:srgbClr val="FF0000"/>
                </a:solidFill>
                <a:latin typeface="Times" pitchFamily="2" charset="0"/>
              </a:rPr>
              <a:t>H1</a:t>
            </a:r>
          </a:p>
        </p:txBody>
      </p:sp>
    </p:spTree>
    <p:extLst>
      <p:ext uri="{BB962C8B-B14F-4D97-AF65-F5344CB8AC3E}">
        <p14:creationId xmlns:p14="http://schemas.microsoft.com/office/powerpoint/2010/main" xmlns="" val="164906858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xmlns="" id="{2E3F9C82-469D-4802-A813-EC5C382C5033}"/>
              </a:ext>
            </a:extLst>
          </p:cNvPr>
          <p:cNvPicPr>
            <a:picLocks noChangeAspect="1"/>
          </p:cNvPicPr>
          <p:nvPr/>
        </p:nvPicPr>
        <p:blipFill rotWithShape="1">
          <a:blip r:embed="rId2" cstate="print">
            <a:extLst>
              <a:ext uri="{28A0092B-C50C-407E-A947-70E740481C1C}">
                <a14:useLocalDpi xmlns:a14="http://schemas.microsoft.com/office/drawing/2010/main" xmlns="" val="0"/>
              </a:ext>
            </a:extLst>
          </a:blip>
          <a:srcRect l="1186" r="1186" b="78972"/>
          <a:stretch/>
        </p:blipFill>
        <p:spPr>
          <a:xfrm>
            <a:off x="1517650" y="-26987"/>
            <a:ext cx="9150351" cy="1093787"/>
          </a:xfrm>
          <a:prstGeom prst="rect">
            <a:avLst/>
          </a:prstGeom>
        </p:spPr>
      </p:pic>
      <p:sp>
        <p:nvSpPr>
          <p:cNvPr id="7" name="TextBox 6">
            <a:extLst>
              <a:ext uri="{FF2B5EF4-FFF2-40B4-BE49-F238E27FC236}">
                <a16:creationId xmlns:a16="http://schemas.microsoft.com/office/drawing/2014/main" xmlns="" id="{FF448204-6B1A-4CFD-B1C3-B342882BB021}"/>
              </a:ext>
            </a:extLst>
          </p:cNvPr>
          <p:cNvSpPr txBox="1"/>
          <p:nvPr/>
        </p:nvSpPr>
        <p:spPr>
          <a:xfrm>
            <a:off x="1976411" y="87628"/>
            <a:ext cx="8239180" cy="1384995"/>
          </a:xfrm>
          <a:prstGeom prst="rect">
            <a:avLst/>
          </a:prstGeom>
          <a:noFill/>
        </p:spPr>
        <p:txBody>
          <a:bodyPr wrap="none" rtlCol="0">
            <a:spAutoFit/>
          </a:bodyPr>
          <a:lstStyle/>
          <a:p>
            <a:pPr algn="ctr" eaLnBrk="0" fontAlgn="base" hangingPunct="0">
              <a:spcBef>
                <a:spcPct val="0"/>
              </a:spcBef>
              <a:spcAft>
                <a:spcPct val="0"/>
              </a:spcAft>
            </a:pPr>
            <a:r>
              <a:rPr lang="en-US" sz="2800" dirty="0">
                <a:solidFill>
                  <a:prstClr val="white"/>
                </a:solidFill>
                <a:latin typeface="Times" pitchFamily="2" charset="0"/>
              </a:rPr>
              <a:t>Phenomena XXX affects (or predicts) Phenomena YYY</a:t>
            </a:r>
            <a:br>
              <a:rPr lang="en-US" sz="2800" dirty="0">
                <a:solidFill>
                  <a:prstClr val="white"/>
                </a:solidFill>
                <a:latin typeface="Times" pitchFamily="2" charset="0"/>
              </a:rPr>
            </a:br>
            <a:r>
              <a:rPr lang="en-US" sz="2800" dirty="0">
                <a:solidFill>
                  <a:prstClr val="white"/>
                </a:solidFill>
                <a:latin typeface="Times" pitchFamily="2" charset="0"/>
              </a:rPr>
              <a:t>can be done with Regression or SEM</a:t>
            </a:r>
            <a:br>
              <a:rPr lang="en-US" sz="2800" dirty="0">
                <a:solidFill>
                  <a:prstClr val="white"/>
                </a:solidFill>
                <a:latin typeface="Times" pitchFamily="2" charset="0"/>
              </a:rPr>
            </a:br>
            <a:endParaRPr lang="en-US" sz="2800" dirty="0">
              <a:solidFill>
                <a:prstClr val="white"/>
              </a:solidFill>
              <a:latin typeface="Times" pitchFamily="2" charset="0"/>
            </a:endParaRPr>
          </a:p>
        </p:txBody>
      </p:sp>
      <p:sp>
        <p:nvSpPr>
          <p:cNvPr id="39" name="TextBox 38">
            <a:extLst>
              <a:ext uri="{FF2B5EF4-FFF2-40B4-BE49-F238E27FC236}">
                <a16:creationId xmlns:a16="http://schemas.microsoft.com/office/drawing/2014/main" xmlns="" id="{FCB69F31-4D7D-4A71-8ED8-A8838F8E06BA}"/>
              </a:ext>
            </a:extLst>
          </p:cNvPr>
          <p:cNvSpPr txBox="1"/>
          <p:nvPr/>
        </p:nvSpPr>
        <p:spPr>
          <a:xfrm>
            <a:off x="1847045" y="4931501"/>
            <a:ext cx="9218034" cy="1200329"/>
          </a:xfrm>
          <a:prstGeom prst="rect">
            <a:avLst/>
          </a:prstGeom>
          <a:noFill/>
        </p:spPr>
        <p:txBody>
          <a:bodyPr wrap="square" rtlCol="0">
            <a:spAutoFit/>
          </a:bodyPr>
          <a:lstStyle/>
          <a:p>
            <a:pPr algn="ctr" eaLnBrk="0" fontAlgn="base" hangingPunct="0">
              <a:spcBef>
                <a:spcPct val="0"/>
              </a:spcBef>
              <a:spcAft>
                <a:spcPct val="0"/>
              </a:spcAft>
            </a:pPr>
            <a:r>
              <a:rPr lang="en-US" dirty="0">
                <a:solidFill>
                  <a:prstClr val="black"/>
                </a:solidFill>
                <a:latin typeface="Times" pitchFamily="2" charset="0"/>
              </a:rPr>
              <a:t>Example</a:t>
            </a:r>
          </a:p>
          <a:p>
            <a:pPr algn="ctr" eaLnBrk="0" fontAlgn="base" hangingPunct="0">
              <a:spcBef>
                <a:spcPct val="0"/>
              </a:spcBef>
              <a:spcAft>
                <a:spcPct val="0"/>
              </a:spcAft>
            </a:pPr>
            <a:r>
              <a:rPr lang="en-US" dirty="0">
                <a:solidFill>
                  <a:prstClr val="black"/>
                </a:solidFill>
                <a:latin typeface="Times" pitchFamily="2" charset="0"/>
              </a:rPr>
              <a:t>Research Question :  In an organization, does </a:t>
            </a:r>
            <a:r>
              <a:rPr lang="en-US" dirty="0">
                <a:solidFill>
                  <a:srgbClr val="FF0000"/>
                </a:solidFill>
                <a:latin typeface="Times" pitchFamily="2" charset="0"/>
              </a:rPr>
              <a:t>level of commitment </a:t>
            </a:r>
            <a:r>
              <a:rPr lang="en-US" dirty="0">
                <a:solidFill>
                  <a:prstClr val="black"/>
                </a:solidFill>
                <a:latin typeface="Times" pitchFamily="2" charset="0"/>
              </a:rPr>
              <a:t>affect </a:t>
            </a:r>
            <a:r>
              <a:rPr lang="en-US" dirty="0">
                <a:solidFill>
                  <a:srgbClr val="FF0000"/>
                </a:solidFill>
                <a:latin typeface="Times" pitchFamily="2" charset="0"/>
              </a:rPr>
              <a:t>turnover intention?</a:t>
            </a:r>
          </a:p>
          <a:p>
            <a:pPr algn="ctr" eaLnBrk="0" fontAlgn="base" hangingPunct="0">
              <a:spcBef>
                <a:spcPct val="0"/>
              </a:spcBef>
              <a:spcAft>
                <a:spcPct val="0"/>
              </a:spcAft>
            </a:pPr>
            <a:r>
              <a:rPr lang="en-US" dirty="0">
                <a:solidFill>
                  <a:prstClr val="black"/>
                </a:solidFill>
                <a:latin typeface="Times" pitchFamily="2" charset="0"/>
              </a:rPr>
              <a:t>H1:  In an organization, </a:t>
            </a:r>
            <a:r>
              <a:rPr lang="en-US" dirty="0">
                <a:solidFill>
                  <a:srgbClr val="FF0000"/>
                </a:solidFill>
                <a:latin typeface="Times" pitchFamily="2" charset="0"/>
              </a:rPr>
              <a:t>level of commitment </a:t>
            </a:r>
            <a:r>
              <a:rPr lang="en-US" dirty="0">
                <a:solidFill>
                  <a:prstClr val="black"/>
                </a:solidFill>
                <a:latin typeface="Times" pitchFamily="2" charset="0"/>
              </a:rPr>
              <a:t>negatively affects </a:t>
            </a:r>
            <a:r>
              <a:rPr lang="en-US" dirty="0">
                <a:solidFill>
                  <a:srgbClr val="FF0000"/>
                </a:solidFill>
                <a:latin typeface="Times" pitchFamily="2" charset="0"/>
              </a:rPr>
              <a:t>turnover intention</a:t>
            </a:r>
          </a:p>
          <a:p>
            <a:pPr algn="ctr" eaLnBrk="0" fontAlgn="base" hangingPunct="0">
              <a:spcBef>
                <a:spcPct val="0"/>
              </a:spcBef>
              <a:spcAft>
                <a:spcPct val="0"/>
              </a:spcAft>
            </a:pPr>
            <a:endParaRPr lang="en-US" dirty="0">
              <a:solidFill>
                <a:srgbClr val="FF0000"/>
              </a:solidFill>
              <a:latin typeface="Times" pitchFamily="2" charset="0"/>
            </a:endParaRPr>
          </a:p>
        </p:txBody>
      </p:sp>
      <p:sp>
        <p:nvSpPr>
          <p:cNvPr id="24" name="Rectangle 23">
            <a:extLst>
              <a:ext uri="{FF2B5EF4-FFF2-40B4-BE49-F238E27FC236}">
                <a16:creationId xmlns:a16="http://schemas.microsoft.com/office/drawing/2014/main" xmlns="" id="{B659126A-3F95-464B-BC79-2E48BC424407}"/>
              </a:ext>
            </a:extLst>
          </p:cNvPr>
          <p:cNvSpPr/>
          <p:nvPr/>
        </p:nvSpPr>
        <p:spPr>
          <a:xfrm>
            <a:off x="1847046" y="1511926"/>
            <a:ext cx="8642733" cy="323895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defTabSz="685800"/>
            <a:r>
              <a:rPr lang="en-US" sz="2400" b="1" dirty="0">
                <a:solidFill>
                  <a:prstClr val="white"/>
                </a:solidFill>
                <a:latin typeface="Calibri" panose="020F0502020204030204"/>
              </a:rPr>
              <a:t>Environment/Population</a:t>
            </a:r>
          </a:p>
          <a:p>
            <a:pPr algn="ctr" defTabSz="685800"/>
            <a:endParaRPr lang="en-US" sz="2400" b="1" dirty="0">
              <a:solidFill>
                <a:prstClr val="white"/>
              </a:solidFill>
              <a:latin typeface="Calibri" panose="020F0502020204030204"/>
            </a:endParaRPr>
          </a:p>
        </p:txBody>
      </p:sp>
      <p:sp>
        <p:nvSpPr>
          <p:cNvPr id="25" name="TextBox 24">
            <a:extLst>
              <a:ext uri="{FF2B5EF4-FFF2-40B4-BE49-F238E27FC236}">
                <a16:creationId xmlns:a16="http://schemas.microsoft.com/office/drawing/2014/main" xmlns="" id="{02D1F031-356C-4DDC-9940-48C545E986CD}"/>
              </a:ext>
            </a:extLst>
          </p:cNvPr>
          <p:cNvSpPr txBox="1"/>
          <p:nvPr/>
        </p:nvSpPr>
        <p:spPr>
          <a:xfrm>
            <a:off x="3302870" y="2415826"/>
            <a:ext cx="1364818" cy="1015663"/>
          </a:xfrm>
          <a:prstGeom prst="rect">
            <a:avLst/>
          </a:prstGeom>
          <a:solidFill>
            <a:schemeClr val="bg1"/>
          </a:solidFill>
          <a:ln>
            <a:solidFill>
              <a:schemeClr val="tx1"/>
            </a:solidFill>
          </a:ln>
        </p:spPr>
        <p:txBody>
          <a:bodyPr wrap="square" rtlCol="0">
            <a:spAutoFit/>
          </a:bodyPr>
          <a:lstStyle/>
          <a:p>
            <a:pPr algn="ctr" defTabSz="685800"/>
            <a:r>
              <a:rPr lang="en-US" sz="1600" dirty="0">
                <a:solidFill>
                  <a:prstClr val="black"/>
                </a:solidFill>
                <a:latin typeface="Calibri" panose="020F0502020204030204"/>
              </a:rPr>
              <a:t>Phenomena</a:t>
            </a:r>
          </a:p>
          <a:p>
            <a:pPr algn="ctr" defTabSz="685800"/>
            <a:r>
              <a:rPr lang="en-US" sz="1600" dirty="0">
                <a:solidFill>
                  <a:prstClr val="black"/>
                </a:solidFill>
                <a:latin typeface="Calibri" panose="020F0502020204030204"/>
              </a:rPr>
              <a:t>XXX</a:t>
            </a:r>
          </a:p>
          <a:p>
            <a:pPr algn="ctr" defTabSz="685800"/>
            <a:r>
              <a:rPr lang="en-US" sz="1400" dirty="0">
                <a:solidFill>
                  <a:srgbClr val="FF0000"/>
                </a:solidFill>
                <a:latin typeface="Calibri" panose="020F0502020204030204"/>
              </a:rPr>
              <a:t>(Independent </a:t>
            </a:r>
          </a:p>
          <a:p>
            <a:pPr algn="ctr" defTabSz="685800"/>
            <a:r>
              <a:rPr lang="en-US" sz="1400" dirty="0">
                <a:solidFill>
                  <a:srgbClr val="FF0000"/>
                </a:solidFill>
                <a:latin typeface="Calibri" panose="020F0502020204030204"/>
              </a:rPr>
              <a:t>Variable – IV)</a:t>
            </a:r>
          </a:p>
        </p:txBody>
      </p:sp>
      <p:sp>
        <p:nvSpPr>
          <p:cNvPr id="26" name="TextBox 25">
            <a:extLst>
              <a:ext uri="{FF2B5EF4-FFF2-40B4-BE49-F238E27FC236}">
                <a16:creationId xmlns:a16="http://schemas.microsoft.com/office/drawing/2014/main" xmlns="" id="{AB1D7FBD-AB23-4F34-9847-1FFD09677B52}"/>
              </a:ext>
            </a:extLst>
          </p:cNvPr>
          <p:cNvSpPr txBox="1"/>
          <p:nvPr/>
        </p:nvSpPr>
        <p:spPr>
          <a:xfrm>
            <a:off x="7333666" y="2406187"/>
            <a:ext cx="1364818" cy="1015663"/>
          </a:xfrm>
          <a:prstGeom prst="rect">
            <a:avLst/>
          </a:prstGeom>
          <a:solidFill>
            <a:schemeClr val="bg1"/>
          </a:solidFill>
          <a:ln>
            <a:solidFill>
              <a:schemeClr val="tx1"/>
            </a:solidFill>
          </a:ln>
        </p:spPr>
        <p:txBody>
          <a:bodyPr wrap="square" rtlCol="0">
            <a:spAutoFit/>
          </a:bodyPr>
          <a:lstStyle/>
          <a:p>
            <a:pPr algn="ctr" defTabSz="685800"/>
            <a:r>
              <a:rPr lang="en-US" sz="1600" dirty="0">
                <a:solidFill>
                  <a:prstClr val="black"/>
                </a:solidFill>
                <a:latin typeface="Calibri" panose="020F0502020204030204"/>
              </a:rPr>
              <a:t>Phenomena</a:t>
            </a:r>
          </a:p>
          <a:p>
            <a:pPr algn="ctr" defTabSz="685800"/>
            <a:r>
              <a:rPr lang="en-US" sz="1600" dirty="0">
                <a:solidFill>
                  <a:prstClr val="black"/>
                </a:solidFill>
                <a:latin typeface="Calibri" panose="020F0502020204030204"/>
              </a:rPr>
              <a:t>YYY</a:t>
            </a:r>
          </a:p>
          <a:p>
            <a:pPr eaLnBrk="0" fontAlgn="base" hangingPunct="0">
              <a:spcBef>
                <a:spcPct val="0"/>
              </a:spcBef>
              <a:spcAft>
                <a:spcPct val="0"/>
              </a:spcAft>
            </a:pPr>
            <a:r>
              <a:rPr lang="en-US" sz="1400" dirty="0">
                <a:solidFill>
                  <a:srgbClr val="FF0000"/>
                </a:solidFill>
                <a:latin typeface="Times" pitchFamily="2" charset="0"/>
              </a:rPr>
              <a:t>(Dependent</a:t>
            </a:r>
          </a:p>
          <a:p>
            <a:pPr eaLnBrk="0" fontAlgn="base" hangingPunct="0">
              <a:spcBef>
                <a:spcPct val="0"/>
              </a:spcBef>
              <a:spcAft>
                <a:spcPct val="0"/>
              </a:spcAft>
            </a:pPr>
            <a:r>
              <a:rPr lang="en-US" sz="1400" dirty="0">
                <a:solidFill>
                  <a:srgbClr val="FF0000"/>
                </a:solidFill>
                <a:latin typeface="Times" pitchFamily="2" charset="0"/>
              </a:rPr>
              <a:t>Variable - DV)</a:t>
            </a:r>
          </a:p>
        </p:txBody>
      </p:sp>
      <p:cxnSp>
        <p:nvCxnSpPr>
          <p:cNvPr id="47" name="Straight Arrow Connector 46">
            <a:extLst>
              <a:ext uri="{FF2B5EF4-FFF2-40B4-BE49-F238E27FC236}">
                <a16:creationId xmlns:a16="http://schemas.microsoft.com/office/drawing/2014/main" xmlns="" id="{93B0DF75-2747-435F-85D0-24D03CD78CDE}"/>
              </a:ext>
            </a:extLst>
          </p:cNvPr>
          <p:cNvCxnSpPr/>
          <p:nvPr/>
        </p:nvCxnSpPr>
        <p:spPr>
          <a:xfrm>
            <a:off x="4845011" y="2622394"/>
            <a:ext cx="2387906" cy="8261"/>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48" name="TextBox 47">
            <a:extLst>
              <a:ext uri="{FF2B5EF4-FFF2-40B4-BE49-F238E27FC236}">
                <a16:creationId xmlns:a16="http://schemas.microsoft.com/office/drawing/2014/main" xmlns="" id="{84958F17-68AE-47EB-9C34-F64958B6139A}"/>
              </a:ext>
            </a:extLst>
          </p:cNvPr>
          <p:cNvSpPr txBox="1"/>
          <p:nvPr/>
        </p:nvSpPr>
        <p:spPr>
          <a:xfrm>
            <a:off x="4880337" y="2355280"/>
            <a:ext cx="2497607" cy="830997"/>
          </a:xfrm>
          <a:prstGeom prst="rect">
            <a:avLst/>
          </a:prstGeom>
          <a:noFill/>
        </p:spPr>
        <p:txBody>
          <a:bodyPr wrap="none" rtlCol="0">
            <a:spAutoFit/>
          </a:bodyPr>
          <a:lstStyle/>
          <a:p>
            <a:pPr defTabSz="685800"/>
            <a:r>
              <a:rPr lang="en-US" sz="1600" dirty="0">
                <a:solidFill>
                  <a:prstClr val="black"/>
                </a:solidFill>
                <a:latin typeface="Calibri" panose="020F0502020204030204"/>
              </a:rPr>
              <a:t>Beta Weight</a:t>
            </a:r>
          </a:p>
          <a:p>
            <a:pPr defTabSz="685800"/>
            <a:r>
              <a:rPr lang="en-US" sz="1600" dirty="0">
                <a:solidFill>
                  <a:prstClr val="black"/>
                </a:solidFill>
                <a:latin typeface="Calibri" panose="020F0502020204030204"/>
              </a:rPr>
              <a:t>Or                        and p-Value</a:t>
            </a:r>
          </a:p>
          <a:p>
            <a:pPr defTabSz="685800"/>
            <a:r>
              <a:rPr lang="en-US" sz="1600" dirty="0">
                <a:solidFill>
                  <a:prstClr val="black"/>
                </a:solidFill>
                <a:latin typeface="Calibri" panose="020F0502020204030204"/>
              </a:rPr>
              <a:t>Path Coefficient</a:t>
            </a:r>
          </a:p>
        </p:txBody>
      </p:sp>
      <p:sp>
        <p:nvSpPr>
          <p:cNvPr id="49" name="TextBox 48">
            <a:extLst>
              <a:ext uri="{FF2B5EF4-FFF2-40B4-BE49-F238E27FC236}">
                <a16:creationId xmlns:a16="http://schemas.microsoft.com/office/drawing/2014/main" xmlns="" id="{3FDDF169-BF6E-4643-BFC2-3689457B5FC3}"/>
              </a:ext>
            </a:extLst>
          </p:cNvPr>
          <p:cNvSpPr txBox="1"/>
          <p:nvPr/>
        </p:nvSpPr>
        <p:spPr>
          <a:xfrm>
            <a:off x="1981408" y="2093578"/>
            <a:ext cx="1002647" cy="338554"/>
          </a:xfrm>
          <a:prstGeom prst="rect">
            <a:avLst/>
          </a:prstGeom>
          <a:noFill/>
        </p:spPr>
        <p:txBody>
          <a:bodyPr wrap="none" rtlCol="0">
            <a:spAutoFit/>
          </a:bodyPr>
          <a:lstStyle/>
          <a:p>
            <a:pPr algn="ctr" defTabSz="685800"/>
            <a:r>
              <a:rPr lang="en-US" sz="1600" dirty="0">
                <a:solidFill>
                  <a:prstClr val="black"/>
                </a:solidFill>
                <a:latin typeface="Calibri" panose="020F0502020204030204"/>
              </a:rPr>
              <a:t>Indicators</a:t>
            </a:r>
          </a:p>
        </p:txBody>
      </p:sp>
      <p:sp>
        <p:nvSpPr>
          <p:cNvPr id="50" name="TextBox 49">
            <a:extLst>
              <a:ext uri="{FF2B5EF4-FFF2-40B4-BE49-F238E27FC236}">
                <a16:creationId xmlns:a16="http://schemas.microsoft.com/office/drawing/2014/main" xmlns="" id="{E1044268-D1A6-4097-8094-09B0EEE73F80}"/>
              </a:ext>
            </a:extLst>
          </p:cNvPr>
          <p:cNvSpPr txBox="1"/>
          <p:nvPr/>
        </p:nvSpPr>
        <p:spPr>
          <a:xfrm>
            <a:off x="1981408" y="2505333"/>
            <a:ext cx="1002647" cy="338554"/>
          </a:xfrm>
          <a:prstGeom prst="rect">
            <a:avLst/>
          </a:prstGeom>
          <a:noFill/>
        </p:spPr>
        <p:txBody>
          <a:bodyPr wrap="none" rtlCol="0">
            <a:spAutoFit/>
          </a:bodyPr>
          <a:lstStyle/>
          <a:p>
            <a:pPr algn="ctr" defTabSz="685800"/>
            <a:r>
              <a:rPr lang="en-US" sz="1600" dirty="0">
                <a:solidFill>
                  <a:prstClr val="black"/>
                </a:solidFill>
                <a:latin typeface="Calibri" panose="020F0502020204030204"/>
              </a:rPr>
              <a:t>Indicators</a:t>
            </a:r>
          </a:p>
        </p:txBody>
      </p:sp>
      <p:sp>
        <p:nvSpPr>
          <p:cNvPr id="51" name="TextBox 50">
            <a:extLst>
              <a:ext uri="{FF2B5EF4-FFF2-40B4-BE49-F238E27FC236}">
                <a16:creationId xmlns:a16="http://schemas.microsoft.com/office/drawing/2014/main" xmlns="" id="{25E4304B-C2E7-473B-8843-5299B37A85E0}"/>
              </a:ext>
            </a:extLst>
          </p:cNvPr>
          <p:cNvSpPr txBox="1"/>
          <p:nvPr/>
        </p:nvSpPr>
        <p:spPr>
          <a:xfrm>
            <a:off x="1981408" y="3024504"/>
            <a:ext cx="1002647" cy="338554"/>
          </a:xfrm>
          <a:prstGeom prst="rect">
            <a:avLst/>
          </a:prstGeom>
          <a:noFill/>
        </p:spPr>
        <p:txBody>
          <a:bodyPr wrap="none" rtlCol="0">
            <a:spAutoFit/>
          </a:bodyPr>
          <a:lstStyle/>
          <a:p>
            <a:pPr algn="ctr" defTabSz="685800"/>
            <a:r>
              <a:rPr lang="en-US" sz="1600" dirty="0">
                <a:solidFill>
                  <a:prstClr val="black"/>
                </a:solidFill>
                <a:latin typeface="Calibri" panose="020F0502020204030204"/>
              </a:rPr>
              <a:t>Indicators</a:t>
            </a:r>
          </a:p>
        </p:txBody>
      </p:sp>
      <p:cxnSp>
        <p:nvCxnSpPr>
          <p:cNvPr id="52" name="Straight Arrow Connector 51">
            <a:extLst>
              <a:ext uri="{FF2B5EF4-FFF2-40B4-BE49-F238E27FC236}">
                <a16:creationId xmlns:a16="http://schemas.microsoft.com/office/drawing/2014/main" xmlns="" id="{2DFD2531-C125-45D0-B67F-160846D930ED}"/>
              </a:ext>
            </a:extLst>
          </p:cNvPr>
          <p:cNvCxnSpPr/>
          <p:nvPr/>
        </p:nvCxnSpPr>
        <p:spPr>
          <a:xfrm flipH="1" flipV="1">
            <a:off x="2919814" y="2250571"/>
            <a:ext cx="363556" cy="297455"/>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53" name="Straight Arrow Connector 52">
            <a:extLst>
              <a:ext uri="{FF2B5EF4-FFF2-40B4-BE49-F238E27FC236}">
                <a16:creationId xmlns:a16="http://schemas.microsoft.com/office/drawing/2014/main" xmlns="" id="{0D701AD5-BE2F-42B1-B70F-91790B483651}"/>
              </a:ext>
            </a:extLst>
          </p:cNvPr>
          <p:cNvCxnSpPr>
            <a:endCxn id="50" idx="3"/>
          </p:cNvCxnSpPr>
          <p:nvPr/>
        </p:nvCxnSpPr>
        <p:spPr>
          <a:xfrm flipH="1">
            <a:off x="2984054" y="2655442"/>
            <a:ext cx="258004" cy="19168"/>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54" name="Straight Arrow Connector 53">
            <a:extLst>
              <a:ext uri="{FF2B5EF4-FFF2-40B4-BE49-F238E27FC236}">
                <a16:creationId xmlns:a16="http://schemas.microsoft.com/office/drawing/2014/main" xmlns="" id="{33023FE9-BF68-41FC-9977-50EB2179B9E6}"/>
              </a:ext>
            </a:extLst>
          </p:cNvPr>
          <p:cNvCxnSpPr/>
          <p:nvPr/>
        </p:nvCxnSpPr>
        <p:spPr>
          <a:xfrm flipH="1">
            <a:off x="2929062" y="2754592"/>
            <a:ext cx="354309" cy="383624"/>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55" name="TextBox 54">
            <a:extLst>
              <a:ext uri="{FF2B5EF4-FFF2-40B4-BE49-F238E27FC236}">
                <a16:creationId xmlns:a16="http://schemas.microsoft.com/office/drawing/2014/main" xmlns="" id="{BCED6C1C-0851-4E5A-9A7F-7A6AC7FF9E30}"/>
              </a:ext>
            </a:extLst>
          </p:cNvPr>
          <p:cNvSpPr txBox="1"/>
          <p:nvPr/>
        </p:nvSpPr>
        <p:spPr>
          <a:xfrm>
            <a:off x="9309002" y="2108727"/>
            <a:ext cx="1002647" cy="338554"/>
          </a:xfrm>
          <a:prstGeom prst="rect">
            <a:avLst/>
          </a:prstGeom>
          <a:noFill/>
        </p:spPr>
        <p:txBody>
          <a:bodyPr wrap="none" rtlCol="0">
            <a:spAutoFit/>
          </a:bodyPr>
          <a:lstStyle/>
          <a:p>
            <a:pPr algn="ctr" defTabSz="685800"/>
            <a:r>
              <a:rPr lang="en-US" sz="1600" dirty="0">
                <a:solidFill>
                  <a:prstClr val="black"/>
                </a:solidFill>
                <a:latin typeface="Calibri" panose="020F0502020204030204"/>
              </a:rPr>
              <a:t>Indicators</a:t>
            </a:r>
          </a:p>
        </p:txBody>
      </p:sp>
      <p:sp>
        <p:nvSpPr>
          <p:cNvPr id="56" name="TextBox 55">
            <a:extLst>
              <a:ext uri="{FF2B5EF4-FFF2-40B4-BE49-F238E27FC236}">
                <a16:creationId xmlns:a16="http://schemas.microsoft.com/office/drawing/2014/main" xmlns="" id="{539D7FE3-BAAC-4824-970E-455072723227}"/>
              </a:ext>
            </a:extLst>
          </p:cNvPr>
          <p:cNvSpPr txBox="1"/>
          <p:nvPr/>
        </p:nvSpPr>
        <p:spPr>
          <a:xfrm>
            <a:off x="9309002" y="2520482"/>
            <a:ext cx="1002647" cy="338554"/>
          </a:xfrm>
          <a:prstGeom prst="rect">
            <a:avLst/>
          </a:prstGeom>
          <a:noFill/>
        </p:spPr>
        <p:txBody>
          <a:bodyPr wrap="none" rtlCol="0">
            <a:spAutoFit/>
          </a:bodyPr>
          <a:lstStyle/>
          <a:p>
            <a:pPr algn="ctr" defTabSz="685800"/>
            <a:r>
              <a:rPr lang="en-US" sz="1600" dirty="0">
                <a:solidFill>
                  <a:prstClr val="black"/>
                </a:solidFill>
                <a:latin typeface="Calibri" panose="020F0502020204030204"/>
              </a:rPr>
              <a:t>Indicators</a:t>
            </a:r>
          </a:p>
        </p:txBody>
      </p:sp>
      <p:sp>
        <p:nvSpPr>
          <p:cNvPr id="57" name="TextBox 56">
            <a:extLst>
              <a:ext uri="{FF2B5EF4-FFF2-40B4-BE49-F238E27FC236}">
                <a16:creationId xmlns:a16="http://schemas.microsoft.com/office/drawing/2014/main" xmlns="" id="{4D4B1BCA-AADB-43EB-946E-77F1E6491B02}"/>
              </a:ext>
            </a:extLst>
          </p:cNvPr>
          <p:cNvSpPr txBox="1"/>
          <p:nvPr/>
        </p:nvSpPr>
        <p:spPr>
          <a:xfrm>
            <a:off x="9411208" y="3039653"/>
            <a:ext cx="798232" cy="276999"/>
          </a:xfrm>
          <a:prstGeom prst="rect">
            <a:avLst/>
          </a:prstGeom>
          <a:noFill/>
        </p:spPr>
        <p:txBody>
          <a:bodyPr wrap="none" rtlCol="0">
            <a:spAutoFit/>
          </a:bodyPr>
          <a:lstStyle/>
          <a:p>
            <a:pPr algn="ctr" defTabSz="685800"/>
            <a:r>
              <a:rPr lang="en-US" sz="1200" dirty="0">
                <a:solidFill>
                  <a:prstClr val="black"/>
                </a:solidFill>
                <a:latin typeface="Calibri" panose="020F0502020204030204"/>
              </a:rPr>
              <a:t>Indicators</a:t>
            </a:r>
          </a:p>
        </p:txBody>
      </p:sp>
      <p:cxnSp>
        <p:nvCxnSpPr>
          <p:cNvPr id="58" name="Straight Arrow Connector 57">
            <a:extLst>
              <a:ext uri="{FF2B5EF4-FFF2-40B4-BE49-F238E27FC236}">
                <a16:creationId xmlns:a16="http://schemas.microsoft.com/office/drawing/2014/main" xmlns="" id="{E142E0D0-3600-4D0F-B03B-FBF2D9D50B9E}"/>
              </a:ext>
            </a:extLst>
          </p:cNvPr>
          <p:cNvCxnSpPr>
            <a:endCxn id="55" idx="1"/>
          </p:cNvCxnSpPr>
          <p:nvPr/>
        </p:nvCxnSpPr>
        <p:spPr>
          <a:xfrm flipV="1">
            <a:off x="8802821" y="2278004"/>
            <a:ext cx="506181" cy="303076"/>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59" name="Straight Arrow Connector 58">
            <a:extLst>
              <a:ext uri="{FF2B5EF4-FFF2-40B4-BE49-F238E27FC236}">
                <a16:creationId xmlns:a16="http://schemas.microsoft.com/office/drawing/2014/main" xmlns="" id="{914152A3-5331-42FB-9971-564E84B15781}"/>
              </a:ext>
            </a:extLst>
          </p:cNvPr>
          <p:cNvCxnSpPr/>
          <p:nvPr/>
        </p:nvCxnSpPr>
        <p:spPr>
          <a:xfrm>
            <a:off x="8778032" y="2919846"/>
            <a:ext cx="578386" cy="24788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60" name="Straight Arrow Connector 59">
            <a:extLst>
              <a:ext uri="{FF2B5EF4-FFF2-40B4-BE49-F238E27FC236}">
                <a16:creationId xmlns:a16="http://schemas.microsoft.com/office/drawing/2014/main" xmlns="" id="{4105FBCF-1DCF-47F8-B0B7-7FE292F1B1A0}"/>
              </a:ext>
            </a:extLst>
          </p:cNvPr>
          <p:cNvCxnSpPr>
            <a:endCxn id="56" idx="1"/>
          </p:cNvCxnSpPr>
          <p:nvPr/>
        </p:nvCxnSpPr>
        <p:spPr>
          <a:xfrm flipV="1">
            <a:off x="8852397" y="2689759"/>
            <a:ext cx="456605" cy="1526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64" name="TextBox 63">
            <a:extLst>
              <a:ext uri="{FF2B5EF4-FFF2-40B4-BE49-F238E27FC236}">
                <a16:creationId xmlns:a16="http://schemas.microsoft.com/office/drawing/2014/main" xmlns="" id="{01B29443-83D0-493C-B32E-2DBAD34F2E6F}"/>
              </a:ext>
            </a:extLst>
          </p:cNvPr>
          <p:cNvSpPr txBox="1"/>
          <p:nvPr/>
        </p:nvSpPr>
        <p:spPr>
          <a:xfrm>
            <a:off x="5520109" y="3131404"/>
            <a:ext cx="543739" cy="369332"/>
          </a:xfrm>
          <a:prstGeom prst="rect">
            <a:avLst/>
          </a:prstGeom>
          <a:noFill/>
        </p:spPr>
        <p:txBody>
          <a:bodyPr wrap="none" rtlCol="0">
            <a:spAutoFit/>
          </a:bodyPr>
          <a:lstStyle/>
          <a:p>
            <a:pPr eaLnBrk="0" fontAlgn="base" hangingPunct="0">
              <a:spcBef>
                <a:spcPct val="0"/>
              </a:spcBef>
              <a:spcAft>
                <a:spcPct val="0"/>
              </a:spcAft>
            </a:pPr>
            <a:r>
              <a:rPr lang="en-US" dirty="0">
                <a:solidFill>
                  <a:srgbClr val="FF0000"/>
                </a:solidFill>
                <a:latin typeface="Times" pitchFamily="2" charset="0"/>
              </a:rPr>
              <a:t>H1-</a:t>
            </a:r>
          </a:p>
        </p:txBody>
      </p:sp>
    </p:spTree>
    <p:extLst>
      <p:ext uri="{BB962C8B-B14F-4D97-AF65-F5344CB8AC3E}">
        <p14:creationId xmlns:p14="http://schemas.microsoft.com/office/powerpoint/2010/main" xmlns="" val="423628114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xmlns="" id="{2E3F9C82-469D-4802-A813-EC5C382C5033}"/>
              </a:ext>
            </a:extLst>
          </p:cNvPr>
          <p:cNvPicPr>
            <a:picLocks noChangeAspect="1"/>
          </p:cNvPicPr>
          <p:nvPr/>
        </p:nvPicPr>
        <p:blipFill rotWithShape="1">
          <a:blip r:embed="rId2" cstate="print">
            <a:extLst>
              <a:ext uri="{28A0092B-C50C-407E-A947-70E740481C1C}">
                <a14:useLocalDpi xmlns:a14="http://schemas.microsoft.com/office/drawing/2010/main" xmlns="" val="0"/>
              </a:ext>
            </a:extLst>
          </a:blip>
          <a:srcRect l="1186" r="1186" b="78972"/>
          <a:stretch/>
        </p:blipFill>
        <p:spPr>
          <a:xfrm>
            <a:off x="1517650" y="-26987"/>
            <a:ext cx="9150351" cy="1093787"/>
          </a:xfrm>
          <a:prstGeom prst="rect">
            <a:avLst/>
          </a:prstGeom>
        </p:spPr>
      </p:pic>
      <p:sp>
        <p:nvSpPr>
          <p:cNvPr id="7" name="TextBox 6">
            <a:extLst>
              <a:ext uri="{FF2B5EF4-FFF2-40B4-BE49-F238E27FC236}">
                <a16:creationId xmlns:a16="http://schemas.microsoft.com/office/drawing/2014/main" xmlns="" id="{FF448204-6B1A-4CFD-B1C3-B342882BB021}"/>
              </a:ext>
            </a:extLst>
          </p:cNvPr>
          <p:cNvSpPr txBox="1"/>
          <p:nvPr/>
        </p:nvSpPr>
        <p:spPr>
          <a:xfrm>
            <a:off x="1781596" y="122614"/>
            <a:ext cx="8482514" cy="1200329"/>
          </a:xfrm>
          <a:prstGeom prst="rect">
            <a:avLst/>
          </a:prstGeom>
          <a:noFill/>
        </p:spPr>
        <p:txBody>
          <a:bodyPr wrap="none" rtlCol="0">
            <a:spAutoFit/>
          </a:bodyPr>
          <a:lstStyle/>
          <a:p>
            <a:pPr algn="ctr" eaLnBrk="0" fontAlgn="base" hangingPunct="0">
              <a:spcBef>
                <a:spcPct val="0"/>
              </a:spcBef>
              <a:spcAft>
                <a:spcPct val="0"/>
              </a:spcAft>
            </a:pPr>
            <a:r>
              <a:rPr lang="en-US" sz="2400" dirty="0">
                <a:solidFill>
                  <a:prstClr val="white"/>
                </a:solidFill>
                <a:latin typeface="Times" pitchFamily="2" charset="0"/>
              </a:rPr>
              <a:t>Phenomena's XXX and WWW affect (or predict) Phenomena YYY</a:t>
            </a:r>
            <a:br>
              <a:rPr lang="en-US" sz="2400" dirty="0">
                <a:solidFill>
                  <a:prstClr val="white"/>
                </a:solidFill>
                <a:latin typeface="Times" pitchFamily="2" charset="0"/>
              </a:rPr>
            </a:br>
            <a:r>
              <a:rPr lang="en-US" sz="2400" dirty="0">
                <a:solidFill>
                  <a:prstClr val="white"/>
                </a:solidFill>
                <a:latin typeface="Times" pitchFamily="2" charset="0"/>
              </a:rPr>
              <a:t>Can be Accomplished with Regression or SEM</a:t>
            </a:r>
            <a:br>
              <a:rPr lang="en-US" sz="2400" dirty="0">
                <a:solidFill>
                  <a:prstClr val="white"/>
                </a:solidFill>
                <a:latin typeface="Times" pitchFamily="2" charset="0"/>
              </a:rPr>
            </a:br>
            <a:endParaRPr lang="en-US" sz="2400" dirty="0">
              <a:solidFill>
                <a:prstClr val="white"/>
              </a:solidFill>
              <a:latin typeface="Times" pitchFamily="2" charset="0"/>
            </a:endParaRPr>
          </a:p>
        </p:txBody>
      </p:sp>
      <p:sp>
        <p:nvSpPr>
          <p:cNvPr id="27" name="Rectangle 26">
            <a:extLst>
              <a:ext uri="{FF2B5EF4-FFF2-40B4-BE49-F238E27FC236}">
                <a16:creationId xmlns:a16="http://schemas.microsoft.com/office/drawing/2014/main" xmlns="" id="{D819F5B0-5161-47D9-B266-ADB9692D0FDA}"/>
              </a:ext>
            </a:extLst>
          </p:cNvPr>
          <p:cNvSpPr/>
          <p:nvPr/>
        </p:nvSpPr>
        <p:spPr>
          <a:xfrm>
            <a:off x="1816444" y="1392500"/>
            <a:ext cx="8642733" cy="323895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defTabSz="685800"/>
            <a:r>
              <a:rPr lang="en-US" sz="2400" b="1" dirty="0">
                <a:solidFill>
                  <a:prstClr val="white"/>
                </a:solidFill>
                <a:latin typeface="Calibri" panose="020F0502020204030204"/>
              </a:rPr>
              <a:t>Environment/Population</a:t>
            </a:r>
          </a:p>
          <a:p>
            <a:pPr algn="ctr" defTabSz="685800"/>
            <a:endParaRPr lang="en-US" sz="2400" b="1" dirty="0">
              <a:solidFill>
                <a:prstClr val="white"/>
              </a:solidFill>
              <a:latin typeface="Calibri" panose="020F0502020204030204"/>
            </a:endParaRPr>
          </a:p>
        </p:txBody>
      </p:sp>
      <p:cxnSp>
        <p:nvCxnSpPr>
          <p:cNvPr id="30" name="Straight Arrow Connector 29">
            <a:extLst>
              <a:ext uri="{FF2B5EF4-FFF2-40B4-BE49-F238E27FC236}">
                <a16:creationId xmlns:a16="http://schemas.microsoft.com/office/drawing/2014/main" xmlns="" id="{A159B925-4EE9-49BE-815C-585B573EA68D}"/>
              </a:ext>
            </a:extLst>
          </p:cNvPr>
          <p:cNvCxnSpPr/>
          <p:nvPr/>
        </p:nvCxnSpPr>
        <p:spPr>
          <a:xfrm>
            <a:off x="4712466" y="2260081"/>
            <a:ext cx="2387906" cy="8261"/>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31" name="TextBox 30">
            <a:extLst>
              <a:ext uri="{FF2B5EF4-FFF2-40B4-BE49-F238E27FC236}">
                <a16:creationId xmlns:a16="http://schemas.microsoft.com/office/drawing/2014/main" xmlns="" id="{72CD8BAC-4F13-4B75-A67C-CB52A56AAE46}"/>
              </a:ext>
            </a:extLst>
          </p:cNvPr>
          <p:cNvSpPr txBox="1"/>
          <p:nvPr/>
        </p:nvSpPr>
        <p:spPr>
          <a:xfrm>
            <a:off x="4943820" y="2053512"/>
            <a:ext cx="1891865" cy="577081"/>
          </a:xfrm>
          <a:prstGeom prst="rect">
            <a:avLst/>
          </a:prstGeom>
          <a:noFill/>
        </p:spPr>
        <p:txBody>
          <a:bodyPr wrap="none" rtlCol="0">
            <a:spAutoFit/>
          </a:bodyPr>
          <a:lstStyle/>
          <a:p>
            <a:pPr defTabSz="685800"/>
            <a:r>
              <a:rPr lang="en-US" sz="1050" dirty="0">
                <a:solidFill>
                  <a:prstClr val="black"/>
                </a:solidFill>
                <a:latin typeface="Calibri" panose="020F0502020204030204"/>
              </a:rPr>
              <a:t>Beta Weight</a:t>
            </a:r>
          </a:p>
          <a:p>
            <a:pPr defTabSz="685800"/>
            <a:r>
              <a:rPr lang="en-US" sz="1050" dirty="0">
                <a:solidFill>
                  <a:prstClr val="black"/>
                </a:solidFill>
                <a:latin typeface="Calibri" panose="020F0502020204030204"/>
              </a:rPr>
              <a:t>Or                              and p-Value</a:t>
            </a:r>
          </a:p>
          <a:p>
            <a:pPr defTabSz="685800"/>
            <a:r>
              <a:rPr lang="en-US" sz="1050" dirty="0">
                <a:solidFill>
                  <a:prstClr val="black"/>
                </a:solidFill>
                <a:latin typeface="Calibri" panose="020F0502020204030204"/>
              </a:rPr>
              <a:t>Path Coefficient</a:t>
            </a:r>
          </a:p>
        </p:txBody>
      </p:sp>
      <p:sp>
        <p:nvSpPr>
          <p:cNvPr id="32" name="TextBox 31">
            <a:extLst>
              <a:ext uri="{FF2B5EF4-FFF2-40B4-BE49-F238E27FC236}">
                <a16:creationId xmlns:a16="http://schemas.microsoft.com/office/drawing/2014/main" xmlns="" id="{E8087F6B-CB4D-416C-A675-2471D1866C01}"/>
              </a:ext>
            </a:extLst>
          </p:cNvPr>
          <p:cNvSpPr txBox="1"/>
          <p:nvPr/>
        </p:nvSpPr>
        <p:spPr>
          <a:xfrm>
            <a:off x="1911411" y="1731265"/>
            <a:ext cx="877549" cy="300082"/>
          </a:xfrm>
          <a:prstGeom prst="rect">
            <a:avLst/>
          </a:prstGeom>
          <a:noFill/>
        </p:spPr>
        <p:txBody>
          <a:bodyPr wrap="none" rtlCol="0">
            <a:spAutoFit/>
          </a:bodyPr>
          <a:lstStyle/>
          <a:p>
            <a:pPr algn="ctr" defTabSz="685800"/>
            <a:r>
              <a:rPr lang="en-US" sz="1350" dirty="0">
                <a:solidFill>
                  <a:prstClr val="black"/>
                </a:solidFill>
                <a:latin typeface="Calibri" panose="020F0502020204030204"/>
              </a:rPr>
              <a:t>Indicators</a:t>
            </a:r>
          </a:p>
        </p:txBody>
      </p:sp>
      <p:sp>
        <p:nvSpPr>
          <p:cNvPr id="33" name="TextBox 32">
            <a:extLst>
              <a:ext uri="{FF2B5EF4-FFF2-40B4-BE49-F238E27FC236}">
                <a16:creationId xmlns:a16="http://schemas.microsoft.com/office/drawing/2014/main" xmlns="" id="{C1E35AEE-F26F-4262-B287-EA8E086D5BF9}"/>
              </a:ext>
            </a:extLst>
          </p:cNvPr>
          <p:cNvSpPr txBox="1"/>
          <p:nvPr/>
        </p:nvSpPr>
        <p:spPr>
          <a:xfrm>
            <a:off x="1911411" y="2143020"/>
            <a:ext cx="877549" cy="300082"/>
          </a:xfrm>
          <a:prstGeom prst="rect">
            <a:avLst/>
          </a:prstGeom>
          <a:noFill/>
        </p:spPr>
        <p:txBody>
          <a:bodyPr wrap="none" rtlCol="0">
            <a:spAutoFit/>
          </a:bodyPr>
          <a:lstStyle/>
          <a:p>
            <a:pPr algn="ctr" defTabSz="685800"/>
            <a:r>
              <a:rPr lang="en-US" sz="1350" dirty="0">
                <a:solidFill>
                  <a:prstClr val="black"/>
                </a:solidFill>
                <a:latin typeface="Calibri" panose="020F0502020204030204"/>
              </a:rPr>
              <a:t>Indicators</a:t>
            </a:r>
          </a:p>
        </p:txBody>
      </p:sp>
      <p:sp>
        <p:nvSpPr>
          <p:cNvPr id="34" name="TextBox 33">
            <a:extLst>
              <a:ext uri="{FF2B5EF4-FFF2-40B4-BE49-F238E27FC236}">
                <a16:creationId xmlns:a16="http://schemas.microsoft.com/office/drawing/2014/main" xmlns="" id="{B2118DEC-08DA-45BC-A20C-F70E3190072E}"/>
              </a:ext>
            </a:extLst>
          </p:cNvPr>
          <p:cNvSpPr txBox="1"/>
          <p:nvPr/>
        </p:nvSpPr>
        <p:spPr>
          <a:xfrm>
            <a:off x="1911411" y="2662191"/>
            <a:ext cx="877549" cy="300082"/>
          </a:xfrm>
          <a:prstGeom prst="rect">
            <a:avLst/>
          </a:prstGeom>
          <a:noFill/>
        </p:spPr>
        <p:txBody>
          <a:bodyPr wrap="none" rtlCol="0">
            <a:spAutoFit/>
          </a:bodyPr>
          <a:lstStyle/>
          <a:p>
            <a:pPr algn="ctr" defTabSz="685800"/>
            <a:r>
              <a:rPr lang="en-US" sz="1350" dirty="0">
                <a:solidFill>
                  <a:prstClr val="black"/>
                </a:solidFill>
                <a:latin typeface="Calibri" panose="020F0502020204030204"/>
              </a:rPr>
              <a:t>Indicators</a:t>
            </a:r>
          </a:p>
        </p:txBody>
      </p:sp>
      <p:cxnSp>
        <p:nvCxnSpPr>
          <p:cNvPr id="35" name="Straight Arrow Connector 34">
            <a:extLst>
              <a:ext uri="{FF2B5EF4-FFF2-40B4-BE49-F238E27FC236}">
                <a16:creationId xmlns:a16="http://schemas.microsoft.com/office/drawing/2014/main" xmlns="" id="{9106A2E7-E9F8-47AB-8310-09857EE2616F}"/>
              </a:ext>
            </a:extLst>
          </p:cNvPr>
          <p:cNvCxnSpPr/>
          <p:nvPr/>
        </p:nvCxnSpPr>
        <p:spPr>
          <a:xfrm flipH="1" flipV="1">
            <a:off x="2787269" y="1888258"/>
            <a:ext cx="363556" cy="297455"/>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6" name="Straight Arrow Connector 35">
            <a:extLst>
              <a:ext uri="{FF2B5EF4-FFF2-40B4-BE49-F238E27FC236}">
                <a16:creationId xmlns:a16="http://schemas.microsoft.com/office/drawing/2014/main" xmlns="" id="{29295DF0-8ABF-4A3F-A764-343D88E5C782}"/>
              </a:ext>
            </a:extLst>
          </p:cNvPr>
          <p:cNvCxnSpPr>
            <a:endCxn id="33" idx="3"/>
          </p:cNvCxnSpPr>
          <p:nvPr/>
        </p:nvCxnSpPr>
        <p:spPr>
          <a:xfrm flipH="1" flipV="1">
            <a:off x="2788959" y="2293062"/>
            <a:ext cx="320554" cy="67"/>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7" name="Straight Arrow Connector 36">
            <a:extLst>
              <a:ext uri="{FF2B5EF4-FFF2-40B4-BE49-F238E27FC236}">
                <a16:creationId xmlns:a16="http://schemas.microsoft.com/office/drawing/2014/main" xmlns="" id="{001A8533-8DBE-4974-AF52-FA3CB23C0328}"/>
              </a:ext>
            </a:extLst>
          </p:cNvPr>
          <p:cNvCxnSpPr/>
          <p:nvPr/>
        </p:nvCxnSpPr>
        <p:spPr>
          <a:xfrm flipH="1">
            <a:off x="2796517" y="2392279"/>
            <a:ext cx="354309" cy="383624"/>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38" name="TextBox 37">
            <a:extLst>
              <a:ext uri="{FF2B5EF4-FFF2-40B4-BE49-F238E27FC236}">
                <a16:creationId xmlns:a16="http://schemas.microsoft.com/office/drawing/2014/main" xmlns="" id="{20ACA365-8632-46F6-97CB-64D811BFD20A}"/>
              </a:ext>
            </a:extLst>
          </p:cNvPr>
          <p:cNvSpPr txBox="1"/>
          <p:nvPr/>
        </p:nvSpPr>
        <p:spPr>
          <a:xfrm>
            <a:off x="9239005" y="1746414"/>
            <a:ext cx="877549" cy="300082"/>
          </a:xfrm>
          <a:prstGeom prst="rect">
            <a:avLst/>
          </a:prstGeom>
          <a:noFill/>
        </p:spPr>
        <p:txBody>
          <a:bodyPr wrap="none" rtlCol="0">
            <a:spAutoFit/>
          </a:bodyPr>
          <a:lstStyle/>
          <a:p>
            <a:pPr algn="ctr" defTabSz="685800"/>
            <a:r>
              <a:rPr lang="en-US" sz="1350" dirty="0">
                <a:solidFill>
                  <a:prstClr val="black"/>
                </a:solidFill>
                <a:latin typeface="Calibri" panose="020F0502020204030204"/>
              </a:rPr>
              <a:t>Indicators</a:t>
            </a:r>
          </a:p>
        </p:txBody>
      </p:sp>
      <p:sp>
        <p:nvSpPr>
          <p:cNvPr id="40" name="TextBox 39">
            <a:extLst>
              <a:ext uri="{FF2B5EF4-FFF2-40B4-BE49-F238E27FC236}">
                <a16:creationId xmlns:a16="http://schemas.microsoft.com/office/drawing/2014/main" xmlns="" id="{4D46681B-5CBF-47A5-ABA6-71F9BA2306F3}"/>
              </a:ext>
            </a:extLst>
          </p:cNvPr>
          <p:cNvSpPr txBox="1"/>
          <p:nvPr/>
        </p:nvSpPr>
        <p:spPr>
          <a:xfrm>
            <a:off x="9239005" y="2158169"/>
            <a:ext cx="877549" cy="300082"/>
          </a:xfrm>
          <a:prstGeom prst="rect">
            <a:avLst/>
          </a:prstGeom>
          <a:noFill/>
        </p:spPr>
        <p:txBody>
          <a:bodyPr wrap="none" rtlCol="0">
            <a:spAutoFit/>
          </a:bodyPr>
          <a:lstStyle/>
          <a:p>
            <a:pPr algn="ctr" defTabSz="685800"/>
            <a:r>
              <a:rPr lang="en-US" sz="1350" dirty="0">
                <a:solidFill>
                  <a:prstClr val="black"/>
                </a:solidFill>
                <a:latin typeface="Calibri" panose="020F0502020204030204"/>
              </a:rPr>
              <a:t>Indicators</a:t>
            </a:r>
          </a:p>
        </p:txBody>
      </p:sp>
      <p:sp>
        <p:nvSpPr>
          <p:cNvPr id="41" name="TextBox 40">
            <a:extLst>
              <a:ext uri="{FF2B5EF4-FFF2-40B4-BE49-F238E27FC236}">
                <a16:creationId xmlns:a16="http://schemas.microsoft.com/office/drawing/2014/main" xmlns="" id="{3E8F8681-E50E-41EF-8960-5ADBAD50AF59}"/>
              </a:ext>
            </a:extLst>
          </p:cNvPr>
          <p:cNvSpPr txBox="1"/>
          <p:nvPr/>
        </p:nvSpPr>
        <p:spPr>
          <a:xfrm>
            <a:off x="9239005" y="2677339"/>
            <a:ext cx="877549" cy="300082"/>
          </a:xfrm>
          <a:prstGeom prst="rect">
            <a:avLst/>
          </a:prstGeom>
          <a:noFill/>
        </p:spPr>
        <p:txBody>
          <a:bodyPr wrap="none" rtlCol="0">
            <a:spAutoFit/>
          </a:bodyPr>
          <a:lstStyle/>
          <a:p>
            <a:pPr algn="ctr" defTabSz="685800"/>
            <a:r>
              <a:rPr lang="en-US" sz="1350" dirty="0">
                <a:solidFill>
                  <a:prstClr val="black"/>
                </a:solidFill>
                <a:latin typeface="Calibri" panose="020F0502020204030204"/>
              </a:rPr>
              <a:t>Indicators</a:t>
            </a:r>
          </a:p>
        </p:txBody>
      </p:sp>
      <p:cxnSp>
        <p:nvCxnSpPr>
          <p:cNvPr id="42" name="Straight Arrow Connector 41">
            <a:extLst>
              <a:ext uri="{FF2B5EF4-FFF2-40B4-BE49-F238E27FC236}">
                <a16:creationId xmlns:a16="http://schemas.microsoft.com/office/drawing/2014/main" xmlns="" id="{DC59D3EC-8A60-49B8-961E-93F20C5CE979}"/>
              </a:ext>
            </a:extLst>
          </p:cNvPr>
          <p:cNvCxnSpPr>
            <a:endCxn id="38" idx="1"/>
          </p:cNvCxnSpPr>
          <p:nvPr/>
        </p:nvCxnSpPr>
        <p:spPr>
          <a:xfrm flipV="1">
            <a:off x="8670276" y="1896455"/>
            <a:ext cx="568729" cy="322312"/>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44" name="Straight Arrow Connector 43">
            <a:extLst>
              <a:ext uri="{FF2B5EF4-FFF2-40B4-BE49-F238E27FC236}">
                <a16:creationId xmlns:a16="http://schemas.microsoft.com/office/drawing/2014/main" xmlns="" id="{4B10118E-D889-416E-98C9-35C00C977C6E}"/>
              </a:ext>
            </a:extLst>
          </p:cNvPr>
          <p:cNvCxnSpPr>
            <a:endCxn id="40" idx="1"/>
          </p:cNvCxnSpPr>
          <p:nvPr/>
        </p:nvCxnSpPr>
        <p:spPr>
          <a:xfrm flipV="1">
            <a:off x="8719852" y="2308210"/>
            <a:ext cx="519153" cy="34496"/>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46" name="TextBox 45">
            <a:extLst>
              <a:ext uri="{FF2B5EF4-FFF2-40B4-BE49-F238E27FC236}">
                <a16:creationId xmlns:a16="http://schemas.microsoft.com/office/drawing/2014/main" xmlns="" id="{761B299F-771A-4E6B-9AF8-531584CECE34}"/>
              </a:ext>
            </a:extLst>
          </p:cNvPr>
          <p:cNvSpPr txBox="1"/>
          <p:nvPr/>
        </p:nvSpPr>
        <p:spPr>
          <a:xfrm>
            <a:off x="1934821" y="3093225"/>
            <a:ext cx="877549" cy="300082"/>
          </a:xfrm>
          <a:prstGeom prst="rect">
            <a:avLst/>
          </a:prstGeom>
          <a:noFill/>
        </p:spPr>
        <p:txBody>
          <a:bodyPr wrap="none" rtlCol="0">
            <a:spAutoFit/>
          </a:bodyPr>
          <a:lstStyle/>
          <a:p>
            <a:pPr algn="ctr" defTabSz="685800"/>
            <a:r>
              <a:rPr lang="en-US" sz="1350" dirty="0">
                <a:solidFill>
                  <a:prstClr val="black"/>
                </a:solidFill>
                <a:latin typeface="Calibri" panose="020F0502020204030204"/>
              </a:rPr>
              <a:t>Indicators</a:t>
            </a:r>
          </a:p>
        </p:txBody>
      </p:sp>
      <p:sp>
        <p:nvSpPr>
          <p:cNvPr id="63" name="TextBox 62">
            <a:extLst>
              <a:ext uri="{FF2B5EF4-FFF2-40B4-BE49-F238E27FC236}">
                <a16:creationId xmlns:a16="http://schemas.microsoft.com/office/drawing/2014/main" xmlns="" id="{609F2C04-2274-44C7-A997-8155B417FE04}"/>
              </a:ext>
            </a:extLst>
          </p:cNvPr>
          <p:cNvSpPr txBox="1"/>
          <p:nvPr/>
        </p:nvSpPr>
        <p:spPr>
          <a:xfrm>
            <a:off x="1934821" y="3504981"/>
            <a:ext cx="877549" cy="300082"/>
          </a:xfrm>
          <a:prstGeom prst="rect">
            <a:avLst/>
          </a:prstGeom>
          <a:noFill/>
        </p:spPr>
        <p:txBody>
          <a:bodyPr wrap="none" rtlCol="0">
            <a:spAutoFit/>
          </a:bodyPr>
          <a:lstStyle/>
          <a:p>
            <a:pPr algn="ctr" defTabSz="685800"/>
            <a:r>
              <a:rPr lang="en-US" sz="1350" dirty="0">
                <a:solidFill>
                  <a:prstClr val="black"/>
                </a:solidFill>
                <a:latin typeface="Calibri" panose="020F0502020204030204"/>
              </a:rPr>
              <a:t>Indicators</a:t>
            </a:r>
          </a:p>
        </p:txBody>
      </p:sp>
      <p:sp>
        <p:nvSpPr>
          <p:cNvPr id="64" name="TextBox 63">
            <a:extLst>
              <a:ext uri="{FF2B5EF4-FFF2-40B4-BE49-F238E27FC236}">
                <a16:creationId xmlns:a16="http://schemas.microsoft.com/office/drawing/2014/main" xmlns="" id="{380DB2D5-533B-4540-94F9-994114B56D13}"/>
              </a:ext>
            </a:extLst>
          </p:cNvPr>
          <p:cNvSpPr txBox="1"/>
          <p:nvPr/>
        </p:nvSpPr>
        <p:spPr>
          <a:xfrm>
            <a:off x="1934821" y="4024151"/>
            <a:ext cx="877549" cy="300082"/>
          </a:xfrm>
          <a:prstGeom prst="rect">
            <a:avLst/>
          </a:prstGeom>
          <a:noFill/>
        </p:spPr>
        <p:txBody>
          <a:bodyPr wrap="none" rtlCol="0">
            <a:spAutoFit/>
          </a:bodyPr>
          <a:lstStyle/>
          <a:p>
            <a:pPr algn="ctr" defTabSz="685800"/>
            <a:r>
              <a:rPr lang="en-US" sz="1350" dirty="0">
                <a:solidFill>
                  <a:prstClr val="black"/>
                </a:solidFill>
                <a:latin typeface="Calibri" panose="020F0502020204030204"/>
              </a:rPr>
              <a:t>Indicators</a:t>
            </a:r>
          </a:p>
        </p:txBody>
      </p:sp>
      <p:cxnSp>
        <p:nvCxnSpPr>
          <p:cNvPr id="65" name="Straight Arrow Connector 64">
            <a:extLst>
              <a:ext uri="{FF2B5EF4-FFF2-40B4-BE49-F238E27FC236}">
                <a16:creationId xmlns:a16="http://schemas.microsoft.com/office/drawing/2014/main" xmlns="" id="{E4DB3894-12A4-492C-9601-4B68BB2FEADC}"/>
              </a:ext>
            </a:extLst>
          </p:cNvPr>
          <p:cNvCxnSpPr/>
          <p:nvPr/>
        </p:nvCxnSpPr>
        <p:spPr>
          <a:xfrm flipH="1" flipV="1">
            <a:off x="2810680" y="3250219"/>
            <a:ext cx="363556" cy="297455"/>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66" name="Straight Arrow Connector 65">
            <a:extLst>
              <a:ext uri="{FF2B5EF4-FFF2-40B4-BE49-F238E27FC236}">
                <a16:creationId xmlns:a16="http://schemas.microsoft.com/office/drawing/2014/main" xmlns="" id="{72393BA1-B196-4CC5-AD74-88546FDC1E27}"/>
              </a:ext>
            </a:extLst>
          </p:cNvPr>
          <p:cNvCxnSpPr>
            <a:endCxn id="63" idx="3"/>
          </p:cNvCxnSpPr>
          <p:nvPr/>
        </p:nvCxnSpPr>
        <p:spPr>
          <a:xfrm flipH="1" flipV="1">
            <a:off x="2812369" y="3655022"/>
            <a:ext cx="320554" cy="66"/>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67" name="Straight Arrow Connector 66">
            <a:extLst>
              <a:ext uri="{FF2B5EF4-FFF2-40B4-BE49-F238E27FC236}">
                <a16:creationId xmlns:a16="http://schemas.microsoft.com/office/drawing/2014/main" xmlns="" id="{DAA95B26-E7B9-47D9-A6A1-271EEDB263BF}"/>
              </a:ext>
            </a:extLst>
          </p:cNvPr>
          <p:cNvCxnSpPr/>
          <p:nvPr/>
        </p:nvCxnSpPr>
        <p:spPr>
          <a:xfrm flipH="1">
            <a:off x="2819927" y="3754239"/>
            <a:ext cx="354309" cy="383624"/>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68" name="Straight Arrow Connector 67">
            <a:extLst>
              <a:ext uri="{FF2B5EF4-FFF2-40B4-BE49-F238E27FC236}">
                <a16:creationId xmlns:a16="http://schemas.microsoft.com/office/drawing/2014/main" xmlns="" id="{2179A475-2CAA-4D31-85F0-CC85C6DF247F}"/>
              </a:ext>
            </a:extLst>
          </p:cNvPr>
          <p:cNvCxnSpPr/>
          <p:nvPr/>
        </p:nvCxnSpPr>
        <p:spPr>
          <a:xfrm flipV="1">
            <a:off x="4662890" y="2507959"/>
            <a:ext cx="2404431" cy="1131983"/>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69" name="TextBox 68">
            <a:extLst>
              <a:ext uri="{FF2B5EF4-FFF2-40B4-BE49-F238E27FC236}">
                <a16:creationId xmlns:a16="http://schemas.microsoft.com/office/drawing/2014/main" xmlns="" id="{38975064-09DE-4984-970B-3C5072576B49}"/>
              </a:ext>
            </a:extLst>
          </p:cNvPr>
          <p:cNvSpPr txBox="1"/>
          <p:nvPr/>
        </p:nvSpPr>
        <p:spPr>
          <a:xfrm rot="20019180">
            <a:off x="4876252" y="2883382"/>
            <a:ext cx="1891865" cy="577081"/>
          </a:xfrm>
          <a:prstGeom prst="rect">
            <a:avLst/>
          </a:prstGeom>
          <a:noFill/>
        </p:spPr>
        <p:txBody>
          <a:bodyPr wrap="none" rtlCol="0">
            <a:spAutoFit/>
          </a:bodyPr>
          <a:lstStyle/>
          <a:p>
            <a:pPr defTabSz="685800"/>
            <a:r>
              <a:rPr lang="en-US" sz="1050" dirty="0">
                <a:solidFill>
                  <a:prstClr val="black"/>
                </a:solidFill>
                <a:latin typeface="Calibri" panose="020F0502020204030204"/>
              </a:rPr>
              <a:t>Beta Weight</a:t>
            </a:r>
          </a:p>
          <a:p>
            <a:pPr defTabSz="685800"/>
            <a:r>
              <a:rPr lang="en-US" sz="1050" dirty="0">
                <a:solidFill>
                  <a:prstClr val="black"/>
                </a:solidFill>
                <a:latin typeface="Calibri" panose="020F0502020204030204"/>
              </a:rPr>
              <a:t>Or                              and p-Value</a:t>
            </a:r>
          </a:p>
          <a:p>
            <a:pPr defTabSz="685800"/>
            <a:r>
              <a:rPr lang="en-US" sz="1050" dirty="0">
                <a:solidFill>
                  <a:prstClr val="black"/>
                </a:solidFill>
                <a:latin typeface="Calibri" panose="020F0502020204030204"/>
              </a:rPr>
              <a:t>Path Coefficient</a:t>
            </a:r>
          </a:p>
        </p:txBody>
      </p:sp>
      <p:sp>
        <p:nvSpPr>
          <p:cNvPr id="76" name="TextBox 75">
            <a:extLst>
              <a:ext uri="{FF2B5EF4-FFF2-40B4-BE49-F238E27FC236}">
                <a16:creationId xmlns:a16="http://schemas.microsoft.com/office/drawing/2014/main" xmlns="" id="{E085DCBF-BA9C-42C3-984A-4BA8DF2663ED}"/>
              </a:ext>
            </a:extLst>
          </p:cNvPr>
          <p:cNvSpPr txBox="1"/>
          <p:nvPr/>
        </p:nvSpPr>
        <p:spPr>
          <a:xfrm>
            <a:off x="2314275" y="4711945"/>
            <a:ext cx="7557098" cy="2031325"/>
          </a:xfrm>
          <a:prstGeom prst="rect">
            <a:avLst/>
          </a:prstGeom>
          <a:noFill/>
        </p:spPr>
        <p:txBody>
          <a:bodyPr wrap="square" rtlCol="0">
            <a:spAutoFit/>
          </a:bodyPr>
          <a:lstStyle/>
          <a:p>
            <a:pPr algn="ctr" eaLnBrk="0" fontAlgn="base" hangingPunct="0">
              <a:spcBef>
                <a:spcPct val="0"/>
              </a:spcBef>
              <a:spcAft>
                <a:spcPct val="0"/>
              </a:spcAft>
            </a:pPr>
            <a:r>
              <a:rPr lang="en-US" dirty="0">
                <a:solidFill>
                  <a:prstClr val="black"/>
                </a:solidFill>
                <a:latin typeface="Times" pitchFamily="2" charset="0"/>
              </a:rPr>
              <a:t>Example</a:t>
            </a:r>
          </a:p>
          <a:p>
            <a:pPr algn="ctr" eaLnBrk="0" fontAlgn="base" hangingPunct="0">
              <a:spcBef>
                <a:spcPct val="0"/>
              </a:spcBef>
              <a:spcAft>
                <a:spcPct val="0"/>
              </a:spcAft>
            </a:pPr>
            <a:r>
              <a:rPr lang="en-US" dirty="0">
                <a:solidFill>
                  <a:prstClr val="black"/>
                </a:solidFill>
                <a:latin typeface="Times" pitchFamily="2" charset="0"/>
              </a:rPr>
              <a:t>Research Question : In an organization, do </a:t>
            </a:r>
            <a:r>
              <a:rPr lang="en-US" dirty="0">
                <a:solidFill>
                  <a:srgbClr val="FF0000"/>
                </a:solidFill>
                <a:latin typeface="Times" pitchFamily="2" charset="0"/>
              </a:rPr>
              <a:t>level of commitment </a:t>
            </a:r>
            <a:r>
              <a:rPr lang="en-US" dirty="0">
                <a:solidFill>
                  <a:prstClr val="black"/>
                </a:solidFill>
                <a:latin typeface="Times" pitchFamily="2" charset="0"/>
              </a:rPr>
              <a:t>and</a:t>
            </a:r>
            <a:r>
              <a:rPr lang="en-US" dirty="0">
                <a:solidFill>
                  <a:srgbClr val="FF0000"/>
                </a:solidFill>
                <a:latin typeface="Times" pitchFamily="2" charset="0"/>
              </a:rPr>
              <a:t> servant leadership </a:t>
            </a:r>
            <a:r>
              <a:rPr lang="en-US" dirty="0">
                <a:solidFill>
                  <a:prstClr val="black"/>
                </a:solidFill>
                <a:latin typeface="Times" pitchFamily="2" charset="0"/>
              </a:rPr>
              <a:t>affect </a:t>
            </a:r>
            <a:r>
              <a:rPr lang="en-US" dirty="0">
                <a:solidFill>
                  <a:srgbClr val="FF0000"/>
                </a:solidFill>
                <a:latin typeface="Times" pitchFamily="2" charset="0"/>
              </a:rPr>
              <a:t>turnover intention?</a:t>
            </a:r>
          </a:p>
          <a:p>
            <a:pPr algn="ctr" eaLnBrk="0" fontAlgn="base" hangingPunct="0">
              <a:spcBef>
                <a:spcPct val="0"/>
              </a:spcBef>
              <a:spcAft>
                <a:spcPct val="0"/>
              </a:spcAft>
            </a:pPr>
            <a:r>
              <a:rPr lang="en-US" dirty="0">
                <a:solidFill>
                  <a:prstClr val="black"/>
                </a:solidFill>
                <a:latin typeface="Times" pitchFamily="2" charset="0"/>
              </a:rPr>
              <a:t>H1: </a:t>
            </a:r>
            <a:r>
              <a:rPr lang="en-US" dirty="0">
                <a:solidFill>
                  <a:srgbClr val="FF0000"/>
                </a:solidFill>
                <a:latin typeface="Times" pitchFamily="2" charset="0"/>
              </a:rPr>
              <a:t>Level of commitment </a:t>
            </a:r>
            <a:r>
              <a:rPr lang="en-US" dirty="0">
                <a:solidFill>
                  <a:prstClr val="black"/>
                </a:solidFill>
                <a:latin typeface="Times" pitchFamily="2" charset="0"/>
              </a:rPr>
              <a:t>negatively affects </a:t>
            </a:r>
            <a:r>
              <a:rPr lang="en-US" dirty="0">
                <a:solidFill>
                  <a:srgbClr val="FF0000"/>
                </a:solidFill>
                <a:latin typeface="Times" pitchFamily="2" charset="0"/>
              </a:rPr>
              <a:t>turnover intention</a:t>
            </a:r>
          </a:p>
          <a:p>
            <a:pPr algn="ctr" eaLnBrk="0" fontAlgn="base" hangingPunct="0">
              <a:spcBef>
                <a:spcPct val="0"/>
              </a:spcBef>
              <a:spcAft>
                <a:spcPct val="0"/>
              </a:spcAft>
            </a:pPr>
            <a:r>
              <a:rPr lang="en-US" dirty="0">
                <a:solidFill>
                  <a:prstClr val="black"/>
                </a:solidFill>
                <a:latin typeface="Times" pitchFamily="2" charset="0"/>
              </a:rPr>
              <a:t>H2: </a:t>
            </a:r>
            <a:r>
              <a:rPr lang="en-US" dirty="0">
                <a:solidFill>
                  <a:srgbClr val="FF0000"/>
                </a:solidFill>
                <a:latin typeface="Times" pitchFamily="2" charset="0"/>
              </a:rPr>
              <a:t>Servant leadership </a:t>
            </a:r>
            <a:r>
              <a:rPr lang="en-US" dirty="0">
                <a:solidFill>
                  <a:prstClr val="black"/>
                </a:solidFill>
                <a:latin typeface="Times" pitchFamily="2" charset="0"/>
              </a:rPr>
              <a:t>negatively affects </a:t>
            </a:r>
            <a:r>
              <a:rPr lang="en-US" dirty="0">
                <a:solidFill>
                  <a:srgbClr val="FF0000"/>
                </a:solidFill>
                <a:latin typeface="Times" pitchFamily="2" charset="0"/>
              </a:rPr>
              <a:t>turnover intention</a:t>
            </a:r>
          </a:p>
          <a:p>
            <a:pPr algn="ctr" eaLnBrk="0" fontAlgn="base" hangingPunct="0">
              <a:spcBef>
                <a:spcPct val="0"/>
              </a:spcBef>
              <a:spcAft>
                <a:spcPct val="0"/>
              </a:spcAft>
            </a:pPr>
            <a:endParaRPr lang="en-US" dirty="0">
              <a:solidFill>
                <a:srgbClr val="FF0000"/>
              </a:solidFill>
              <a:latin typeface="Times" pitchFamily="2" charset="0"/>
            </a:endParaRPr>
          </a:p>
          <a:p>
            <a:pPr algn="ctr" eaLnBrk="0" fontAlgn="base" hangingPunct="0">
              <a:spcBef>
                <a:spcPct val="0"/>
              </a:spcBef>
              <a:spcAft>
                <a:spcPct val="0"/>
              </a:spcAft>
            </a:pPr>
            <a:endParaRPr lang="en-US" dirty="0">
              <a:solidFill>
                <a:srgbClr val="FF0000"/>
              </a:solidFill>
              <a:latin typeface="Times" pitchFamily="2" charset="0"/>
            </a:endParaRPr>
          </a:p>
        </p:txBody>
      </p:sp>
      <p:sp>
        <p:nvSpPr>
          <p:cNvPr id="2" name="TextBox 1">
            <a:extLst>
              <a:ext uri="{FF2B5EF4-FFF2-40B4-BE49-F238E27FC236}">
                <a16:creationId xmlns:a16="http://schemas.microsoft.com/office/drawing/2014/main" xmlns="" id="{38484D10-EC68-438E-9CB9-927B07C6E47C}"/>
              </a:ext>
            </a:extLst>
          </p:cNvPr>
          <p:cNvSpPr txBox="1"/>
          <p:nvPr/>
        </p:nvSpPr>
        <p:spPr>
          <a:xfrm>
            <a:off x="5916979" y="1787464"/>
            <a:ext cx="543739" cy="369332"/>
          </a:xfrm>
          <a:prstGeom prst="rect">
            <a:avLst/>
          </a:prstGeom>
          <a:noFill/>
        </p:spPr>
        <p:txBody>
          <a:bodyPr wrap="none" rtlCol="0">
            <a:spAutoFit/>
          </a:bodyPr>
          <a:lstStyle/>
          <a:p>
            <a:pPr eaLnBrk="0" fontAlgn="base" hangingPunct="0">
              <a:spcBef>
                <a:spcPct val="0"/>
              </a:spcBef>
              <a:spcAft>
                <a:spcPct val="0"/>
              </a:spcAft>
            </a:pPr>
            <a:r>
              <a:rPr lang="en-US" dirty="0">
                <a:solidFill>
                  <a:srgbClr val="FF0000"/>
                </a:solidFill>
                <a:latin typeface="Times" pitchFamily="2" charset="0"/>
              </a:rPr>
              <a:t>H1-</a:t>
            </a:r>
          </a:p>
        </p:txBody>
      </p:sp>
      <p:sp>
        <p:nvSpPr>
          <p:cNvPr id="77" name="TextBox 76">
            <a:extLst>
              <a:ext uri="{FF2B5EF4-FFF2-40B4-BE49-F238E27FC236}">
                <a16:creationId xmlns:a16="http://schemas.microsoft.com/office/drawing/2014/main" xmlns="" id="{6BAC6970-6F72-4D1A-A291-138AEB2193D8}"/>
              </a:ext>
            </a:extLst>
          </p:cNvPr>
          <p:cNvSpPr txBox="1"/>
          <p:nvPr/>
        </p:nvSpPr>
        <p:spPr>
          <a:xfrm>
            <a:off x="5993592" y="3191123"/>
            <a:ext cx="543739" cy="369332"/>
          </a:xfrm>
          <a:prstGeom prst="rect">
            <a:avLst/>
          </a:prstGeom>
          <a:noFill/>
        </p:spPr>
        <p:txBody>
          <a:bodyPr wrap="none" rtlCol="0">
            <a:spAutoFit/>
          </a:bodyPr>
          <a:lstStyle/>
          <a:p>
            <a:pPr eaLnBrk="0" fontAlgn="base" hangingPunct="0">
              <a:spcBef>
                <a:spcPct val="0"/>
              </a:spcBef>
              <a:spcAft>
                <a:spcPct val="0"/>
              </a:spcAft>
            </a:pPr>
            <a:r>
              <a:rPr lang="en-US" dirty="0">
                <a:solidFill>
                  <a:srgbClr val="FF0000"/>
                </a:solidFill>
                <a:latin typeface="Times" pitchFamily="2" charset="0"/>
              </a:rPr>
              <a:t>H2-</a:t>
            </a:r>
          </a:p>
        </p:txBody>
      </p:sp>
      <p:sp>
        <p:nvSpPr>
          <p:cNvPr id="78" name="TextBox 77">
            <a:extLst>
              <a:ext uri="{FF2B5EF4-FFF2-40B4-BE49-F238E27FC236}">
                <a16:creationId xmlns:a16="http://schemas.microsoft.com/office/drawing/2014/main" xmlns="" id="{CAABE79A-E8B7-4186-A72C-D379E0B0DF15}"/>
              </a:ext>
            </a:extLst>
          </p:cNvPr>
          <p:cNvSpPr txBox="1"/>
          <p:nvPr/>
        </p:nvSpPr>
        <p:spPr>
          <a:xfrm>
            <a:off x="3263425" y="1760241"/>
            <a:ext cx="1364818" cy="1015663"/>
          </a:xfrm>
          <a:prstGeom prst="rect">
            <a:avLst/>
          </a:prstGeom>
          <a:solidFill>
            <a:schemeClr val="bg1"/>
          </a:solidFill>
          <a:ln>
            <a:solidFill>
              <a:schemeClr val="tx1"/>
            </a:solidFill>
          </a:ln>
        </p:spPr>
        <p:txBody>
          <a:bodyPr wrap="square" rtlCol="0">
            <a:spAutoFit/>
          </a:bodyPr>
          <a:lstStyle/>
          <a:p>
            <a:pPr algn="ctr" defTabSz="685800"/>
            <a:r>
              <a:rPr lang="en-US" sz="1600" dirty="0">
                <a:solidFill>
                  <a:prstClr val="black"/>
                </a:solidFill>
                <a:latin typeface="Calibri" panose="020F0502020204030204"/>
              </a:rPr>
              <a:t>Phenomena</a:t>
            </a:r>
          </a:p>
          <a:p>
            <a:pPr algn="ctr" defTabSz="685800"/>
            <a:r>
              <a:rPr lang="en-US" sz="1600" dirty="0">
                <a:solidFill>
                  <a:prstClr val="black"/>
                </a:solidFill>
                <a:latin typeface="Calibri" panose="020F0502020204030204"/>
              </a:rPr>
              <a:t>XXX</a:t>
            </a:r>
          </a:p>
          <a:p>
            <a:pPr algn="ctr" defTabSz="685800"/>
            <a:r>
              <a:rPr lang="en-US" sz="1400" dirty="0">
                <a:solidFill>
                  <a:srgbClr val="FF0000"/>
                </a:solidFill>
                <a:latin typeface="Calibri" panose="020F0502020204030204"/>
              </a:rPr>
              <a:t>(Independent </a:t>
            </a:r>
          </a:p>
          <a:p>
            <a:pPr algn="ctr" defTabSz="685800"/>
            <a:r>
              <a:rPr lang="en-US" sz="1400" dirty="0">
                <a:solidFill>
                  <a:srgbClr val="FF0000"/>
                </a:solidFill>
                <a:latin typeface="Calibri" panose="020F0502020204030204"/>
              </a:rPr>
              <a:t>Variable – IV)</a:t>
            </a:r>
          </a:p>
        </p:txBody>
      </p:sp>
      <p:sp>
        <p:nvSpPr>
          <p:cNvPr id="79" name="TextBox 78">
            <a:extLst>
              <a:ext uri="{FF2B5EF4-FFF2-40B4-BE49-F238E27FC236}">
                <a16:creationId xmlns:a16="http://schemas.microsoft.com/office/drawing/2014/main" xmlns="" id="{F21A4762-A071-4E11-8208-48C345070B58}"/>
              </a:ext>
            </a:extLst>
          </p:cNvPr>
          <p:cNvSpPr txBox="1"/>
          <p:nvPr/>
        </p:nvSpPr>
        <p:spPr>
          <a:xfrm>
            <a:off x="3256758" y="3175461"/>
            <a:ext cx="1364818" cy="1015663"/>
          </a:xfrm>
          <a:prstGeom prst="rect">
            <a:avLst/>
          </a:prstGeom>
          <a:solidFill>
            <a:schemeClr val="bg1"/>
          </a:solidFill>
          <a:ln>
            <a:solidFill>
              <a:schemeClr val="tx1"/>
            </a:solidFill>
          </a:ln>
        </p:spPr>
        <p:txBody>
          <a:bodyPr wrap="square" rtlCol="0">
            <a:spAutoFit/>
          </a:bodyPr>
          <a:lstStyle/>
          <a:p>
            <a:pPr algn="ctr" defTabSz="685800"/>
            <a:r>
              <a:rPr lang="en-US" sz="1600" dirty="0">
                <a:solidFill>
                  <a:prstClr val="black"/>
                </a:solidFill>
                <a:latin typeface="Calibri" panose="020F0502020204030204"/>
              </a:rPr>
              <a:t>Phenomena</a:t>
            </a:r>
          </a:p>
          <a:p>
            <a:pPr algn="ctr" defTabSz="685800"/>
            <a:r>
              <a:rPr lang="en-US" sz="1600" dirty="0">
                <a:solidFill>
                  <a:prstClr val="black"/>
                </a:solidFill>
                <a:latin typeface="Calibri" panose="020F0502020204030204"/>
              </a:rPr>
              <a:t>WWW</a:t>
            </a:r>
          </a:p>
          <a:p>
            <a:pPr algn="ctr" defTabSz="685800"/>
            <a:r>
              <a:rPr lang="en-US" sz="1400" dirty="0">
                <a:solidFill>
                  <a:srgbClr val="FF0000"/>
                </a:solidFill>
                <a:latin typeface="Calibri" panose="020F0502020204030204"/>
              </a:rPr>
              <a:t>(Independent </a:t>
            </a:r>
          </a:p>
          <a:p>
            <a:pPr algn="ctr" defTabSz="685800"/>
            <a:r>
              <a:rPr lang="en-US" sz="1400" dirty="0">
                <a:solidFill>
                  <a:srgbClr val="FF0000"/>
                </a:solidFill>
                <a:latin typeface="Calibri" panose="020F0502020204030204"/>
              </a:rPr>
              <a:t>Variable – IV)</a:t>
            </a:r>
          </a:p>
        </p:txBody>
      </p:sp>
      <p:sp>
        <p:nvSpPr>
          <p:cNvPr id="80" name="TextBox 79">
            <a:extLst>
              <a:ext uri="{FF2B5EF4-FFF2-40B4-BE49-F238E27FC236}">
                <a16:creationId xmlns:a16="http://schemas.microsoft.com/office/drawing/2014/main" xmlns="" id="{09C1A159-9578-4FCE-A94A-25AFAB69141C}"/>
              </a:ext>
            </a:extLst>
          </p:cNvPr>
          <p:cNvSpPr txBox="1"/>
          <p:nvPr/>
        </p:nvSpPr>
        <p:spPr>
          <a:xfrm>
            <a:off x="7218939" y="1888258"/>
            <a:ext cx="1364818" cy="1015663"/>
          </a:xfrm>
          <a:prstGeom prst="rect">
            <a:avLst/>
          </a:prstGeom>
          <a:solidFill>
            <a:schemeClr val="bg1"/>
          </a:solidFill>
          <a:ln>
            <a:solidFill>
              <a:schemeClr val="tx1"/>
            </a:solidFill>
          </a:ln>
        </p:spPr>
        <p:txBody>
          <a:bodyPr wrap="square" rtlCol="0">
            <a:spAutoFit/>
          </a:bodyPr>
          <a:lstStyle/>
          <a:p>
            <a:pPr algn="ctr" defTabSz="685800"/>
            <a:r>
              <a:rPr lang="en-US" sz="1600" dirty="0">
                <a:solidFill>
                  <a:prstClr val="black"/>
                </a:solidFill>
                <a:latin typeface="Calibri" panose="020F0502020204030204"/>
              </a:rPr>
              <a:t>Phenomena</a:t>
            </a:r>
          </a:p>
          <a:p>
            <a:pPr algn="ctr" defTabSz="685800"/>
            <a:r>
              <a:rPr lang="en-US" sz="1600" dirty="0">
                <a:solidFill>
                  <a:prstClr val="black"/>
                </a:solidFill>
                <a:latin typeface="Calibri" panose="020F0502020204030204"/>
              </a:rPr>
              <a:t>YYY</a:t>
            </a:r>
          </a:p>
          <a:p>
            <a:pPr eaLnBrk="0" fontAlgn="base" hangingPunct="0">
              <a:spcBef>
                <a:spcPct val="0"/>
              </a:spcBef>
              <a:spcAft>
                <a:spcPct val="0"/>
              </a:spcAft>
            </a:pPr>
            <a:r>
              <a:rPr lang="en-US" sz="1400" dirty="0">
                <a:solidFill>
                  <a:srgbClr val="FF0000"/>
                </a:solidFill>
                <a:latin typeface="Times" pitchFamily="2" charset="0"/>
              </a:rPr>
              <a:t>(Dependent</a:t>
            </a:r>
          </a:p>
          <a:p>
            <a:pPr eaLnBrk="0" fontAlgn="base" hangingPunct="0">
              <a:spcBef>
                <a:spcPct val="0"/>
              </a:spcBef>
              <a:spcAft>
                <a:spcPct val="0"/>
              </a:spcAft>
            </a:pPr>
            <a:r>
              <a:rPr lang="en-US" sz="1400" dirty="0">
                <a:solidFill>
                  <a:srgbClr val="FF0000"/>
                </a:solidFill>
                <a:latin typeface="Times" pitchFamily="2" charset="0"/>
              </a:rPr>
              <a:t>Variable -DV)</a:t>
            </a:r>
          </a:p>
        </p:txBody>
      </p:sp>
    </p:spTree>
    <p:extLst>
      <p:ext uri="{BB962C8B-B14F-4D97-AF65-F5344CB8AC3E}">
        <p14:creationId xmlns:p14="http://schemas.microsoft.com/office/powerpoint/2010/main" xmlns="" val="346804379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xmlns="" id="{2E3F9C82-469D-4802-A813-EC5C382C5033}"/>
              </a:ext>
            </a:extLst>
          </p:cNvPr>
          <p:cNvPicPr>
            <a:picLocks noChangeAspect="1"/>
          </p:cNvPicPr>
          <p:nvPr/>
        </p:nvPicPr>
        <p:blipFill rotWithShape="1">
          <a:blip r:embed="rId2" cstate="print">
            <a:extLst>
              <a:ext uri="{28A0092B-C50C-407E-A947-70E740481C1C}">
                <a14:useLocalDpi xmlns:a14="http://schemas.microsoft.com/office/drawing/2010/main" xmlns="" val="0"/>
              </a:ext>
            </a:extLst>
          </a:blip>
          <a:srcRect l="1186" r="1186" b="78972"/>
          <a:stretch/>
        </p:blipFill>
        <p:spPr>
          <a:xfrm>
            <a:off x="1517650" y="-26987"/>
            <a:ext cx="9150351" cy="1093787"/>
          </a:xfrm>
          <a:prstGeom prst="rect">
            <a:avLst/>
          </a:prstGeom>
        </p:spPr>
      </p:pic>
      <p:sp>
        <p:nvSpPr>
          <p:cNvPr id="7" name="TextBox 6">
            <a:extLst>
              <a:ext uri="{FF2B5EF4-FFF2-40B4-BE49-F238E27FC236}">
                <a16:creationId xmlns:a16="http://schemas.microsoft.com/office/drawing/2014/main" xmlns="" id="{FF448204-6B1A-4CFD-B1C3-B342882BB021}"/>
              </a:ext>
            </a:extLst>
          </p:cNvPr>
          <p:cNvSpPr txBox="1"/>
          <p:nvPr/>
        </p:nvSpPr>
        <p:spPr>
          <a:xfrm>
            <a:off x="1807180" y="122613"/>
            <a:ext cx="8431347" cy="707886"/>
          </a:xfrm>
          <a:prstGeom prst="rect">
            <a:avLst/>
          </a:prstGeom>
          <a:noFill/>
        </p:spPr>
        <p:txBody>
          <a:bodyPr wrap="none" rtlCol="0">
            <a:spAutoFit/>
          </a:bodyPr>
          <a:lstStyle/>
          <a:p>
            <a:pPr algn="ctr" eaLnBrk="0" fontAlgn="base" hangingPunct="0">
              <a:spcBef>
                <a:spcPct val="0"/>
              </a:spcBef>
              <a:spcAft>
                <a:spcPct val="0"/>
              </a:spcAft>
            </a:pPr>
            <a:r>
              <a:rPr lang="en-US" sz="2000" dirty="0">
                <a:solidFill>
                  <a:prstClr val="white"/>
                </a:solidFill>
                <a:latin typeface="Times" pitchFamily="2" charset="0"/>
              </a:rPr>
              <a:t>Phenomena's XXX and WWW affects or predicts Phenomena YYY1 and YYY2</a:t>
            </a:r>
            <a:br>
              <a:rPr lang="en-US" sz="2000" dirty="0">
                <a:solidFill>
                  <a:prstClr val="white"/>
                </a:solidFill>
                <a:latin typeface="Times" pitchFamily="2" charset="0"/>
              </a:rPr>
            </a:br>
            <a:r>
              <a:rPr lang="en-US" sz="2000" dirty="0">
                <a:solidFill>
                  <a:prstClr val="white"/>
                </a:solidFill>
                <a:latin typeface="Times" pitchFamily="2" charset="0"/>
              </a:rPr>
              <a:t>Can be Accomplished with Regression or SEM</a:t>
            </a:r>
          </a:p>
        </p:txBody>
      </p:sp>
      <p:sp>
        <p:nvSpPr>
          <p:cNvPr id="47" name="Rectangle 46">
            <a:extLst>
              <a:ext uri="{FF2B5EF4-FFF2-40B4-BE49-F238E27FC236}">
                <a16:creationId xmlns:a16="http://schemas.microsoft.com/office/drawing/2014/main" xmlns="" id="{268A2B93-BFCF-4AD8-81DC-E37DA1BF5D6E}"/>
              </a:ext>
            </a:extLst>
          </p:cNvPr>
          <p:cNvSpPr/>
          <p:nvPr/>
        </p:nvSpPr>
        <p:spPr>
          <a:xfrm>
            <a:off x="1774634" y="1219201"/>
            <a:ext cx="8642733" cy="323895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defTabSz="685800"/>
            <a:r>
              <a:rPr lang="en-US" sz="2400" b="1" dirty="0">
                <a:solidFill>
                  <a:prstClr val="white"/>
                </a:solidFill>
                <a:latin typeface="Calibri" panose="020F0502020204030204"/>
              </a:rPr>
              <a:t>Environment/Population</a:t>
            </a:r>
          </a:p>
          <a:p>
            <a:pPr algn="ctr" defTabSz="685800"/>
            <a:endParaRPr lang="en-US" sz="2400" b="1" dirty="0">
              <a:solidFill>
                <a:prstClr val="white"/>
              </a:solidFill>
              <a:latin typeface="Calibri" panose="020F0502020204030204"/>
            </a:endParaRPr>
          </a:p>
        </p:txBody>
      </p:sp>
      <p:cxnSp>
        <p:nvCxnSpPr>
          <p:cNvPr id="50" name="Straight Arrow Connector 49">
            <a:extLst>
              <a:ext uri="{FF2B5EF4-FFF2-40B4-BE49-F238E27FC236}">
                <a16:creationId xmlns:a16="http://schemas.microsoft.com/office/drawing/2014/main" xmlns="" id="{C6BEC056-3DDB-4B82-A1FA-7881FF7B5EC8}"/>
              </a:ext>
            </a:extLst>
          </p:cNvPr>
          <p:cNvCxnSpPr/>
          <p:nvPr/>
        </p:nvCxnSpPr>
        <p:spPr>
          <a:xfrm>
            <a:off x="4658299" y="2086782"/>
            <a:ext cx="2387906" cy="8261"/>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51" name="TextBox 50">
            <a:extLst>
              <a:ext uri="{FF2B5EF4-FFF2-40B4-BE49-F238E27FC236}">
                <a16:creationId xmlns:a16="http://schemas.microsoft.com/office/drawing/2014/main" xmlns="" id="{8C812268-EE14-4520-88D8-DC2B75D57CF8}"/>
              </a:ext>
            </a:extLst>
          </p:cNvPr>
          <p:cNvSpPr txBox="1"/>
          <p:nvPr/>
        </p:nvSpPr>
        <p:spPr>
          <a:xfrm>
            <a:off x="4889653" y="1880213"/>
            <a:ext cx="1891865" cy="577081"/>
          </a:xfrm>
          <a:prstGeom prst="rect">
            <a:avLst/>
          </a:prstGeom>
          <a:noFill/>
        </p:spPr>
        <p:txBody>
          <a:bodyPr wrap="none" rtlCol="0">
            <a:spAutoFit/>
          </a:bodyPr>
          <a:lstStyle/>
          <a:p>
            <a:pPr defTabSz="685800"/>
            <a:r>
              <a:rPr lang="en-US" sz="1050" dirty="0">
                <a:solidFill>
                  <a:prstClr val="black"/>
                </a:solidFill>
                <a:latin typeface="Calibri" panose="020F0502020204030204"/>
              </a:rPr>
              <a:t>Beta Weight</a:t>
            </a:r>
          </a:p>
          <a:p>
            <a:pPr defTabSz="685800"/>
            <a:r>
              <a:rPr lang="en-US" sz="1050" dirty="0">
                <a:solidFill>
                  <a:prstClr val="black"/>
                </a:solidFill>
                <a:latin typeface="Calibri" panose="020F0502020204030204"/>
              </a:rPr>
              <a:t>Or                              and p-Value</a:t>
            </a:r>
          </a:p>
          <a:p>
            <a:pPr defTabSz="685800"/>
            <a:r>
              <a:rPr lang="en-US" sz="1050" dirty="0">
                <a:solidFill>
                  <a:prstClr val="black"/>
                </a:solidFill>
                <a:latin typeface="Calibri" panose="020F0502020204030204"/>
              </a:rPr>
              <a:t>Path Coefficient</a:t>
            </a:r>
          </a:p>
        </p:txBody>
      </p:sp>
      <p:sp>
        <p:nvSpPr>
          <p:cNvPr id="52" name="TextBox 51">
            <a:extLst>
              <a:ext uri="{FF2B5EF4-FFF2-40B4-BE49-F238E27FC236}">
                <a16:creationId xmlns:a16="http://schemas.microsoft.com/office/drawing/2014/main" xmlns="" id="{C5802EBA-2151-4D50-B242-4978AB6D2707}"/>
              </a:ext>
            </a:extLst>
          </p:cNvPr>
          <p:cNvSpPr txBox="1"/>
          <p:nvPr/>
        </p:nvSpPr>
        <p:spPr>
          <a:xfrm>
            <a:off x="1857244" y="1557966"/>
            <a:ext cx="877549" cy="300082"/>
          </a:xfrm>
          <a:prstGeom prst="rect">
            <a:avLst/>
          </a:prstGeom>
          <a:noFill/>
        </p:spPr>
        <p:txBody>
          <a:bodyPr wrap="none" rtlCol="0">
            <a:spAutoFit/>
          </a:bodyPr>
          <a:lstStyle/>
          <a:p>
            <a:pPr algn="ctr" defTabSz="685800"/>
            <a:r>
              <a:rPr lang="en-US" sz="1350" dirty="0">
                <a:solidFill>
                  <a:prstClr val="black"/>
                </a:solidFill>
                <a:latin typeface="Calibri" panose="020F0502020204030204"/>
              </a:rPr>
              <a:t>Indicators</a:t>
            </a:r>
          </a:p>
        </p:txBody>
      </p:sp>
      <p:sp>
        <p:nvSpPr>
          <p:cNvPr id="53" name="TextBox 52">
            <a:extLst>
              <a:ext uri="{FF2B5EF4-FFF2-40B4-BE49-F238E27FC236}">
                <a16:creationId xmlns:a16="http://schemas.microsoft.com/office/drawing/2014/main" xmlns="" id="{E48E615C-3320-461A-93FC-42F68E36508B}"/>
              </a:ext>
            </a:extLst>
          </p:cNvPr>
          <p:cNvSpPr txBox="1"/>
          <p:nvPr/>
        </p:nvSpPr>
        <p:spPr>
          <a:xfrm>
            <a:off x="1857244" y="1969721"/>
            <a:ext cx="877549" cy="300082"/>
          </a:xfrm>
          <a:prstGeom prst="rect">
            <a:avLst/>
          </a:prstGeom>
          <a:noFill/>
        </p:spPr>
        <p:txBody>
          <a:bodyPr wrap="none" rtlCol="0">
            <a:spAutoFit/>
          </a:bodyPr>
          <a:lstStyle/>
          <a:p>
            <a:pPr algn="ctr" defTabSz="685800"/>
            <a:r>
              <a:rPr lang="en-US" sz="1350" dirty="0">
                <a:solidFill>
                  <a:prstClr val="black"/>
                </a:solidFill>
                <a:latin typeface="Calibri" panose="020F0502020204030204"/>
              </a:rPr>
              <a:t>Indicators</a:t>
            </a:r>
          </a:p>
        </p:txBody>
      </p:sp>
      <p:sp>
        <p:nvSpPr>
          <p:cNvPr id="54" name="TextBox 53">
            <a:extLst>
              <a:ext uri="{FF2B5EF4-FFF2-40B4-BE49-F238E27FC236}">
                <a16:creationId xmlns:a16="http://schemas.microsoft.com/office/drawing/2014/main" xmlns="" id="{1CD9D382-EDFF-4634-8CEE-D085964A46AE}"/>
              </a:ext>
            </a:extLst>
          </p:cNvPr>
          <p:cNvSpPr txBox="1"/>
          <p:nvPr/>
        </p:nvSpPr>
        <p:spPr>
          <a:xfrm>
            <a:off x="1857244" y="2488892"/>
            <a:ext cx="877549" cy="300082"/>
          </a:xfrm>
          <a:prstGeom prst="rect">
            <a:avLst/>
          </a:prstGeom>
          <a:noFill/>
        </p:spPr>
        <p:txBody>
          <a:bodyPr wrap="none" rtlCol="0">
            <a:spAutoFit/>
          </a:bodyPr>
          <a:lstStyle/>
          <a:p>
            <a:pPr algn="ctr" defTabSz="685800"/>
            <a:r>
              <a:rPr lang="en-US" sz="1350" dirty="0">
                <a:solidFill>
                  <a:prstClr val="black"/>
                </a:solidFill>
                <a:latin typeface="Calibri" panose="020F0502020204030204"/>
              </a:rPr>
              <a:t>Indicators</a:t>
            </a:r>
          </a:p>
        </p:txBody>
      </p:sp>
      <p:cxnSp>
        <p:nvCxnSpPr>
          <p:cNvPr id="55" name="Straight Arrow Connector 54">
            <a:extLst>
              <a:ext uri="{FF2B5EF4-FFF2-40B4-BE49-F238E27FC236}">
                <a16:creationId xmlns:a16="http://schemas.microsoft.com/office/drawing/2014/main" xmlns="" id="{E8344AE0-16E2-443F-ACB3-3945218BFC1F}"/>
              </a:ext>
            </a:extLst>
          </p:cNvPr>
          <p:cNvCxnSpPr/>
          <p:nvPr/>
        </p:nvCxnSpPr>
        <p:spPr>
          <a:xfrm flipH="1" flipV="1">
            <a:off x="2733102" y="1714959"/>
            <a:ext cx="363556" cy="297455"/>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56" name="Straight Arrow Connector 55">
            <a:extLst>
              <a:ext uri="{FF2B5EF4-FFF2-40B4-BE49-F238E27FC236}">
                <a16:creationId xmlns:a16="http://schemas.microsoft.com/office/drawing/2014/main" xmlns="" id="{A8B7EDDE-D0F7-4265-88E1-DA3376C4F5AD}"/>
              </a:ext>
            </a:extLst>
          </p:cNvPr>
          <p:cNvCxnSpPr>
            <a:endCxn id="53" idx="3"/>
          </p:cNvCxnSpPr>
          <p:nvPr/>
        </p:nvCxnSpPr>
        <p:spPr>
          <a:xfrm flipH="1" flipV="1">
            <a:off x="2734792" y="2119763"/>
            <a:ext cx="320554" cy="67"/>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57" name="Straight Arrow Connector 56">
            <a:extLst>
              <a:ext uri="{FF2B5EF4-FFF2-40B4-BE49-F238E27FC236}">
                <a16:creationId xmlns:a16="http://schemas.microsoft.com/office/drawing/2014/main" xmlns="" id="{B84E97DE-143B-461A-B333-B5697885AA83}"/>
              </a:ext>
            </a:extLst>
          </p:cNvPr>
          <p:cNvCxnSpPr/>
          <p:nvPr/>
        </p:nvCxnSpPr>
        <p:spPr>
          <a:xfrm flipH="1">
            <a:off x="2742350" y="2218980"/>
            <a:ext cx="354309" cy="383624"/>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58" name="TextBox 57">
            <a:extLst>
              <a:ext uri="{FF2B5EF4-FFF2-40B4-BE49-F238E27FC236}">
                <a16:creationId xmlns:a16="http://schemas.microsoft.com/office/drawing/2014/main" xmlns="" id="{CDA709B1-E675-4B97-A08F-31DAD71C52D9}"/>
              </a:ext>
            </a:extLst>
          </p:cNvPr>
          <p:cNvSpPr txBox="1"/>
          <p:nvPr/>
        </p:nvSpPr>
        <p:spPr>
          <a:xfrm>
            <a:off x="9184838" y="1573115"/>
            <a:ext cx="877549" cy="300082"/>
          </a:xfrm>
          <a:prstGeom prst="rect">
            <a:avLst/>
          </a:prstGeom>
          <a:noFill/>
        </p:spPr>
        <p:txBody>
          <a:bodyPr wrap="none" rtlCol="0">
            <a:spAutoFit/>
          </a:bodyPr>
          <a:lstStyle/>
          <a:p>
            <a:pPr algn="ctr" defTabSz="685800"/>
            <a:r>
              <a:rPr lang="en-US" sz="1350" dirty="0">
                <a:solidFill>
                  <a:prstClr val="black"/>
                </a:solidFill>
                <a:latin typeface="Calibri" panose="020F0502020204030204"/>
              </a:rPr>
              <a:t>Indicators</a:t>
            </a:r>
          </a:p>
        </p:txBody>
      </p:sp>
      <p:sp>
        <p:nvSpPr>
          <p:cNvPr id="59" name="TextBox 58">
            <a:extLst>
              <a:ext uri="{FF2B5EF4-FFF2-40B4-BE49-F238E27FC236}">
                <a16:creationId xmlns:a16="http://schemas.microsoft.com/office/drawing/2014/main" xmlns="" id="{5BC04A2C-27FF-4874-A345-0C6F8512D590}"/>
              </a:ext>
            </a:extLst>
          </p:cNvPr>
          <p:cNvSpPr txBox="1"/>
          <p:nvPr/>
        </p:nvSpPr>
        <p:spPr>
          <a:xfrm>
            <a:off x="9184838" y="1984870"/>
            <a:ext cx="877549" cy="300082"/>
          </a:xfrm>
          <a:prstGeom prst="rect">
            <a:avLst/>
          </a:prstGeom>
          <a:noFill/>
        </p:spPr>
        <p:txBody>
          <a:bodyPr wrap="none" rtlCol="0">
            <a:spAutoFit/>
          </a:bodyPr>
          <a:lstStyle/>
          <a:p>
            <a:pPr algn="ctr" defTabSz="685800"/>
            <a:r>
              <a:rPr lang="en-US" sz="1350" dirty="0">
                <a:solidFill>
                  <a:prstClr val="black"/>
                </a:solidFill>
                <a:latin typeface="Calibri" panose="020F0502020204030204"/>
              </a:rPr>
              <a:t>Indicators</a:t>
            </a:r>
          </a:p>
        </p:txBody>
      </p:sp>
      <p:sp>
        <p:nvSpPr>
          <p:cNvPr id="60" name="TextBox 59">
            <a:extLst>
              <a:ext uri="{FF2B5EF4-FFF2-40B4-BE49-F238E27FC236}">
                <a16:creationId xmlns:a16="http://schemas.microsoft.com/office/drawing/2014/main" xmlns="" id="{8F171C1C-B7F8-4FB0-B0AB-B389A059DD37}"/>
              </a:ext>
            </a:extLst>
          </p:cNvPr>
          <p:cNvSpPr txBox="1"/>
          <p:nvPr/>
        </p:nvSpPr>
        <p:spPr>
          <a:xfrm>
            <a:off x="9184838" y="2504040"/>
            <a:ext cx="877549" cy="300082"/>
          </a:xfrm>
          <a:prstGeom prst="rect">
            <a:avLst/>
          </a:prstGeom>
          <a:noFill/>
        </p:spPr>
        <p:txBody>
          <a:bodyPr wrap="none" rtlCol="0">
            <a:spAutoFit/>
          </a:bodyPr>
          <a:lstStyle/>
          <a:p>
            <a:pPr algn="ctr" defTabSz="685800"/>
            <a:r>
              <a:rPr lang="en-US" sz="1350" dirty="0">
                <a:solidFill>
                  <a:prstClr val="black"/>
                </a:solidFill>
                <a:latin typeface="Calibri" panose="020F0502020204030204"/>
              </a:rPr>
              <a:t>Indicators</a:t>
            </a:r>
          </a:p>
        </p:txBody>
      </p:sp>
      <p:cxnSp>
        <p:nvCxnSpPr>
          <p:cNvPr id="61" name="Straight Arrow Connector 60">
            <a:extLst>
              <a:ext uri="{FF2B5EF4-FFF2-40B4-BE49-F238E27FC236}">
                <a16:creationId xmlns:a16="http://schemas.microsoft.com/office/drawing/2014/main" xmlns="" id="{BD19B9D0-BF8A-4977-B594-983808711C34}"/>
              </a:ext>
            </a:extLst>
          </p:cNvPr>
          <p:cNvCxnSpPr>
            <a:endCxn id="58" idx="1"/>
          </p:cNvCxnSpPr>
          <p:nvPr/>
        </p:nvCxnSpPr>
        <p:spPr>
          <a:xfrm flipV="1">
            <a:off x="8616109" y="1723156"/>
            <a:ext cx="568729" cy="322312"/>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62" name="Straight Arrow Connector 61">
            <a:extLst>
              <a:ext uri="{FF2B5EF4-FFF2-40B4-BE49-F238E27FC236}">
                <a16:creationId xmlns:a16="http://schemas.microsoft.com/office/drawing/2014/main" xmlns="" id="{D0F0EA37-2C92-43DF-954C-497553DBDAFD}"/>
              </a:ext>
            </a:extLst>
          </p:cNvPr>
          <p:cNvCxnSpPr/>
          <p:nvPr/>
        </p:nvCxnSpPr>
        <p:spPr>
          <a:xfrm>
            <a:off x="8591320" y="2384234"/>
            <a:ext cx="578386" cy="24788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72" name="Straight Arrow Connector 71">
            <a:extLst>
              <a:ext uri="{FF2B5EF4-FFF2-40B4-BE49-F238E27FC236}">
                <a16:creationId xmlns:a16="http://schemas.microsoft.com/office/drawing/2014/main" xmlns="" id="{3A74D117-E5D3-4067-BF06-AE55D2EC8922}"/>
              </a:ext>
            </a:extLst>
          </p:cNvPr>
          <p:cNvCxnSpPr>
            <a:endCxn id="59" idx="1"/>
          </p:cNvCxnSpPr>
          <p:nvPr/>
        </p:nvCxnSpPr>
        <p:spPr>
          <a:xfrm flipV="1">
            <a:off x="8665685" y="2134911"/>
            <a:ext cx="519153" cy="34496"/>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74" name="TextBox 73">
            <a:extLst>
              <a:ext uri="{FF2B5EF4-FFF2-40B4-BE49-F238E27FC236}">
                <a16:creationId xmlns:a16="http://schemas.microsoft.com/office/drawing/2014/main" xmlns="" id="{04DE521F-1D1F-449B-B728-2466C7C04A5E}"/>
              </a:ext>
            </a:extLst>
          </p:cNvPr>
          <p:cNvSpPr txBox="1"/>
          <p:nvPr/>
        </p:nvSpPr>
        <p:spPr>
          <a:xfrm>
            <a:off x="1880654" y="2919926"/>
            <a:ext cx="877549" cy="300082"/>
          </a:xfrm>
          <a:prstGeom prst="rect">
            <a:avLst/>
          </a:prstGeom>
          <a:noFill/>
        </p:spPr>
        <p:txBody>
          <a:bodyPr wrap="none" rtlCol="0">
            <a:spAutoFit/>
          </a:bodyPr>
          <a:lstStyle/>
          <a:p>
            <a:pPr algn="ctr" defTabSz="685800"/>
            <a:r>
              <a:rPr lang="en-US" sz="1350" dirty="0">
                <a:solidFill>
                  <a:prstClr val="black"/>
                </a:solidFill>
                <a:latin typeface="Calibri" panose="020F0502020204030204"/>
              </a:rPr>
              <a:t>Indicators</a:t>
            </a:r>
          </a:p>
        </p:txBody>
      </p:sp>
      <p:sp>
        <p:nvSpPr>
          <p:cNvPr id="75" name="TextBox 74">
            <a:extLst>
              <a:ext uri="{FF2B5EF4-FFF2-40B4-BE49-F238E27FC236}">
                <a16:creationId xmlns:a16="http://schemas.microsoft.com/office/drawing/2014/main" xmlns="" id="{BA80A659-E16C-4D67-9DF3-5562F514DF32}"/>
              </a:ext>
            </a:extLst>
          </p:cNvPr>
          <p:cNvSpPr txBox="1"/>
          <p:nvPr/>
        </p:nvSpPr>
        <p:spPr>
          <a:xfrm>
            <a:off x="1880654" y="3331682"/>
            <a:ext cx="877549" cy="300082"/>
          </a:xfrm>
          <a:prstGeom prst="rect">
            <a:avLst/>
          </a:prstGeom>
          <a:noFill/>
        </p:spPr>
        <p:txBody>
          <a:bodyPr wrap="none" rtlCol="0">
            <a:spAutoFit/>
          </a:bodyPr>
          <a:lstStyle/>
          <a:p>
            <a:pPr algn="ctr" defTabSz="685800"/>
            <a:r>
              <a:rPr lang="en-US" sz="1350" dirty="0">
                <a:solidFill>
                  <a:prstClr val="black"/>
                </a:solidFill>
                <a:latin typeface="Calibri" panose="020F0502020204030204"/>
              </a:rPr>
              <a:t>Indicators</a:t>
            </a:r>
          </a:p>
        </p:txBody>
      </p:sp>
      <p:sp>
        <p:nvSpPr>
          <p:cNvPr id="76" name="TextBox 75">
            <a:extLst>
              <a:ext uri="{FF2B5EF4-FFF2-40B4-BE49-F238E27FC236}">
                <a16:creationId xmlns:a16="http://schemas.microsoft.com/office/drawing/2014/main" xmlns="" id="{B1F72141-5B97-4D60-ABB5-A635B3020A8A}"/>
              </a:ext>
            </a:extLst>
          </p:cNvPr>
          <p:cNvSpPr txBox="1"/>
          <p:nvPr/>
        </p:nvSpPr>
        <p:spPr>
          <a:xfrm>
            <a:off x="1880654" y="3850852"/>
            <a:ext cx="877549" cy="300082"/>
          </a:xfrm>
          <a:prstGeom prst="rect">
            <a:avLst/>
          </a:prstGeom>
          <a:noFill/>
        </p:spPr>
        <p:txBody>
          <a:bodyPr wrap="none" rtlCol="0">
            <a:spAutoFit/>
          </a:bodyPr>
          <a:lstStyle/>
          <a:p>
            <a:pPr algn="ctr" defTabSz="685800"/>
            <a:r>
              <a:rPr lang="en-US" sz="1350" dirty="0">
                <a:solidFill>
                  <a:prstClr val="black"/>
                </a:solidFill>
                <a:latin typeface="Calibri" panose="020F0502020204030204"/>
              </a:rPr>
              <a:t>Indicators</a:t>
            </a:r>
          </a:p>
        </p:txBody>
      </p:sp>
      <p:cxnSp>
        <p:nvCxnSpPr>
          <p:cNvPr id="77" name="Straight Arrow Connector 76">
            <a:extLst>
              <a:ext uri="{FF2B5EF4-FFF2-40B4-BE49-F238E27FC236}">
                <a16:creationId xmlns:a16="http://schemas.microsoft.com/office/drawing/2014/main" xmlns="" id="{330F37DF-C7DA-450C-9F28-E1BA89C1E73E}"/>
              </a:ext>
            </a:extLst>
          </p:cNvPr>
          <p:cNvCxnSpPr/>
          <p:nvPr/>
        </p:nvCxnSpPr>
        <p:spPr>
          <a:xfrm flipH="1" flipV="1">
            <a:off x="2756513" y="3076920"/>
            <a:ext cx="363556" cy="297455"/>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78" name="Straight Arrow Connector 77">
            <a:extLst>
              <a:ext uri="{FF2B5EF4-FFF2-40B4-BE49-F238E27FC236}">
                <a16:creationId xmlns:a16="http://schemas.microsoft.com/office/drawing/2014/main" xmlns="" id="{74F13923-108F-4AC7-8F31-EFC78538F6D0}"/>
              </a:ext>
            </a:extLst>
          </p:cNvPr>
          <p:cNvCxnSpPr>
            <a:endCxn id="75" idx="3"/>
          </p:cNvCxnSpPr>
          <p:nvPr/>
        </p:nvCxnSpPr>
        <p:spPr>
          <a:xfrm flipH="1" flipV="1">
            <a:off x="2758202" y="3481723"/>
            <a:ext cx="320554" cy="66"/>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79" name="Straight Arrow Connector 78">
            <a:extLst>
              <a:ext uri="{FF2B5EF4-FFF2-40B4-BE49-F238E27FC236}">
                <a16:creationId xmlns:a16="http://schemas.microsoft.com/office/drawing/2014/main" xmlns="" id="{11F4C69B-C264-4EC7-B06E-7E75C1A1CABE}"/>
              </a:ext>
            </a:extLst>
          </p:cNvPr>
          <p:cNvCxnSpPr/>
          <p:nvPr/>
        </p:nvCxnSpPr>
        <p:spPr>
          <a:xfrm flipH="1">
            <a:off x="2765760" y="3580940"/>
            <a:ext cx="354309" cy="383624"/>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80" name="Straight Arrow Connector 79">
            <a:extLst>
              <a:ext uri="{FF2B5EF4-FFF2-40B4-BE49-F238E27FC236}">
                <a16:creationId xmlns:a16="http://schemas.microsoft.com/office/drawing/2014/main" xmlns="" id="{1F0CA7DA-C9EA-4A21-9F5D-0B273D8ACB3C}"/>
              </a:ext>
            </a:extLst>
          </p:cNvPr>
          <p:cNvCxnSpPr/>
          <p:nvPr/>
        </p:nvCxnSpPr>
        <p:spPr>
          <a:xfrm flipV="1">
            <a:off x="4608723" y="2334660"/>
            <a:ext cx="2404431" cy="1131983"/>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81" name="TextBox 80">
            <a:extLst>
              <a:ext uri="{FF2B5EF4-FFF2-40B4-BE49-F238E27FC236}">
                <a16:creationId xmlns:a16="http://schemas.microsoft.com/office/drawing/2014/main" xmlns="" id="{680DF981-ED5B-4476-9F72-77CEE140684A}"/>
              </a:ext>
            </a:extLst>
          </p:cNvPr>
          <p:cNvSpPr txBox="1"/>
          <p:nvPr/>
        </p:nvSpPr>
        <p:spPr>
          <a:xfrm rot="20019180">
            <a:off x="4822085" y="2710083"/>
            <a:ext cx="1891865" cy="577081"/>
          </a:xfrm>
          <a:prstGeom prst="rect">
            <a:avLst/>
          </a:prstGeom>
          <a:noFill/>
        </p:spPr>
        <p:txBody>
          <a:bodyPr wrap="none" rtlCol="0">
            <a:spAutoFit/>
          </a:bodyPr>
          <a:lstStyle/>
          <a:p>
            <a:pPr defTabSz="685800"/>
            <a:r>
              <a:rPr lang="en-US" sz="1050" dirty="0">
                <a:solidFill>
                  <a:prstClr val="black"/>
                </a:solidFill>
                <a:latin typeface="Calibri" panose="020F0502020204030204"/>
              </a:rPr>
              <a:t>Beta Weight</a:t>
            </a:r>
          </a:p>
          <a:p>
            <a:pPr defTabSz="685800"/>
            <a:r>
              <a:rPr lang="en-US" sz="1050" dirty="0">
                <a:solidFill>
                  <a:prstClr val="black"/>
                </a:solidFill>
                <a:latin typeface="Calibri" panose="020F0502020204030204"/>
              </a:rPr>
              <a:t>Or                              and p-Value</a:t>
            </a:r>
          </a:p>
          <a:p>
            <a:pPr defTabSz="685800"/>
            <a:r>
              <a:rPr lang="en-US" sz="1050" dirty="0">
                <a:solidFill>
                  <a:prstClr val="black"/>
                </a:solidFill>
                <a:latin typeface="Calibri" panose="020F0502020204030204"/>
              </a:rPr>
              <a:t>Path Coefficient</a:t>
            </a:r>
          </a:p>
        </p:txBody>
      </p:sp>
      <p:sp>
        <p:nvSpPr>
          <p:cNvPr id="83" name="TextBox 82">
            <a:extLst>
              <a:ext uri="{FF2B5EF4-FFF2-40B4-BE49-F238E27FC236}">
                <a16:creationId xmlns:a16="http://schemas.microsoft.com/office/drawing/2014/main" xmlns="" id="{5E595E78-127E-4AE5-B042-3E1487197577}"/>
              </a:ext>
            </a:extLst>
          </p:cNvPr>
          <p:cNvSpPr txBox="1"/>
          <p:nvPr/>
        </p:nvSpPr>
        <p:spPr>
          <a:xfrm>
            <a:off x="9183460" y="2943338"/>
            <a:ext cx="877549" cy="300082"/>
          </a:xfrm>
          <a:prstGeom prst="rect">
            <a:avLst/>
          </a:prstGeom>
          <a:noFill/>
        </p:spPr>
        <p:txBody>
          <a:bodyPr wrap="none" rtlCol="0">
            <a:spAutoFit/>
          </a:bodyPr>
          <a:lstStyle/>
          <a:p>
            <a:pPr algn="ctr" defTabSz="685800"/>
            <a:r>
              <a:rPr lang="en-US" sz="1350" dirty="0">
                <a:solidFill>
                  <a:prstClr val="black"/>
                </a:solidFill>
                <a:latin typeface="Calibri" panose="020F0502020204030204"/>
              </a:rPr>
              <a:t>Indicators</a:t>
            </a:r>
          </a:p>
        </p:txBody>
      </p:sp>
      <p:sp>
        <p:nvSpPr>
          <p:cNvPr id="84" name="TextBox 83">
            <a:extLst>
              <a:ext uri="{FF2B5EF4-FFF2-40B4-BE49-F238E27FC236}">
                <a16:creationId xmlns:a16="http://schemas.microsoft.com/office/drawing/2014/main" xmlns="" id="{D1AF0D29-FA19-432D-9DED-77D359425424}"/>
              </a:ext>
            </a:extLst>
          </p:cNvPr>
          <p:cNvSpPr txBox="1"/>
          <p:nvPr/>
        </p:nvSpPr>
        <p:spPr>
          <a:xfrm>
            <a:off x="9183460" y="3355094"/>
            <a:ext cx="877549" cy="300082"/>
          </a:xfrm>
          <a:prstGeom prst="rect">
            <a:avLst/>
          </a:prstGeom>
          <a:noFill/>
        </p:spPr>
        <p:txBody>
          <a:bodyPr wrap="none" rtlCol="0">
            <a:spAutoFit/>
          </a:bodyPr>
          <a:lstStyle/>
          <a:p>
            <a:pPr algn="ctr" defTabSz="685800"/>
            <a:r>
              <a:rPr lang="en-US" sz="1350" dirty="0">
                <a:solidFill>
                  <a:prstClr val="black"/>
                </a:solidFill>
                <a:latin typeface="Calibri" panose="020F0502020204030204"/>
              </a:rPr>
              <a:t>Indicators</a:t>
            </a:r>
          </a:p>
        </p:txBody>
      </p:sp>
      <p:sp>
        <p:nvSpPr>
          <p:cNvPr id="85" name="TextBox 84">
            <a:extLst>
              <a:ext uri="{FF2B5EF4-FFF2-40B4-BE49-F238E27FC236}">
                <a16:creationId xmlns:a16="http://schemas.microsoft.com/office/drawing/2014/main" xmlns="" id="{49903FE4-B4FD-464B-8B4C-F0B8272AA616}"/>
              </a:ext>
            </a:extLst>
          </p:cNvPr>
          <p:cNvSpPr txBox="1"/>
          <p:nvPr/>
        </p:nvSpPr>
        <p:spPr>
          <a:xfrm>
            <a:off x="9183460" y="3874264"/>
            <a:ext cx="877549" cy="300082"/>
          </a:xfrm>
          <a:prstGeom prst="rect">
            <a:avLst/>
          </a:prstGeom>
          <a:noFill/>
        </p:spPr>
        <p:txBody>
          <a:bodyPr wrap="none" rtlCol="0">
            <a:spAutoFit/>
          </a:bodyPr>
          <a:lstStyle/>
          <a:p>
            <a:pPr algn="ctr" defTabSz="685800"/>
            <a:r>
              <a:rPr lang="en-US" sz="1350" dirty="0">
                <a:solidFill>
                  <a:prstClr val="black"/>
                </a:solidFill>
                <a:latin typeface="Calibri" panose="020F0502020204030204"/>
              </a:rPr>
              <a:t>Indicators</a:t>
            </a:r>
          </a:p>
        </p:txBody>
      </p:sp>
      <p:cxnSp>
        <p:nvCxnSpPr>
          <p:cNvPr id="86" name="Straight Arrow Connector 85">
            <a:extLst>
              <a:ext uri="{FF2B5EF4-FFF2-40B4-BE49-F238E27FC236}">
                <a16:creationId xmlns:a16="http://schemas.microsoft.com/office/drawing/2014/main" xmlns="" id="{FF25BDE4-078F-4A3F-9B6F-095DEA692B37}"/>
              </a:ext>
            </a:extLst>
          </p:cNvPr>
          <p:cNvCxnSpPr>
            <a:endCxn id="83" idx="1"/>
          </p:cNvCxnSpPr>
          <p:nvPr/>
        </p:nvCxnSpPr>
        <p:spPr>
          <a:xfrm flipV="1">
            <a:off x="8614731" y="3093380"/>
            <a:ext cx="568729" cy="322313"/>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87" name="Straight Arrow Connector 86">
            <a:extLst>
              <a:ext uri="{FF2B5EF4-FFF2-40B4-BE49-F238E27FC236}">
                <a16:creationId xmlns:a16="http://schemas.microsoft.com/office/drawing/2014/main" xmlns="" id="{51029CBE-5AC5-4779-AE52-B6E6A7931553}"/>
              </a:ext>
            </a:extLst>
          </p:cNvPr>
          <p:cNvCxnSpPr/>
          <p:nvPr/>
        </p:nvCxnSpPr>
        <p:spPr>
          <a:xfrm>
            <a:off x="8589942" y="3754458"/>
            <a:ext cx="578386" cy="24788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88" name="Straight Arrow Connector 87">
            <a:extLst>
              <a:ext uri="{FF2B5EF4-FFF2-40B4-BE49-F238E27FC236}">
                <a16:creationId xmlns:a16="http://schemas.microsoft.com/office/drawing/2014/main" xmlns="" id="{F65FA25B-AB77-4705-8192-F8A4D144BFA4}"/>
              </a:ext>
            </a:extLst>
          </p:cNvPr>
          <p:cNvCxnSpPr>
            <a:endCxn id="84" idx="1"/>
          </p:cNvCxnSpPr>
          <p:nvPr/>
        </p:nvCxnSpPr>
        <p:spPr>
          <a:xfrm flipV="1">
            <a:off x="8664307" y="3505135"/>
            <a:ext cx="519153" cy="34496"/>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89" name="Straight Arrow Connector 88">
            <a:extLst>
              <a:ext uri="{FF2B5EF4-FFF2-40B4-BE49-F238E27FC236}">
                <a16:creationId xmlns:a16="http://schemas.microsoft.com/office/drawing/2014/main" xmlns="" id="{A08B3632-F7BD-4A12-974C-9877F38353EC}"/>
              </a:ext>
            </a:extLst>
          </p:cNvPr>
          <p:cNvCxnSpPr/>
          <p:nvPr/>
        </p:nvCxnSpPr>
        <p:spPr>
          <a:xfrm>
            <a:off x="4666561" y="2243769"/>
            <a:ext cx="2330068" cy="1222872"/>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90" name="Straight Arrow Connector 89">
            <a:extLst>
              <a:ext uri="{FF2B5EF4-FFF2-40B4-BE49-F238E27FC236}">
                <a16:creationId xmlns:a16="http://schemas.microsoft.com/office/drawing/2014/main" xmlns="" id="{1DBE3617-49F2-4906-A288-B86761E3FEDC}"/>
              </a:ext>
            </a:extLst>
          </p:cNvPr>
          <p:cNvCxnSpPr/>
          <p:nvPr/>
        </p:nvCxnSpPr>
        <p:spPr>
          <a:xfrm>
            <a:off x="4559148" y="3648420"/>
            <a:ext cx="2445745" cy="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95" name="TextBox 94">
            <a:extLst>
              <a:ext uri="{FF2B5EF4-FFF2-40B4-BE49-F238E27FC236}">
                <a16:creationId xmlns:a16="http://schemas.microsoft.com/office/drawing/2014/main" xmlns="" id="{8FABF80F-0A51-446E-9CAE-AFB5980491F5}"/>
              </a:ext>
            </a:extLst>
          </p:cNvPr>
          <p:cNvSpPr txBox="1"/>
          <p:nvPr/>
        </p:nvSpPr>
        <p:spPr>
          <a:xfrm>
            <a:off x="1371601" y="4469032"/>
            <a:ext cx="9150351" cy="2092881"/>
          </a:xfrm>
          <a:prstGeom prst="rect">
            <a:avLst/>
          </a:prstGeom>
          <a:noFill/>
        </p:spPr>
        <p:txBody>
          <a:bodyPr wrap="square" rtlCol="0">
            <a:spAutoFit/>
          </a:bodyPr>
          <a:lstStyle/>
          <a:p>
            <a:pPr algn="ctr" eaLnBrk="0" fontAlgn="base" hangingPunct="0">
              <a:spcBef>
                <a:spcPct val="0"/>
              </a:spcBef>
              <a:spcAft>
                <a:spcPct val="0"/>
              </a:spcAft>
            </a:pPr>
            <a:r>
              <a:rPr lang="en-US" sz="1600" dirty="0">
                <a:solidFill>
                  <a:prstClr val="black"/>
                </a:solidFill>
                <a:latin typeface="Times" pitchFamily="2" charset="0"/>
              </a:rPr>
              <a:t>Example</a:t>
            </a:r>
          </a:p>
          <a:p>
            <a:pPr algn="ctr" eaLnBrk="0" fontAlgn="base" hangingPunct="0">
              <a:spcBef>
                <a:spcPct val="0"/>
              </a:spcBef>
              <a:spcAft>
                <a:spcPct val="0"/>
              </a:spcAft>
            </a:pPr>
            <a:r>
              <a:rPr lang="en-US" sz="1600" dirty="0">
                <a:solidFill>
                  <a:prstClr val="black"/>
                </a:solidFill>
                <a:latin typeface="Times" pitchFamily="2" charset="0"/>
              </a:rPr>
              <a:t>Research Question:  In an organization, do </a:t>
            </a:r>
            <a:r>
              <a:rPr lang="en-US" sz="1600" dirty="0">
                <a:solidFill>
                  <a:srgbClr val="FF0000"/>
                </a:solidFill>
                <a:latin typeface="Times" pitchFamily="2" charset="0"/>
              </a:rPr>
              <a:t>level of commitment </a:t>
            </a:r>
            <a:r>
              <a:rPr lang="en-US" sz="1600" dirty="0">
                <a:solidFill>
                  <a:prstClr val="black"/>
                </a:solidFill>
                <a:latin typeface="Times" pitchFamily="2" charset="0"/>
              </a:rPr>
              <a:t>and</a:t>
            </a:r>
            <a:r>
              <a:rPr lang="en-US" sz="1600" dirty="0">
                <a:solidFill>
                  <a:srgbClr val="FF0000"/>
                </a:solidFill>
                <a:latin typeface="Times" pitchFamily="2" charset="0"/>
              </a:rPr>
              <a:t> servant leadership </a:t>
            </a:r>
            <a:r>
              <a:rPr lang="en-US" sz="1600" dirty="0">
                <a:solidFill>
                  <a:prstClr val="black"/>
                </a:solidFill>
                <a:latin typeface="Times" pitchFamily="2" charset="0"/>
              </a:rPr>
              <a:t>predict </a:t>
            </a:r>
            <a:r>
              <a:rPr lang="en-US" sz="1600" dirty="0">
                <a:solidFill>
                  <a:srgbClr val="FF0000"/>
                </a:solidFill>
                <a:latin typeface="Times" pitchFamily="2" charset="0"/>
              </a:rPr>
              <a:t>turnover intention </a:t>
            </a:r>
            <a:r>
              <a:rPr lang="en-US" sz="1600" dirty="0">
                <a:solidFill>
                  <a:prstClr val="black"/>
                </a:solidFill>
                <a:latin typeface="Times" pitchFamily="2" charset="0"/>
              </a:rPr>
              <a:t>and</a:t>
            </a:r>
            <a:r>
              <a:rPr lang="en-US" sz="1600" dirty="0">
                <a:solidFill>
                  <a:srgbClr val="FF0000"/>
                </a:solidFill>
                <a:latin typeface="Times" pitchFamily="2" charset="0"/>
              </a:rPr>
              <a:t> productivity?</a:t>
            </a:r>
          </a:p>
          <a:p>
            <a:pPr algn="ctr" eaLnBrk="0" fontAlgn="base" hangingPunct="0">
              <a:spcBef>
                <a:spcPct val="0"/>
              </a:spcBef>
              <a:spcAft>
                <a:spcPct val="0"/>
              </a:spcAft>
            </a:pPr>
            <a:r>
              <a:rPr lang="en-US" sz="1600" dirty="0">
                <a:solidFill>
                  <a:prstClr val="black"/>
                </a:solidFill>
                <a:latin typeface="Times" pitchFamily="2" charset="0"/>
              </a:rPr>
              <a:t>H1:  </a:t>
            </a:r>
            <a:r>
              <a:rPr lang="en-US" sz="1600" dirty="0">
                <a:solidFill>
                  <a:srgbClr val="FF0000"/>
                </a:solidFill>
                <a:latin typeface="Times" pitchFamily="2" charset="0"/>
              </a:rPr>
              <a:t>Level of commitment </a:t>
            </a:r>
            <a:r>
              <a:rPr lang="en-US" sz="1600" dirty="0">
                <a:solidFill>
                  <a:prstClr val="black"/>
                </a:solidFill>
                <a:latin typeface="Times" pitchFamily="2" charset="0"/>
              </a:rPr>
              <a:t>negatively affects </a:t>
            </a:r>
            <a:r>
              <a:rPr lang="en-US" sz="1600" dirty="0">
                <a:solidFill>
                  <a:srgbClr val="FF0000"/>
                </a:solidFill>
                <a:latin typeface="Times" pitchFamily="2" charset="0"/>
              </a:rPr>
              <a:t>turnover intention</a:t>
            </a:r>
          </a:p>
          <a:p>
            <a:pPr algn="ctr" eaLnBrk="0" fontAlgn="base" hangingPunct="0">
              <a:spcBef>
                <a:spcPct val="0"/>
              </a:spcBef>
              <a:spcAft>
                <a:spcPct val="0"/>
              </a:spcAft>
            </a:pPr>
            <a:r>
              <a:rPr lang="en-US" sz="1600" dirty="0">
                <a:solidFill>
                  <a:prstClr val="black"/>
                </a:solidFill>
                <a:latin typeface="Times" pitchFamily="2" charset="0"/>
              </a:rPr>
              <a:t>H2:  </a:t>
            </a:r>
            <a:r>
              <a:rPr lang="en-US" sz="1600" dirty="0">
                <a:solidFill>
                  <a:srgbClr val="FF0000"/>
                </a:solidFill>
                <a:latin typeface="Times" pitchFamily="2" charset="0"/>
              </a:rPr>
              <a:t>Level of commitment </a:t>
            </a:r>
            <a:r>
              <a:rPr lang="en-US" sz="1600" dirty="0">
                <a:solidFill>
                  <a:prstClr val="black"/>
                </a:solidFill>
                <a:latin typeface="Times" pitchFamily="2" charset="0"/>
              </a:rPr>
              <a:t>positively affects </a:t>
            </a:r>
            <a:r>
              <a:rPr lang="en-US" sz="1600" dirty="0">
                <a:solidFill>
                  <a:srgbClr val="FF0000"/>
                </a:solidFill>
                <a:latin typeface="Times" pitchFamily="2" charset="0"/>
              </a:rPr>
              <a:t>productivity</a:t>
            </a:r>
          </a:p>
          <a:p>
            <a:pPr algn="ctr" eaLnBrk="0" fontAlgn="base" hangingPunct="0">
              <a:spcBef>
                <a:spcPct val="0"/>
              </a:spcBef>
              <a:spcAft>
                <a:spcPct val="0"/>
              </a:spcAft>
            </a:pPr>
            <a:r>
              <a:rPr lang="en-US" sz="1600" dirty="0">
                <a:solidFill>
                  <a:prstClr val="black"/>
                </a:solidFill>
                <a:latin typeface="Times" pitchFamily="2" charset="0"/>
              </a:rPr>
              <a:t>H3:  </a:t>
            </a:r>
            <a:r>
              <a:rPr lang="en-US" sz="1600" dirty="0">
                <a:solidFill>
                  <a:srgbClr val="FF0000"/>
                </a:solidFill>
                <a:latin typeface="Times" pitchFamily="2" charset="0"/>
              </a:rPr>
              <a:t>Servant leadership </a:t>
            </a:r>
            <a:r>
              <a:rPr lang="en-US" sz="1600" dirty="0">
                <a:solidFill>
                  <a:prstClr val="black"/>
                </a:solidFill>
                <a:latin typeface="Times" pitchFamily="2" charset="0"/>
              </a:rPr>
              <a:t>negatively affects </a:t>
            </a:r>
            <a:r>
              <a:rPr lang="en-US" sz="1600" dirty="0">
                <a:solidFill>
                  <a:srgbClr val="FF0000"/>
                </a:solidFill>
                <a:latin typeface="Times" pitchFamily="2" charset="0"/>
              </a:rPr>
              <a:t>turnover intention</a:t>
            </a:r>
          </a:p>
          <a:p>
            <a:pPr algn="ctr" eaLnBrk="0" fontAlgn="base" hangingPunct="0">
              <a:spcBef>
                <a:spcPct val="0"/>
              </a:spcBef>
              <a:spcAft>
                <a:spcPct val="0"/>
              </a:spcAft>
            </a:pPr>
            <a:r>
              <a:rPr lang="en-US" sz="1600" dirty="0">
                <a:solidFill>
                  <a:prstClr val="black"/>
                </a:solidFill>
                <a:latin typeface="Times" pitchFamily="2" charset="0"/>
              </a:rPr>
              <a:t>H4:  </a:t>
            </a:r>
            <a:r>
              <a:rPr lang="en-US" sz="1600" dirty="0">
                <a:solidFill>
                  <a:srgbClr val="FF0000"/>
                </a:solidFill>
                <a:latin typeface="Times" pitchFamily="2" charset="0"/>
              </a:rPr>
              <a:t>Servant leadership </a:t>
            </a:r>
            <a:r>
              <a:rPr lang="en-US" sz="1600" dirty="0">
                <a:solidFill>
                  <a:prstClr val="black"/>
                </a:solidFill>
                <a:latin typeface="Times" pitchFamily="2" charset="0"/>
              </a:rPr>
              <a:t>positively affects </a:t>
            </a:r>
            <a:r>
              <a:rPr lang="en-US" sz="1600" dirty="0">
                <a:solidFill>
                  <a:srgbClr val="FF0000"/>
                </a:solidFill>
                <a:latin typeface="Times" pitchFamily="2" charset="0"/>
              </a:rPr>
              <a:t>productivity</a:t>
            </a:r>
          </a:p>
          <a:p>
            <a:pPr algn="ctr" eaLnBrk="0" fontAlgn="base" hangingPunct="0">
              <a:spcBef>
                <a:spcPct val="0"/>
              </a:spcBef>
              <a:spcAft>
                <a:spcPct val="0"/>
              </a:spcAft>
            </a:pPr>
            <a:endParaRPr lang="en-US" sz="1600" dirty="0">
              <a:solidFill>
                <a:srgbClr val="FF0000"/>
              </a:solidFill>
              <a:latin typeface="Times" pitchFamily="2" charset="0"/>
            </a:endParaRPr>
          </a:p>
        </p:txBody>
      </p:sp>
      <p:sp>
        <p:nvSpPr>
          <p:cNvPr id="100" name="TextBox 99">
            <a:extLst>
              <a:ext uri="{FF2B5EF4-FFF2-40B4-BE49-F238E27FC236}">
                <a16:creationId xmlns:a16="http://schemas.microsoft.com/office/drawing/2014/main" xmlns="" id="{3C9E6F38-82E8-4B20-A997-3AFACCFFD414}"/>
              </a:ext>
            </a:extLst>
          </p:cNvPr>
          <p:cNvSpPr txBox="1"/>
          <p:nvPr/>
        </p:nvSpPr>
        <p:spPr>
          <a:xfrm>
            <a:off x="5734602" y="1735216"/>
            <a:ext cx="543739" cy="369332"/>
          </a:xfrm>
          <a:prstGeom prst="rect">
            <a:avLst/>
          </a:prstGeom>
          <a:noFill/>
        </p:spPr>
        <p:txBody>
          <a:bodyPr wrap="none" rtlCol="0">
            <a:spAutoFit/>
          </a:bodyPr>
          <a:lstStyle/>
          <a:p>
            <a:pPr eaLnBrk="0" fontAlgn="base" hangingPunct="0">
              <a:spcBef>
                <a:spcPct val="0"/>
              </a:spcBef>
              <a:spcAft>
                <a:spcPct val="0"/>
              </a:spcAft>
            </a:pPr>
            <a:r>
              <a:rPr lang="en-US" dirty="0">
                <a:solidFill>
                  <a:srgbClr val="FF0000"/>
                </a:solidFill>
                <a:latin typeface="Times" pitchFamily="2" charset="0"/>
              </a:rPr>
              <a:t>H1-</a:t>
            </a:r>
          </a:p>
        </p:txBody>
      </p:sp>
      <p:sp>
        <p:nvSpPr>
          <p:cNvPr id="101" name="TextBox 100">
            <a:extLst>
              <a:ext uri="{FF2B5EF4-FFF2-40B4-BE49-F238E27FC236}">
                <a16:creationId xmlns:a16="http://schemas.microsoft.com/office/drawing/2014/main" xmlns="" id="{9DC393CD-C161-4290-B685-094AB408B5BF}"/>
              </a:ext>
            </a:extLst>
          </p:cNvPr>
          <p:cNvSpPr txBox="1"/>
          <p:nvPr/>
        </p:nvSpPr>
        <p:spPr>
          <a:xfrm>
            <a:off x="4657281" y="2373868"/>
            <a:ext cx="596638" cy="369332"/>
          </a:xfrm>
          <a:prstGeom prst="rect">
            <a:avLst/>
          </a:prstGeom>
          <a:noFill/>
        </p:spPr>
        <p:txBody>
          <a:bodyPr wrap="none" rtlCol="0">
            <a:spAutoFit/>
          </a:bodyPr>
          <a:lstStyle/>
          <a:p>
            <a:pPr eaLnBrk="0" fontAlgn="base" hangingPunct="0">
              <a:spcBef>
                <a:spcPct val="0"/>
              </a:spcBef>
              <a:spcAft>
                <a:spcPct val="0"/>
              </a:spcAft>
            </a:pPr>
            <a:r>
              <a:rPr lang="en-US" dirty="0">
                <a:solidFill>
                  <a:srgbClr val="FF0000"/>
                </a:solidFill>
                <a:latin typeface="Times" pitchFamily="2" charset="0"/>
              </a:rPr>
              <a:t>H2+</a:t>
            </a:r>
          </a:p>
        </p:txBody>
      </p:sp>
      <p:sp>
        <p:nvSpPr>
          <p:cNvPr id="102" name="TextBox 101">
            <a:extLst>
              <a:ext uri="{FF2B5EF4-FFF2-40B4-BE49-F238E27FC236}">
                <a16:creationId xmlns:a16="http://schemas.microsoft.com/office/drawing/2014/main" xmlns="" id="{F05C5C81-E1E5-414D-838A-133AD0919DCB}"/>
              </a:ext>
            </a:extLst>
          </p:cNvPr>
          <p:cNvSpPr txBox="1"/>
          <p:nvPr/>
        </p:nvSpPr>
        <p:spPr>
          <a:xfrm>
            <a:off x="5577490" y="3622323"/>
            <a:ext cx="596638" cy="369332"/>
          </a:xfrm>
          <a:prstGeom prst="rect">
            <a:avLst/>
          </a:prstGeom>
          <a:noFill/>
        </p:spPr>
        <p:txBody>
          <a:bodyPr wrap="none" rtlCol="0">
            <a:spAutoFit/>
          </a:bodyPr>
          <a:lstStyle/>
          <a:p>
            <a:pPr eaLnBrk="0" fontAlgn="base" hangingPunct="0">
              <a:spcBef>
                <a:spcPct val="0"/>
              </a:spcBef>
              <a:spcAft>
                <a:spcPct val="0"/>
              </a:spcAft>
            </a:pPr>
            <a:r>
              <a:rPr lang="en-US" dirty="0">
                <a:solidFill>
                  <a:srgbClr val="FF0000"/>
                </a:solidFill>
                <a:latin typeface="Times" pitchFamily="2" charset="0"/>
              </a:rPr>
              <a:t>H4+</a:t>
            </a:r>
          </a:p>
        </p:txBody>
      </p:sp>
      <p:sp>
        <p:nvSpPr>
          <p:cNvPr id="103" name="TextBox 102">
            <a:extLst>
              <a:ext uri="{FF2B5EF4-FFF2-40B4-BE49-F238E27FC236}">
                <a16:creationId xmlns:a16="http://schemas.microsoft.com/office/drawing/2014/main" xmlns="" id="{27FDDE8A-3A37-4573-9E4D-AF75718AC22F}"/>
              </a:ext>
            </a:extLst>
          </p:cNvPr>
          <p:cNvSpPr txBox="1"/>
          <p:nvPr/>
        </p:nvSpPr>
        <p:spPr>
          <a:xfrm>
            <a:off x="5852253" y="2392436"/>
            <a:ext cx="543739" cy="369332"/>
          </a:xfrm>
          <a:prstGeom prst="rect">
            <a:avLst/>
          </a:prstGeom>
          <a:noFill/>
        </p:spPr>
        <p:txBody>
          <a:bodyPr wrap="none" rtlCol="0">
            <a:spAutoFit/>
          </a:bodyPr>
          <a:lstStyle/>
          <a:p>
            <a:pPr eaLnBrk="0" fontAlgn="base" hangingPunct="0">
              <a:spcBef>
                <a:spcPct val="0"/>
              </a:spcBef>
              <a:spcAft>
                <a:spcPct val="0"/>
              </a:spcAft>
            </a:pPr>
            <a:r>
              <a:rPr lang="en-US" dirty="0">
                <a:solidFill>
                  <a:srgbClr val="FF0000"/>
                </a:solidFill>
                <a:latin typeface="Times" pitchFamily="2" charset="0"/>
              </a:rPr>
              <a:t>H3-</a:t>
            </a:r>
          </a:p>
        </p:txBody>
      </p:sp>
      <p:sp>
        <p:nvSpPr>
          <p:cNvPr id="104" name="TextBox 103">
            <a:extLst>
              <a:ext uri="{FF2B5EF4-FFF2-40B4-BE49-F238E27FC236}">
                <a16:creationId xmlns:a16="http://schemas.microsoft.com/office/drawing/2014/main" xmlns="" id="{637350DD-5391-4446-8123-56388A9AC1E4}"/>
              </a:ext>
            </a:extLst>
          </p:cNvPr>
          <p:cNvSpPr txBox="1"/>
          <p:nvPr/>
        </p:nvSpPr>
        <p:spPr>
          <a:xfrm>
            <a:off x="3211651" y="1661576"/>
            <a:ext cx="1364818" cy="1015663"/>
          </a:xfrm>
          <a:prstGeom prst="rect">
            <a:avLst/>
          </a:prstGeom>
          <a:solidFill>
            <a:schemeClr val="bg1"/>
          </a:solidFill>
          <a:ln>
            <a:solidFill>
              <a:schemeClr val="tx1"/>
            </a:solidFill>
          </a:ln>
        </p:spPr>
        <p:txBody>
          <a:bodyPr wrap="square" rtlCol="0">
            <a:spAutoFit/>
          </a:bodyPr>
          <a:lstStyle/>
          <a:p>
            <a:pPr algn="ctr" defTabSz="685800"/>
            <a:r>
              <a:rPr lang="en-US" sz="1600" dirty="0">
                <a:solidFill>
                  <a:prstClr val="black"/>
                </a:solidFill>
                <a:latin typeface="Calibri" panose="020F0502020204030204"/>
              </a:rPr>
              <a:t>Phenomena</a:t>
            </a:r>
          </a:p>
          <a:p>
            <a:pPr algn="ctr" defTabSz="685800"/>
            <a:r>
              <a:rPr lang="en-US" sz="1600" dirty="0">
                <a:solidFill>
                  <a:prstClr val="black"/>
                </a:solidFill>
                <a:latin typeface="Calibri" panose="020F0502020204030204"/>
              </a:rPr>
              <a:t>XXX</a:t>
            </a:r>
          </a:p>
          <a:p>
            <a:pPr algn="ctr" defTabSz="685800"/>
            <a:r>
              <a:rPr lang="en-US" sz="1400" dirty="0">
                <a:solidFill>
                  <a:srgbClr val="FF0000"/>
                </a:solidFill>
                <a:latin typeface="Calibri" panose="020F0502020204030204"/>
              </a:rPr>
              <a:t>(Independent </a:t>
            </a:r>
          </a:p>
          <a:p>
            <a:pPr algn="ctr" defTabSz="685800"/>
            <a:r>
              <a:rPr lang="en-US" sz="1400" dirty="0">
                <a:solidFill>
                  <a:srgbClr val="FF0000"/>
                </a:solidFill>
                <a:latin typeface="Calibri" panose="020F0502020204030204"/>
              </a:rPr>
              <a:t>Variable – IV)</a:t>
            </a:r>
          </a:p>
        </p:txBody>
      </p:sp>
      <p:sp>
        <p:nvSpPr>
          <p:cNvPr id="105" name="TextBox 104">
            <a:extLst>
              <a:ext uri="{FF2B5EF4-FFF2-40B4-BE49-F238E27FC236}">
                <a16:creationId xmlns:a16="http://schemas.microsoft.com/office/drawing/2014/main" xmlns="" id="{8AA72C4F-1FA7-400A-B3A0-0EDC8DE9517A}"/>
              </a:ext>
            </a:extLst>
          </p:cNvPr>
          <p:cNvSpPr txBox="1"/>
          <p:nvPr/>
        </p:nvSpPr>
        <p:spPr>
          <a:xfrm>
            <a:off x="3204984" y="3076796"/>
            <a:ext cx="1364818" cy="1015663"/>
          </a:xfrm>
          <a:prstGeom prst="rect">
            <a:avLst/>
          </a:prstGeom>
          <a:solidFill>
            <a:schemeClr val="bg1"/>
          </a:solidFill>
          <a:ln>
            <a:solidFill>
              <a:schemeClr val="tx1"/>
            </a:solidFill>
          </a:ln>
        </p:spPr>
        <p:txBody>
          <a:bodyPr wrap="square" rtlCol="0">
            <a:spAutoFit/>
          </a:bodyPr>
          <a:lstStyle/>
          <a:p>
            <a:pPr algn="ctr" defTabSz="685800"/>
            <a:r>
              <a:rPr lang="en-US" sz="1600" dirty="0">
                <a:solidFill>
                  <a:prstClr val="black"/>
                </a:solidFill>
                <a:latin typeface="Calibri" panose="020F0502020204030204"/>
              </a:rPr>
              <a:t>Phenomena</a:t>
            </a:r>
          </a:p>
          <a:p>
            <a:pPr algn="ctr" defTabSz="685800"/>
            <a:r>
              <a:rPr lang="en-US" sz="1600" dirty="0">
                <a:solidFill>
                  <a:prstClr val="black"/>
                </a:solidFill>
                <a:latin typeface="Calibri" panose="020F0502020204030204"/>
              </a:rPr>
              <a:t>WWW</a:t>
            </a:r>
          </a:p>
          <a:p>
            <a:pPr algn="ctr" defTabSz="685800"/>
            <a:r>
              <a:rPr lang="en-US" sz="1400" dirty="0">
                <a:solidFill>
                  <a:srgbClr val="FF0000"/>
                </a:solidFill>
                <a:latin typeface="Calibri" panose="020F0502020204030204"/>
              </a:rPr>
              <a:t>(Independent </a:t>
            </a:r>
          </a:p>
          <a:p>
            <a:pPr algn="ctr" defTabSz="685800"/>
            <a:r>
              <a:rPr lang="en-US" sz="1400" dirty="0">
                <a:solidFill>
                  <a:srgbClr val="FF0000"/>
                </a:solidFill>
                <a:latin typeface="Calibri" panose="020F0502020204030204"/>
              </a:rPr>
              <a:t>Variable – IV)</a:t>
            </a:r>
          </a:p>
        </p:txBody>
      </p:sp>
      <p:sp>
        <p:nvSpPr>
          <p:cNvPr id="106" name="TextBox 105">
            <a:extLst>
              <a:ext uri="{FF2B5EF4-FFF2-40B4-BE49-F238E27FC236}">
                <a16:creationId xmlns:a16="http://schemas.microsoft.com/office/drawing/2014/main" xmlns="" id="{DAE1D1C0-3DFB-45A3-9871-8907FD20A6B2}"/>
              </a:ext>
            </a:extLst>
          </p:cNvPr>
          <p:cNvSpPr txBox="1"/>
          <p:nvPr/>
        </p:nvSpPr>
        <p:spPr>
          <a:xfrm>
            <a:off x="7080466" y="1661576"/>
            <a:ext cx="1364818" cy="1015663"/>
          </a:xfrm>
          <a:prstGeom prst="rect">
            <a:avLst/>
          </a:prstGeom>
          <a:solidFill>
            <a:schemeClr val="bg1"/>
          </a:solidFill>
          <a:ln>
            <a:solidFill>
              <a:schemeClr val="tx1"/>
            </a:solidFill>
          </a:ln>
        </p:spPr>
        <p:txBody>
          <a:bodyPr wrap="square" rtlCol="0">
            <a:spAutoFit/>
          </a:bodyPr>
          <a:lstStyle/>
          <a:p>
            <a:pPr algn="ctr" defTabSz="685800"/>
            <a:r>
              <a:rPr lang="en-US" sz="1600" dirty="0">
                <a:solidFill>
                  <a:prstClr val="black"/>
                </a:solidFill>
                <a:latin typeface="Calibri" panose="020F0502020204030204"/>
              </a:rPr>
              <a:t>Phenomena</a:t>
            </a:r>
          </a:p>
          <a:p>
            <a:pPr algn="ctr" defTabSz="685800"/>
            <a:r>
              <a:rPr lang="en-US" sz="1600" dirty="0">
                <a:solidFill>
                  <a:prstClr val="black"/>
                </a:solidFill>
                <a:latin typeface="Calibri" panose="020F0502020204030204"/>
              </a:rPr>
              <a:t>YYY1</a:t>
            </a:r>
          </a:p>
          <a:p>
            <a:pPr eaLnBrk="0" fontAlgn="base" hangingPunct="0">
              <a:spcBef>
                <a:spcPct val="0"/>
              </a:spcBef>
              <a:spcAft>
                <a:spcPct val="0"/>
              </a:spcAft>
            </a:pPr>
            <a:r>
              <a:rPr lang="en-US" sz="1400" dirty="0">
                <a:solidFill>
                  <a:srgbClr val="FF0000"/>
                </a:solidFill>
                <a:latin typeface="Times" pitchFamily="2" charset="0"/>
              </a:rPr>
              <a:t>(Dependent</a:t>
            </a:r>
          </a:p>
          <a:p>
            <a:pPr eaLnBrk="0" fontAlgn="base" hangingPunct="0">
              <a:spcBef>
                <a:spcPct val="0"/>
              </a:spcBef>
              <a:spcAft>
                <a:spcPct val="0"/>
              </a:spcAft>
            </a:pPr>
            <a:r>
              <a:rPr lang="en-US" sz="1400" dirty="0">
                <a:solidFill>
                  <a:srgbClr val="FF0000"/>
                </a:solidFill>
                <a:latin typeface="Times" pitchFamily="2" charset="0"/>
              </a:rPr>
              <a:t>Variable -DV)</a:t>
            </a:r>
          </a:p>
        </p:txBody>
      </p:sp>
      <p:sp>
        <p:nvSpPr>
          <p:cNvPr id="107" name="TextBox 106">
            <a:extLst>
              <a:ext uri="{FF2B5EF4-FFF2-40B4-BE49-F238E27FC236}">
                <a16:creationId xmlns:a16="http://schemas.microsoft.com/office/drawing/2014/main" xmlns="" id="{ADC9AA03-F6C0-4EA9-86E0-3091F245F751}"/>
              </a:ext>
            </a:extLst>
          </p:cNvPr>
          <p:cNvSpPr txBox="1"/>
          <p:nvPr/>
        </p:nvSpPr>
        <p:spPr>
          <a:xfrm>
            <a:off x="7077025" y="3031800"/>
            <a:ext cx="1364818" cy="1015663"/>
          </a:xfrm>
          <a:prstGeom prst="rect">
            <a:avLst/>
          </a:prstGeom>
          <a:solidFill>
            <a:schemeClr val="bg1"/>
          </a:solidFill>
          <a:ln>
            <a:solidFill>
              <a:schemeClr val="tx1"/>
            </a:solidFill>
          </a:ln>
        </p:spPr>
        <p:txBody>
          <a:bodyPr wrap="square" rtlCol="0">
            <a:spAutoFit/>
          </a:bodyPr>
          <a:lstStyle/>
          <a:p>
            <a:pPr algn="ctr" defTabSz="685800"/>
            <a:r>
              <a:rPr lang="en-US" sz="1600" dirty="0">
                <a:solidFill>
                  <a:prstClr val="black"/>
                </a:solidFill>
                <a:latin typeface="Calibri" panose="020F0502020204030204"/>
              </a:rPr>
              <a:t>Phenomena</a:t>
            </a:r>
          </a:p>
          <a:p>
            <a:pPr algn="ctr" defTabSz="685800"/>
            <a:r>
              <a:rPr lang="en-US" sz="1600" dirty="0">
                <a:solidFill>
                  <a:prstClr val="black"/>
                </a:solidFill>
                <a:latin typeface="Calibri" panose="020F0502020204030204"/>
              </a:rPr>
              <a:t>YYY2</a:t>
            </a:r>
          </a:p>
          <a:p>
            <a:pPr eaLnBrk="0" fontAlgn="base" hangingPunct="0">
              <a:spcBef>
                <a:spcPct val="0"/>
              </a:spcBef>
              <a:spcAft>
                <a:spcPct val="0"/>
              </a:spcAft>
            </a:pPr>
            <a:r>
              <a:rPr lang="en-US" sz="1400" dirty="0">
                <a:solidFill>
                  <a:srgbClr val="FF0000"/>
                </a:solidFill>
                <a:latin typeface="Times" pitchFamily="2" charset="0"/>
              </a:rPr>
              <a:t>(Dependent</a:t>
            </a:r>
          </a:p>
          <a:p>
            <a:pPr eaLnBrk="0" fontAlgn="base" hangingPunct="0">
              <a:spcBef>
                <a:spcPct val="0"/>
              </a:spcBef>
              <a:spcAft>
                <a:spcPct val="0"/>
              </a:spcAft>
            </a:pPr>
            <a:r>
              <a:rPr lang="en-US" sz="1400" dirty="0">
                <a:solidFill>
                  <a:srgbClr val="FF0000"/>
                </a:solidFill>
                <a:latin typeface="Times" pitchFamily="2" charset="0"/>
              </a:rPr>
              <a:t>Variable -DV)</a:t>
            </a:r>
          </a:p>
        </p:txBody>
      </p:sp>
    </p:spTree>
    <p:extLst>
      <p:ext uri="{BB962C8B-B14F-4D97-AF65-F5344CB8AC3E}">
        <p14:creationId xmlns:p14="http://schemas.microsoft.com/office/powerpoint/2010/main" xmlns="" val="194931242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xmlns="" id="{2E3F9C82-469D-4802-A813-EC5C382C5033}"/>
              </a:ext>
            </a:extLst>
          </p:cNvPr>
          <p:cNvPicPr>
            <a:picLocks noChangeAspect="1"/>
          </p:cNvPicPr>
          <p:nvPr/>
        </p:nvPicPr>
        <p:blipFill rotWithShape="1">
          <a:blip r:embed="rId3" cstate="print">
            <a:extLst>
              <a:ext uri="{28A0092B-C50C-407E-A947-70E740481C1C}">
                <a14:useLocalDpi xmlns:a14="http://schemas.microsoft.com/office/drawing/2010/main" xmlns="" val="0"/>
              </a:ext>
            </a:extLst>
          </a:blip>
          <a:srcRect l="1186" r="1186" b="78972"/>
          <a:stretch/>
        </p:blipFill>
        <p:spPr>
          <a:xfrm>
            <a:off x="1517650" y="-26987"/>
            <a:ext cx="9150351" cy="1093787"/>
          </a:xfrm>
          <a:prstGeom prst="rect">
            <a:avLst/>
          </a:prstGeom>
        </p:spPr>
      </p:pic>
      <p:sp>
        <p:nvSpPr>
          <p:cNvPr id="7" name="TextBox 6">
            <a:extLst>
              <a:ext uri="{FF2B5EF4-FFF2-40B4-BE49-F238E27FC236}">
                <a16:creationId xmlns:a16="http://schemas.microsoft.com/office/drawing/2014/main" xmlns="" id="{FF448204-6B1A-4CFD-B1C3-B342882BB021}"/>
              </a:ext>
            </a:extLst>
          </p:cNvPr>
          <p:cNvSpPr txBox="1"/>
          <p:nvPr/>
        </p:nvSpPr>
        <p:spPr>
          <a:xfrm>
            <a:off x="2555239" y="-76200"/>
            <a:ext cx="7417468" cy="1200329"/>
          </a:xfrm>
          <a:prstGeom prst="rect">
            <a:avLst/>
          </a:prstGeom>
          <a:noFill/>
        </p:spPr>
        <p:txBody>
          <a:bodyPr wrap="square" rtlCol="0">
            <a:spAutoFit/>
          </a:bodyPr>
          <a:lstStyle/>
          <a:p>
            <a:pPr algn="ctr" eaLnBrk="0" fontAlgn="base" hangingPunct="0">
              <a:spcBef>
                <a:spcPct val="0"/>
              </a:spcBef>
              <a:spcAft>
                <a:spcPct val="0"/>
              </a:spcAft>
            </a:pPr>
            <a:r>
              <a:rPr lang="en-US" sz="2400" dirty="0">
                <a:solidFill>
                  <a:prstClr val="white"/>
                </a:solidFill>
                <a:latin typeface="Times" pitchFamily="2" charset="0"/>
              </a:rPr>
              <a:t>Phenomena's XXX affects on Phenomena YYY is fully or partially Mediated by Phenomena EEE</a:t>
            </a:r>
            <a:br>
              <a:rPr lang="en-US" sz="2400" dirty="0">
                <a:solidFill>
                  <a:prstClr val="white"/>
                </a:solidFill>
                <a:latin typeface="Times" pitchFamily="2" charset="0"/>
              </a:rPr>
            </a:br>
            <a:r>
              <a:rPr lang="en-US" sz="2400" dirty="0">
                <a:solidFill>
                  <a:prstClr val="white"/>
                </a:solidFill>
                <a:latin typeface="Times" pitchFamily="2" charset="0"/>
              </a:rPr>
              <a:t>Can be Accomplished with Regression or SEM</a:t>
            </a:r>
          </a:p>
        </p:txBody>
      </p:sp>
      <p:sp>
        <p:nvSpPr>
          <p:cNvPr id="44" name="Rectangle 43">
            <a:extLst>
              <a:ext uri="{FF2B5EF4-FFF2-40B4-BE49-F238E27FC236}">
                <a16:creationId xmlns:a16="http://schemas.microsoft.com/office/drawing/2014/main" xmlns="" id="{2B2AEF44-663B-439F-8AC3-D7E321FD3587}"/>
              </a:ext>
            </a:extLst>
          </p:cNvPr>
          <p:cNvSpPr/>
          <p:nvPr/>
        </p:nvSpPr>
        <p:spPr>
          <a:xfrm>
            <a:off x="1779678" y="1292861"/>
            <a:ext cx="8642733" cy="26043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t"/>
          <a:lstStyle/>
          <a:p>
            <a:pPr defTabSz="685800"/>
            <a:r>
              <a:rPr lang="en-US" sz="2400" b="1" dirty="0">
                <a:solidFill>
                  <a:prstClr val="white"/>
                </a:solidFill>
                <a:latin typeface="Calibri" panose="020F0502020204030204"/>
              </a:rPr>
              <a:t>Environment/Population</a:t>
            </a:r>
          </a:p>
          <a:p>
            <a:pPr algn="ctr" defTabSz="685800"/>
            <a:endParaRPr lang="en-US" sz="2400" b="1" dirty="0">
              <a:solidFill>
                <a:prstClr val="white"/>
              </a:solidFill>
              <a:latin typeface="Calibri" panose="020F0502020204030204"/>
            </a:endParaRPr>
          </a:p>
        </p:txBody>
      </p:sp>
      <p:cxnSp>
        <p:nvCxnSpPr>
          <p:cNvPr id="63" name="Straight Arrow Connector 62">
            <a:extLst>
              <a:ext uri="{FF2B5EF4-FFF2-40B4-BE49-F238E27FC236}">
                <a16:creationId xmlns:a16="http://schemas.microsoft.com/office/drawing/2014/main" xmlns="" id="{4F8FC1B4-19B6-46CA-A751-5EFBF616DBD8}"/>
              </a:ext>
            </a:extLst>
          </p:cNvPr>
          <p:cNvCxnSpPr/>
          <p:nvPr/>
        </p:nvCxnSpPr>
        <p:spPr>
          <a:xfrm flipV="1">
            <a:off x="4408826" y="2749651"/>
            <a:ext cx="1089364" cy="388348"/>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64" name="TextBox 63">
            <a:extLst>
              <a:ext uri="{FF2B5EF4-FFF2-40B4-BE49-F238E27FC236}">
                <a16:creationId xmlns:a16="http://schemas.microsoft.com/office/drawing/2014/main" xmlns="" id="{5E3FBBB7-9876-4579-82CA-D9AC64F317B2}"/>
              </a:ext>
            </a:extLst>
          </p:cNvPr>
          <p:cNvSpPr txBox="1"/>
          <p:nvPr/>
        </p:nvSpPr>
        <p:spPr>
          <a:xfrm>
            <a:off x="5155112" y="3311324"/>
            <a:ext cx="2100020" cy="577081"/>
          </a:xfrm>
          <a:prstGeom prst="rect">
            <a:avLst/>
          </a:prstGeom>
          <a:noFill/>
        </p:spPr>
        <p:txBody>
          <a:bodyPr wrap="square" rtlCol="0">
            <a:spAutoFit/>
          </a:bodyPr>
          <a:lstStyle/>
          <a:p>
            <a:pPr defTabSz="685800"/>
            <a:r>
              <a:rPr lang="en-US" sz="1050" dirty="0">
                <a:solidFill>
                  <a:prstClr val="black"/>
                </a:solidFill>
                <a:latin typeface="Calibri" panose="020F0502020204030204"/>
              </a:rPr>
              <a:t>Beta Weights</a:t>
            </a:r>
          </a:p>
          <a:p>
            <a:pPr defTabSz="685800"/>
            <a:r>
              <a:rPr lang="en-US" sz="1050" dirty="0">
                <a:solidFill>
                  <a:prstClr val="black"/>
                </a:solidFill>
                <a:latin typeface="Calibri" panose="020F0502020204030204"/>
              </a:rPr>
              <a:t>Or                              and p-Values</a:t>
            </a:r>
          </a:p>
          <a:p>
            <a:pPr defTabSz="685800"/>
            <a:r>
              <a:rPr lang="en-US" sz="1050" dirty="0">
                <a:solidFill>
                  <a:prstClr val="black"/>
                </a:solidFill>
                <a:latin typeface="Calibri" panose="020F0502020204030204"/>
              </a:rPr>
              <a:t>Path Coefficients</a:t>
            </a:r>
          </a:p>
        </p:txBody>
      </p:sp>
      <p:sp>
        <p:nvSpPr>
          <p:cNvPr id="65" name="TextBox 64">
            <a:extLst>
              <a:ext uri="{FF2B5EF4-FFF2-40B4-BE49-F238E27FC236}">
                <a16:creationId xmlns:a16="http://schemas.microsoft.com/office/drawing/2014/main" xmlns="" id="{0C1EC071-9C7C-4C25-AFF5-A13F93E75D68}"/>
              </a:ext>
            </a:extLst>
          </p:cNvPr>
          <p:cNvSpPr txBox="1"/>
          <p:nvPr/>
        </p:nvSpPr>
        <p:spPr>
          <a:xfrm>
            <a:off x="2125128" y="2585121"/>
            <a:ext cx="877549" cy="300082"/>
          </a:xfrm>
          <a:prstGeom prst="rect">
            <a:avLst/>
          </a:prstGeom>
          <a:noFill/>
        </p:spPr>
        <p:txBody>
          <a:bodyPr wrap="none" rtlCol="0">
            <a:spAutoFit/>
          </a:bodyPr>
          <a:lstStyle/>
          <a:p>
            <a:pPr algn="ctr" defTabSz="685800"/>
            <a:r>
              <a:rPr lang="en-US" sz="1350" dirty="0">
                <a:solidFill>
                  <a:prstClr val="black"/>
                </a:solidFill>
                <a:latin typeface="Calibri" panose="020F0502020204030204"/>
              </a:rPr>
              <a:t>Indicators</a:t>
            </a:r>
          </a:p>
        </p:txBody>
      </p:sp>
      <p:sp>
        <p:nvSpPr>
          <p:cNvPr id="66" name="TextBox 65">
            <a:extLst>
              <a:ext uri="{FF2B5EF4-FFF2-40B4-BE49-F238E27FC236}">
                <a16:creationId xmlns:a16="http://schemas.microsoft.com/office/drawing/2014/main" xmlns="" id="{4F319048-0F48-4B62-8506-EC192BC92082}"/>
              </a:ext>
            </a:extLst>
          </p:cNvPr>
          <p:cNvSpPr txBox="1"/>
          <p:nvPr/>
        </p:nvSpPr>
        <p:spPr>
          <a:xfrm>
            <a:off x="2125128" y="2996876"/>
            <a:ext cx="877549" cy="300082"/>
          </a:xfrm>
          <a:prstGeom prst="rect">
            <a:avLst/>
          </a:prstGeom>
          <a:noFill/>
        </p:spPr>
        <p:txBody>
          <a:bodyPr wrap="none" rtlCol="0">
            <a:spAutoFit/>
          </a:bodyPr>
          <a:lstStyle/>
          <a:p>
            <a:pPr algn="ctr" defTabSz="685800"/>
            <a:r>
              <a:rPr lang="en-US" sz="1350" dirty="0">
                <a:solidFill>
                  <a:prstClr val="black"/>
                </a:solidFill>
                <a:latin typeface="Calibri" panose="020F0502020204030204"/>
              </a:rPr>
              <a:t>Indicators</a:t>
            </a:r>
          </a:p>
        </p:txBody>
      </p:sp>
      <p:sp>
        <p:nvSpPr>
          <p:cNvPr id="67" name="TextBox 66">
            <a:extLst>
              <a:ext uri="{FF2B5EF4-FFF2-40B4-BE49-F238E27FC236}">
                <a16:creationId xmlns:a16="http://schemas.microsoft.com/office/drawing/2014/main" xmlns="" id="{74233D53-2946-45D6-850A-B6CE983245CE}"/>
              </a:ext>
            </a:extLst>
          </p:cNvPr>
          <p:cNvSpPr txBox="1"/>
          <p:nvPr/>
        </p:nvSpPr>
        <p:spPr>
          <a:xfrm>
            <a:off x="2125128" y="3516047"/>
            <a:ext cx="877549" cy="300082"/>
          </a:xfrm>
          <a:prstGeom prst="rect">
            <a:avLst/>
          </a:prstGeom>
          <a:noFill/>
        </p:spPr>
        <p:txBody>
          <a:bodyPr wrap="none" rtlCol="0">
            <a:spAutoFit/>
          </a:bodyPr>
          <a:lstStyle/>
          <a:p>
            <a:pPr algn="ctr" defTabSz="685800"/>
            <a:r>
              <a:rPr lang="en-US" sz="1350" dirty="0">
                <a:solidFill>
                  <a:prstClr val="black"/>
                </a:solidFill>
                <a:latin typeface="Calibri" panose="020F0502020204030204"/>
              </a:rPr>
              <a:t>Indicators</a:t>
            </a:r>
          </a:p>
        </p:txBody>
      </p:sp>
      <p:cxnSp>
        <p:nvCxnSpPr>
          <p:cNvPr id="68" name="Straight Arrow Connector 67">
            <a:extLst>
              <a:ext uri="{FF2B5EF4-FFF2-40B4-BE49-F238E27FC236}">
                <a16:creationId xmlns:a16="http://schemas.microsoft.com/office/drawing/2014/main" xmlns="" id="{C34BFA70-58EC-4570-B0C1-1AC04E4D3352}"/>
              </a:ext>
            </a:extLst>
          </p:cNvPr>
          <p:cNvCxnSpPr/>
          <p:nvPr/>
        </p:nvCxnSpPr>
        <p:spPr>
          <a:xfrm flipH="1" flipV="1">
            <a:off x="3000987" y="2742114"/>
            <a:ext cx="363556" cy="297455"/>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69" name="Straight Arrow Connector 68">
            <a:extLst>
              <a:ext uri="{FF2B5EF4-FFF2-40B4-BE49-F238E27FC236}">
                <a16:creationId xmlns:a16="http://schemas.microsoft.com/office/drawing/2014/main" xmlns="" id="{88CFC34F-39C5-4241-AA4C-3797B02E0234}"/>
              </a:ext>
            </a:extLst>
          </p:cNvPr>
          <p:cNvCxnSpPr>
            <a:endCxn id="66" idx="3"/>
          </p:cNvCxnSpPr>
          <p:nvPr/>
        </p:nvCxnSpPr>
        <p:spPr>
          <a:xfrm flipH="1" flipV="1">
            <a:off x="3002676" y="3146918"/>
            <a:ext cx="320554" cy="67"/>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70" name="Straight Arrow Connector 69">
            <a:extLst>
              <a:ext uri="{FF2B5EF4-FFF2-40B4-BE49-F238E27FC236}">
                <a16:creationId xmlns:a16="http://schemas.microsoft.com/office/drawing/2014/main" xmlns="" id="{B9DBF567-7262-4AD4-9F83-E1AF4CDA6642}"/>
              </a:ext>
            </a:extLst>
          </p:cNvPr>
          <p:cNvCxnSpPr/>
          <p:nvPr/>
        </p:nvCxnSpPr>
        <p:spPr>
          <a:xfrm flipH="1">
            <a:off x="3010235" y="3246135"/>
            <a:ext cx="354309" cy="383624"/>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71" name="TextBox 70">
            <a:extLst>
              <a:ext uri="{FF2B5EF4-FFF2-40B4-BE49-F238E27FC236}">
                <a16:creationId xmlns:a16="http://schemas.microsoft.com/office/drawing/2014/main" xmlns="" id="{647DB683-CE25-44DF-82F3-A11D56477CAE}"/>
              </a:ext>
            </a:extLst>
          </p:cNvPr>
          <p:cNvSpPr txBox="1"/>
          <p:nvPr/>
        </p:nvSpPr>
        <p:spPr>
          <a:xfrm>
            <a:off x="9452723" y="2600270"/>
            <a:ext cx="877549" cy="300082"/>
          </a:xfrm>
          <a:prstGeom prst="rect">
            <a:avLst/>
          </a:prstGeom>
          <a:noFill/>
        </p:spPr>
        <p:txBody>
          <a:bodyPr wrap="none" rtlCol="0">
            <a:spAutoFit/>
          </a:bodyPr>
          <a:lstStyle/>
          <a:p>
            <a:pPr algn="ctr" defTabSz="685800"/>
            <a:r>
              <a:rPr lang="en-US" sz="1350" dirty="0">
                <a:solidFill>
                  <a:prstClr val="black"/>
                </a:solidFill>
                <a:latin typeface="Calibri" panose="020F0502020204030204"/>
              </a:rPr>
              <a:t>Indicators</a:t>
            </a:r>
          </a:p>
        </p:txBody>
      </p:sp>
      <p:sp>
        <p:nvSpPr>
          <p:cNvPr id="95" name="TextBox 94">
            <a:extLst>
              <a:ext uri="{FF2B5EF4-FFF2-40B4-BE49-F238E27FC236}">
                <a16:creationId xmlns:a16="http://schemas.microsoft.com/office/drawing/2014/main" xmlns="" id="{2DD26A8C-C852-4DDA-ACA7-CA7527A6FBE4}"/>
              </a:ext>
            </a:extLst>
          </p:cNvPr>
          <p:cNvSpPr txBox="1"/>
          <p:nvPr/>
        </p:nvSpPr>
        <p:spPr>
          <a:xfrm>
            <a:off x="9452723" y="3012025"/>
            <a:ext cx="877549" cy="300082"/>
          </a:xfrm>
          <a:prstGeom prst="rect">
            <a:avLst/>
          </a:prstGeom>
          <a:noFill/>
        </p:spPr>
        <p:txBody>
          <a:bodyPr wrap="none" rtlCol="0">
            <a:spAutoFit/>
          </a:bodyPr>
          <a:lstStyle/>
          <a:p>
            <a:pPr algn="ctr" defTabSz="685800"/>
            <a:r>
              <a:rPr lang="en-US" sz="1350" dirty="0">
                <a:solidFill>
                  <a:prstClr val="black"/>
                </a:solidFill>
                <a:latin typeface="Calibri" panose="020F0502020204030204"/>
              </a:rPr>
              <a:t>Indicators</a:t>
            </a:r>
          </a:p>
        </p:txBody>
      </p:sp>
      <p:sp>
        <p:nvSpPr>
          <p:cNvPr id="96" name="TextBox 95">
            <a:extLst>
              <a:ext uri="{FF2B5EF4-FFF2-40B4-BE49-F238E27FC236}">
                <a16:creationId xmlns:a16="http://schemas.microsoft.com/office/drawing/2014/main" xmlns="" id="{E7542AC8-686C-4233-BCAD-428A93DCF068}"/>
              </a:ext>
            </a:extLst>
          </p:cNvPr>
          <p:cNvSpPr txBox="1"/>
          <p:nvPr/>
        </p:nvSpPr>
        <p:spPr>
          <a:xfrm>
            <a:off x="9452723" y="3531195"/>
            <a:ext cx="877549" cy="300082"/>
          </a:xfrm>
          <a:prstGeom prst="rect">
            <a:avLst/>
          </a:prstGeom>
          <a:noFill/>
        </p:spPr>
        <p:txBody>
          <a:bodyPr wrap="none" rtlCol="0">
            <a:spAutoFit/>
          </a:bodyPr>
          <a:lstStyle/>
          <a:p>
            <a:pPr algn="ctr" defTabSz="685800"/>
            <a:r>
              <a:rPr lang="en-US" sz="1350" dirty="0">
                <a:solidFill>
                  <a:prstClr val="black"/>
                </a:solidFill>
                <a:latin typeface="Calibri" panose="020F0502020204030204"/>
              </a:rPr>
              <a:t>Indicators</a:t>
            </a:r>
          </a:p>
        </p:txBody>
      </p:sp>
      <p:cxnSp>
        <p:nvCxnSpPr>
          <p:cNvPr id="97" name="Straight Arrow Connector 96">
            <a:extLst>
              <a:ext uri="{FF2B5EF4-FFF2-40B4-BE49-F238E27FC236}">
                <a16:creationId xmlns:a16="http://schemas.microsoft.com/office/drawing/2014/main" xmlns="" id="{B884897F-B163-4382-9665-3E902DFF9B31}"/>
              </a:ext>
            </a:extLst>
          </p:cNvPr>
          <p:cNvCxnSpPr>
            <a:endCxn id="71" idx="1"/>
          </p:cNvCxnSpPr>
          <p:nvPr/>
        </p:nvCxnSpPr>
        <p:spPr>
          <a:xfrm flipV="1">
            <a:off x="8883994" y="2750311"/>
            <a:ext cx="568729" cy="322312"/>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98" name="Straight Arrow Connector 97">
            <a:extLst>
              <a:ext uri="{FF2B5EF4-FFF2-40B4-BE49-F238E27FC236}">
                <a16:creationId xmlns:a16="http://schemas.microsoft.com/office/drawing/2014/main" xmlns="" id="{CA2DF17A-C68F-4C2C-8201-615A376ADD8B}"/>
              </a:ext>
            </a:extLst>
          </p:cNvPr>
          <p:cNvCxnSpPr/>
          <p:nvPr/>
        </p:nvCxnSpPr>
        <p:spPr>
          <a:xfrm>
            <a:off x="8859205" y="3411389"/>
            <a:ext cx="578386" cy="24788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99" name="Straight Arrow Connector 98">
            <a:extLst>
              <a:ext uri="{FF2B5EF4-FFF2-40B4-BE49-F238E27FC236}">
                <a16:creationId xmlns:a16="http://schemas.microsoft.com/office/drawing/2014/main" xmlns="" id="{149A389F-1786-477C-BC58-F8E7BEE413B8}"/>
              </a:ext>
            </a:extLst>
          </p:cNvPr>
          <p:cNvCxnSpPr>
            <a:endCxn id="95" idx="1"/>
          </p:cNvCxnSpPr>
          <p:nvPr/>
        </p:nvCxnSpPr>
        <p:spPr>
          <a:xfrm flipV="1">
            <a:off x="8933570" y="3162066"/>
            <a:ext cx="519153" cy="34496"/>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00" name="TextBox 99">
            <a:extLst>
              <a:ext uri="{FF2B5EF4-FFF2-40B4-BE49-F238E27FC236}">
                <a16:creationId xmlns:a16="http://schemas.microsoft.com/office/drawing/2014/main" xmlns="" id="{98BAEC5A-9496-48C5-B6F1-E04F7AEB27A3}"/>
              </a:ext>
            </a:extLst>
          </p:cNvPr>
          <p:cNvSpPr txBox="1"/>
          <p:nvPr/>
        </p:nvSpPr>
        <p:spPr>
          <a:xfrm>
            <a:off x="5515875" y="2256220"/>
            <a:ext cx="1089364" cy="715581"/>
          </a:xfrm>
          <a:prstGeom prst="rect">
            <a:avLst/>
          </a:prstGeom>
          <a:solidFill>
            <a:schemeClr val="bg1"/>
          </a:solidFill>
          <a:ln>
            <a:solidFill>
              <a:schemeClr val="tx1"/>
            </a:solidFill>
          </a:ln>
        </p:spPr>
        <p:txBody>
          <a:bodyPr wrap="square" rtlCol="0">
            <a:spAutoFit/>
          </a:bodyPr>
          <a:lstStyle/>
          <a:p>
            <a:pPr algn="ctr" defTabSz="685800"/>
            <a:r>
              <a:rPr lang="en-US" sz="1350" dirty="0">
                <a:solidFill>
                  <a:prstClr val="black"/>
                </a:solidFill>
                <a:latin typeface="Calibri" panose="020F0502020204030204"/>
              </a:rPr>
              <a:t>Phenomena</a:t>
            </a:r>
          </a:p>
          <a:p>
            <a:pPr algn="ctr" defTabSz="685800"/>
            <a:r>
              <a:rPr lang="en-US" sz="1350" dirty="0">
                <a:solidFill>
                  <a:prstClr val="black"/>
                </a:solidFill>
                <a:latin typeface="Calibri" panose="020F0502020204030204"/>
              </a:rPr>
              <a:t>EEE</a:t>
            </a:r>
          </a:p>
          <a:p>
            <a:pPr algn="ctr" defTabSz="685800"/>
            <a:r>
              <a:rPr lang="en-US" sz="1350" dirty="0">
                <a:solidFill>
                  <a:srgbClr val="FF0000"/>
                </a:solidFill>
                <a:latin typeface="Calibri" panose="020F0502020204030204"/>
              </a:rPr>
              <a:t>(Mediator)</a:t>
            </a:r>
          </a:p>
        </p:txBody>
      </p:sp>
      <p:cxnSp>
        <p:nvCxnSpPr>
          <p:cNvPr id="101" name="Straight Arrow Connector 100">
            <a:extLst>
              <a:ext uri="{FF2B5EF4-FFF2-40B4-BE49-F238E27FC236}">
                <a16:creationId xmlns:a16="http://schemas.microsoft.com/office/drawing/2014/main" xmlns="" id="{E7D237F3-B663-40E5-937E-2AB29431F556}"/>
              </a:ext>
            </a:extLst>
          </p:cNvPr>
          <p:cNvCxnSpPr>
            <a:cxnSpLocks/>
          </p:cNvCxnSpPr>
          <p:nvPr/>
        </p:nvCxnSpPr>
        <p:spPr>
          <a:xfrm>
            <a:off x="6668250" y="2777323"/>
            <a:ext cx="1061798" cy="39945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02" name="Straight Arrow Connector 101">
            <a:extLst>
              <a:ext uri="{FF2B5EF4-FFF2-40B4-BE49-F238E27FC236}">
                <a16:creationId xmlns:a16="http://schemas.microsoft.com/office/drawing/2014/main" xmlns="" id="{D906CCAF-9458-4A47-A304-A269455BDC0D}"/>
              </a:ext>
            </a:extLst>
          </p:cNvPr>
          <p:cNvCxnSpPr/>
          <p:nvPr/>
        </p:nvCxnSpPr>
        <p:spPr>
          <a:xfrm>
            <a:off x="4583790" y="3230915"/>
            <a:ext cx="2971800" cy="12032"/>
          </a:xfrm>
          <a:prstGeom prst="straightConnector1">
            <a:avLst/>
          </a:prstGeom>
          <a:ln>
            <a:solidFill>
              <a:schemeClr val="tx1"/>
            </a:solidFill>
            <a:prstDash val="dash"/>
            <a:tailEnd type="triangle"/>
          </a:ln>
        </p:spPr>
        <p:style>
          <a:lnRef idx="1">
            <a:schemeClr val="accent1"/>
          </a:lnRef>
          <a:fillRef idx="0">
            <a:schemeClr val="accent1"/>
          </a:fillRef>
          <a:effectRef idx="0">
            <a:schemeClr val="accent1"/>
          </a:effectRef>
          <a:fontRef idx="minor">
            <a:schemeClr val="tx1"/>
          </a:fontRef>
        </p:style>
      </p:cxnSp>
      <p:grpSp>
        <p:nvGrpSpPr>
          <p:cNvPr id="103" name="Group 102">
            <a:extLst>
              <a:ext uri="{FF2B5EF4-FFF2-40B4-BE49-F238E27FC236}">
                <a16:creationId xmlns:a16="http://schemas.microsoft.com/office/drawing/2014/main" xmlns="" id="{7111EF4F-BE61-42B7-8408-B86E3A606E69}"/>
              </a:ext>
            </a:extLst>
          </p:cNvPr>
          <p:cNvGrpSpPr/>
          <p:nvPr/>
        </p:nvGrpSpPr>
        <p:grpSpPr>
          <a:xfrm rot="18902070">
            <a:off x="6308479" y="1253867"/>
            <a:ext cx="1471068" cy="1233100"/>
            <a:chOff x="6574847" y="3255758"/>
            <a:chExt cx="1961423" cy="1644133"/>
          </a:xfrm>
        </p:grpSpPr>
        <p:sp>
          <p:nvSpPr>
            <p:cNvPr id="104" name="TextBox 103">
              <a:extLst>
                <a:ext uri="{FF2B5EF4-FFF2-40B4-BE49-F238E27FC236}">
                  <a16:creationId xmlns:a16="http://schemas.microsoft.com/office/drawing/2014/main" xmlns="" id="{BF4E23E2-D463-45F5-A768-CC10D3D25344}"/>
                </a:ext>
              </a:extLst>
            </p:cNvPr>
            <p:cNvSpPr txBox="1"/>
            <p:nvPr/>
          </p:nvSpPr>
          <p:spPr>
            <a:xfrm>
              <a:off x="7366204" y="3258549"/>
              <a:ext cx="1170065" cy="400109"/>
            </a:xfrm>
            <a:prstGeom prst="rect">
              <a:avLst/>
            </a:prstGeom>
            <a:noFill/>
          </p:spPr>
          <p:txBody>
            <a:bodyPr wrap="none" rtlCol="0">
              <a:spAutoFit/>
            </a:bodyPr>
            <a:lstStyle/>
            <a:p>
              <a:pPr algn="ctr" defTabSz="685800"/>
              <a:r>
                <a:rPr lang="en-US" sz="1350" dirty="0">
                  <a:solidFill>
                    <a:prstClr val="black"/>
                  </a:solidFill>
                  <a:latin typeface="Calibri" panose="020F0502020204030204"/>
                </a:rPr>
                <a:t>Indicators</a:t>
              </a:r>
            </a:p>
          </p:txBody>
        </p:sp>
        <p:sp>
          <p:nvSpPr>
            <p:cNvPr id="105" name="TextBox 104">
              <a:extLst>
                <a:ext uri="{FF2B5EF4-FFF2-40B4-BE49-F238E27FC236}">
                  <a16:creationId xmlns:a16="http://schemas.microsoft.com/office/drawing/2014/main" xmlns="" id="{56EACF28-0313-4E0B-8513-A5FE160DB8F3}"/>
                </a:ext>
              </a:extLst>
            </p:cNvPr>
            <p:cNvSpPr txBox="1"/>
            <p:nvPr/>
          </p:nvSpPr>
          <p:spPr>
            <a:xfrm>
              <a:off x="7366205" y="3807555"/>
              <a:ext cx="1170065" cy="400109"/>
            </a:xfrm>
            <a:prstGeom prst="rect">
              <a:avLst/>
            </a:prstGeom>
            <a:noFill/>
          </p:spPr>
          <p:txBody>
            <a:bodyPr wrap="none" rtlCol="0">
              <a:spAutoFit/>
            </a:bodyPr>
            <a:lstStyle/>
            <a:p>
              <a:pPr algn="ctr" defTabSz="685800"/>
              <a:r>
                <a:rPr lang="en-US" sz="1350" dirty="0">
                  <a:solidFill>
                    <a:prstClr val="black"/>
                  </a:solidFill>
                  <a:latin typeface="Calibri" panose="020F0502020204030204"/>
                </a:rPr>
                <a:t>Indicators</a:t>
              </a:r>
            </a:p>
          </p:txBody>
        </p:sp>
        <p:sp>
          <p:nvSpPr>
            <p:cNvPr id="106" name="TextBox 105">
              <a:extLst>
                <a:ext uri="{FF2B5EF4-FFF2-40B4-BE49-F238E27FC236}">
                  <a16:creationId xmlns:a16="http://schemas.microsoft.com/office/drawing/2014/main" xmlns="" id="{ECB36EA7-5D6B-4A5F-97C6-1F94651E744C}"/>
                </a:ext>
              </a:extLst>
            </p:cNvPr>
            <p:cNvSpPr txBox="1"/>
            <p:nvPr/>
          </p:nvSpPr>
          <p:spPr>
            <a:xfrm>
              <a:off x="7366203" y="4499782"/>
              <a:ext cx="1170065" cy="400109"/>
            </a:xfrm>
            <a:prstGeom prst="rect">
              <a:avLst/>
            </a:prstGeom>
            <a:noFill/>
          </p:spPr>
          <p:txBody>
            <a:bodyPr wrap="none" rtlCol="0">
              <a:spAutoFit/>
            </a:bodyPr>
            <a:lstStyle/>
            <a:p>
              <a:pPr algn="ctr" defTabSz="685800"/>
              <a:r>
                <a:rPr lang="en-US" sz="1350" dirty="0">
                  <a:solidFill>
                    <a:prstClr val="black"/>
                  </a:solidFill>
                  <a:latin typeface="Calibri" panose="020F0502020204030204"/>
                </a:rPr>
                <a:t>Indicators</a:t>
              </a:r>
            </a:p>
          </p:txBody>
        </p:sp>
        <p:cxnSp>
          <p:nvCxnSpPr>
            <p:cNvPr id="107" name="Straight Arrow Connector 106">
              <a:extLst>
                <a:ext uri="{FF2B5EF4-FFF2-40B4-BE49-F238E27FC236}">
                  <a16:creationId xmlns:a16="http://schemas.microsoft.com/office/drawing/2014/main" xmlns="" id="{FC96A4B0-9C01-4E31-9D9B-4E022E1B4F24}"/>
                </a:ext>
              </a:extLst>
            </p:cNvPr>
            <p:cNvCxnSpPr>
              <a:endCxn id="104" idx="1"/>
            </p:cNvCxnSpPr>
            <p:nvPr/>
          </p:nvCxnSpPr>
          <p:spPr>
            <a:xfrm rot="2697930" flipV="1">
              <a:off x="6876073" y="3255758"/>
              <a:ext cx="221956" cy="850826"/>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08" name="Straight Arrow Connector 107">
              <a:extLst>
                <a:ext uri="{FF2B5EF4-FFF2-40B4-BE49-F238E27FC236}">
                  <a16:creationId xmlns:a16="http://schemas.microsoft.com/office/drawing/2014/main" xmlns="" id="{490E829A-C2C1-4479-96BA-056CE50B7538}"/>
                </a:ext>
              </a:extLst>
            </p:cNvPr>
            <p:cNvCxnSpPr/>
            <p:nvPr/>
          </p:nvCxnSpPr>
          <p:spPr>
            <a:xfrm>
              <a:off x="6574847" y="4355430"/>
              <a:ext cx="771181" cy="330506"/>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09" name="Straight Arrow Connector 108">
              <a:extLst>
                <a:ext uri="{FF2B5EF4-FFF2-40B4-BE49-F238E27FC236}">
                  <a16:creationId xmlns:a16="http://schemas.microsoft.com/office/drawing/2014/main" xmlns="" id="{448FA420-D623-4A6E-A609-323666E6571A}"/>
                </a:ext>
              </a:extLst>
            </p:cNvPr>
            <p:cNvCxnSpPr>
              <a:endCxn id="105" idx="1"/>
            </p:cNvCxnSpPr>
            <p:nvPr/>
          </p:nvCxnSpPr>
          <p:spPr>
            <a:xfrm rot="2697930" flipV="1">
              <a:off x="6796911" y="3772001"/>
              <a:ext cx="446380" cy="53260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sp>
        <p:nvSpPr>
          <p:cNvPr id="112" name="TextBox 111">
            <a:extLst>
              <a:ext uri="{FF2B5EF4-FFF2-40B4-BE49-F238E27FC236}">
                <a16:creationId xmlns:a16="http://schemas.microsoft.com/office/drawing/2014/main" xmlns="" id="{33050136-D153-46EB-9D81-CF890C1329A0}"/>
              </a:ext>
            </a:extLst>
          </p:cNvPr>
          <p:cNvSpPr txBox="1"/>
          <p:nvPr/>
        </p:nvSpPr>
        <p:spPr>
          <a:xfrm>
            <a:off x="1485382" y="4000479"/>
            <a:ext cx="9150351" cy="2308324"/>
          </a:xfrm>
          <a:prstGeom prst="rect">
            <a:avLst/>
          </a:prstGeom>
          <a:noFill/>
        </p:spPr>
        <p:txBody>
          <a:bodyPr wrap="square" rtlCol="0">
            <a:spAutoFit/>
          </a:bodyPr>
          <a:lstStyle/>
          <a:p>
            <a:pPr algn="ctr" eaLnBrk="0" fontAlgn="base" hangingPunct="0">
              <a:spcBef>
                <a:spcPct val="0"/>
              </a:spcBef>
              <a:spcAft>
                <a:spcPct val="0"/>
              </a:spcAft>
            </a:pPr>
            <a:r>
              <a:rPr lang="en-US" sz="1600" dirty="0">
                <a:solidFill>
                  <a:prstClr val="black"/>
                </a:solidFill>
                <a:latin typeface="Times" pitchFamily="2" charset="0"/>
              </a:rPr>
              <a:t>Example</a:t>
            </a:r>
          </a:p>
          <a:p>
            <a:pPr algn="ctr" eaLnBrk="0" fontAlgn="base" hangingPunct="0">
              <a:spcBef>
                <a:spcPct val="0"/>
              </a:spcBef>
              <a:spcAft>
                <a:spcPct val="0"/>
              </a:spcAft>
            </a:pPr>
            <a:r>
              <a:rPr lang="en-US" sz="1600" dirty="0">
                <a:solidFill>
                  <a:prstClr val="black"/>
                </a:solidFill>
                <a:latin typeface="Times" pitchFamily="2" charset="0"/>
              </a:rPr>
              <a:t>Research Question: In an organization, does </a:t>
            </a:r>
            <a:r>
              <a:rPr lang="en-US" sz="1600" dirty="0">
                <a:solidFill>
                  <a:srgbClr val="FF0000"/>
                </a:solidFill>
                <a:latin typeface="Times" pitchFamily="2" charset="0"/>
              </a:rPr>
              <a:t>Level of Commitment (ME), </a:t>
            </a:r>
            <a:r>
              <a:rPr lang="en-US" sz="1600" dirty="0">
                <a:solidFill>
                  <a:prstClr val="black"/>
                </a:solidFill>
                <a:latin typeface="Times" pitchFamily="2" charset="0"/>
              </a:rPr>
              <a:t>mediate the relationship between  </a:t>
            </a:r>
            <a:r>
              <a:rPr lang="en-US" sz="1600" dirty="0">
                <a:solidFill>
                  <a:srgbClr val="FF0000"/>
                </a:solidFill>
                <a:latin typeface="Times" pitchFamily="2" charset="0"/>
              </a:rPr>
              <a:t>Servant Leadership (IV) </a:t>
            </a:r>
            <a:r>
              <a:rPr lang="en-US" sz="1600" dirty="0">
                <a:solidFill>
                  <a:prstClr val="black"/>
                </a:solidFill>
                <a:latin typeface="Times" pitchFamily="2" charset="0"/>
              </a:rPr>
              <a:t>and </a:t>
            </a:r>
            <a:r>
              <a:rPr lang="en-US" sz="1600" dirty="0">
                <a:solidFill>
                  <a:srgbClr val="FF0000"/>
                </a:solidFill>
                <a:latin typeface="Times" pitchFamily="2" charset="0"/>
              </a:rPr>
              <a:t>Productivity (DV)?</a:t>
            </a:r>
          </a:p>
          <a:p>
            <a:pPr algn="ctr" eaLnBrk="0" fontAlgn="base" hangingPunct="0">
              <a:spcBef>
                <a:spcPct val="0"/>
              </a:spcBef>
              <a:spcAft>
                <a:spcPct val="0"/>
              </a:spcAft>
            </a:pPr>
            <a:endParaRPr lang="en-US" sz="1600" dirty="0">
              <a:solidFill>
                <a:prstClr val="black"/>
              </a:solidFill>
              <a:latin typeface="Times" pitchFamily="2" charset="0"/>
            </a:endParaRPr>
          </a:p>
          <a:p>
            <a:pPr algn="ctr" eaLnBrk="0" fontAlgn="base" hangingPunct="0">
              <a:spcBef>
                <a:spcPct val="0"/>
              </a:spcBef>
              <a:spcAft>
                <a:spcPct val="0"/>
              </a:spcAft>
            </a:pPr>
            <a:r>
              <a:rPr lang="en-US" sz="1600" dirty="0">
                <a:solidFill>
                  <a:prstClr val="black"/>
                </a:solidFill>
                <a:latin typeface="Times" pitchFamily="2" charset="0"/>
              </a:rPr>
              <a:t>H1:  </a:t>
            </a:r>
            <a:r>
              <a:rPr lang="en-US" sz="1600" dirty="0">
                <a:solidFill>
                  <a:srgbClr val="FF0000"/>
                </a:solidFill>
                <a:latin typeface="Times" pitchFamily="2" charset="0"/>
              </a:rPr>
              <a:t>Servant Leadership</a:t>
            </a:r>
            <a:r>
              <a:rPr lang="en-US" sz="1600" dirty="0">
                <a:solidFill>
                  <a:prstClr val="black"/>
                </a:solidFill>
                <a:latin typeface="Times" pitchFamily="2" charset="0"/>
              </a:rPr>
              <a:t> positively affects </a:t>
            </a:r>
            <a:r>
              <a:rPr lang="en-US" sz="1600" dirty="0">
                <a:solidFill>
                  <a:srgbClr val="FF0000"/>
                </a:solidFill>
                <a:latin typeface="Times" pitchFamily="2" charset="0"/>
              </a:rPr>
              <a:t>Level of Commitment</a:t>
            </a:r>
          </a:p>
          <a:p>
            <a:pPr algn="ctr" eaLnBrk="0" fontAlgn="base" hangingPunct="0">
              <a:spcBef>
                <a:spcPct val="0"/>
              </a:spcBef>
              <a:spcAft>
                <a:spcPct val="0"/>
              </a:spcAft>
            </a:pPr>
            <a:r>
              <a:rPr lang="en-US" sz="1600" dirty="0">
                <a:solidFill>
                  <a:prstClr val="black"/>
                </a:solidFill>
                <a:latin typeface="Times" pitchFamily="2" charset="0"/>
              </a:rPr>
              <a:t>H2:  </a:t>
            </a:r>
            <a:r>
              <a:rPr lang="en-US" sz="1600" dirty="0">
                <a:solidFill>
                  <a:srgbClr val="FF0000"/>
                </a:solidFill>
                <a:latin typeface="Times" pitchFamily="2" charset="0"/>
              </a:rPr>
              <a:t>Level of Commitment </a:t>
            </a:r>
            <a:r>
              <a:rPr lang="en-US" sz="1600" dirty="0">
                <a:solidFill>
                  <a:prstClr val="black"/>
                </a:solidFill>
                <a:latin typeface="Times" pitchFamily="2" charset="0"/>
              </a:rPr>
              <a:t>positively affects </a:t>
            </a:r>
            <a:r>
              <a:rPr lang="en-US" sz="1600" dirty="0">
                <a:solidFill>
                  <a:srgbClr val="FF0000"/>
                </a:solidFill>
                <a:latin typeface="Times" pitchFamily="2" charset="0"/>
              </a:rPr>
              <a:t>to productivity</a:t>
            </a:r>
          </a:p>
          <a:p>
            <a:pPr algn="ctr" eaLnBrk="0" fontAlgn="base" hangingPunct="0">
              <a:spcBef>
                <a:spcPct val="0"/>
              </a:spcBef>
              <a:spcAft>
                <a:spcPct val="0"/>
              </a:spcAft>
            </a:pPr>
            <a:r>
              <a:rPr lang="en-US" sz="1600" dirty="0">
                <a:solidFill>
                  <a:prstClr val="black"/>
                </a:solidFill>
                <a:latin typeface="Times" pitchFamily="2" charset="0"/>
              </a:rPr>
              <a:t>H3:  </a:t>
            </a:r>
            <a:r>
              <a:rPr lang="en-US" sz="1600" dirty="0">
                <a:solidFill>
                  <a:srgbClr val="FF0000"/>
                </a:solidFill>
                <a:latin typeface="Times" pitchFamily="2" charset="0"/>
              </a:rPr>
              <a:t>Servant Leadership </a:t>
            </a:r>
            <a:r>
              <a:rPr lang="en-US" sz="1600" dirty="0">
                <a:solidFill>
                  <a:prstClr val="black"/>
                </a:solidFill>
                <a:latin typeface="Times" pitchFamily="2" charset="0"/>
              </a:rPr>
              <a:t>positively affects </a:t>
            </a:r>
            <a:r>
              <a:rPr lang="en-US" sz="1600" dirty="0">
                <a:solidFill>
                  <a:srgbClr val="FF0000"/>
                </a:solidFill>
                <a:latin typeface="Times" pitchFamily="2" charset="0"/>
              </a:rPr>
              <a:t>to Productivity</a:t>
            </a:r>
          </a:p>
          <a:p>
            <a:pPr algn="ctr" eaLnBrk="0" fontAlgn="base" hangingPunct="0">
              <a:spcBef>
                <a:spcPct val="0"/>
              </a:spcBef>
              <a:spcAft>
                <a:spcPct val="0"/>
              </a:spcAft>
            </a:pPr>
            <a:r>
              <a:rPr lang="en-US" sz="1600" dirty="0">
                <a:solidFill>
                  <a:srgbClr val="FF0000"/>
                </a:solidFill>
                <a:latin typeface="Times" pitchFamily="2" charset="0"/>
              </a:rPr>
              <a:t>Full Mediation:  </a:t>
            </a:r>
            <a:r>
              <a:rPr lang="en-US" sz="1600" dirty="0">
                <a:solidFill>
                  <a:prstClr val="black"/>
                </a:solidFill>
                <a:latin typeface="Times" pitchFamily="2" charset="0"/>
              </a:rPr>
              <a:t>The H3 relationship is zero in presence of Commitment</a:t>
            </a:r>
          </a:p>
          <a:p>
            <a:pPr algn="ctr" eaLnBrk="0" fontAlgn="base" hangingPunct="0">
              <a:spcBef>
                <a:spcPct val="0"/>
              </a:spcBef>
              <a:spcAft>
                <a:spcPct val="0"/>
              </a:spcAft>
            </a:pPr>
            <a:r>
              <a:rPr lang="en-US" sz="1600" dirty="0">
                <a:solidFill>
                  <a:srgbClr val="FF0000"/>
                </a:solidFill>
                <a:latin typeface="Times" pitchFamily="2" charset="0"/>
              </a:rPr>
              <a:t>Partial Mediation:  </a:t>
            </a:r>
            <a:r>
              <a:rPr lang="en-US" sz="1600" dirty="0">
                <a:solidFill>
                  <a:prstClr val="black"/>
                </a:solidFill>
                <a:latin typeface="Times" pitchFamily="2" charset="0"/>
              </a:rPr>
              <a:t>H2 is stronger than H3</a:t>
            </a:r>
          </a:p>
        </p:txBody>
      </p:sp>
      <p:sp>
        <p:nvSpPr>
          <p:cNvPr id="116" name="TextBox 115">
            <a:extLst>
              <a:ext uri="{FF2B5EF4-FFF2-40B4-BE49-F238E27FC236}">
                <a16:creationId xmlns:a16="http://schemas.microsoft.com/office/drawing/2014/main" xmlns="" id="{C07DE806-6D95-4885-B37C-0772CD42D84F}"/>
              </a:ext>
            </a:extLst>
          </p:cNvPr>
          <p:cNvSpPr txBox="1"/>
          <p:nvPr/>
        </p:nvSpPr>
        <p:spPr>
          <a:xfrm>
            <a:off x="4595845" y="2585121"/>
            <a:ext cx="596638" cy="369332"/>
          </a:xfrm>
          <a:prstGeom prst="rect">
            <a:avLst/>
          </a:prstGeom>
          <a:noFill/>
        </p:spPr>
        <p:txBody>
          <a:bodyPr wrap="none" rtlCol="0">
            <a:spAutoFit/>
          </a:bodyPr>
          <a:lstStyle/>
          <a:p>
            <a:pPr eaLnBrk="0" fontAlgn="base" hangingPunct="0">
              <a:spcBef>
                <a:spcPct val="0"/>
              </a:spcBef>
              <a:spcAft>
                <a:spcPct val="0"/>
              </a:spcAft>
            </a:pPr>
            <a:r>
              <a:rPr lang="en-US" dirty="0">
                <a:solidFill>
                  <a:srgbClr val="FF0000"/>
                </a:solidFill>
                <a:latin typeface="Times" pitchFamily="2" charset="0"/>
              </a:rPr>
              <a:t>H1+</a:t>
            </a:r>
          </a:p>
        </p:txBody>
      </p:sp>
      <p:sp>
        <p:nvSpPr>
          <p:cNvPr id="118" name="TextBox 117">
            <a:extLst>
              <a:ext uri="{FF2B5EF4-FFF2-40B4-BE49-F238E27FC236}">
                <a16:creationId xmlns:a16="http://schemas.microsoft.com/office/drawing/2014/main" xmlns="" id="{A6C8D912-1175-4854-B7E5-403D5CA8FD49}"/>
              </a:ext>
            </a:extLst>
          </p:cNvPr>
          <p:cNvSpPr txBox="1"/>
          <p:nvPr/>
        </p:nvSpPr>
        <p:spPr>
          <a:xfrm>
            <a:off x="7048755" y="2595060"/>
            <a:ext cx="596638" cy="369332"/>
          </a:xfrm>
          <a:prstGeom prst="rect">
            <a:avLst/>
          </a:prstGeom>
          <a:noFill/>
        </p:spPr>
        <p:txBody>
          <a:bodyPr wrap="none" rtlCol="0">
            <a:spAutoFit/>
          </a:bodyPr>
          <a:lstStyle/>
          <a:p>
            <a:pPr eaLnBrk="0" fontAlgn="base" hangingPunct="0">
              <a:spcBef>
                <a:spcPct val="0"/>
              </a:spcBef>
              <a:spcAft>
                <a:spcPct val="0"/>
              </a:spcAft>
            </a:pPr>
            <a:r>
              <a:rPr lang="en-US" dirty="0">
                <a:solidFill>
                  <a:srgbClr val="FF0000"/>
                </a:solidFill>
                <a:latin typeface="Times" pitchFamily="2" charset="0"/>
              </a:rPr>
              <a:t>H2+</a:t>
            </a:r>
          </a:p>
        </p:txBody>
      </p:sp>
      <p:sp>
        <p:nvSpPr>
          <p:cNvPr id="119" name="TextBox 118">
            <a:extLst>
              <a:ext uri="{FF2B5EF4-FFF2-40B4-BE49-F238E27FC236}">
                <a16:creationId xmlns:a16="http://schemas.microsoft.com/office/drawing/2014/main" xmlns="" id="{A709986D-894C-48FA-A5D1-DB0E13C2AD4B}"/>
              </a:ext>
            </a:extLst>
          </p:cNvPr>
          <p:cNvSpPr txBox="1"/>
          <p:nvPr/>
        </p:nvSpPr>
        <p:spPr>
          <a:xfrm>
            <a:off x="5912669" y="2983468"/>
            <a:ext cx="596638" cy="369332"/>
          </a:xfrm>
          <a:prstGeom prst="rect">
            <a:avLst/>
          </a:prstGeom>
          <a:noFill/>
        </p:spPr>
        <p:txBody>
          <a:bodyPr wrap="none" rtlCol="0">
            <a:spAutoFit/>
          </a:bodyPr>
          <a:lstStyle/>
          <a:p>
            <a:pPr eaLnBrk="0" fontAlgn="base" hangingPunct="0">
              <a:spcBef>
                <a:spcPct val="0"/>
              </a:spcBef>
              <a:spcAft>
                <a:spcPct val="0"/>
              </a:spcAft>
            </a:pPr>
            <a:r>
              <a:rPr lang="en-US" dirty="0">
                <a:solidFill>
                  <a:srgbClr val="FF0000"/>
                </a:solidFill>
                <a:latin typeface="Times" pitchFamily="2" charset="0"/>
              </a:rPr>
              <a:t>H3+</a:t>
            </a:r>
          </a:p>
        </p:txBody>
      </p:sp>
      <p:sp>
        <p:nvSpPr>
          <p:cNvPr id="120" name="TextBox 119">
            <a:extLst>
              <a:ext uri="{FF2B5EF4-FFF2-40B4-BE49-F238E27FC236}">
                <a16:creationId xmlns:a16="http://schemas.microsoft.com/office/drawing/2014/main" xmlns="" id="{7B86A17F-5FF7-4B83-BFC2-A00493554A0C}"/>
              </a:ext>
            </a:extLst>
          </p:cNvPr>
          <p:cNvSpPr txBox="1"/>
          <p:nvPr/>
        </p:nvSpPr>
        <p:spPr>
          <a:xfrm>
            <a:off x="3238766" y="2608001"/>
            <a:ext cx="1364818" cy="1015663"/>
          </a:xfrm>
          <a:prstGeom prst="rect">
            <a:avLst/>
          </a:prstGeom>
          <a:solidFill>
            <a:schemeClr val="bg1"/>
          </a:solidFill>
          <a:ln>
            <a:solidFill>
              <a:schemeClr val="tx1"/>
            </a:solidFill>
          </a:ln>
        </p:spPr>
        <p:txBody>
          <a:bodyPr wrap="square" rtlCol="0">
            <a:spAutoFit/>
          </a:bodyPr>
          <a:lstStyle/>
          <a:p>
            <a:pPr algn="ctr" defTabSz="685800"/>
            <a:r>
              <a:rPr lang="en-US" sz="1600" dirty="0">
                <a:solidFill>
                  <a:prstClr val="black"/>
                </a:solidFill>
                <a:latin typeface="Calibri" panose="020F0502020204030204"/>
              </a:rPr>
              <a:t>Phenomena</a:t>
            </a:r>
          </a:p>
          <a:p>
            <a:pPr algn="ctr" defTabSz="685800"/>
            <a:r>
              <a:rPr lang="en-US" sz="1600" dirty="0">
                <a:solidFill>
                  <a:prstClr val="black"/>
                </a:solidFill>
                <a:latin typeface="Calibri" panose="020F0502020204030204"/>
              </a:rPr>
              <a:t>XXX</a:t>
            </a:r>
          </a:p>
          <a:p>
            <a:pPr algn="ctr" defTabSz="685800"/>
            <a:r>
              <a:rPr lang="en-US" sz="1400" dirty="0">
                <a:solidFill>
                  <a:srgbClr val="FF0000"/>
                </a:solidFill>
                <a:latin typeface="Calibri" panose="020F0502020204030204"/>
              </a:rPr>
              <a:t>(Independent </a:t>
            </a:r>
          </a:p>
          <a:p>
            <a:pPr algn="ctr" defTabSz="685800"/>
            <a:r>
              <a:rPr lang="en-US" sz="1400" dirty="0">
                <a:solidFill>
                  <a:srgbClr val="FF0000"/>
                </a:solidFill>
                <a:latin typeface="Calibri" panose="020F0502020204030204"/>
              </a:rPr>
              <a:t>Variable – IV)</a:t>
            </a:r>
          </a:p>
        </p:txBody>
      </p:sp>
      <p:sp>
        <p:nvSpPr>
          <p:cNvPr id="121" name="TextBox 120">
            <a:extLst>
              <a:ext uri="{FF2B5EF4-FFF2-40B4-BE49-F238E27FC236}">
                <a16:creationId xmlns:a16="http://schemas.microsoft.com/office/drawing/2014/main" xmlns="" id="{E6FFB8FF-E2AF-40F6-86A6-ACE9DC5C15D2}"/>
              </a:ext>
            </a:extLst>
          </p:cNvPr>
          <p:cNvSpPr txBox="1"/>
          <p:nvPr/>
        </p:nvSpPr>
        <p:spPr>
          <a:xfrm>
            <a:off x="7742609" y="2564792"/>
            <a:ext cx="1364818" cy="1015663"/>
          </a:xfrm>
          <a:prstGeom prst="rect">
            <a:avLst/>
          </a:prstGeom>
          <a:solidFill>
            <a:schemeClr val="bg1"/>
          </a:solidFill>
          <a:ln>
            <a:solidFill>
              <a:schemeClr val="tx1"/>
            </a:solidFill>
          </a:ln>
        </p:spPr>
        <p:txBody>
          <a:bodyPr wrap="square" rtlCol="0">
            <a:spAutoFit/>
          </a:bodyPr>
          <a:lstStyle/>
          <a:p>
            <a:pPr algn="ctr" defTabSz="685800"/>
            <a:r>
              <a:rPr lang="en-US" sz="1600" dirty="0">
                <a:solidFill>
                  <a:prstClr val="black"/>
                </a:solidFill>
                <a:latin typeface="Calibri" panose="020F0502020204030204"/>
              </a:rPr>
              <a:t>Phenomena</a:t>
            </a:r>
          </a:p>
          <a:p>
            <a:pPr algn="ctr" defTabSz="685800"/>
            <a:r>
              <a:rPr lang="en-US" sz="1600" dirty="0">
                <a:solidFill>
                  <a:prstClr val="black"/>
                </a:solidFill>
                <a:latin typeface="Calibri" panose="020F0502020204030204"/>
              </a:rPr>
              <a:t>YYY</a:t>
            </a:r>
          </a:p>
          <a:p>
            <a:pPr eaLnBrk="0" fontAlgn="base" hangingPunct="0">
              <a:spcBef>
                <a:spcPct val="0"/>
              </a:spcBef>
              <a:spcAft>
                <a:spcPct val="0"/>
              </a:spcAft>
            </a:pPr>
            <a:r>
              <a:rPr lang="en-US" sz="1400" dirty="0">
                <a:solidFill>
                  <a:srgbClr val="FF0000"/>
                </a:solidFill>
                <a:latin typeface="Times" pitchFamily="2" charset="0"/>
              </a:rPr>
              <a:t>(Dependent</a:t>
            </a:r>
          </a:p>
          <a:p>
            <a:pPr eaLnBrk="0" fontAlgn="base" hangingPunct="0">
              <a:spcBef>
                <a:spcPct val="0"/>
              </a:spcBef>
              <a:spcAft>
                <a:spcPct val="0"/>
              </a:spcAft>
            </a:pPr>
            <a:r>
              <a:rPr lang="en-US" sz="1400" dirty="0">
                <a:solidFill>
                  <a:srgbClr val="FF0000"/>
                </a:solidFill>
                <a:latin typeface="Times" pitchFamily="2" charset="0"/>
              </a:rPr>
              <a:t>Variable - DV)</a:t>
            </a:r>
          </a:p>
        </p:txBody>
      </p:sp>
    </p:spTree>
    <p:extLst>
      <p:ext uri="{BB962C8B-B14F-4D97-AF65-F5344CB8AC3E}">
        <p14:creationId xmlns:p14="http://schemas.microsoft.com/office/powerpoint/2010/main" xmlns="" val="312080608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xmlns="" id="{2E3F9C82-469D-4802-A813-EC5C382C5033}"/>
              </a:ext>
            </a:extLst>
          </p:cNvPr>
          <p:cNvPicPr>
            <a:picLocks noChangeAspect="1"/>
          </p:cNvPicPr>
          <p:nvPr/>
        </p:nvPicPr>
        <p:blipFill rotWithShape="1">
          <a:blip r:embed="rId2" cstate="print">
            <a:extLst>
              <a:ext uri="{28A0092B-C50C-407E-A947-70E740481C1C}">
                <a14:useLocalDpi xmlns:a14="http://schemas.microsoft.com/office/drawing/2010/main" xmlns="" val="0"/>
              </a:ext>
            </a:extLst>
          </a:blip>
          <a:srcRect l="1186" r="1186" b="78972"/>
          <a:stretch/>
        </p:blipFill>
        <p:spPr>
          <a:xfrm>
            <a:off x="1517650" y="-26987"/>
            <a:ext cx="9150351" cy="1093787"/>
          </a:xfrm>
          <a:prstGeom prst="rect">
            <a:avLst/>
          </a:prstGeom>
        </p:spPr>
      </p:pic>
      <p:sp>
        <p:nvSpPr>
          <p:cNvPr id="7" name="TextBox 6">
            <a:extLst>
              <a:ext uri="{FF2B5EF4-FFF2-40B4-BE49-F238E27FC236}">
                <a16:creationId xmlns:a16="http://schemas.microsoft.com/office/drawing/2014/main" xmlns="" id="{FF448204-6B1A-4CFD-B1C3-B342882BB021}"/>
              </a:ext>
            </a:extLst>
          </p:cNvPr>
          <p:cNvSpPr txBox="1"/>
          <p:nvPr/>
        </p:nvSpPr>
        <p:spPr>
          <a:xfrm>
            <a:off x="1633448" y="122613"/>
            <a:ext cx="8778813" cy="707886"/>
          </a:xfrm>
          <a:prstGeom prst="rect">
            <a:avLst/>
          </a:prstGeom>
          <a:noFill/>
        </p:spPr>
        <p:txBody>
          <a:bodyPr wrap="none" rtlCol="0">
            <a:spAutoFit/>
          </a:bodyPr>
          <a:lstStyle/>
          <a:p>
            <a:pPr algn="ctr" eaLnBrk="0" fontAlgn="base" hangingPunct="0">
              <a:spcBef>
                <a:spcPct val="0"/>
              </a:spcBef>
              <a:spcAft>
                <a:spcPct val="0"/>
              </a:spcAft>
            </a:pPr>
            <a:r>
              <a:rPr lang="en-US" sz="2000" dirty="0">
                <a:solidFill>
                  <a:prstClr val="white"/>
                </a:solidFill>
                <a:latin typeface="Times" pitchFamily="2" charset="0"/>
              </a:rPr>
              <a:t>Phenomena's XXX affects on Phenomena YYY is moderated by Phenomena MMM</a:t>
            </a:r>
            <a:br>
              <a:rPr lang="en-US" sz="2000" dirty="0">
                <a:solidFill>
                  <a:prstClr val="white"/>
                </a:solidFill>
                <a:latin typeface="Times" pitchFamily="2" charset="0"/>
              </a:rPr>
            </a:br>
            <a:r>
              <a:rPr lang="en-US" sz="2000" dirty="0">
                <a:solidFill>
                  <a:prstClr val="white"/>
                </a:solidFill>
                <a:latin typeface="Times" pitchFamily="2" charset="0"/>
              </a:rPr>
              <a:t>Can be Accomplished with Regression or SEM</a:t>
            </a:r>
          </a:p>
        </p:txBody>
      </p:sp>
      <p:sp>
        <p:nvSpPr>
          <p:cNvPr id="34" name="Rectangle 33">
            <a:extLst>
              <a:ext uri="{FF2B5EF4-FFF2-40B4-BE49-F238E27FC236}">
                <a16:creationId xmlns:a16="http://schemas.microsoft.com/office/drawing/2014/main" xmlns="" id="{8D717A6F-ACA4-421C-B437-60652172CB89}"/>
              </a:ext>
            </a:extLst>
          </p:cNvPr>
          <p:cNvSpPr/>
          <p:nvPr/>
        </p:nvSpPr>
        <p:spPr>
          <a:xfrm>
            <a:off x="1828801" y="1448080"/>
            <a:ext cx="8642733" cy="307103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defTabSz="685800"/>
            <a:r>
              <a:rPr lang="en-US" sz="2400" b="1" dirty="0">
                <a:solidFill>
                  <a:prstClr val="white"/>
                </a:solidFill>
                <a:latin typeface="Calibri" panose="020F0502020204030204"/>
              </a:rPr>
              <a:t>Environment/Population</a:t>
            </a:r>
          </a:p>
          <a:p>
            <a:pPr algn="ctr" defTabSz="685800"/>
            <a:endParaRPr lang="en-US" sz="2400" b="1" dirty="0">
              <a:solidFill>
                <a:prstClr val="white"/>
              </a:solidFill>
              <a:latin typeface="Calibri" panose="020F0502020204030204"/>
            </a:endParaRPr>
          </a:p>
        </p:txBody>
      </p:sp>
      <p:sp>
        <p:nvSpPr>
          <p:cNvPr id="37" name="TextBox 36">
            <a:extLst>
              <a:ext uri="{FF2B5EF4-FFF2-40B4-BE49-F238E27FC236}">
                <a16:creationId xmlns:a16="http://schemas.microsoft.com/office/drawing/2014/main" xmlns="" id="{0A008F6D-11A0-4E85-9CD4-32D6559910C4}"/>
              </a:ext>
            </a:extLst>
          </p:cNvPr>
          <p:cNvSpPr txBox="1"/>
          <p:nvPr/>
        </p:nvSpPr>
        <p:spPr>
          <a:xfrm>
            <a:off x="4840755" y="3607239"/>
            <a:ext cx="1891865" cy="577081"/>
          </a:xfrm>
          <a:prstGeom prst="rect">
            <a:avLst/>
          </a:prstGeom>
          <a:noFill/>
        </p:spPr>
        <p:txBody>
          <a:bodyPr wrap="none" rtlCol="0">
            <a:spAutoFit/>
          </a:bodyPr>
          <a:lstStyle/>
          <a:p>
            <a:pPr defTabSz="685800"/>
            <a:r>
              <a:rPr lang="en-US" sz="1050" dirty="0">
                <a:solidFill>
                  <a:prstClr val="black"/>
                </a:solidFill>
                <a:latin typeface="Calibri" panose="020F0502020204030204"/>
              </a:rPr>
              <a:t>Beta Weight</a:t>
            </a:r>
          </a:p>
          <a:p>
            <a:pPr defTabSz="685800"/>
            <a:r>
              <a:rPr lang="en-US" sz="1050" dirty="0">
                <a:solidFill>
                  <a:prstClr val="black"/>
                </a:solidFill>
                <a:latin typeface="Calibri" panose="020F0502020204030204"/>
              </a:rPr>
              <a:t>Or                              and p-Value</a:t>
            </a:r>
          </a:p>
          <a:p>
            <a:pPr defTabSz="685800"/>
            <a:r>
              <a:rPr lang="en-US" sz="1050" dirty="0">
                <a:solidFill>
                  <a:prstClr val="black"/>
                </a:solidFill>
                <a:latin typeface="Calibri" panose="020F0502020204030204"/>
              </a:rPr>
              <a:t>Path Coefficient</a:t>
            </a:r>
          </a:p>
        </p:txBody>
      </p:sp>
      <p:sp>
        <p:nvSpPr>
          <p:cNvPr id="38" name="TextBox 37">
            <a:extLst>
              <a:ext uri="{FF2B5EF4-FFF2-40B4-BE49-F238E27FC236}">
                <a16:creationId xmlns:a16="http://schemas.microsoft.com/office/drawing/2014/main" xmlns="" id="{F0E39D48-3525-4546-8297-F0485D0C66B8}"/>
              </a:ext>
            </a:extLst>
          </p:cNvPr>
          <p:cNvSpPr txBox="1"/>
          <p:nvPr/>
        </p:nvSpPr>
        <p:spPr>
          <a:xfrm>
            <a:off x="2012882" y="3272960"/>
            <a:ext cx="877549" cy="300082"/>
          </a:xfrm>
          <a:prstGeom prst="rect">
            <a:avLst/>
          </a:prstGeom>
          <a:noFill/>
        </p:spPr>
        <p:txBody>
          <a:bodyPr wrap="none" rtlCol="0">
            <a:spAutoFit/>
          </a:bodyPr>
          <a:lstStyle/>
          <a:p>
            <a:pPr algn="ctr" defTabSz="685800"/>
            <a:r>
              <a:rPr lang="en-US" sz="1350" dirty="0">
                <a:solidFill>
                  <a:prstClr val="black"/>
                </a:solidFill>
                <a:latin typeface="Calibri" panose="020F0502020204030204"/>
              </a:rPr>
              <a:t>Indicators</a:t>
            </a:r>
          </a:p>
        </p:txBody>
      </p:sp>
      <p:sp>
        <p:nvSpPr>
          <p:cNvPr id="40" name="TextBox 39">
            <a:extLst>
              <a:ext uri="{FF2B5EF4-FFF2-40B4-BE49-F238E27FC236}">
                <a16:creationId xmlns:a16="http://schemas.microsoft.com/office/drawing/2014/main" xmlns="" id="{B1734D8D-C9AA-4434-94C2-89084CDC6062}"/>
              </a:ext>
            </a:extLst>
          </p:cNvPr>
          <p:cNvSpPr txBox="1"/>
          <p:nvPr/>
        </p:nvSpPr>
        <p:spPr>
          <a:xfrm>
            <a:off x="2012882" y="3684715"/>
            <a:ext cx="877549" cy="300082"/>
          </a:xfrm>
          <a:prstGeom prst="rect">
            <a:avLst/>
          </a:prstGeom>
          <a:noFill/>
        </p:spPr>
        <p:txBody>
          <a:bodyPr wrap="none" rtlCol="0">
            <a:spAutoFit/>
          </a:bodyPr>
          <a:lstStyle/>
          <a:p>
            <a:pPr algn="ctr" defTabSz="685800"/>
            <a:r>
              <a:rPr lang="en-US" sz="1350" dirty="0">
                <a:solidFill>
                  <a:prstClr val="black"/>
                </a:solidFill>
                <a:latin typeface="Calibri" panose="020F0502020204030204"/>
              </a:rPr>
              <a:t>Indicators</a:t>
            </a:r>
          </a:p>
        </p:txBody>
      </p:sp>
      <p:sp>
        <p:nvSpPr>
          <p:cNvPr id="41" name="TextBox 40">
            <a:extLst>
              <a:ext uri="{FF2B5EF4-FFF2-40B4-BE49-F238E27FC236}">
                <a16:creationId xmlns:a16="http://schemas.microsoft.com/office/drawing/2014/main" xmlns="" id="{44AA8961-60D9-41B2-BC6D-8BD951EA1E27}"/>
              </a:ext>
            </a:extLst>
          </p:cNvPr>
          <p:cNvSpPr txBox="1"/>
          <p:nvPr/>
        </p:nvSpPr>
        <p:spPr>
          <a:xfrm>
            <a:off x="2012882" y="4203885"/>
            <a:ext cx="877549" cy="300082"/>
          </a:xfrm>
          <a:prstGeom prst="rect">
            <a:avLst/>
          </a:prstGeom>
          <a:noFill/>
        </p:spPr>
        <p:txBody>
          <a:bodyPr wrap="none" rtlCol="0">
            <a:spAutoFit/>
          </a:bodyPr>
          <a:lstStyle/>
          <a:p>
            <a:pPr algn="ctr" defTabSz="685800"/>
            <a:r>
              <a:rPr lang="en-US" sz="1350" dirty="0">
                <a:solidFill>
                  <a:prstClr val="black"/>
                </a:solidFill>
                <a:latin typeface="Calibri" panose="020F0502020204030204"/>
              </a:rPr>
              <a:t>Indicators</a:t>
            </a:r>
          </a:p>
        </p:txBody>
      </p:sp>
      <p:cxnSp>
        <p:nvCxnSpPr>
          <p:cNvPr id="42" name="Straight Arrow Connector 41">
            <a:extLst>
              <a:ext uri="{FF2B5EF4-FFF2-40B4-BE49-F238E27FC236}">
                <a16:creationId xmlns:a16="http://schemas.microsoft.com/office/drawing/2014/main" xmlns="" id="{E73E056D-D8C6-4CD6-8AAE-D86F02AE1DB9}"/>
              </a:ext>
            </a:extLst>
          </p:cNvPr>
          <p:cNvCxnSpPr/>
          <p:nvPr/>
        </p:nvCxnSpPr>
        <p:spPr>
          <a:xfrm flipH="1" flipV="1">
            <a:off x="2888741" y="3429953"/>
            <a:ext cx="363556" cy="297455"/>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43" name="Straight Arrow Connector 42">
            <a:extLst>
              <a:ext uri="{FF2B5EF4-FFF2-40B4-BE49-F238E27FC236}">
                <a16:creationId xmlns:a16="http://schemas.microsoft.com/office/drawing/2014/main" xmlns="" id="{513D7A03-59B4-4065-ADB1-212765FCEE35}"/>
              </a:ext>
            </a:extLst>
          </p:cNvPr>
          <p:cNvCxnSpPr>
            <a:endCxn id="40" idx="3"/>
          </p:cNvCxnSpPr>
          <p:nvPr/>
        </p:nvCxnSpPr>
        <p:spPr>
          <a:xfrm flipH="1" flipV="1">
            <a:off x="2890430" y="3834756"/>
            <a:ext cx="320554" cy="66"/>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47" name="Straight Arrow Connector 46">
            <a:extLst>
              <a:ext uri="{FF2B5EF4-FFF2-40B4-BE49-F238E27FC236}">
                <a16:creationId xmlns:a16="http://schemas.microsoft.com/office/drawing/2014/main" xmlns="" id="{CA19413B-FCDC-4D0B-9A53-DFC4AF9167EB}"/>
              </a:ext>
            </a:extLst>
          </p:cNvPr>
          <p:cNvCxnSpPr/>
          <p:nvPr/>
        </p:nvCxnSpPr>
        <p:spPr>
          <a:xfrm flipH="1">
            <a:off x="2897988" y="3933974"/>
            <a:ext cx="354309" cy="383624"/>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48" name="TextBox 47">
            <a:extLst>
              <a:ext uri="{FF2B5EF4-FFF2-40B4-BE49-F238E27FC236}">
                <a16:creationId xmlns:a16="http://schemas.microsoft.com/office/drawing/2014/main" xmlns="" id="{04D1FE73-89D4-48D6-BAB6-E0A42CE00210}"/>
              </a:ext>
            </a:extLst>
          </p:cNvPr>
          <p:cNvSpPr txBox="1"/>
          <p:nvPr/>
        </p:nvSpPr>
        <p:spPr>
          <a:xfrm>
            <a:off x="9340476" y="3288108"/>
            <a:ext cx="877549" cy="300082"/>
          </a:xfrm>
          <a:prstGeom prst="rect">
            <a:avLst/>
          </a:prstGeom>
          <a:noFill/>
        </p:spPr>
        <p:txBody>
          <a:bodyPr wrap="none" rtlCol="0">
            <a:spAutoFit/>
          </a:bodyPr>
          <a:lstStyle/>
          <a:p>
            <a:pPr algn="ctr" defTabSz="685800"/>
            <a:r>
              <a:rPr lang="en-US" sz="1350" dirty="0">
                <a:solidFill>
                  <a:prstClr val="black"/>
                </a:solidFill>
                <a:latin typeface="Calibri" panose="020F0502020204030204"/>
              </a:rPr>
              <a:t>Indicators</a:t>
            </a:r>
          </a:p>
        </p:txBody>
      </p:sp>
      <p:sp>
        <p:nvSpPr>
          <p:cNvPr id="49" name="TextBox 48">
            <a:extLst>
              <a:ext uri="{FF2B5EF4-FFF2-40B4-BE49-F238E27FC236}">
                <a16:creationId xmlns:a16="http://schemas.microsoft.com/office/drawing/2014/main" xmlns="" id="{B4874EE7-4F44-4726-BCF2-A28BB47B36EF}"/>
              </a:ext>
            </a:extLst>
          </p:cNvPr>
          <p:cNvSpPr txBox="1"/>
          <p:nvPr/>
        </p:nvSpPr>
        <p:spPr>
          <a:xfrm>
            <a:off x="9340476" y="3699863"/>
            <a:ext cx="877549" cy="300082"/>
          </a:xfrm>
          <a:prstGeom prst="rect">
            <a:avLst/>
          </a:prstGeom>
          <a:noFill/>
        </p:spPr>
        <p:txBody>
          <a:bodyPr wrap="none" rtlCol="0">
            <a:spAutoFit/>
          </a:bodyPr>
          <a:lstStyle/>
          <a:p>
            <a:pPr algn="ctr" defTabSz="685800"/>
            <a:r>
              <a:rPr lang="en-US" sz="1350" dirty="0">
                <a:solidFill>
                  <a:prstClr val="black"/>
                </a:solidFill>
                <a:latin typeface="Calibri" panose="020F0502020204030204"/>
              </a:rPr>
              <a:t>Indicators</a:t>
            </a:r>
          </a:p>
        </p:txBody>
      </p:sp>
      <p:sp>
        <p:nvSpPr>
          <p:cNvPr id="50" name="TextBox 49">
            <a:extLst>
              <a:ext uri="{FF2B5EF4-FFF2-40B4-BE49-F238E27FC236}">
                <a16:creationId xmlns:a16="http://schemas.microsoft.com/office/drawing/2014/main" xmlns="" id="{7EE07786-A172-4895-96FB-CFFD8CAC3C09}"/>
              </a:ext>
            </a:extLst>
          </p:cNvPr>
          <p:cNvSpPr txBox="1"/>
          <p:nvPr/>
        </p:nvSpPr>
        <p:spPr>
          <a:xfrm>
            <a:off x="9340476" y="4219034"/>
            <a:ext cx="877549" cy="300082"/>
          </a:xfrm>
          <a:prstGeom prst="rect">
            <a:avLst/>
          </a:prstGeom>
          <a:noFill/>
        </p:spPr>
        <p:txBody>
          <a:bodyPr wrap="none" rtlCol="0">
            <a:spAutoFit/>
          </a:bodyPr>
          <a:lstStyle/>
          <a:p>
            <a:pPr algn="ctr" defTabSz="685800"/>
            <a:r>
              <a:rPr lang="en-US" sz="1350" dirty="0">
                <a:solidFill>
                  <a:prstClr val="black"/>
                </a:solidFill>
                <a:latin typeface="Calibri" panose="020F0502020204030204"/>
              </a:rPr>
              <a:t>Indicators</a:t>
            </a:r>
          </a:p>
        </p:txBody>
      </p:sp>
      <p:cxnSp>
        <p:nvCxnSpPr>
          <p:cNvPr id="51" name="Straight Arrow Connector 50">
            <a:extLst>
              <a:ext uri="{FF2B5EF4-FFF2-40B4-BE49-F238E27FC236}">
                <a16:creationId xmlns:a16="http://schemas.microsoft.com/office/drawing/2014/main" xmlns="" id="{2B726F47-86CC-4528-B2AB-8BD98AF38255}"/>
              </a:ext>
            </a:extLst>
          </p:cNvPr>
          <p:cNvCxnSpPr>
            <a:endCxn id="48" idx="1"/>
          </p:cNvCxnSpPr>
          <p:nvPr/>
        </p:nvCxnSpPr>
        <p:spPr>
          <a:xfrm flipV="1">
            <a:off x="8771747" y="3438149"/>
            <a:ext cx="568729" cy="322312"/>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52" name="Straight Arrow Connector 51">
            <a:extLst>
              <a:ext uri="{FF2B5EF4-FFF2-40B4-BE49-F238E27FC236}">
                <a16:creationId xmlns:a16="http://schemas.microsoft.com/office/drawing/2014/main" xmlns="" id="{C852324D-95FB-458B-AB43-A9B4278C1D4B}"/>
              </a:ext>
            </a:extLst>
          </p:cNvPr>
          <p:cNvCxnSpPr/>
          <p:nvPr/>
        </p:nvCxnSpPr>
        <p:spPr>
          <a:xfrm>
            <a:off x="8746958" y="4099228"/>
            <a:ext cx="578386" cy="24788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53" name="Straight Arrow Connector 52">
            <a:extLst>
              <a:ext uri="{FF2B5EF4-FFF2-40B4-BE49-F238E27FC236}">
                <a16:creationId xmlns:a16="http://schemas.microsoft.com/office/drawing/2014/main" xmlns="" id="{F1599289-34BE-49A2-A890-16CB9113019C}"/>
              </a:ext>
            </a:extLst>
          </p:cNvPr>
          <p:cNvCxnSpPr>
            <a:endCxn id="49" idx="1"/>
          </p:cNvCxnSpPr>
          <p:nvPr/>
        </p:nvCxnSpPr>
        <p:spPr>
          <a:xfrm flipV="1">
            <a:off x="8821323" y="3849905"/>
            <a:ext cx="519152" cy="34497"/>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54" name="TextBox 53">
            <a:extLst>
              <a:ext uri="{FF2B5EF4-FFF2-40B4-BE49-F238E27FC236}">
                <a16:creationId xmlns:a16="http://schemas.microsoft.com/office/drawing/2014/main" xmlns="" id="{B5106670-AE0F-4780-9378-AA6C61FDE9A4}"/>
              </a:ext>
            </a:extLst>
          </p:cNvPr>
          <p:cNvSpPr txBox="1"/>
          <p:nvPr/>
        </p:nvSpPr>
        <p:spPr>
          <a:xfrm>
            <a:off x="5263249" y="2362201"/>
            <a:ext cx="1136208" cy="715581"/>
          </a:xfrm>
          <a:prstGeom prst="rect">
            <a:avLst/>
          </a:prstGeom>
          <a:solidFill>
            <a:schemeClr val="bg1"/>
          </a:solidFill>
          <a:ln>
            <a:solidFill>
              <a:schemeClr val="tx1"/>
            </a:solidFill>
          </a:ln>
        </p:spPr>
        <p:txBody>
          <a:bodyPr wrap="square" rtlCol="0">
            <a:spAutoFit/>
          </a:bodyPr>
          <a:lstStyle/>
          <a:p>
            <a:pPr algn="ctr" defTabSz="685800"/>
            <a:r>
              <a:rPr lang="en-US" sz="1350" dirty="0">
                <a:solidFill>
                  <a:prstClr val="black"/>
                </a:solidFill>
                <a:latin typeface="Calibri" panose="020F0502020204030204"/>
              </a:rPr>
              <a:t>Phenomena</a:t>
            </a:r>
          </a:p>
          <a:p>
            <a:pPr algn="ctr" defTabSz="685800"/>
            <a:r>
              <a:rPr lang="en-US" sz="1350" dirty="0">
                <a:solidFill>
                  <a:prstClr val="black"/>
                </a:solidFill>
                <a:latin typeface="Calibri" panose="020F0502020204030204"/>
              </a:rPr>
              <a:t>MMM</a:t>
            </a:r>
          </a:p>
          <a:p>
            <a:pPr algn="ctr" defTabSz="685800"/>
            <a:r>
              <a:rPr lang="en-US" sz="1350" dirty="0">
                <a:solidFill>
                  <a:srgbClr val="FF0000"/>
                </a:solidFill>
                <a:latin typeface="Calibri" panose="020F0502020204030204"/>
              </a:rPr>
              <a:t>(Moderator)</a:t>
            </a:r>
          </a:p>
        </p:txBody>
      </p:sp>
      <p:cxnSp>
        <p:nvCxnSpPr>
          <p:cNvPr id="55" name="Straight Arrow Connector 54">
            <a:extLst>
              <a:ext uri="{FF2B5EF4-FFF2-40B4-BE49-F238E27FC236}">
                <a16:creationId xmlns:a16="http://schemas.microsoft.com/office/drawing/2014/main" xmlns="" id="{568DFB53-D85F-406C-AEBC-B7F793719032}"/>
              </a:ext>
            </a:extLst>
          </p:cNvPr>
          <p:cNvCxnSpPr>
            <a:cxnSpLocks/>
          </p:cNvCxnSpPr>
          <p:nvPr/>
        </p:nvCxnSpPr>
        <p:spPr>
          <a:xfrm>
            <a:off x="4459512" y="3810468"/>
            <a:ext cx="3186550" cy="24288"/>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56" name="Straight Arrow Connector 55">
            <a:extLst>
              <a:ext uri="{FF2B5EF4-FFF2-40B4-BE49-F238E27FC236}">
                <a16:creationId xmlns:a16="http://schemas.microsoft.com/office/drawing/2014/main" xmlns="" id="{84707F80-E42A-46EF-9CC6-30B304BB67F4}"/>
              </a:ext>
            </a:extLst>
          </p:cNvPr>
          <p:cNvCxnSpPr>
            <a:cxnSpLocks/>
          </p:cNvCxnSpPr>
          <p:nvPr/>
        </p:nvCxnSpPr>
        <p:spPr>
          <a:xfrm>
            <a:off x="5915333" y="3125903"/>
            <a:ext cx="0" cy="624409"/>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57" name="TextBox 56">
            <a:extLst>
              <a:ext uri="{FF2B5EF4-FFF2-40B4-BE49-F238E27FC236}">
                <a16:creationId xmlns:a16="http://schemas.microsoft.com/office/drawing/2014/main" xmlns="" id="{00F4E873-6EF9-4C8D-86FD-C82BB06D9DAB}"/>
              </a:ext>
            </a:extLst>
          </p:cNvPr>
          <p:cNvSpPr txBox="1"/>
          <p:nvPr/>
        </p:nvSpPr>
        <p:spPr>
          <a:xfrm>
            <a:off x="7048461" y="2066903"/>
            <a:ext cx="877549" cy="300082"/>
          </a:xfrm>
          <a:prstGeom prst="rect">
            <a:avLst/>
          </a:prstGeom>
          <a:noFill/>
        </p:spPr>
        <p:txBody>
          <a:bodyPr wrap="none" rtlCol="0">
            <a:spAutoFit/>
          </a:bodyPr>
          <a:lstStyle/>
          <a:p>
            <a:pPr algn="ctr" defTabSz="685800"/>
            <a:r>
              <a:rPr lang="en-US" sz="1350" dirty="0">
                <a:solidFill>
                  <a:prstClr val="black"/>
                </a:solidFill>
                <a:latin typeface="Calibri" panose="020F0502020204030204"/>
              </a:rPr>
              <a:t>Indicators</a:t>
            </a:r>
          </a:p>
        </p:txBody>
      </p:sp>
      <p:sp>
        <p:nvSpPr>
          <p:cNvPr id="58" name="TextBox 57">
            <a:extLst>
              <a:ext uri="{FF2B5EF4-FFF2-40B4-BE49-F238E27FC236}">
                <a16:creationId xmlns:a16="http://schemas.microsoft.com/office/drawing/2014/main" xmlns="" id="{5FEEBD27-B8D3-4B62-B502-2DCFFA9DA9E6}"/>
              </a:ext>
            </a:extLst>
          </p:cNvPr>
          <p:cNvSpPr txBox="1"/>
          <p:nvPr/>
        </p:nvSpPr>
        <p:spPr>
          <a:xfrm>
            <a:off x="7048461" y="2478658"/>
            <a:ext cx="877549" cy="300082"/>
          </a:xfrm>
          <a:prstGeom prst="rect">
            <a:avLst/>
          </a:prstGeom>
          <a:noFill/>
        </p:spPr>
        <p:txBody>
          <a:bodyPr wrap="none" rtlCol="0">
            <a:spAutoFit/>
          </a:bodyPr>
          <a:lstStyle/>
          <a:p>
            <a:pPr algn="ctr" defTabSz="685800"/>
            <a:r>
              <a:rPr lang="en-US" sz="1350" dirty="0">
                <a:solidFill>
                  <a:prstClr val="black"/>
                </a:solidFill>
                <a:latin typeface="Calibri" panose="020F0502020204030204"/>
              </a:rPr>
              <a:t>Indicators</a:t>
            </a:r>
          </a:p>
        </p:txBody>
      </p:sp>
      <p:sp>
        <p:nvSpPr>
          <p:cNvPr id="59" name="TextBox 58">
            <a:extLst>
              <a:ext uri="{FF2B5EF4-FFF2-40B4-BE49-F238E27FC236}">
                <a16:creationId xmlns:a16="http://schemas.microsoft.com/office/drawing/2014/main" xmlns="" id="{6477F237-32FC-478C-992A-460A767550DE}"/>
              </a:ext>
            </a:extLst>
          </p:cNvPr>
          <p:cNvSpPr txBox="1"/>
          <p:nvPr/>
        </p:nvSpPr>
        <p:spPr>
          <a:xfrm>
            <a:off x="7070944" y="2893857"/>
            <a:ext cx="877549" cy="300082"/>
          </a:xfrm>
          <a:prstGeom prst="rect">
            <a:avLst/>
          </a:prstGeom>
          <a:noFill/>
        </p:spPr>
        <p:txBody>
          <a:bodyPr wrap="none" rtlCol="0">
            <a:spAutoFit/>
          </a:bodyPr>
          <a:lstStyle/>
          <a:p>
            <a:pPr algn="ctr" defTabSz="685800"/>
            <a:r>
              <a:rPr lang="en-US" sz="1350" dirty="0">
                <a:solidFill>
                  <a:prstClr val="black"/>
                </a:solidFill>
                <a:latin typeface="Calibri" panose="020F0502020204030204"/>
              </a:rPr>
              <a:t>Indicators</a:t>
            </a:r>
          </a:p>
        </p:txBody>
      </p:sp>
      <p:cxnSp>
        <p:nvCxnSpPr>
          <p:cNvPr id="60" name="Straight Arrow Connector 59">
            <a:extLst>
              <a:ext uri="{FF2B5EF4-FFF2-40B4-BE49-F238E27FC236}">
                <a16:creationId xmlns:a16="http://schemas.microsoft.com/office/drawing/2014/main" xmlns="" id="{B8015157-C6C5-42F5-A697-19D72B6B9758}"/>
              </a:ext>
            </a:extLst>
          </p:cNvPr>
          <p:cNvCxnSpPr>
            <a:endCxn id="57" idx="1"/>
          </p:cNvCxnSpPr>
          <p:nvPr/>
        </p:nvCxnSpPr>
        <p:spPr>
          <a:xfrm flipV="1">
            <a:off x="6479732" y="2216944"/>
            <a:ext cx="568729" cy="322312"/>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61" name="Straight Arrow Connector 60">
            <a:extLst>
              <a:ext uri="{FF2B5EF4-FFF2-40B4-BE49-F238E27FC236}">
                <a16:creationId xmlns:a16="http://schemas.microsoft.com/office/drawing/2014/main" xmlns="" id="{9229A54B-5031-4CC7-81C8-5E462989453E}"/>
              </a:ext>
            </a:extLst>
          </p:cNvPr>
          <p:cNvCxnSpPr/>
          <p:nvPr/>
        </p:nvCxnSpPr>
        <p:spPr>
          <a:xfrm>
            <a:off x="6454943" y="2878022"/>
            <a:ext cx="578386" cy="24788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62" name="Straight Arrow Connector 61">
            <a:extLst>
              <a:ext uri="{FF2B5EF4-FFF2-40B4-BE49-F238E27FC236}">
                <a16:creationId xmlns:a16="http://schemas.microsoft.com/office/drawing/2014/main" xmlns="" id="{79F2E066-B1BB-4D64-AAA8-4B5F6B2A6A30}"/>
              </a:ext>
            </a:extLst>
          </p:cNvPr>
          <p:cNvCxnSpPr>
            <a:endCxn id="58" idx="1"/>
          </p:cNvCxnSpPr>
          <p:nvPr/>
        </p:nvCxnSpPr>
        <p:spPr>
          <a:xfrm flipV="1">
            <a:off x="6529308" y="2628699"/>
            <a:ext cx="519153" cy="34496"/>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74" name="TextBox 73">
            <a:extLst>
              <a:ext uri="{FF2B5EF4-FFF2-40B4-BE49-F238E27FC236}">
                <a16:creationId xmlns:a16="http://schemas.microsoft.com/office/drawing/2014/main" xmlns="" id="{3B85C614-BB19-4F28-BD89-B9D6922A7F64}"/>
              </a:ext>
            </a:extLst>
          </p:cNvPr>
          <p:cNvSpPr txBox="1"/>
          <p:nvPr/>
        </p:nvSpPr>
        <p:spPr>
          <a:xfrm>
            <a:off x="1517649" y="4558864"/>
            <a:ext cx="9150351" cy="1754326"/>
          </a:xfrm>
          <a:prstGeom prst="rect">
            <a:avLst/>
          </a:prstGeom>
          <a:noFill/>
          <a:ln>
            <a:noFill/>
          </a:ln>
        </p:spPr>
        <p:txBody>
          <a:bodyPr wrap="square" rtlCol="0">
            <a:spAutoFit/>
          </a:bodyPr>
          <a:lstStyle/>
          <a:p>
            <a:pPr algn="ctr" eaLnBrk="0" fontAlgn="base" hangingPunct="0">
              <a:spcBef>
                <a:spcPct val="0"/>
              </a:spcBef>
              <a:spcAft>
                <a:spcPct val="0"/>
              </a:spcAft>
            </a:pPr>
            <a:r>
              <a:rPr lang="en-US" dirty="0">
                <a:solidFill>
                  <a:prstClr val="black"/>
                </a:solidFill>
                <a:latin typeface="Times" pitchFamily="2" charset="0"/>
              </a:rPr>
              <a:t>Example</a:t>
            </a:r>
          </a:p>
          <a:p>
            <a:pPr algn="ctr" eaLnBrk="0" fontAlgn="base" hangingPunct="0">
              <a:spcBef>
                <a:spcPct val="0"/>
              </a:spcBef>
              <a:spcAft>
                <a:spcPct val="0"/>
              </a:spcAft>
            </a:pPr>
            <a:r>
              <a:rPr lang="en-US" dirty="0">
                <a:solidFill>
                  <a:prstClr val="black"/>
                </a:solidFill>
                <a:latin typeface="Times" pitchFamily="2" charset="0"/>
              </a:rPr>
              <a:t>Q:  In an organization, does </a:t>
            </a:r>
            <a:r>
              <a:rPr lang="en-US" dirty="0">
                <a:solidFill>
                  <a:srgbClr val="FF0000"/>
                </a:solidFill>
                <a:latin typeface="Times" pitchFamily="2" charset="0"/>
              </a:rPr>
              <a:t>amount of training</a:t>
            </a:r>
            <a:r>
              <a:rPr lang="en-US" dirty="0">
                <a:solidFill>
                  <a:prstClr val="black"/>
                </a:solidFill>
                <a:latin typeface="Times" pitchFamily="2" charset="0"/>
              </a:rPr>
              <a:t>, moderate the relationship between  </a:t>
            </a:r>
            <a:r>
              <a:rPr lang="en-US" dirty="0">
                <a:solidFill>
                  <a:srgbClr val="FF0000"/>
                </a:solidFill>
                <a:latin typeface="Times" pitchFamily="2" charset="0"/>
              </a:rPr>
              <a:t>servant leadership (IV) </a:t>
            </a:r>
            <a:r>
              <a:rPr lang="en-US" dirty="0">
                <a:solidFill>
                  <a:prstClr val="black"/>
                </a:solidFill>
                <a:latin typeface="Times" pitchFamily="2" charset="0"/>
              </a:rPr>
              <a:t>predict </a:t>
            </a:r>
            <a:r>
              <a:rPr lang="en-US" dirty="0">
                <a:solidFill>
                  <a:srgbClr val="FF0000"/>
                </a:solidFill>
                <a:latin typeface="Times" pitchFamily="2" charset="0"/>
              </a:rPr>
              <a:t>productivity (DV)</a:t>
            </a:r>
          </a:p>
          <a:p>
            <a:pPr algn="ctr" eaLnBrk="0" fontAlgn="base" hangingPunct="0">
              <a:spcBef>
                <a:spcPct val="0"/>
              </a:spcBef>
              <a:spcAft>
                <a:spcPct val="0"/>
              </a:spcAft>
            </a:pPr>
            <a:r>
              <a:rPr lang="en-US" dirty="0">
                <a:solidFill>
                  <a:prstClr val="black"/>
                </a:solidFill>
                <a:latin typeface="Times" pitchFamily="2" charset="0"/>
              </a:rPr>
              <a:t>H1:  </a:t>
            </a:r>
            <a:r>
              <a:rPr lang="en-US" dirty="0">
                <a:solidFill>
                  <a:srgbClr val="FF0000"/>
                </a:solidFill>
                <a:latin typeface="Times" pitchFamily="2" charset="0"/>
              </a:rPr>
              <a:t>Servant Leadership</a:t>
            </a:r>
            <a:r>
              <a:rPr lang="en-US" dirty="0">
                <a:solidFill>
                  <a:prstClr val="black"/>
                </a:solidFill>
                <a:latin typeface="Times" pitchFamily="2" charset="0"/>
              </a:rPr>
              <a:t> positively affects </a:t>
            </a:r>
            <a:r>
              <a:rPr lang="en-US" dirty="0">
                <a:solidFill>
                  <a:srgbClr val="FF0000"/>
                </a:solidFill>
                <a:latin typeface="Times" pitchFamily="2" charset="0"/>
              </a:rPr>
              <a:t>Productivity</a:t>
            </a:r>
          </a:p>
          <a:p>
            <a:pPr algn="ctr" eaLnBrk="0" fontAlgn="base" hangingPunct="0">
              <a:spcBef>
                <a:spcPct val="0"/>
              </a:spcBef>
              <a:spcAft>
                <a:spcPct val="0"/>
              </a:spcAft>
            </a:pPr>
            <a:r>
              <a:rPr lang="en-US" dirty="0">
                <a:solidFill>
                  <a:prstClr val="black"/>
                </a:solidFill>
                <a:latin typeface="Times" pitchFamily="2" charset="0"/>
              </a:rPr>
              <a:t>H2:  </a:t>
            </a:r>
            <a:r>
              <a:rPr lang="en-US" dirty="0">
                <a:solidFill>
                  <a:srgbClr val="FF0000"/>
                </a:solidFill>
                <a:latin typeface="Times" pitchFamily="2" charset="0"/>
              </a:rPr>
              <a:t>Level of Training </a:t>
            </a:r>
            <a:r>
              <a:rPr lang="en-US" dirty="0">
                <a:solidFill>
                  <a:prstClr val="black"/>
                </a:solidFill>
                <a:latin typeface="Times" pitchFamily="2" charset="0"/>
              </a:rPr>
              <a:t>increases relationship between </a:t>
            </a:r>
            <a:r>
              <a:rPr lang="en-US" dirty="0">
                <a:solidFill>
                  <a:srgbClr val="FF0000"/>
                </a:solidFill>
                <a:latin typeface="Times" pitchFamily="2" charset="0"/>
              </a:rPr>
              <a:t>Servant Leadership </a:t>
            </a:r>
            <a:r>
              <a:rPr lang="en-US" dirty="0">
                <a:solidFill>
                  <a:prstClr val="black"/>
                </a:solidFill>
                <a:latin typeface="Times" pitchFamily="2" charset="0"/>
              </a:rPr>
              <a:t>and </a:t>
            </a:r>
            <a:r>
              <a:rPr lang="en-US" dirty="0">
                <a:solidFill>
                  <a:srgbClr val="FF0000"/>
                </a:solidFill>
                <a:latin typeface="Times" pitchFamily="2" charset="0"/>
              </a:rPr>
              <a:t>Productivity</a:t>
            </a:r>
          </a:p>
          <a:p>
            <a:pPr algn="ctr" eaLnBrk="0" fontAlgn="base" hangingPunct="0">
              <a:spcBef>
                <a:spcPct val="0"/>
              </a:spcBef>
              <a:spcAft>
                <a:spcPct val="0"/>
              </a:spcAft>
            </a:pPr>
            <a:endParaRPr lang="en-US" dirty="0">
              <a:solidFill>
                <a:srgbClr val="FF0000"/>
              </a:solidFill>
              <a:latin typeface="Times" pitchFamily="2" charset="0"/>
            </a:endParaRPr>
          </a:p>
        </p:txBody>
      </p:sp>
      <p:sp>
        <p:nvSpPr>
          <p:cNvPr id="78" name="TextBox 77">
            <a:extLst>
              <a:ext uri="{FF2B5EF4-FFF2-40B4-BE49-F238E27FC236}">
                <a16:creationId xmlns:a16="http://schemas.microsoft.com/office/drawing/2014/main" xmlns="" id="{8CB8E6BC-7627-4AB0-B75B-1D0B75081E84}"/>
              </a:ext>
            </a:extLst>
          </p:cNvPr>
          <p:cNvSpPr txBox="1"/>
          <p:nvPr/>
        </p:nvSpPr>
        <p:spPr>
          <a:xfrm>
            <a:off x="6656206" y="3874196"/>
            <a:ext cx="596638" cy="369332"/>
          </a:xfrm>
          <a:prstGeom prst="rect">
            <a:avLst/>
          </a:prstGeom>
          <a:noFill/>
        </p:spPr>
        <p:txBody>
          <a:bodyPr wrap="none" rtlCol="0">
            <a:spAutoFit/>
          </a:bodyPr>
          <a:lstStyle/>
          <a:p>
            <a:pPr eaLnBrk="0" fontAlgn="base" hangingPunct="0">
              <a:spcBef>
                <a:spcPct val="0"/>
              </a:spcBef>
              <a:spcAft>
                <a:spcPct val="0"/>
              </a:spcAft>
            </a:pPr>
            <a:r>
              <a:rPr lang="en-US" dirty="0">
                <a:solidFill>
                  <a:srgbClr val="FF0000"/>
                </a:solidFill>
                <a:latin typeface="Times" pitchFamily="2" charset="0"/>
              </a:rPr>
              <a:t>H1+</a:t>
            </a:r>
          </a:p>
        </p:txBody>
      </p:sp>
      <p:sp>
        <p:nvSpPr>
          <p:cNvPr id="79" name="TextBox 78">
            <a:extLst>
              <a:ext uri="{FF2B5EF4-FFF2-40B4-BE49-F238E27FC236}">
                <a16:creationId xmlns:a16="http://schemas.microsoft.com/office/drawing/2014/main" xmlns="" id="{F17BEC5F-3C93-4916-AF86-14ABF886E88D}"/>
              </a:ext>
            </a:extLst>
          </p:cNvPr>
          <p:cNvSpPr txBox="1"/>
          <p:nvPr/>
        </p:nvSpPr>
        <p:spPr>
          <a:xfrm>
            <a:off x="5877569" y="3223822"/>
            <a:ext cx="596638" cy="369332"/>
          </a:xfrm>
          <a:prstGeom prst="rect">
            <a:avLst/>
          </a:prstGeom>
          <a:noFill/>
        </p:spPr>
        <p:txBody>
          <a:bodyPr wrap="none" rtlCol="0">
            <a:spAutoFit/>
          </a:bodyPr>
          <a:lstStyle/>
          <a:p>
            <a:pPr eaLnBrk="0" fontAlgn="base" hangingPunct="0">
              <a:spcBef>
                <a:spcPct val="0"/>
              </a:spcBef>
              <a:spcAft>
                <a:spcPct val="0"/>
              </a:spcAft>
            </a:pPr>
            <a:r>
              <a:rPr lang="en-US" dirty="0">
                <a:solidFill>
                  <a:srgbClr val="FF0000"/>
                </a:solidFill>
                <a:latin typeface="Times" pitchFamily="2" charset="0"/>
              </a:rPr>
              <a:t>H2+</a:t>
            </a:r>
          </a:p>
        </p:txBody>
      </p:sp>
      <p:sp>
        <p:nvSpPr>
          <p:cNvPr id="80" name="TextBox 79">
            <a:extLst>
              <a:ext uri="{FF2B5EF4-FFF2-40B4-BE49-F238E27FC236}">
                <a16:creationId xmlns:a16="http://schemas.microsoft.com/office/drawing/2014/main" xmlns="" id="{DE153B04-B417-4544-A104-3D416802A0FD}"/>
              </a:ext>
            </a:extLst>
          </p:cNvPr>
          <p:cNvSpPr txBox="1"/>
          <p:nvPr/>
        </p:nvSpPr>
        <p:spPr>
          <a:xfrm>
            <a:off x="3181122" y="3316301"/>
            <a:ext cx="1364818" cy="1015663"/>
          </a:xfrm>
          <a:prstGeom prst="rect">
            <a:avLst/>
          </a:prstGeom>
          <a:solidFill>
            <a:schemeClr val="bg1"/>
          </a:solidFill>
          <a:ln>
            <a:solidFill>
              <a:schemeClr val="tx1"/>
            </a:solidFill>
          </a:ln>
        </p:spPr>
        <p:txBody>
          <a:bodyPr wrap="square" rtlCol="0">
            <a:spAutoFit/>
          </a:bodyPr>
          <a:lstStyle/>
          <a:p>
            <a:pPr algn="ctr" defTabSz="685800"/>
            <a:r>
              <a:rPr lang="en-US" sz="1600" dirty="0">
                <a:solidFill>
                  <a:prstClr val="black"/>
                </a:solidFill>
                <a:latin typeface="Calibri" panose="020F0502020204030204"/>
              </a:rPr>
              <a:t>Phenomena</a:t>
            </a:r>
          </a:p>
          <a:p>
            <a:pPr algn="ctr" defTabSz="685800"/>
            <a:r>
              <a:rPr lang="en-US" sz="1600" dirty="0">
                <a:solidFill>
                  <a:prstClr val="black"/>
                </a:solidFill>
                <a:latin typeface="Calibri" panose="020F0502020204030204"/>
              </a:rPr>
              <a:t>XXX</a:t>
            </a:r>
          </a:p>
          <a:p>
            <a:pPr algn="ctr" defTabSz="685800"/>
            <a:r>
              <a:rPr lang="en-US" sz="1400" dirty="0">
                <a:solidFill>
                  <a:srgbClr val="FF0000"/>
                </a:solidFill>
                <a:latin typeface="Calibri" panose="020F0502020204030204"/>
              </a:rPr>
              <a:t>(Independent </a:t>
            </a:r>
          </a:p>
          <a:p>
            <a:pPr algn="ctr" defTabSz="685800"/>
            <a:r>
              <a:rPr lang="en-US" sz="1400" dirty="0">
                <a:solidFill>
                  <a:srgbClr val="FF0000"/>
                </a:solidFill>
                <a:latin typeface="Calibri" panose="020F0502020204030204"/>
              </a:rPr>
              <a:t>Variable – IV)</a:t>
            </a:r>
          </a:p>
        </p:txBody>
      </p:sp>
      <p:sp>
        <p:nvSpPr>
          <p:cNvPr id="81" name="TextBox 80">
            <a:extLst>
              <a:ext uri="{FF2B5EF4-FFF2-40B4-BE49-F238E27FC236}">
                <a16:creationId xmlns:a16="http://schemas.microsoft.com/office/drawing/2014/main" xmlns="" id="{1089EA3A-0DAC-4EB0-89DF-CD990990F2CE}"/>
              </a:ext>
            </a:extLst>
          </p:cNvPr>
          <p:cNvSpPr txBox="1"/>
          <p:nvPr/>
        </p:nvSpPr>
        <p:spPr>
          <a:xfrm>
            <a:off x="7684965" y="3273092"/>
            <a:ext cx="1364818" cy="1015663"/>
          </a:xfrm>
          <a:prstGeom prst="rect">
            <a:avLst/>
          </a:prstGeom>
          <a:solidFill>
            <a:schemeClr val="bg1"/>
          </a:solidFill>
          <a:ln>
            <a:solidFill>
              <a:schemeClr val="tx1"/>
            </a:solidFill>
          </a:ln>
        </p:spPr>
        <p:txBody>
          <a:bodyPr wrap="square" rtlCol="0">
            <a:spAutoFit/>
          </a:bodyPr>
          <a:lstStyle/>
          <a:p>
            <a:pPr algn="ctr" defTabSz="685800"/>
            <a:r>
              <a:rPr lang="en-US" sz="1600" dirty="0">
                <a:solidFill>
                  <a:prstClr val="black"/>
                </a:solidFill>
                <a:latin typeface="Calibri" panose="020F0502020204030204"/>
              </a:rPr>
              <a:t>Phenomena</a:t>
            </a:r>
          </a:p>
          <a:p>
            <a:pPr algn="ctr" defTabSz="685800"/>
            <a:r>
              <a:rPr lang="en-US" sz="1600" dirty="0">
                <a:solidFill>
                  <a:prstClr val="black"/>
                </a:solidFill>
                <a:latin typeface="Calibri" panose="020F0502020204030204"/>
              </a:rPr>
              <a:t>YYY</a:t>
            </a:r>
          </a:p>
          <a:p>
            <a:pPr eaLnBrk="0" fontAlgn="base" hangingPunct="0">
              <a:spcBef>
                <a:spcPct val="0"/>
              </a:spcBef>
              <a:spcAft>
                <a:spcPct val="0"/>
              </a:spcAft>
            </a:pPr>
            <a:r>
              <a:rPr lang="en-US" sz="1400" dirty="0">
                <a:solidFill>
                  <a:srgbClr val="FF0000"/>
                </a:solidFill>
                <a:latin typeface="Times" pitchFamily="2" charset="0"/>
              </a:rPr>
              <a:t>(Dependent</a:t>
            </a:r>
          </a:p>
          <a:p>
            <a:pPr eaLnBrk="0" fontAlgn="base" hangingPunct="0">
              <a:spcBef>
                <a:spcPct val="0"/>
              </a:spcBef>
              <a:spcAft>
                <a:spcPct val="0"/>
              </a:spcAft>
            </a:pPr>
            <a:r>
              <a:rPr lang="en-US" sz="1400" dirty="0">
                <a:solidFill>
                  <a:srgbClr val="FF0000"/>
                </a:solidFill>
                <a:latin typeface="Times" pitchFamily="2" charset="0"/>
              </a:rPr>
              <a:t>Variable - DV)</a:t>
            </a:r>
          </a:p>
        </p:txBody>
      </p:sp>
    </p:spTree>
    <p:extLst>
      <p:ext uri="{BB962C8B-B14F-4D97-AF65-F5344CB8AC3E}">
        <p14:creationId xmlns:p14="http://schemas.microsoft.com/office/powerpoint/2010/main" xmlns="" val="172266178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xmlns="" id="{2E3F9C82-469D-4802-A813-EC5C382C5033}"/>
              </a:ext>
            </a:extLst>
          </p:cNvPr>
          <p:cNvPicPr>
            <a:picLocks noChangeAspect="1"/>
          </p:cNvPicPr>
          <p:nvPr/>
        </p:nvPicPr>
        <p:blipFill rotWithShape="1">
          <a:blip r:embed="rId2" cstate="print">
            <a:extLst>
              <a:ext uri="{28A0092B-C50C-407E-A947-70E740481C1C}">
                <a14:useLocalDpi xmlns:a14="http://schemas.microsoft.com/office/drawing/2010/main" xmlns="" val="0"/>
              </a:ext>
            </a:extLst>
          </a:blip>
          <a:srcRect l="1186" r="1186" b="78972"/>
          <a:stretch/>
        </p:blipFill>
        <p:spPr>
          <a:xfrm>
            <a:off x="1517650" y="-26987"/>
            <a:ext cx="9150351" cy="1093787"/>
          </a:xfrm>
          <a:prstGeom prst="rect">
            <a:avLst/>
          </a:prstGeom>
        </p:spPr>
      </p:pic>
      <p:sp>
        <p:nvSpPr>
          <p:cNvPr id="7" name="TextBox 6">
            <a:extLst>
              <a:ext uri="{FF2B5EF4-FFF2-40B4-BE49-F238E27FC236}">
                <a16:creationId xmlns:a16="http://schemas.microsoft.com/office/drawing/2014/main" xmlns="" id="{FF448204-6B1A-4CFD-B1C3-B342882BB021}"/>
              </a:ext>
            </a:extLst>
          </p:cNvPr>
          <p:cNvSpPr txBox="1"/>
          <p:nvPr/>
        </p:nvSpPr>
        <p:spPr>
          <a:xfrm>
            <a:off x="3380699" y="-76200"/>
            <a:ext cx="5424250" cy="1200329"/>
          </a:xfrm>
          <a:prstGeom prst="rect">
            <a:avLst/>
          </a:prstGeom>
          <a:noFill/>
        </p:spPr>
        <p:txBody>
          <a:bodyPr wrap="square" rtlCol="0">
            <a:spAutoFit/>
          </a:bodyPr>
          <a:lstStyle/>
          <a:p>
            <a:pPr algn="ctr" eaLnBrk="0" fontAlgn="base" hangingPunct="0">
              <a:spcBef>
                <a:spcPct val="0"/>
              </a:spcBef>
              <a:spcAft>
                <a:spcPct val="0"/>
              </a:spcAft>
            </a:pPr>
            <a:r>
              <a:rPr lang="en-US" sz="2400" dirty="0">
                <a:solidFill>
                  <a:prstClr val="white"/>
                </a:solidFill>
                <a:latin typeface="Times" pitchFamily="2" charset="0"/>
              </a:rPr>
              <a:t>More Complicated Models</a:t>
            </a:r>
            <a:br>
              <a:rPr lang="en-US" sz="2400" dirty="0">
                <a:solidFill>
                  <a:prstClr val="white"/>
                </a:solidFill>
                <a:latin typeface="Times" pitchFamily="2" charset="0"/>
              </a:rPr>
            </a:br>
            <a:r>
              <a:rPr lang="en-US" sz="2400" dirty="0">
                <a:solidFill>
                  <a:prstClr val="white"/>
                </a:solidFill>
                <a:latin typeface="Times" pitchFamily="2" charset="0"/>
              </a:rPr>
              <a:t>Are better suited for SEM</a:t>
            </a:r>
            <a:br>
              <a:rPr lang="en-US" sz="2400" dirty="0">
                <a:solidFill>
                  <a:prstClr val="white"/>
                </a:solidFill>
                <a:latin typeface="Times" pitchFamily="2" charset="0"/>
              </a:rPr>
            </a:br>
            <a:r>
              <a:rPr lang="en-US" sz="2400" dirty="0">
                <a:solidFill>
                  <a:prstClr val="white"/>
                </a:solidFill>
                <a:latin typeface="Times" pitchFamily="2" charset="0"/>
              </a:rPr>
              <a:t>Indicators left out for simplicity</a:t>
            </a:r>
          </a:p>
        </p:txBody>
      </p:sp>
      <p:sp>
        <p:nvSpPr>
          <p:cNvPr id="32" name="Rectangle 31">
            <a:extLst>
              <a:ext uri="{FF2B5EF4-FFF2-40B4-BE49-F238E27FC236}">
                <a16:creationId xmlns:a16="http://schemas.microsoft.com/office/drawing/2014/main" xmlns="" id="{B16F16F3-25DC-472C-AC6E-8A2BDD210761}"/>
              </a:ext>
            </a:extLst>
          </p:cNvPr>
          <p:cNvSpPr/>
          <p:nvPr/>
        </p:nvSpPr>
        <p:spPr>
          <a:xfrm>
            <a:off x="1774634" y="1486556"/>
            <a:ext cx="8642733" cy="347530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t"/>
          <a:lstStyle/>
          <a:p>
            <a:pPr defTabSz="685800"/>
            <a:r>
              <a:rPr lang="en-US" sz="2400" b="1" dirty="0">
                <a:solidFill>
                  <a:prstClr val="white"/>
                </a:solidFill>
                <a:latin typeface="Calibri" panose="020F0502020204030204"/>
              </a:rPr>
              <a:t>Environment/Population</a:t>
            </a:r>
          </a:p>
          <a:p>
            <a:pPr algn="ctr" defTabSz="685800"/>
            <a:endParaRPr lang="en-US" sz="2400" b="1" dirty="0">
              <a:solidFill>
                <a:prstClr val="white"/>
              </a:solidFill>
              <a:latin typeface="Calibri" panose="020F0502020204030204"/>
            </a:endParaRPr>
          </a:p>
        </p:txBody>
      </p:sp>
      <p:sp>
        <p:nvSpPr>
          <p:cNvPr id="33" name="TextBox 32">
            <a:extLst>
              <a:ext uri="{FF2B5EF4-FFF2-40B4-BE49-F238E27FC236}">
                <a16:creationId xmlns:a16="http://schemas.microsoft.com/office/drawing/2014/main" xmlns="" id="{35FFAEFC-1A35-4DAC-89B5-22D89A684D7E}"/>
              </a:ext>
            </a:extLst>
          </p:cNvPr>
          <p:cNvSpPr txBox="1"/>
          <p:nvPr/>
        </p:nvSpPr>
        <p:spPr>
          <a:xfrm>
            <a:off x="2469876" y="2800493"/>
            <a:ext cx="1242215" cy="507831"/>
          </a:xfrm>
          <a:prstGeom prst="rect">
            <a:avLst/>
          </a:prstGeom>
          <a:solidFill>
            <a:schemeClr val="bg1"/>
          </a:solidFill>
          <a:ln>
            <a:solidFill>
              <a:schemeClr val="tx1"/>
            </a:solidFill>
          </a:ln>
        </p:spPr>
        <p:txBody>
          <a:bodyPr wrap="square" rtlCol="0">
            <a:spAutoFit/>
          </a:bodyPr>
          <a:lstStyle/>
          <a:p>
            <a:pPr algn="ctr" defTabSz="685800"/>
            <a:r>
              <a:rPr lang="en-US" sz="1350" dirty="0">
                <a:solidFill>
                  <a:prstClr val="black"/>
                </a:solidFill>
                <a:latin typeface="Calibri" panose="020F0502020204030204"/>
              </a:rPr>
              <a:t>Phenomena</a:t>
            </a:r>
          </a:p>
          <a:p>
            <a:pPr algn="ctr" defTabSz="685800"/>
            <a:r>
              <a:rPr lang="en-US" sz="1350" dirty="0">
                <a:solidFill>
                  <a:prstClr val="black"/>
                </a:solidFill>
                <a:latin typeface="Calibri" panose="020F0502020204030204"/>
              </a:rPr>
              <a:t>XXX</a:t>
            </a:r>
          </a:p>
        </p:txBody>
      </p:sp>
      <p:sp>
        <p:nvSpPr>
          <p:cNvPr id="44" name="TextBox 43">
            <a:extLst>
              <a:ext uri="{FF2B5EF4-FFF2-40B4-BE49-F238E27FC236}">
                <a16:creationId xmlns:a16="http://schemas.microsoft.com/office/drawing/2014/main" xmlns="" id="{1B8BAA28-5625-46C7-B52C-117453B551A5}"/>
              </a:ext>
            </a:extLst>
          </p:cNvPr>
          <p:cNvSpPr txBox="1"/>
          <p:nvPr/>
        </p:nvSpPr>
        <p:spPr>
          <a:xfrm>
            <a:off x="8193889" y="2862291"/>
            <a:ext cx="1166224" cy="507831"/>
          </a:xfrm>
          <a:prstGeom prst="rect">
            <a:avLst/>
          </a:prstGeom>
          <a:solidFill>
            <a:schemeClr val="bg1"/>
          </a:solidFill>
          <a:ln>
            <a:solidFill>
              <a:schemeClr val="tx1"/>
            </a:solidFill>
          </a:ln>
        </p:spPr>
        <p:txBody>
          <a:bodyPr wrap="square" rtlCol="0">
            <a:spAutoFit/>
          </a:bodyPr>
          <a:lstStyle/>
          <a:p>
            <a:pPr algn="ctr" defTabSz="685800"/>
            <a:r>
              <a:rPr lang="en-US" sz="1350" dirty="0">
                <a:solidFill>
                  <a:prstClr val="black"/>
                </a:solidFill>
                <a:latin typeface="Calibri" panose="020F0502020204030204"/>
              </a:rPr>
              <a:t>Phenomena</a:t>
            </a:r>
          </a:p>
          <a:p>
            <a:pPr algn="ctr" defTabSz="685800"/>
            <a:r>
              <a:rPr lang="en-US" sz="1350" dirty="0">
                <a:solidFill>
                  <a:prstClr val="black"/>
                </a:solidFill>
                <a:latin typeface="Calibri" panose="020F0502020204030204"/>
              </a:rPr>
              <a:t>YYY</a:t>
            </a:r>
          </a:p>
        </p:txBody>
      </p:sp>
      <p:cxnSp>
        <p:nvCxnSpPr>
          <p:cNvPr id="45" name="Straight Arrow Connector 44">
            <a:extLst>
              <a:ext uri="{FF2B5EF4-FFF2-40B4-BE49-F238E27FC236}">
                <a16:creationId xmlns:a16="http://schemas.microsoft.com/office/drawing/2014/main" xmlns="" id="{F526130B-FD3C-4DEE-A485-BF3E2636E14E}"/>
              </a:ext>
            </a:extLst>
          </p:cNvPr>
          <p:cNvCxnSpPr/>
          <p:nvPr/>
        </p:nvCxnSpPr>
        <p:spPr>
          <a:xfrm>
            <a:off x="3715281" y="3031124"/>
            <a:ext cx="669011" cy="1926"/>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46" name="TextBox 45">
            <a:extLst>
              <a:ext uri="{FF2B5EF4-FFF2-40B4-BE49-F238E27FC236}">
                <a16:creationId xmlns:a16="http://schemas.microsoft.com/office/drawing/2014/main" xmlns="" id="{F271B9F4-A0E4-4519-B329-47B718B3B97C}"/>
              </a:ext>
            </a:extLst>
          </p:cNvPr>
          <p:cNvSpPr txBox="1"/>
          <p:nvPr/>
        </p:nvSpPr>
        <p:spPr>
          <a:xfrm>
            <a:off x="4446052" y="2790853"/>
            <a:ext cx="1042299" cy="507831"/>
          </a:xfrm>
          <a:prstGeom prst="rect">
            <a:avLst/>
          </a:prstGeom>
          <a:solidFill>
            <a:schemeClr val="bg1"/>
          </a:solidFill>
          <a:ln>
            <a:solidFill>
              <a:schemeClr val="tx1"/>
            </a:solidFill>
          </a:ln>
        </p:spPr>
        <p:txBody>
          <a:bodyPr wrap="square" rtlCol="0">
            <a:spAutoFit/>
          </a:bodyPr>
          <a:lstStyle/>
          <a:p>
            <a:pPr algn="ctr" defTabSz="685800"/>
            <a:r>
              <a:rPr lang="en-US" sz="1350" dirty="0">
                <a:solidFill>
                  <a:prstClr val="black"/>
                </a:solidFill>
                <a:latin typeface="Calibri" panose="020F0502020204030204"/>
              </a:rPr>
              <a:t>Phenomena</a:t>
            </a:r>
          </a:p>
          <a:p>
            <a:pPr algn="ctr" defTabSz="685800"/>
            <a:r>
              <a:rPr lang="en-US" sz="1350" dirty="0">
                <a:solidFill>
                  <a:prstClr val="black"/>
                </a:solidFill>
                <a:latin typeface="Calibri" panose="020F0502020204030204"/>
              </a:rPr>
              <a:t>EEE1</a:t>
            </a:r>
          </a:p>
        </p:txBody>
      </p:sp>
      <p:cxnSp>
        <p:nvCxnSpPr>
          <p:cNvPr id="63" name="Straight Arrow Connector 62">
            <a:extLst>
              <a:ext uri="{FF2B5EF4-FFF2-40B4-BE49-F238E27FC236}">
                <a16:creationId xmlns:a16="http://schemas.microsoft.com/office/drawing/2014/main" xmlns="" id="{DD2E5226-9136-43FD-9D9A-EDA232292322}"/>
              </a:ext>
            </a:extLst>
          </p:cNvPr>
          <p:cNvCxnSpPr/>
          <p:nvPr/>
        </p:nvCxnSpPr>
        <p:spPr>
          <a:xfrm>
            <a:off x="7106435" y="3049594"/>
            <a:ext cx="1035468" cy="26319"/>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65" name="TextBox 64">
            <a:extLst>
              <a:ext uri="{FF2B5EF4-FFF2-40B4-BE49-F238E27FC236}">
                <a16:creationId xmlns:a16="http://schemas.microsoft.com/office/drawing/2014/main" xmlns="" id="{F775F0BA-9F61-42BC-8A03-FFF2270CAAEA}"/>
              </a:ext>
            </a:extLst>
          </p:cNvPr>
          <p:cNvSpPr txBox="1"/>
          <p:nvPr/>
        </p:nvSpPr>
        <p:spPr>
          <a:xfrm>
            <a:off x="6160552" y="2819428"/>
            <a:ext cx="1065594" cy="507831"/>
          </a:xfrm>
          <a:prstGeom prst="rect">
            <a:avLst/>
          </a:prstGeom>
          <a:solidFill>
            <a:schemeClr val="bg1"/>
          </a:solidFill>
          <a:ln>
            <a:solidFill>
              <a:schemeClr val="tx1"/>
            </a:solidFill>
          </a:ln>
        </p:spPr>
        <p:txBody>
          <a:bodyPr wrap="square" rtlCol="0">
            <a:spAutoFit/>
          </a:bodyPr>
          <a:lstStyle/>
          <a:p>
            <a:pPr algn="ctr" defTabSz="685800"/>
            <a:r>
              <a:rPr lang="en-US" sz="1350" dirty="0">
                <a:solidFill>
                  <a:prstClr val="black"/>
                </a:solidFill>
                <a:latin typeface="Calibri" panose="020F0502020204030204"/>
              </a:rPr>
              <a:t>Phenomena</a:t>
            </a:r>
          </a:p>
          <a:p>
            <a:pPr algn="ctr" defTabSz="685800"/>
            <a:r>
              <a:rPr lang="en-US" sz="1350" dirty="0">
                <a:solidFill>
                  <a:prstClr val="black"/>
                </a:solidFill>
                <a:latin typeface="Calibri" panose="020F0502020204030204"/>
              </a:rPr>
              <a:t>EEE2</a:t>
            </a:r>
          </a:p>
        </p:txBody>
      </p:sp>
      <p:cxnSp>
        <p:nvCxnSpPr>
          <p:cNvPr id="66" name="Straight Arrow Connector 65">
            <a:extLst>
              <a:ext uri="{FF2B5EF4-FFF2-40B4-BE49-F238E27FC236}">
                <a16:creationId xmlns:a16="http://schemas.microsoft.com/office/drawing/2014/main" xmlns="" id="{5327406A-C79D-497F-9D2C-559CCE7D5006}"/>
              </a:ext>
            </a:extLst>
          </p:cNvPr>
          <p:cNvCxnSpPr/>
          <p:nvPr/>
        </p:nvCxnSpPr>
        <p:spPr>
          <a:xfrm>
            <a:off x="5415493" y="2988261"/>
            <a:ext cx="669011" cy="1926"/>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67" name="TextBox 66">
            <a:extLst>
              <a:ext uri="{FF2B5EF4-FFF2-40B4-BE49-F238E27FC236}">
                <a16:creationId xmlns:a16="http://schemas.microsoft.com/office/drawing/2014/main" xmlns="" id="{E4FE24B7-7371-44E2-A165-41327A8D7D52}"/>
              </a:ext>
            </a:extLst>
          </p:cNvPr>
          <p:cNvSpPr txBox="1"/>
          <p:nvPr/>
        </p:nvSpPr>
        <p:spPr>
          <a:xfrm>
            <a:off x="2439270" y="3757756"/>
            <a:ext cx="1244246" cy="507831"/>
          </a:xfrm>
          <a:prstGeom prst="rect">
            <a:avLst/>
          </a:prstGeom>
          <a:solidFill>
            <a:schemeClr val="bg1"/>
          </a:solidFill>
          <a:ln>
            <a:solidFill>
              <a:schemeClr val="tx1"/>
            </a:solidFill>
          </a:ln>
        </p:spPr>
        <p:txBody>
          <a:bodyPr wrap="square" rtlCol="0">
            <a:spAutoFit/>
          </a:bodyPr>
          <a:lstStyle/>
          <a:p>
            <a:pPr algn="ctr" defTabSz="685800"/>
            <a:r>
              <a:rPr lang="en-US" sz="1350" dirty="0">
                <a:solidFill>
                  <a:prstClr val="black"/>
                </a:solidFill>
                <a:latin typeface="Calibri" panose="020F0502020204030204"/>
              </a:rPr>
              <a:t>Phenomena</a:t>
            </a:r>
          </a:p>
          <a:p>
            <a:pPr algn="ctr" defTabSz="685800"/>
            <a:r>
              <a:rPr lang="en-US" sz="1350" dirty="0">
                <a:solidFill>
                  <a:prstClr val="black"/>
                </a:solidFill>
                <a:latin typeface="Calibri" panose="020F0502020204030204"/>
              </a:rPr>
              <a:t>WWW</a:t>
            </a:r>
          </a:p>
        </p:txBody>
      </p:sp>
      <p:cxnSp>
        <p:nvCxnSpPr>
          <p:cNvPr id="68" name="Straight Arrow Connector 67">
            <a:extLst>
              <a:ext uri="{FF2B5EF4-FFF2-40B4-BE49-F238E27FC236}">
                <a16:creationId xmlns:a16="http://schemas.microsoft.com/office/drawing/2014/main" xmlns="" id="{074EFB58-8A00-4B67-9B4B-D99CD154797E}"/>
              </a:ext>
            </a:extLst>
          </p:cNvPr>
          <p:cNvCxnSpPr/>
          <p:nvPr/>
        </p:nvCxnSpPr>
        <p:spPr>
          <a:xfrm flipV="1">
            <a:off x="3669917" y="3218788"/>
            <a:ext cx="657225" cy="657225"/>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69" name="Straight Arrow Connector 68">
            <a:extLst>
              <a:ext uri="{FF2B5EF4-FFF2-40B4-BE49-F238E27FC236}">
                <a16:creationId xmlns:a16="http://schemas.microsoft.com/office/drawing/2014/main" xmlns="" id="{0EAF0050-394C-406D-B5CB-B40AC7E23CD6}"/>
              </a:ext>
            </a:extLst>
          </p:cNvPr>
          <p:cNvCxnSpPr>
            <a:cxnSpLocks/>
          </p:cNvCxnSpPr>
          <p:nvPr/>
        </p:nvCxnSpPr>
        <p:spPr>
          <a:xfrm flipV="1">
            <a:off x="3784217" y="3471662"/>
            <a:ext cx="2262093" cy="51865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70" name="TextBox 69">
            <a:extLst>
              <a:ext uri="{FF2B5EF4-FFF2-40B4-BE49-F238E27FC236}">
                <a16:creationId xmlns:a16="http://schemas.microsoft.com/office/drawing/2014/main" xmlns="" id="{43DF4669-1DDC-4D4D-9298-471F5DAC989A}"/>
              </a:ext>
            </a:extLst>
          </p:cNvPr>
          <p:cNvSpPr txBox="1"/>
          <p:nvPr/>
        </p:nvSpPr>
        <p:spPr>
          <a:xfrm>
            <a:off x="7167444" y="1977215"/>
            <a:ext cx="1245921" cy="507831"/>
          </a:xfrm>
          <a:prstGeom prst="rect">
            <a:avLst/>
          </a:prstGeom>
          <a:solidFill>
            <a:schemeClr val="bg1"/>
          </a:solidFill>
          <a:ln>
            <a:solidFill>
              <a:schemeClr val="tx1"/>
            </a:solidFill>
          </a:ln>
        </p:spPr>
        <p:txBody>
          <a:bodyPr wrap="square" rtlCol="0">
            <a:spAutoFit/>
          </a:bodyPr>
          <a:lstStyle/>
          <a:p>
            <a:pPr algn="ctr" defTabSz="685800"/>
            <a:r>
              <a:rPr lang="en-US" sz="1350" dirty="0">
                <a:solidFill>
                  <a:prstClr val="black"/>
                </a:solidFill>
                <a:latin typeface="Calibri" panose="020F0502020204030204"/>
              </a:rPr>
              <a:t>Phenomena</a:t>
            </a:r>
          </a:p>
          <a:p>
            <a:pPr algn="ctr" defTabSz="685800"/>
            <a:r>
              <a:rPr lang="en-US" sz="1350" dirty="0">
                <a:solidFill>
                  <a:prstClr val="black"/>
                </a:solidFill>
                <a:latin typeface="Calibri" panose="020F0502020204030204"/>
              </a:rPr>
              <a:t>MMM</a:t>
            </a:r>
          </a:p>
        </p:txBody>
      </p:sp>
      <p:cxnSp>
        <p:nvCxnSpPr>
          <p:cNvPr id="71" name="Straight Arrow Connector 70">
            <a:extLst>
              <a:ext uri="{FF2B5EF4-FFF2-40B4-BE49-F238E27FC236}">
                <a16:creationId xmlns:a16="http://schemas.microsoft.com/office/drawing/2014/main" xmlns="" id="{FE9E9E6A-8548-4D1B-B6C9-03EB98E4510A}"/>
              </a:ext>
            </a:extLst>
          </p:cNvPr>
          <p:cNvCxnSpPr/>
          <p:nvPr/>
        </p:nvCxnSpPr>
        <p:spPr>
          <a:xfrm>
            <a:off x="7641841" y="2618712"/>
            <a:ext cx="0" cy="40005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76" name="TextBox 75">
            <a:extLst>
              <a:ext uri="{FF2B5EF4-FFF2-40B4-BE49-F238E27FC236}">
                <a16:creationId xmlns:a16="http://schemas.microsoft.com/office/drawing/2014/main" xmlns="" id="{AD4452B4-50EB-49FC-A585-495737AC5FCA}"/>
              </a:ext>
            </a:extLst>
          </p:cNvPr>
          <p:cNvSpPr txBox="1"/>
          <p:nvPr/>
        </p:nvSpPr>
        <p:spPr>
          <a:xfrm>
            <a:off x="2439270" y="2217109"/>
            <a:ext cx="1136208" cy="523220"/>
          </a:xfrm>
          <a:prstGeom prst="rect">
            <a:avLst/>
          </a:prstGeom>
          <a:noFill/>
        </p:spPr>
        <p:txBody>
          <a:bodyPr wrap="none" rtlCol="0">
            <a:spAutoFit/>
          </a:bodyPr>
          <a:lstStyle/>
          <a:p>
            <a:pPr eaLnBrk="0" fontAlgn="base" hangingPunct="0">
              <a:spcBef>
                <a:spcPct val="0"/>
              </a:spcBef>
              <a:spcAft>
                <a:spcPct val="0"/>
              </a:spcAft>
            </a:pPr>
            <a:r>
              <a:rPr lang="en-US" sz="1400" dirty="0">
                <a:solidFill>
                  <a:srgbClr val="FF0000"/>
                </a:solidFill>
                <a:latin typeface="Times" pitchFamily="2" charset="0"/>
              </a:rPr>
              <a:t>Independent</a:t>
            </a:r>
          </a:p>
          <a:p>
            <a:pPr eaLnBrk="0" fontAlgn="base" hangingPunct="0">
              <a:spcBef>
                <a:spcPct val="0"/>
              </a:spcBef>
              <a:spcAft>
                <a:spcPct val="0"/>
              </a:spcAft>
            </a:pPr>
            <a:r>
              <a:rPr lang="en-US" sz="1400" dirty="0">
                <a:solidFill>
                  <a:srgbClr val="FF0000"/>
                </a:solidFill>
                <a:latin typeface="Times" pitchFamily="2" charset="0"/>
              </a:rPr>
              <a:t>Variable (IV)</a:t>
            </a:r>
          </a:p>
        </p:txBody>
      </p:sp>
      <p:sp>
        <p:nvSpPr>
          <p:cNvPr id="77" name="TextBox 76">
            <a:extLst>
              <a:ext uri="{FF2B5EF4-FFF2-40B4-BE49-F238E27FC236}">
                <a16:creationId xmlns:a16="http://schemas.microsoft.com/office/drawing/2014/main" xmlns="" id="{63F3DECF-FCFF-46A9-A904-6C2663979C69}"/>
              </a:ext>
            </a:extLst>
          </p:cNvPr>
          <p:cNvSpPr txBox="1"/>
          <p:nvPr/>
        </p:nvSpPr>
        <p:spPr>
          <a:xfrm>
            <a:off x="8465351" y="2339070"/>
            <a:ext cx="1206741" cy="523220"/>
          </a:xfrm>
          <a:prstGeom prst="rect">
            <a:avLst/>
          </a:prstGeom>
          <a:noFill/>
        </p:spPr>
        <p:txBody>
          <a:bodyPr wrap="none" rtlCol="0">
            <a:spAutoFit/>
          </a:bodyPr>
          <a:lstStyle/>
          <a:p>
            <a:pPr eaLnBrk="0" fontAlgn="base" hangingPunct="0">
              <a:spcBef>
                <a:spcPct val="0"/>
              </a:spcBef>
              <a:spcAft>
                <a:spcPct val="0"/>
              </a:spcAft>
            </a:pPr>
            <a:r>
              <a:rPr lang="en-US" sz="1400" dirty="0">
                <a:solidFill>
                  <a:srgbClr val="FF0000"/>
                </a:solidFill>
                <a:latin typeface="Times" pitchFamily="2" charset="0"/>
              </a:rPr>
              <a:t>Dependent</a:t>
            </a:r>
          </a:p>
          <a:p>
            <a:pPr eaLnBrk="0" fontAlgn="base" hangingPunct="0">
              <a:spcBef>
                <a:spcPct val="0"/>
              </a:spcBef>
              <a:spcAft>
                <a:spcPct val="0"/>
              </a:spcAft>
            </a:pPr>
            <a:r>
              <a:rPr lang="en-US" sz="1400" dirty="0">
                <a:solidFill>
                  <a:srgbClr val="FF0000"/>
                </a:solidFill>
                <a:latin typeface="Times" pitchFamily="2" charset="0"/>
              </a:rPr>
              <a:t>Variable (DV)</a:t>
            </a:r>
          </a:p>
        </p:txBody>
      </p:sp>
      <p:sp>
        <p:nvSpPr>
          <p:cNvPr id="78" name="TextBox 77">
            <a:extLst>
              <a:ext uri="{FF2B5EF4-FFF2-40B4-BE49-F238E27FC236}">
                <a16:creationId xmlns:a16="http://schemas.microsoft.com/office/drawing/2014/main" xmlns="" id="{50B92E8D-CD3A-4BE4-B8D4-28D46A6A4C35}"/>
              </a:ext>
            </a:extLst>
          </p:cNvPr>
          <p:cNvSpPr txBox="1"/>
          <p:nvPr/>
        </p:nvSpPr>
        <p:spPr>
          <a:xfrm>
            <a:off x="7239183" y="1486555"/>
            <a:ext cx="1237198" cy="523220"/>
          </a:xfrm>
          <a:prstGeom prst="rect">
            <a:avLst/>
          </a:prstGeom>
          <a:noFill/>
        </p:spPr>
        <p:txBody>
          <a:bodyPr wrap="none" rtlCol="0">
            <a:spAutoFit/>
          </a:bodyPr>
          <a:lstStyle/>
          <a:p>
            <a:pPr eaLnBrk="0" fontAlgn="base" hangingPunct="0">
              <a:spcBef>
                <a:spcPct val="0"/>
              </a:spcBef>
              <a:spcAft>
                <a:spcPct val="0"/>
              </a:spcAft>
            </a:pPr>
            <a:r>
              <a:rPr lang="en-US" sz="1400" dirty="0">
                <a:solidFill>
                  <a:srgbClr val="FF0000"/>
                </a:solidFill>
                <a:latin typeface="Times" pitchFamily="2" charset="0"/>
              </a:rPr>
              <a:t>Moderating</a:t>
            </a:r>
          </a:p>
          <a:p>
            <a:pPr eaLnBrk="0" fontAlgn="base" hangingPunct="0">
              <a:spcBef>
                <a:spcPct val="0"/>
              </a:spcBef>
              <a:spcAft>
                <a:spcPct val="0"/>
              </a:spcAft>
            </a:pPr>
            <a:r>
              <a:rPr lang="en-US" sz="1400" dirty="0">
                <a:solidFill>
                  <a:srgbClr val="FF0000"/>
                </a:solidFill>
                <a:latin typeface="Times" pitchFamily="2" charset="0"/>
              </a:rPr>
              <a:t>Variable (MV)</a:t>
            </a:r>
          </a:p>
        </p:txBody>
      </p:sp>
      <p:sp>
        <p:nvSpPr>
          <p:cNvPr id="79" name="TextBox 78">
            <a:extLst>
              <a:ext uri="{FF2B5EF4-FFF2-40B4-BE49-F238E27FC236}">
                <a16:creationId xmlns:a16="http://schemas.microsoft.com/office/drawing/2014/main" xmlns="" id="{1341A96E-66BE-4A94-994C-85971AB0B6A5}"/>
              </a:ext>
            </a:extLst>
          </p:cNvPr>
          <p:cNvSpPr txBox="1"/>
          <p:nvPr/>
        </p:nvSpPr>
        <p:spPr>
          <a:xfrm>
            <a:off x="2430128" y="4265586"/>
            <a:ext cx="1136208" cy="523220"/>
          </a:xfrm>
          <a:prstGeom prst="rect">
            <a:avLst/>
          </a:prstGeom>
          <a:noFill/>
        </p:spPr>
        <p:txBody>
          <a:bodyPr wrap="none" rtlCol="0">
            <a:spAutoFit/>
          </a:bodyPr>
          <a:lstStyle/>
          <a:p>
            <a:pPr eaLnBrk="0" fontAlgn="base" hangingPunct="0">
              <a:spcBef>
                <a:spcPct val="0"/>
              </a:spcBef>
              <a:spcAft>
                <a:spcPct val="0"/>
              </a:spcAft>
            </a:pPr>
            <a:r>
              <a:rPr lang="en-US" sz="1400" dirty="0">
                <a:solidFill>
                  <a:srgbClr val="FF0000"/>
                </a:solidFill>
                <a:latin typeface="Times" pitchFamily="2" charset="0"/>
              </a:rPr>
              <a:t>Independent</a:t>
            </a:r>
          </a:p>
          <a:p>
            <a:pPr eaLnBrk="0" fontAlgn="base" hangingPunct="0">
              <a:spcBef>
                <a:spcPct val="0"/>
              </a:spcBef>
              <a:spcAft>
                <a:spcPct val="0"/>
              </a:spcAft>
            </a:pPr>
            <a:r>
              <a:rPr lang="en-US" sz="1400" dirty="0">
                <a:solidFill>
                  <a:srgbClr val="FF0000"/>
                </a:solidFill>
                <a:latin typeface="Times" pitchFamily="2" charset="0"/>
              </a:rPr>
              <a:t>Variable (IV)</a:t>
            </a:r>
          </a:p>
        </p:txBody>
      </p:sp>
      <p:sp>
        <p:nvSpPr>
          <p:cNvPr id="80" name="TextBox 79">
            <a:extLst>
              <a:ext uri="{FF2B5EF4-FFF2-40B4-BE49-F238E27FC236}">
                <a16:creationId xmlns:a16="http://schemas.microsoft.com/office/drawing/2014/main" xmlns="" id="{DD35720F-F1FF-4A75-B9A3-204409B110E3}"/>
              </a:ext>
            </a:extLst>
          </p:cNvPr>
          <p:cNvSpPr txBox="1"/>
          <p:nvPr/>
        </p:nvSpPr>
        <p:spPr>
          <a:xfrm>
            <a:off x="4356058" y="2245545"/>
            <a:ext cx="1216359" cy="523220"/>
          </a:xfrm>
          <a:prstGeom prst="rect">
            <a:avLst/>
          </a:prstGeom>
          <a:noFill/>
        </p:spPr>
        <p:txBody>
          <a:bodyPr wrap="none" rtlCol="0">
            <a:spAutoFit/>
          </a:bodyPr>
          <a:lstStyle/>
          <a:p>
            <a:pPr eaLnBrk="0" fontAlgn="base" hangingPunct="0">
              <a:spcBef>
                <a:spcPct val="0"/>
              </a:spcBef>
              <a:spcAft>
                <a:spcPct val="0"/>
              </a:spcAft>
            </a:pPr>
            <a:r>
              <a:rPr lang="en-US" sz="1400" dirty="0">
                <a:solidFill>
                  <a:srgbClr val="FF0000"/>
                </a:solidFill>
                <a:latin typeface="Times" pitchFamily="2" charset="0"/>
              </a:rPr>
              <a:t>Mediator</a:t>
            </a:r>
          </a:p>
          <a:p>
            <a:pPr eaLnBrk="0" fontAlgn="base" hangingPunct="0">
              <a:spcBef>
                <a:spcPct val="0"/>
              </a:spcBef>
              <a:spcAft>
                <a:spcPct val="0"/>
              </a:spcAft>
            </a:pPr>
            <a:r>
              <a:rPr lang="en-US" sz="1400" dirty="0">
                <a:solidFill>
                  <a:srgbClr val="FF0000"/>
                </a:solidFill>
                <a:latin typeface="Times" pitchFamily="2" charset="0"/>
              </a:rPr>
              <a:t>Variable (ME)</a:t>
            </a:r>
          </a:p>
        </p:txBody>
      </p:sp>
      <p:sp>
        <p:nvSpPr>
          <p:cNvPr id="81" name="TextBox 80">
            <a:extLst>
              <a:ext uri="{FF2B5EF4-FFF2-40B4-BE49-F238E27FC236}">
                <a16:creationId xmlns:a16="http://schemas.microsoft.com/office/drawing/2014/main" xmlns="" id="{21CF038C-493C-48AD-82DD-BC25708BB87F}"/>
              </a:ext>
            </a:extLst>
          </p:cNvPr>
          <p:cNvSpPr txBox="1"/>
          <p:nvPr/>
        </p:nvSpPr>
        <p:spPr>
          <a:xfrm>
            <a:off x="6040983" y="2317080"/>
            <a:ext cx="1216359" cy="523220"/>
          </a:xfrm>
          <a:prstGeom prst="rect">
            <a:avLst/>
          </a:prstGeom>
          <a:noFill/>
        </p:spPr>
        <p:txBody>
          <a:bodyPr wrap="none" rtlCol="0">
            <a:spAutoFit/>
          </a:bodyPr>
          <a:lstStyle/>
          <a:p>
            <a:pPr eaLnBrk="0" fontAlgn="base" hangingPunct="0">
              <a:spcBef>
                <a:spcPct val="0"/>
              </a:spcBef>
              <a:spcAft>
                <a:spcPct val="0"/>
              </a:spcAft>
            </a:pPr>
            <a:r>
              <a:rPr lang="en-US" sz="1400" dirty="0">
                <a:solidFill>
                  <a:srgbClr val="FF0000"/>
                </a:solidFill>
                <a:latin typeface="Times" pitchFamily="2" charset="0"/>
              </a:rPr>
              <a:t>Mediator</a:t>
            </a:r>
          </a:p>
          <a:p>
            <a:pPr eaLnBrk="0" fontAlgn="base" hangingPunct="0">
              <a:spcBef>
                <a:spcPct val="0"/>
              </a:spcBef>
              <a:spcAft>
                <a:spcPct val="0"/>
              </a:spcAft>
            </a:pPr>
            <a:r>
              <a:rPr lang="en-US" sz="1400" dirty="0">
                <a:solidFill>
                  <a:srgbClr val="FF0000"/>
                </a:solidFill>
                <a:latin typeface="Times" pitchFamily="2" charset="0"/>
              </a:rPr>
              <a:t>Variable (ME)</a:t>
            </a:r>
          </a:p>
        </p:txBody>
      </p:sp>
    </p:spTree>
    <p:extLst>
      <p:ext uri="{BB962C8B-B14F-4D97-AF65-F5344CB8AC3E}">
        <p14:creationId xmlns:p14="http://schemas.microsoft.com/office/powerpoint/2010/main" xmlns="" val="303853812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xmlns="" id="{2B042071-3CE6-406F-9484-65D7E971A78F}"/>
              </a:ext>
            </a:extLst>
          </p:cNvPr>
          <p:cNvPicPr>
            <a:picLocks noChangeAspect="1"/>
          </p:cNvPicPr>
          <p:nvPr/>
        </p:nvPicPr>
        <p:blipFill rotWithShape="1">
          <a:blip r:embed="rId3" cstate="print">
            <a:extLst>
              <a:ext uri="{28A0092B-C50C-407E-A947-70E740481C1C}">
                <a14:useLocalDpi xmlns:a14="http://schemas.microsoft.com/office/drawing/2010/main" xmlns="" val="0"/>
              </a:ext>
            </a:extLst>
          </a:blip>
          <a:srcRect l="1186" r="1186" b="78972"/>
          <a:stretch/>
        </p:blipFill>
        <p:spPr>
          <a:xfrm>
            <a:off x="149290" y="-26987"/>
            <a:ext cx="11943181" cy="1093787"/>
          </a:xfrm>
          <a:prstGeom prst="rect">
            <a:avLst/>
          </a:prstGeom>
        </p:spPr>
      </p:pic>
      <p:sp>
        <p:nvSpPr>
          <p:cNvPr id="8" name="TextBox 7">
            <a:extLst>
              <a:ext uri="{FF2B5EF4-FFF2-40B4-BE49-F238E27FC236}">
                <a16:creationId xmlns:a16="http://schemas.microsoft.com/office/drawing/2014/main" xmlns="" id="{88ECCCDB-C48B-47F9-8FAD-B946CA241B67}"/>
              </a:ext>
            </a:extLst>
          </p:cNvPr>
          <p:cNvSpPr txBox="1"/>
          <p:nvPr/>
        </p:nvSpPr>
        <p:spPr>
          <a:xfrm>
            <a:off x="1498264" y="149396"/>
            <a:ext cx="8662116" cy="461665"/>
          </a:xfrm>
          <a:prstGeom prst="rect">
            <a:avLst/>
          </a:prstGeom>
          <a:noFill/>
        </p:spPr>
        <p:txBody>
          <a:bodyPr wrap="none" rtlCol="0">
            <a:spAutoFit/>
          </a:bodyPr>
          <a:lstStyle/>
          <a:p>
            <a:pPr algn="ctr" eaLnBrk="0" fontAlgn="base" hangingPunct="0">
              <a:spcBef>
                <a:spcPct val="0"/>
              </a:spcBef>
              <a:spcAft>
                <a:spcPct val="0"/>
              </a:spcAft>
            </a:pPr>
            <a:r>
              <a:rPr lang="en-US" sz="2400" dirty="0">
                <a:solidFill>
                  <a:prstClr val="white"/>
                </a:solidFill>
                <a:latin typeface="Times" pitchFamily="2" charset="0"/>
              </a:rPr>
              <a:t>Psychometric Variables vs. Control or Directly Measurable Variables</a:t>
            </a:r>
          </a:p>
        </p:txBody>
      </p:sp>
      <p:sp>
        <p:nvSpPr>
          <p:cNvPr id="9" name="Content Placeholder 3">
            <a:extLst>
              <a:ext uri="{FF2B5EF4-FFF2-40B4-BE49-F238E27FC236}">
                <a16:creationId xmlns:a16="http://schemas.microsoft.com/office/drawing/2014/main" xmlns="" id="{EB04AD16-487C-428F-9563-38EAACFB99B3}"/>
              </a:ext>
            </a:extLst>
          </p:cNvPr>
          <p:cNvSpPr txBox="1">
            <a:spLocks noChangeArrowheads="1"/>
          </p:cNvSpPr>
          <p:nvPr/>
        </p:nvSpPr>
        <p:spPr bwMode="auto">
          <a:xfrm>
            <a:off x="1000897" y="1414945"/>
            <a:ext cx="10552671" cy="5035282"/>
          </a:xfrm>
          <a:prstGeom prst="rect">
            <a:avLst/>
          </a:prstGeom>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438150" indent="-319088" algn="l" rtl="0" eaLnBrk="0" fontAlgn="base" hangingPunct="0">
              <a:spcBef>
                <a:spcPct val="0"/>
              </a:spcBef>
              <a:spcAft>
                <a:spcPct val="0"/>
              </a:spcAft>
              <a:buClr>
                <a:srgbClr val="17375E"/>
              </a:buClr>
              <a:buSzPct val="80000"/>
              <a:buFont typeface="Wingdings 2" pitchFamily="2" charset="2"/>
              <a:buChar char=""/>
              <a:defRPr sz="3200" kern="1200">
                <a:solidFill>
                  <a:schemeClr val="tx1"/>
                </a:solidFill>
                <a:latin typeface="Calibri" pitchFamily="34" charset="0"/>
                <a:ea typeface="ＭＳ Ｐゴシック" charset="0"/>
                <a:cs typeface="Times New Roman" pitchFamily="18" charset="0"/>
              </a:defRPr>
            </a:lvl1pPr>
            <a:lvl2pPr marL="730250" indent="-273050" algn="l" rtl="0" eaLnBrk="0" fontAlgn="base" hangingPunct="0">
              <a:spcBef>
                <a:spcPct val="20000"/>
              </a:spcBef>
              <a:spcAft>
                <a:spcPct val="0"/>
              </a:spcAft>
              <a:buClr>
                <a:srgbClr val="CBB845"/>
              </a:buClr>
              <a:buSzPct val="90000"/>
              <a:buFont typeface="Wingdings" pitchFamily="2" charset="2"/>
              <a:buChar char=""/>
              <a:defRPr sz="2800" kern="1200">
                <a:solidFill>
                  <a:schemeClr val="tx1"/>
                </a:solidFill>
                <a:latin typeface="Calibri" pitchFamily="34" charset="0"/>
                <a:ea typeface="Times New Roman" charset="0"/>
                <a:cs typeface="Times New Roman" pitchFamily="18" charset="0"/>
              </a:defRPr>
            </a:lvl2pPr>
            <a:lvl3pPr marL="995363" indent="-228600" algn="l" rtl="0" eaLnBrk="0" fontAlgn="base" hangingPunct="0">
              <a:spcBef>
                <a:spcPct val="20000"/>
              </a:spcBef>
              <a:spcAft>
                <a:spcPct val="0"/>
              </a:spcAft>
              <a:buClr>
                <a:srgbClr val="7F7F7F"/>
              </a:buClr>
              <a:buFont typeface="Arial" panose="020B0604020202020204" pitchFamily="34" charset="0"/>
              <a:buChar char="▪"/>
              <a:defRPr sz="2400" kern="1200">
                <a:solidFill>
                  <a:schemeClr val="tx1"/>
                </a:solidFill>
                <a:latin typeface="Calibri" pitchFamily="34" charset="0"/>
                <a:ea typeface="Times New Roman" charset="0"/>
                <a:cs typeface="Times New Roman" pitchFamily="18" charset="0"/>
              </a:defRPr>
            </a:lvl3pPr>
            <a:lvl4pPr marL="1216025" indent="-182563" algn="l" rtl="0" eaLnBrk="0" fontAlgn="base" hangingPunct="0">
              <a:spcBef>
                <a:spcPct val="20000"/>
              </a:spcBef>
              <a:spcAft>
                <a:spcPct val="0"/>
              </a:spcAft>
              <a:buClr>
                <a:srgbClr val="948A54"/>
              </a:buClr>
              <a:buFont typeface="Arial" panose="020B0604020202020204" pitchFamily="34" charset="0"/>
              <a:buChar char="▪"/>
              <a:defRPr sz="2000" kern="1200">
                <a:solidFill>
                  <a:schemeClr val="tx1"/>
                </a:solidFill>
                <a:latin typeface="Calibri" pitchFamily="34" charset="0"/>
                <a:ea typeface="Times New Roman" charset="0"/>
                <a:cs typeface="Times New Roman" pitchFamily="18" charset="0"/>
              </a:defRPr>
            </a:lvl4pPr>
            <a:lvl5pPr marL="1425575" indent="-182563" algn="l" rtl="0" eaLnBrk="0" fontAlgn="base" hangingPunct="0">
              <a:spcBef>
                <a:spcPct val="20000"/>
              </a:spcBef>
              <a:spcAft>
                <a:spcPct val="0"/>
              </a:spcAft>
              <a:buClr>
                <a:srgbClr val="95B3D7"/>
              </a:buClr>
              <a:buFont typeface="Wingdings 3" pitchFamily="2" charset="2"/>
              <a:buChar char=""/>
              <a:defRPr lang="en-US" sz="2000" kern="1200">
                <a:solidFill>
                  <a:schemeClr val="tx1"/>
                </a:solidFill>
                <a:latin typeface="Calibri" pitchFamily="34" charset="0"/>
                <a:ea typeface="Times New Roman" charset="0"/>
                <a:cs typeface="Times New Roman" pitchFamily="18" charset="0"/>
              </a:defRPr>
            </a:lvl5pPr>
            <a:lvl6pPr marL="1627632" indent="-182880" algn="l" rtl="0" eaLnBrk="1" latinLnBrk="0" hangingPunct="1">
              <a:spcBef>
                <a:spcPct val="20000"/>
              </a:spcBef>
              <a:buClr>
                <a:schemeClr val="accent6"/>
              </a:buClr>
              <a:buSzPct val="100000"/>
              <a:buFont typeface="Wingdings 2"/>
              <a:buChar char=""/>
              <a:defRPr kumimoji="0" sz="2000" kern="1200">
                <a:solidFill>
                  <a:schemeClr val="tx1"/>
                </a:solidFill>
                <a:latin typeface="+mn-lt"/>
                <a:ea typeface="+mn-ea"/>
                <a:cs typeface="+mn-cs"/>
              </a:defRPr>
            </a:lvl6pPr>
            <a:lvl7pPr marL="1828800" indent="-182880" algn="l" rtl="0" eaLnBrk="1" latinLnBrk="0" hangingPunct="1">
              <a:spcBef>
                <a:spcPct val="20000"/>
              </a:spcBef>
              <a:buClr>
                <a:schemeClr val="accent1"/>
              </a:buClr>
              <a:buSzPct val="100000"/>
              <a:buFont typeface="Wingdings 2"/>
              <a:buChar char=""/>
              <a:defRPr kumimoji="0" sz="1800" kern="1200">
                <a:solidFill>
                  <a:schemeClr val="tx1"/>
                </a:solidFill>
                <a:latin typeface="+mn-lt"/>
                <a:ea typeface="+mn-ea"/>
                <a:cs typeface="+mn-cs"/>
              </a:defRPr>
            </a:lvl7pPr>
            <a:lvl8pPr marL="2029968" indent="-182880" algn="l" rtl="0" eaLnBrk="1" latinLnBrk="0" hangingPunct="1">
              <a:spcBef>
                <a:spcPct val="20000"/>
              </a:spcBef>
              <a:buClr>
                <a:schemeClr val="accent2"/>
              </a:buClr>
              <a:buFont typeface="Wingdings 2" pitchFamily="18" charset="2"/>
              <a:buChar char=""/>
              <a:defRPr kumimoji="0" sz="1800" kern="1200">
                <a:solidFill>
                  <a:schemeClr val="tx1"/>
                </a:solidFill>
                <a:latin typeface="+mn-lt"/>
                <a:ea typeface="+mn-ea"/>
                <a:cs typeface="+mn-cs"/>
              </a:defRPr>
            </a:lvl8pPr>
            <a:lvl9pPr marL="2231136" indent="-182880" algn="l" rtl="0" eaLnBrk="1" latinLnBrk="0" hangingPunct="1">
              <a:spcBef>
                <a:spcPct val="20000"/>
              </a:spcBef>
              <a:buClr>
                <a:schemeClr val="accent3"/>
              </a:buClr>
              <a:buFont typeface="Wingdings 2" pitchFamily="18" charset="2"/>
              <a:buChar char=""/>
              <a:defRPr kumimoji="0" sz="1800" kern="1200" baseline="0">
                <a:solidFill>
                  <a:schemeClr val="tx1"/>
                </a:solidFill>
                <a:latin typeface="+mn-lt"/>
                <a:ea typeface="+mn-ea"/>
                <a:cs typeface="+mn-cs"/>
              </a:defRPr>
            </a:lvl9pPr>
            <a:extLst/>
          </a:lstStyle>
          <a:p>
            <a:pPr eaLnBrk="1" hangingPunct="1"/>
            <a:r>
              <a:rPr lang="en-US" altLang="en-US" sz="2400" dirty="0">
                <a:solidFill>
                  <a:prstClr val="black"/>
                </a:solidFill>
                <a:ea typeface="ＭＳ Ｐゴシック" panose="020B0600070205080204" pitchFamily="34" charset="-128"/>
              </a:rPr>
              <a:t>Psychometric Variable</a:t>
            </a:r>
          </a:p>
          <a:p>
            <a:pPr lvl="1" eaLnBrk="1" hangingPunct="1"/>
            <a:r>
              <a:rPr lang="en-US" altLang="en-US" sz="2000" dirty="0">
                <a:solidFill>
                  <a:prstClr val="black"/>
                </a:solidFill>
                <a:ea typeface="ＭＳ Ｐゴシック" panose="020B0600070205080204" pitchFamily="34" charset="-128"/>
              </a:rPr>
              <a:t>Measure an individuals “perception” of a Construct</a:t>
            </a:r>
          </a:p>
          <a:p>
            <a:pPr lvl="2" eaLnBrk="1" hangingPunct="1"/>
            <a:r>
              <a:rPr lang="en-US" altLang="en-US" sz="1600" dirty="0">
                <a:solidFill>
                  <a:prstClr val="black"/>
                </a:solidFill>
                <a:ea typeface="ＭＳ Ｐゴシック" panose="020B0600070205080204" pitchFamily="34" charset="-128"/>
              </a:rPr>
              <a:t>Leadership</a:t>
            </a:r>
          </a:p>
          <a:p>
            <a:pPr lvl="2" eaLnBrk="1" hangingPunct="1"/>
            <a:r>
              <a:rPr lang="en-US" altLang="en-US" sz="1600" dirty="0">
                <a:solidFill>
                  <a:prstClr val="black"/>
                </a:solidFill>
                <a:ea typeface="ＭＳ Ｐゴシック" panose="020B0600070205080204" pitchFamily="34" charset="-128"/>
              </a:rPr>
              <a:t>Perceived Usefulness</a:t>
            </a:r>
          </a:p>
          <a:p>
            <a:pPr lvl="1" eaLnBrk="1" hangingPunct="1"/>
            <a:r>
              <a:rPr lang="en-US" altLang="en-US" sz="2000" dirty="0">
                <a:solidFill>
                  <a:prstClr val="black"/>
                </a:solidFill>
                <a:ea typeface="ＭＳ Ｐゴシック" panose="020B0600070205080204" pitchFamily="34" charset="-128"/>
              </a:rPr>
              <a:t>Must be assessed for Reliability and Validity because it is a perception!</a:t>
            </a:r>
          </a:p>
          <a:p>
            <a:pPr lvl="2" eaLnBrk="1" hangingPunct="1"/>
            <a:r>
              <a:rPr lang="en-US" altLang="en-US" sz="1600" dirty="0">
                <a:solidFill>
                  <a:prstClr val="black"/>
                </a:solidFill>
                <a:ea typeface="ＭＳ Ｐゴシック" panose="020B0600070205080204" pitchFamily="34" charset="-128"/>
              </a:rPr>
              <a:t>Contain measurement error!!</a:t>
            </a:r>
          </a:p>
          <a:p>
            <a:pPr eaLnBrk="1" hangingPunct="1"/>
            <a:r>
              <a:rPr lang="en-US" altLang="en-US" sz="2400" dirty="0">
                <a:solidFill>
                  <a:prstClr val="black"/>
                </a:solidFill>
                <a:ea typeface="ＭＳ Ｐゴシック" panose="020B0600070205080204" pitchFamily="34" charset="-128"/>
              </a:rPr>
              <a:t>Control Variable/Directly Measured Variables</a:t>
            </a:r>
          </a:p>
          <a:p>
            <a:pPr lvl="1" eaLnBrk="1" hangingPunct="1"/>
            <a:r>
              <a:rPr lang="en-US" altLang="en-US" sz="2000" dirty="0">
                <a:solidFill>
                  <a:prstClr val="black"/>
                </a:solidFill>
                <a:ea typeface="ＭＳ Ｐゴシック" panose="020B0600070205080204" pitchFamily="34" charset="-128"/>
              </a:rPr>
              <a:t>Are not approximations (i.e. contain no measurement error – they are absolute – always or at specific point in time</a:t>
            </a:r>
          </a:p>
          <a:p>
            <a:pPr lvl="2" eaLnBrk="1" hangingPunct="1"/>
            <a:r>
              <a:rPr lang="en-US" altLang="en-US" sz="1600" dirty="0">
                <a:solidFill>
                  <a:prstClr val="black"/>
                </a:solidFill>
                <a:ea typeface="ＭＳ Ｐゴシック" panose="020B0600070205080204" pitchFamily="34" charset="-128"/>
              </a:rPr>
              <a:t>Gender</a:t>
            </a:r>
          </a:p>
          <a:p>
            <a:pPr lvl="2" eaLnBrk="1" hangingPunct="1"/>
            <a:r>
              <a:rPr lang="en-US" altLang="en-US" sz="1600" dirty="0">
                <a:solidFill>
                  <a:prstClr val="black"/>
                </a:solidFill>
                <a:ea typeface="ＭＳ Ｐゴシック" panose="020B0600070205080204" pitchFamily="34" charset="-128"/>
              </a:rPr>
              <a:t>Age</a:t>
            </a:r>
          </a:p>
          <a:p>
            <a:pPr lvl="2" eaLnBrk="1" hangingPunct="1"/>
            <a:r>
              <a:rPr lang="en-US" altLang="en-US" sz="1600" dirty="0">
                <a:solidFill>
                  <a:prstClr val="black"/>
                </a:solidFill>
                <a:ea typeface="ＭＳ Ｐゴシック" panose="020B0600070205080204" pitchFamily="34" charset="-128"/>
              </a:rPr>
              <a:t>Education</a:t>
            </a:r>
          </a:p>
          <a:p>
            <a:pPr lvl="2" eaLnBrk="1" hangingPunct="1"/>
            <a:r>
              <a:rPr lang="en-US" altLang="en-US" sz="1600" dirty="0">
                <a:solidFill>
                  <a:prstClr val="black"/>
                </a:solidFill>
                <a:ea typeface="ＭＳ Ｐゴシック" panose="020B0600070205080204" pitchFamily="34" charset="-128"/>
              </a:rPr>
              <a:t>Years in Workforce</a:t>
            </a:r>
          </a:p>
          <a:p>
            <a:pPr lvl="2" eaLnBrk="1" hangingPunct="1"/>
            <a:r>
              <a:rPr lang="en-US" altLang="en-US" sz="1600" dirty="0">
                <a:solidFill>
                  <a:prstClr val="black"/>
                </a:solidFill>
                <a:ea typeface="ＭＳ Ｐゴシック" panose="020B0600070205080204" pitchFamily="34" charset="-128"/>
              </a:rPr>
              <a:t>Sales for the year</a:t>
            </a:r>
          </a:p>
          <a:p>
            <a:pPr lvl="1" eaLnBrk="1" hangingPunct="1"/>
            <a:r>
              <a:rPr lang="en-US" altLang="en-US" sz="2000" dirty="0">
                <a:solidFill>
                  <a:prstClr val="black"/>
                </a:solidFill>
                <a:ea typeface="ＭＳ Ｐゴシック" panose="020B0600070205080204" pitchFamily="34" charset="-128"/>
              </a:rPr>
              <a:t>ARE NOT assessed for reliability or validity because they are irrefutable!</a:t>
            </a:r>
          </a:p>
          <a:p>
            <a:pPr lvl="2" eaLnBrk="1" hangingPunct="1"/>
            <a:r>
              <a:rPr lang="en-US" altLang="en-US" sz="1600" dirty="0">
                <a:solidFill>
                  <a:prstClr val="black"/>
                </a:solidFill>
                <a:ea typeface="ＭＳ Ｐゴシック" panose="020B0600070205080204" pitchFamily="34" charset="-128"/>
              </a:rPr>
              <a:t>contain no measurement error – they are absolute – always or at specific point in time</a:t>
            </a:r>
          </a:p>
          <a:p>
            <a:pPr marL="119062" indent="0" eaLnBrk="1" hangingPunct="1">
              <a:buNone/>
            </a:pPr>
            <a:endParaRPr lang="en-US" altLang="en-US" sz="2000" dirty="0">
              <a:solidFill>
                <a:prstClr val="black"/>
              </a:solidFill>
              <a:ea typeface="ＭＳ Ｐゴシック" panose="020B0600070205080204" pitchFamily="34" charset="-128"/>
            </a:endParaRPr>
          </a:p>
        </p:txBody>
      </p:sp>
    </p:spTree>
    <p:extLst>
      <p:ext uri="{BB962C8B-B14F-4D97-AF65-F5344CB8AC3E}">
        <p14:creationId xmlns:p14="http://schemas.microsoft.com/office/powerpoint/2010/main" xmlns="" val="21366102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 name="Content Placeholder 3">
            <a:extLst>
              <a:ext uri="{FF2B5EF4-FFF2-40B4-BE49-F238E27FC236}">
                <a16:creationId xmlns:a16="http://schemas.microsoft.com/office/drawing/2014/main" xmlns="" id="{1E2E061B-2D15-3D4C-AD18-F4BA19FD4DF3}"/>
              </a:ext>
            </a:extLst>
          </p:cNvPr>
          <p:cNvSpPr txBox="1">
            <a:spLocks noChangeArrowheads="1"/>
          </p:cNvSpPr>
          <p:nvPr/>
        </p:nvSpPr>
        <p:spPr bwMode="auto">
          <a:xfrm>
            <a:off x="2057400" y="1418277"/>
            <a:ext cx="8382000" cy="4114800"/>
          </a:xfrm>
          <a:prstGeom prst="rect">
            <a:avLst/>
          </a:prstGeom>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438150" indent="-319088" algn="l" rtl="0" eaLnBrk="0" fontAlgn="base" hangingPunct="0">
              <a:spcBef>
                <a:spcPct val="0"/>
              </a:spcBef>
              <a:spcAft>
                <a:spcPct val="0"/>
              </a:spcAft>
              <a:buClr>
                <a:srgbClr val="17375E"/>
              </a:buClr>
              <a:buSzPct val="80000"/>
              <a:buFont typeface="Wingdings 2" pitchFamily="2" charset="2"/>
              <a:buChar char=""/>
              <a:defRPr sz="3200" kern="1200">
                <a:solidFill>
                  <a:schemeClr val="tx1"/>
                </a:solidFill>
                <a:latin typeface="Calibri" pitchFamily="34" charset="0"/>
                <a:ea typeface="ＭＳ Ｐゴシック" charset="0"/>
                <a:cs typeface="Times New Roman" pitchFamily="18" charset="0"/>
              </a:defRPr>
            </a:lvl1pPr>
            <a:lvl2pPr marL="730250" indent="-273050" algn="l" rtl="0" eaLnBrk="0" fontAlgn="base" hangingPunct="0">
              <a:spcBef>
                <a:spcPct val="20000"/>
              </a:spcBef>
              <a:spcAft>
                <a:spcPct val="0"/>
              </a:spcAft>
              <a:buClr>
                <a:srgbClr val="CBB845"/>
              </a:buClr>
              <a:buSzPct val="90000"/>
              <a:buFont typeface="Wingdings" pitchFamily="2" charset="2"/>
              <a:buChar char=""/>
              <a:defRPr sz="2800" kern="1200">
                <a:solidFill>
                  <a:schemeClr val="tx1"/>
                </a:solidFill>
                <a:latin typeface="Calibri" pitchFamily="34" charset="0"/>
                <a:ea typeface="Times New Roman" charset="0"/>
                <a:cs typeface="Times New Roman" pitchFamily="18" charset="0"/>
              </a:defRPr>
            </a:lvl2pPr>
            <a:lvl3pPr marL="995363" indent="-228600" algn="l" rtl="0" eaLnBrk="0" fontAlgn="base" hangingPunct="0">
              <a:spcBef>
                <a:spcPct val="20000"/>
              </a:spcBef>
              <a:spcAft>
                <a:spcPct val="0"/>
              </a:spcAft>
              <a:buClr>
                <a:srgbClr val="7F7F7F"/>
              </a:buClr>
              <a:buFont typeface="Arial" panose="020B0604020202020204" pitchFamily="34" charset="0"/>
              <a:buChar char="▪"/>
              <a:defRPr sz="2400" kern="1200">
                <a:solidFill>
                  <a:schemeClr val="tx1"/>
                </a:solidFill>
                <a:latin typeface="Calibri" pitchFamily="34" charset="0"/>
                <a:ea typeface="Times New Roman" charset="0"/>
                <a:cs typeface="Times New Roman" pitchFamily="18" charset="0"/>
              </a:defRPr>
            </a:lvl3pPr>
            <a:lvl4pPr marL="1216025" indent="-182563" algn="l" rtl="0" eaLnBrk="0" fontAlgn="base" hangingPunct="0">
              <a:spcBef>
                <a:spcPct val="20000"/>
              </a:spcBef>
              <a:spcAft>
                <a:spcPct val="0"/>
              </a:spcAft>
              <a:buClr>
                <a:srgbClr val="948A54"/>
              </a:buClr>
              <a:buFont typeface="Arial" panose="020B0604020202020204" pitchFamily="34" charset="0"/>
              <a:buChar char="▪"/>
              <a:defRPr sz="2000" kern="1200">
                <a:solidFill>
                  <a:schemeClr val="tx1"/>
                </a:solidFill>
                <a:latin typeface="Calibri" pitchFamily="34" charset="0"/>
                <a:ea typeface="Times New Roman" charset="0"/>
                <a:cs typeface="Times New Roman" pitchFamily="18" charset="0"/>
              </a:defRPr>
            </a:lvl4pPr>
            <a:lvl5pPr marL="1425575" indent="-182563" algn="l" rtl="0" eaLnBrk="0" fontAlgn="base" hangingPunct="0">
              <a:spcBef>
                <a:spcPct val="20000"/>
              </a:spcBef>
              <a:spcAft>
                <a:spcPct val="0"/>
              </a:spcAft>
              <a:buClr>
                <a:srgbClr val="95B3D7"/>
              </a:buClr>
              <a:buFont typeface="Wingdings 3" pitchFamily="2" charset="2"/>
              <a:buChar char=""/>
              <a:defRPr lang="en-US" sz="2000" kern="1200">
                <a:solidFill>
                  <a:schemeClr val="tx1"/>
                </a:solidFill>
                <a:latin typeface="Calibri" pitchFamily="34" charset="0"/>
                <a:ea typeface="Times New Roman" charset="0"/>
                <a:cs typeface="Times New Roman" pitchFamily="18" charset="0"/>
              </a:defRPr>
            </a:lvl5pPr>
            <a:lvl6pPr marL="1627632" indent="-182880" algn="l" rtl="0" eaLnBrk="1" latinLnBrk="0" hangingPunct="1">
              <a:spcBef>
                <a:spcPct val="20000"/>
              </a:spcBef>
              <a:buClr>
                <a:schemeClr val="accent6"/>
              </a:buClr>
              <a:buSzPct val="100000"/>
              <a:buFont typeface="Wingdings 2"/>
              <a:buChar char=""/>
              <a:defRPr kumimoji="0" sz="2000" kern="1200">
                <a:solidFill>
                  <a:schemeClr val="tx1"/>
                </a:solidFill>
                <a:latin typeface="+mn-lt"/>
                <a:ea typeface="+mn-ea"/>
                <a:cs typeface="+mn-cs"/>
              </a:defRPr>
            </a:lvl6pPr>
            <a:lvl7pPr marL="1828800" indent="-182880" algn="l" rtl="0" eaLnBrk="1" latinLnBrk="0" hangingPunct="1">
              <a:spcBef>
                <a:spcPct val="20000"/>
              </a:spcBef>
              <a:buClr>
                <a:schemeClr val="accent1"/>
              </a:buClr>
              <a:buSzPct val="100000"/>
              <a:buFont typeface="Wingdings 2"/>
              <a:buChar char=""/>
              <a:defRPr kumimoji="0" sz="1800" kern="1200">
                <a:solidFill>
                  <a:schemeClr val="tx1"/>
                </a:solidFill>
                <a:latin typeface="+mn-lt"/>
                <a:ea typeface="+mn-ea"/>
                <a:cs typeface="+mn-cs"/>
              </a:defRPr>
            </a:lvl7pPr>
            <a:lvl8pPr marL="2029968" indent="-182880" algn="l" rtl="0" eaLnBrk="1" latinLnBrk="0" hangingPunct="1">
              <a:spcBef>
                <a:spcPct val="20000"/>
              </a:spcBef>
              <a:buClr>
                <a:schemeClr val="accent2"/>
              </a:buClr>
              <a:buFont typeface="Wingdings 2" pitchFamily="18" charset="2"/>
              <a:buChar char=""/>
              <a:defRPr kumimoji="0" sz="1800" kern="1200">
                <a:solidFill>
                  <a:schemeClr val="tx1"/>
                </a:solidFill>
                <a:latin typeface="+mn-lt"/>
                <a:ea typeface="+mn-ea"/>
                <a:cs typeface="+mn-cs"/>
              </a:defRPr>
            </a:lvl8pPr>
            <a:lvl9pPr marL="2231136" indent="-182880" algn="l" rtl="0" eaLnBrk="1" latinLnBrk="0" hangingPunct="1">
              <a:spcBef>
                <a:spcPct val="20000"/>
              </a:spcBef>
              <a:buClr>
                <a:schemeClr val="accent3"/>
              </a:buClr>
              <a:buFont typeface="Wingdings 2" pitchFamily="18" charset="2"/>
              <a:buChar char=""/>
              <a:defRPr kumimoji="0" sz="1800" kern="1200" baseline="0">
                <a:solidFill>
                  <a:schemeClr val="tx1"/>
                </a:solidFill>
                <a:latin typeface="+mn-lt"/>
                <a:ea typeface="+mn-ea"/>
                <a:cs typeface="+mn-cs"/>
              </a:defRPr>
            </a:lvl9pPr>
            <a:extLst/>
          </a:lstStyle>
          <a:p>
            <a:pPr eaLnBrk="1" hangingPunct="1"/>
            <a:r>
              <a:rPr lang="en-US" altLang="en-US" sz="2400" dirty="0">
                <a:solidFill>
                  <a:prstClr val="black"/>
                </a:solidFill>
                <a:ea typeface="ＭＳ Ｐゴシック" panose="020B0600070205080204" pitchFamily="34" charset="-128"/>
              </a:rPr>
              <a:t>Not understanding the stages (steps) required for data analysis and </a:t>
            </a:r>
            <a:r>
              <a:rPr lang="en-US" altLang="en-US" sz="2400" u="sng" dirty="0">
                <a:solidFill>
                  <a:prstClr val="black"/>
                </a:solidFill>
                <a:ea typeface="ＭＳ Ｐゴシック" panose="020B0600070205080204" pitchFamily="34" charset="-128"/>
              </a:rPr>
              <a:t>why</a:t>
            </a:r>
            <a:r>
              <a:rPr lang="en-US" altLang="en-US" sz="2400" dirty="0">
                <a:solidFill>
                  <a:prstClr val="black"/>
                </a:solidFill>
                <a:ea typeface="ＭＳ Ｐゴシック" panose="020B0600070205080204" pitchFamily="34" charset="-128"/>
              </a:rPr>
              <a:t> each is accomplished</a:t>
            </a:r>
          </a:p>
          <a:p>
            <a:pPr lvl="1" eaLnBrk="1" hangingPunct="1"/>
            <a:r>
              <a:rPr lang="en-US" altLang="en-US" sz="2000" dirty="0">
                <a:solidFill>
                  <a:prstClr val="black"/>
                </a:solidFill>
                <a:ea typeface="ＭＳ Ｐゴシック" panose="020B0600070205080204" pitchFamily="34" charset="-128"/>
              </a:rPr>
              <a:t>Data cleansing first – </a:t>
            </a:r>
            <a:r>
              <a:rPr lang="en-US" altLang="en-US" sz="2000" u="sng" dirty="0">
                <a:solidFill>
                  <a:srgbClr val="FF0000"/>
                </a:solidFill>
                <a:ea typeface="ＭＳ Ｐゴシック" panose="020B0600070205080204" pitchFamily="34" charset="-128"/>
              </a:rPr>
              <a:t>remove bad data </a:t>
            </a:r>
            <a:r>
              <a:rPr lang="en-US" altLang="en-US" sz="2000" dirty="0">
                <a:solidFill>
                  <a:prstClr val="black"/>
                </a:solidFill>
                <a:ea typeface="ＭＳ Ｐゴシック" panose="020B0600070205080204" pitchFamily="34" charset="-128"/>
              </a:rPr>
              <a:t>or add missing data</a:t>
            </a:r>
          </a:p>
          <a:p>
            <a:pPr lvl="1" eaLnBrk="1" hangingPunct="1"/>
            <a:r>
              <a:rPr lang="en-US" altLang="en-US" sz="2000" dirty="0">
                <a:solidFill>
                  <a:prstClr val="black"/>
                </a:solidFill>
                <a:ea typeface="ＭＳ Ｐゴシック" panose="020B0600070205080204" pitchFamily="34" charset="-128"/>
              </a:rPr>
              <a:t>Data validity next – ensure we are correctly measuring the variables in our model</a:t>
            </a:r>
          </a:p>
          <a:p>
            <a:pPr lvl="1" eaLnBrk="1" hangingPunct="1"/>
            <a:r>
              <a:rPr lang="en-US" altLang="en-US" sz="2000" dirty="0">
                <a:solidFill>
                  <a:prstClr val="black"/>
                </a:solidFill>
                <a:ea typeface="ＭＳ Ｐゴシック" panose="020B0600070205080204" pitchFamily="34" charset="-128"/>
              </a:rPr>
              <a:t>Variable relationships last – do the hypothesis hold valid?</a:t>
            </a:r>
          </a:p>
          <a:p>
            <a:pPr lvl="1" eaLnBrk="1" hangingPunct="1"/>
            <a:endParaRPr lang="en-US" altLang="en-US" sz="2000" dirty="0">
              <a:solidFill>
                <a:prstClr val="black"/>
              </a:solidFill>
              <a:ea typeface="ＭＳ Ｐゴシック" panose="020B0600070205080204" pitchFamily="34" charset="-128"/>
            </a:endParaRPr>
          </a:p>
          <a:p>
            <a:pPr eaLnBrk="1" hangingPunct="1"/>
            <a:r>
              <a:rPr lang="en-US" altLang="en-US" sz="2400" dirty="0">
                <a:solidFill>
                  <a:prstClr val="black"/>
                </a:solidFill>
                <a:ea typeface="ＭＳ Ｐゴシック" panose="020B0600070205080204" pitchFamily="34" charset="-128"/>
              </a:rPr>
              <a:t>Not understanding which tools can be for specific steps</a:t>
            </a:r>
          </a:p>
        </p:txBody>
      </p:sp>
      <p:pic>
        <p:nvPicPr>
          <p:cNvPr id="5" name="Picture 4">
            <a:extLst>
              <a:ext uri="{FF2B5EF4-FFF2-40B4-BE49-F238E27FC236}">
                <a16:creationId xmlns:a16="http://schemas.microsoft.com/office/drawing/2014/main" xmlns="" id="{2E3F9C82-469D-4802-A813-EC5C382C5033}"/>
              </a:ext>
            </a:extLst>
          </p:cNvPr>
          <p:cNvPicPr>
            <a:picLocks noChangeAspect="1"/>
          </p:cNvPicPr>
          <p:nvPr/>
        </p:nvPicPr>
        <p:blipFill rotWithShape="1">
          <a:blip r:embed="rId2" cstate="print">
            <a:extLst>
              <a:ext uri="{28A0092B-C50C-407E-A947-70E740481C1C}">
                <a14:useLocalDpi xmlns:a14="http://schemas.microsoft.com/office/drawing/2010/main" xmlns="" val="0"/>
              </a:ext>
            </a:extLst>
          </a:blip>
          <a:srcRect l="1186" r="1186" b="78972"/>
          <a:stretch/>
        </p:blipFill>
        <p:spPr>
          <a:xfrm>
            <a:off x="1517650" y="-26987"/>
            <a:ext cx="9150351" cy="1093787"/>
          </a:xfrm>
          <a:prstGeom prst="rect">
            <a:avLst/>
          </a:prstGeom>
        </p:spPr>
      </p:pic>
      <p:sp>
        <p:nvSpPr>
          <p:cNvPr id="7" name="TextBox 6">
            <a:extLst>
              <a:ext uri="{FF2B5EF4-FFF2-40B4-BE49-F238E27FC236}">
                <a16:creationId xmlns:a16="http://schemas.microsoft.com/office/drawing/2014/main" xmlns="" id="{FF448204-6B1A-4CFD-B1C3-B342882BB021}"/>
              </a:ext>
            </a:extLst>
          </p:cNvPr>
          <p:cNvSpPr txBox="1"/>
          <p:nvPr/>
        </p:nvSpPr>
        <p:spPr>
          <a:xfrm>
            <a:off x="3960841" y="289073"/>
            <a:ext cx="4328429" cy="523220"/>
          </a:xfrm>
          <a:prstGeom prst="rect">
            <a:avLst/>
          </a:prstGeom>
          <a:noFill/>
        </p:spPr>
        <p:txBody>
          <a:bodyPr wrap="none" rtlCol="0">
            <a:spAutoFit/>
          </a:bodyPr>
          <a:lstStyle/>
          <a:p>
            <a:pPr eaLnBrk="0" fontAlgn="base" hangingPunct="0">
              <a:spcBef>
                <a:spcPct val="0"/>
              </a:spcBef>
              <a:spcAft>
                <a:spcPct val="0"/>
              </a:spcAft>
            </a:pPr>
            <a:r>
              <a:rPr lang="en-US" sz="2800" dirty="0">
                <a:solidFill>
                  <a:prstClr val="white"/>
                </a:solidFill>
                <a:latin typeface="Times" pitchFamily="2" charset="0"/>
              </a:rPr>
              <a:t>Frequent Student Challenges</a:t>
            </a:r>
          </a:p>
        </p:txBody>
      </p:sp>
    </p:spTree>
    <p:extLst>
      <p:ext uri="{BB962C8B-B14F-4D97-AF65-F5344CB8AC3E}">
        <p14:creationId xmlns:p14="http://schemas.microsoft.com/office/powerpoint/2010/main" xmlns="" val="279991850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xmlns="" id="{2B042071-3CE6-406F-9484-65D7E971A78F}"/>
              </a:ext>
            </a:extLst>
          </p:cNvPr>
          <p:cNvPicPr>
            <a:picLocks noChangeAspect="1"/>
          </p:cNvPicPr>
          <p:nvPr/>
        </p:nvPicPr>
        <p:blipFill rotWithShape="1">
          <a:blip r:embed="rId2" cstate="print">
            <a:extLst>
              <a:ext uri="{28A0092B-C50C-407E-A947-70E740481C1C}">
                <a14:useLocalDpi xmlns:a14="http://schemas.microsoft.com/office/drawing/2010/main" xmlns="" val="0"/>
              </a:ext>
            </a:extLst>
          </a:blip>
          <a:srcRect l="1186" r="1186" b="78972"/>
          <a:stretch/>
        </p:blipFill>
        <p:spPr>
          <a:xfrm>
            <a:off x="1517650" y="-26987"/>
            <a:ext cx="9150351" cy="1093787"/>
          </a:xfrm>
          <a:prstGeom prst="rect">
            <a:avLst/>
          </a:prstGeom>
        </p:spPr>
      </p:pic>
      <p:sp>
        <p:nvSpPr>
          <p:cNvPr id="8" name="TextBox 7">
            <a:extLst>
              <a:ext uri="{FF2B5EF4-FFF2-40B4-BE49-F238E27FC236}">
                <a16:creationId xmlns:a16="http://schemas.microsoft.com/office/drawing/2014/main" xmlns="" id="{88ECCCDB-C48B-47F9-8FAD-B946CA241B67}"/>
              </a:ext>
            </a:extLst>
          </p:cNvPr>
          <p:cNvSpPr txBox="1"/>
          <p:nvPr/>
        </p:nvSpPr>
        <p:spPr>
          <a:xfrm>
            <a:off x="4842283" y="289073"/>
            <a:ext cx="2501070" cy="523220"/>
          </a:xfrm>
          <a:prstGeom prst="rect">
            <a:avLst/>
          </a:prstGeom>
          <a:noFill/>
        </p:spPr>
        <p:txBody>
          <a:bodyPr wrap="none" rtlCol="0">
            <a:spAutoFit/>
          </a:bodyPr>
          <a:lstStyle/>
          <a:p>
            <a:pPr algn="ctr" eaLnBrk="0" fontAlgn="base" hangingPunct="0">
              <a:spcBef>
                <a:spcPct val="0"/>
              </a:spcBef>
              <a:spcAft>
                <a:spcPct val="0"/>
              </a:spcAft>
            </a:pPr>
            <a:r>
              <a:rPr lang="en-US" sz="2800" dirty="0">
                <a:solidFill>
                  <a:prstClr val="white"/>
                </a:solidFill>
                <a:latin typeface="Times" pitchFamily="2" charset="0"/>
              </a:rPr>
              <a:t>Why Do We…..</a:t>
            </a:r>
          </a:p>
        </p:txBody>
      </p:sp>
      <p:sp>
        <p:nvSpPr>
          <p:cNvPr id="9" name="Content Placeholder 3">
            <a:extLst>
              <a:ext uri="{FF2B5EF4-FFF2-40B4-BE49-F238E27FC236}">
                <a16:creationId xmlns:a16="http://schemas.microsoft.com/office/drawing/2014/main" xmlns="" id="{17442ADC-D1B2-4A0B-A71D-B62AB8E5BACE}"/>
              </a:ext>
            </a:extLst>
          </p:cNvPr>
          <p:cNvSpPr txBox="1">
            <a:spLocks noChangeArrowheads="1"/>
          </p:cNvSpPr>
          <p:nvPr/>
        </p:nvSpPr>
        <p:spPr bwMode="auto">
          <a:xfrm>
            <a:off x="1712906" y="1414945"/>
            <a:ext cx="8759824" cy="1093787"/>
          </a:xfrm>
          <a:prstGeom prst="rect">
            <a:avLst/>
          </a:prstGeom>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438150" indent="-319088" algn="l" rtl="0" eaLnBrk="0" fontAlgn="base" hangingPunct="0">
              <a:spcBef>
                <a:spcPct val="0"/>
              </a:spcBef>
              <a:spcAft>
                <a:spcPct val="0"/>
              </a:spcAft>
              <a:buClr>
                <a:srgbClr val="17375E"/>
              </a:buClr>
              <a:buSzPct val="80000"/>
              <a:buFont typeface="Wingdings 2" pitchFamily="2" charset="2"/>
              <a:buChar char=""/>
              <a:defRPr sz="3200" kern="1200">
                <a:solidFill>
                  <a:schemeClr val="tx1"/>
                </a:solidFill>
                <a:latin typeface="Calibri" pitchFamily="34" charset="0"/>
                <a:ea typeface="ＭＳ Ｐゴシック" charset="0"/>
                <a:cs typeface="Times New Roman" pitchFamily="18" charset="0"/>
              </a:defRPr>
            </a:lvl1pPr>
            <a:lvl2pPr marL="730250" indent="-273050" algn="l" rtl="0" eaLnBrk="0" fontAlgn="base" hangingPunct="0">
              <a:spcBef>
                <a:spcPct val="20000"/>
              </a:spcBef>
              <a:spcAft>
                <a:spcPct val="0"/>
              </a:spcAft>
              <a:buClr>
                <a:srgbClr val="CBB845"/>
              </a:buClr>
              <a:buSzPct val="90000"/>
              <a:buFont typeface="Wingdings" pitchFamily="2" charset="2"/>
              <a:buChar char=""/>
              <a:defRPr sz="2800" kern="1200">
                <a:solidFill>
                  <a:schemeClr val="tx1"/>
                </a:solidFill>
                <a:latin typeface="Calibri" pitchFamily="34" charset="0"/>
                <a:ea typeface="Times New Roman" charset="0"/>
                <a:cs typeface="Times New Roman" pitchFamily="18" charset="0"/>
              </a:defRPr>
            </a:lvl2pPr>
            <a:lvl3pPr marL="995363" indent="-228600" algn="l" rtl="0" eaLnBrk="0" fontAlgn="base" hangingPunct="0">
              <a:spcBef>
                <a:spcPct val="20000"/>
              </a:spcBef>
              <a:spcAft>
                <a:spcPct val="0"/>
              </a:spcAft>
              <a:buClr>
                <a:srgbClr val="7F7F7F"/>
              </a:buClr>
              <a:buFont typeface="Arial" panose="020B0604020202020204" pitchFamily="34" charset="0"/>
              <a:buChar char="▪"/>
              <a:defRPr sz="2400" kern="1200">
                <a:solidFill>
                  <a:schemeClr val="tx1"/>
                </a:solidFill>
                <a:latin typeface="Calibri" pitchFamily="34" charset="0"/>
                <a:ea typeface="Times New Roman" charset="0"/>
                <a:cs typeface="Times New Roman" pitchFamily="18" charset="0"/>
              </a:defRPr>
            </a:lvl3pPr>
            <a:lvl4pPr marL="1216025" indent="-182563" algn="l" rtl="0" eaLnBrk="0" fontAlgn="base" hangingPunct="0">
              <a:spcBef>
                <a:spcPct val="20000"/>
              </a:spcBef>
              <a:spcAft>
                <a:spcPct val="0"/>
              </a:spcAft>
              <a:buClr>
                <a:srgbClr val="948A54"/>
              </a:buClr>
              <a:buFont typeface="Arial" panose="020B0604020202020204" pitchFamily="34" charset="0"/>
              <a:buChar char="▪"/>
              <a:defRPr sz="2000" kern="1200">
                <a:solidFill>
                  <a:schemeClr val="tx1"/>
                </a:solidFill>
                <a:latin typeface="Calibri" pitchFamily="34" charset="0"/>
                <a:ea typeface="Times New Roman" charset="0"/>
                <a:cs typeface="Times New Roman" pitchFamily="18" charset="0"/>
              </a:defRPr>
            </a:lvl4pPr>
            <a:lvl5pPr marL="1425575" indent="-182563" algn="l" rtl="0" eaLnBrk="0" fontAlgn="base" hangingPunct="0">
              <a:spcBef>
                <a:spcPct val="20000"/>
              </a:spcBef>
              <a:spcAft>
                <a:spcPct val="0"/>
              </a:spcAft>
              <a:buClr>
                <a:srgbClr val="95B3D7"/>
              </a:buClr>
              <a:buFont typeface="Wingdings 3" pitchFamily="2" charset="2"/>
              <a:buChar char=""/>
              <a:defRPr lang="en-US" sz="2000" kern="1200">
                <a:solidFill>
                  <a:schemeClr val="tx1"/>
                </a:solidFill>
                <a:latin typeface="Calibri" pitchFamily="34" charset="0"/>
                <a:ea typeface="Times New Roman" charset="0"/>
                <a:cs typeface="Times New Roman" pitchFamily="18" charset="0"/>
              </a:defRPr>
            </a:lvl5pPr>
            <a:lvl6pPr marL="1627632" indent="-182880" algn="l" rtl="0" eaLnBrk="1" latinLnBrk="0" hangingPunct="1">
              <a:spcBef>
                <a:spcPct val="20000"/>
              </a:spcBef>
              <a:buClr>
                <a:schemeClr val="accent6"/>
              </a:buClr>
              <a:buSzPct val="100000"/>
              <a:buFont typeface="Wingdings 2"/>
              <a:buChar char=""/>
              <a:defRPr kumimoji="0" sz="2000" kern="1200">
                <a:solidFill>
                  <a:schemeClr val="tx1"/>
                </a:solidFill>
                <a:latin typeface="+mn-lt"/>
                <a:ea typeface="+mn-ea"/>
                <a:cs typeface="+mn-cs"/>
              </a:defRPr>
            </a:lvl6pPr>
            <a:lvl7pPr marL="1828800" indent="-182880" algn="l" rtl="0" eaLnBrk="1" latinLnBrk="0" hangingPunct="1">
              <a:spcBef>
                <a:spcPct val="20000"/>
              </a:spcBef>
              <a:buClr>
                <a:schemeClr val="accent1"/>
              </a:buClr>
              <a:buSzPct val="100000"/>
              <a:buFont typeface="Wingdings 2"/>
              <a:buChar char=""/>
              <a:defRPr kumimoji="0" sz="1800" kern="1200">
                <a:solidFill>
                  <a:schemeClr val="tx1"/>
                </a:solidFill>
                <a:latin typeface="+mn-lt"/>
                <a:ea typeface="+mn-ea"/>
                <a:cs typeface="+mn-cs"/>
              </a:defRPr>
            </a:lvl7pPr>
            <a:lvl8pPr marL="2029968" indent="-182880" algn="l" rtl="0" eaLnBrk="1" latinLnBrk="0" hangingPunct="1">
              <a:spcBef>
                <a:spcPct val="20000"/>
              </a:spcBef>
              <a:buClr>
                <a:schemeClr val="accent2"/>
              </a:buClr>
              <a:buFont typeface="Wingdings 2" pitchFamily="18" charset="2"/>
              <a:buChar char=""/>
              <a:defRPr kumimoji="0" sz="1800" kern="1200">
                <a:solidFill>
                  <a:schemeClr val="tx1"/>
                </a:solidFill>
                <a:latin typeface="+mn-lt"/>
                <a:ea typeface="+mn-ea"/>
                <a:cs typeface="+mn-cs"/>
              </a:defRPr>
            </a:lvl8pPr>
            <a:lvl9pPr marL="2231136" indent="-182880" algn="l" rtl="0" eaLnBrk="1" latinLnBrk="0" hangingPunct="1">
              <a:spcBef>
                <a:spcPct val="20000"/>
              </a:spcBef>
              <a:buClr>
                <a:schemeClr val="accent3"/>
              </a:buClr>
              <a:buFont typeface="Wingdings 2" pitchFamily="18" charset="2"/>
              <a:buChar char=""/>
              <a:defRPr kumimoji="0" sz="1800" kern="1200" baseline="0">
                <a:solidFill>
                  <a:schemeClr val="tx1"/>
                </a:solidFill>
                <a:latin typeface="+mn-lt"/>
                <a:ea typeface="+mn-ea"/>
                <a:cs typeface="+mn-cs"/>
              </a:defRPr>
            </a:lvl9pPr>
            <a:extLst/>
          </a:lstStyle>
          <a:p>
            <a:pPr eaLnBrk="1" hangingPunct="1"/>
            <a:r>
              <a:rPr lang="en-US" altLang="en-US" sz="2400" dirty="0">
                <a:solidFill>
                  <a:prstClr val="black"/>
                </a:solidFill>
                <a:ea typeface="ＭＳ Ｐゴシック" panose="020B0600070205080204" pitchFamily="34" charset="-128"/>
              </a:rPr>
              <a:t>Clean the data first</a:t>
            </a:r>
          </a:p>
          <a:p>
            <a:pPr lvl="1" eaLnBrk="1" hangingPunct="1"/>
            <a:r>
              <a:rPr lang="en-US" altLang="en-US" sz="2000" dirty="0">
                <a:solidFill>
                  <a:prstClr val="black"/>
                </a:solidFill>
                <a:ea typeface="ＭＳ Ｐゴシック" panose="020B0600070205080204" pitchFamily="34" charset="-128"/>
              </a:rPr>
              <a:t>To remove data that could produce bad indicators</a:t>
            </a:r>
          </a:p>
          <a:p>
            <a:pPr lvl="1" eaLnBrk="1" hangingPunct="1"/>
            <a:r>
              <a:rPr lang="en-US" altLang="en-US" sz="2000" dirty="0">
                <a:solidFill>
                  <a:prstClr val="black"/>
                </a:solidFill>
                <a:ea typeface="ＭＳ Ｐゴシック" panose="020B0600070205080204" pitchFamily="34" charset="-128"/>
              </a:rPr>
              <a:t>i.e. some subjects did not answer the questions in a manor consistent with the way other subject did</a:t>
            </a:r>
          </a:p>
          <a:p>
            <a:pPr eaLnBrk="1" hangingPunct="1"/>
            <a:r>
              <a:rPr lang="en-US" altLang="en-US" sz="2400" dirty="0">
                <a:solidFill>
                  <a:prstClr val="black"/>
                </a:solidFill>
                <a:ea typeface="ＭＳ Ｐゴシック" panose="020B0600070205080204" pitchFamily="34" charset="-128"/>
              </a:rPr>
              <a:t>Add missing data i.e. only one or two indicators from a responder</a:t>
            </a:r>
          </a:p>
          <a:p>
            <a:pPr lvl="1" eaLnBrk="1" hangingPunct="1"/>
            <a:r>
              <a:rPr lang="en-US" altLang="en-US" sz="2000" dirty="0">
                <a:solidFill>
                  <a:prstClr val="black"/>
                </a:solidFill>
                <a:ea typeface="ＭＳ Ｐゴシック" panose="020B0600070205080204" pitchFamily="34" charset="-128"/>
              </a:rPr>
              <a:t>So that we can make use of a otherwise good data</a:t>
            </a:r>
          </a:p>
          <a:p>
            <a:pPr eaLnBrk="1" hangingPunct="1"/>
            <a:r>
              <a:rPr lang="en-US" altLang="en-US" sz="2400" dirty="0">
                <a:solidFill>
                  <a:prstClr val="black"/>
                </a:solidFill>
                <a:ea typeface="ＭＳ Ｐゴシック" panose="020B0600070205080204" pitchFamily="34" charset="-128"/>
              </a:rPr>
              <a:t>Assess the indicators and variables next</a:t>
            </a:r>
          </a:p>
          <a:p>
            <a:pPr lvl="1" eaLnBrk="1" hangingPunct="1"/>
            <a:r>
              <a:rPr lang="en-US" altLang="en-US" sz="2000" dirty="0">
                <a:solidFill>
                  <a:prstClr val="black"/>
                </a:solidFill>
                <a:ea typeface="ＭＳ Ｐゴシック" panose="020B0600070205080204" pitchFamily="34" charset="-128"/>
              </a:rPr>
              <a:t>Because if we are not measuring what we think we are measuring, our hypothesis testing will not be justified!</a:t>
            </a:r>
          </a:p>
          <a:p>
            <a:pPr eaLnBrk="1" hangingPunct="1"/>
            <a:r>
              <a:rPr lang="en-US" altLang="en-US" sz="2400" dirty="0">
                <a:solidFill>
                  <a:prstClr val="black"/>
                </a:solidFill>
                <a:ea typeface="ＭＳ Ｐゴシック" panose="020B0600070205080204" pitchFamily="34" charset="-128"/>
              </a:rPr>
              <a:t>Assess the variable relationships last</a:t>
            </a:r>
          </a:p>
          <a:p>
            <a:pPr lvl="1" eaLnBrk="1" hangingPunct="1"/>
            <a:r>
              <a:rPr lang="en-US" altLang="en-US" sz="2000" dirty="0">
                <a:solidFill>
                  <a:prstClr val="black"/>
                </a:solidFill>
                <a:ea typeface="ＭＳ Ｐゴシック" panose="020B0600070205080204" pitchFamily="34" charset="-128"/>
              </a:rPr>
              <a:t>This is the goal!!!!!</a:t>
            </a:r>
          </a:p>
        </p:txBody>
      </p:sp>
    </p:spTree>
    <p:extLst>
      <p:ext uri="{BB962C8B-B14F-4D97-AF65-F5344CB8AC3E}">
        <p14:creationId xmlns:p14="http://schemas.microsoft.com/office/powerpoint/2010/main" xmlns="" val="244523578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xmlns="" id="{8C49F287-D078-4A1F-B604-4C96CDCC8950}"/>
              </a:ext>
            </a:extLst>
          </p:cNvPr>
          <p:cNvPicPr>
            <a:picLocks noChangeAspect="1"/>
          </p:cNvPicPr>
          <p:nvPr/>
        </p:nvPicPr>
        <p:blipFill rotWithShape="1">
          <a:blip r:embed="rId2" cstate="print">
            <a:extLst>
              <a:ext uri="{28A0092B-C50C-407E-A947-70E740481C1C}">
                <a14:useLocalDpi xmlns:a14="http://schemas.microsoft.com/office/drawing/2010/main" xmlns="" val="0"/>
              </a:ext>
            </a:extLst>
          </a:blip>
          <a:srcRect l="1186" r="1186" b="78972"/>
          <a:stretch/>
        </p:blipFill>
        <p:spPr>
          <a:xfrm>
            <a:off x="1517650" y="-26987"/>
            <a:ext cx="9150351" cy="1093787"/>
          </a:xfrm>
          <a:prstGeom prst="rect">
            <a:avLst/>
          </a:prstGeom>
        </p:spPr>
      </p:pic>
      <p:sp>
        <p:nvSpPr>
          <p:cNvPr id="2" name="Title 1"/>
          <p:cNvSpPr>
            <a:spLocks noGrp="1"/>
          </p:cNvSpPr>
          <p:nvPr>
            <p:ph type="title"/>
          </p:nvPr>
        </p:nvSpPr>
        <p:spPr>
          <a:xfrm>
            <a:off x="1752600" y="228600"/>
            <a:ext cx="8915400" cy="994172"/>
          </a:xfrm>
        </p:spPr>
        <p:txBody>
          <a:bodyPr>
            <a:normAutofit/>
          </a:bodyPr>
          <a:lstStyle/>
          <a:p>
            <a:r>
              <a:rPr lang="en-US" dirty="0"/>
              <a:t>Terms that refer to the same ideas or are related</a:t>
            </a:r>
          </a:p>
        </p:txBody>
      </p:sp>
      <p:sp>
        <p:nvSpPr>
          <p:cNvPr id="3" name="Content Placeholder 2"/>
          <p:cNvSpPr>
            <a:spLocks noGrp="1"/>
          </p:cNvSpPr>
          <p:nvPr>
            <p:ph idx="1"/>
          </p:nvPr>
        </p:nvSpPr>
        <p:spPr>
          <a:xfrm>
            <a:off x="494271" y="1523999"/>
            <a:ext cx="11121080" cy="4497422"/>
          </a:xfrm>
        </p:spPr>
        <p:txBody>
          <a:bodyPr>
            <a:noAutofit/>
          </a:bodyPr>
          <a:lstStyle/>
          <a:p>
            <a:r>
              <a:rPr lang="en-US" sz="2000" dirty="0"/>
              <a:t>Scale = measures = set of Items = questions related to a variable = questions that measure a construct</a:t>
            </a:r>
          </a:p>
          <a:p>
            <a:endParaRPr lang="en-US" sz="2000" dirty="0"/>
          </a:p>
          <a:p>
            <a:pPr lvl="1"/>
            <a:r>
              <a:rPr lang="en-US" sz="1800" dirty="0"/>
              <a:t>This leads to terms and related quality assessment mechanisms such as 1) measurement instrument, or 2) item reliability, 3) scale reliability, or) 4) internal consistency reliability</a:t>
            </a:r>
          </a:p>
          <a:p>
            <a:endParaRPr lang="en-US" sz="2000" dirty="0"/>
          </a:p>
          <a:p>
            <a:r>
              <a:rPr lang="en-US" sz="2000" dirty="0"/>
              <a:t>Construct = factor = variable</a:t>
            </a:r>
          </a:p>
          <a:p>
            <a:endParaRPr lang="en-US" sz="2000" dirty="0"/>
          </a:p>
          <a:p>
            <a:pPr lvl="1"/>
            <a:r>
              <a:rPr lang="en-US" sz="1800" dirty="0"/>
              <a:t>The term “Construct” is used in theoretical model – it is a theoretical phenomena of interest that cannot be readily measured</a:t>
            </a:r>
          </a:p>
          <a:p>
            <a:pPr lvl="1"/>
            <a:r>
              <a:rPr lang="en-US" sz="1800" dirty="0"/>
              <a:t>The term “Factor” is used when looking all phenomena that are present in an environment</a:t>
            </a:r>
          </a:p>
          <a:p>
            <a:pPr lvl="1"/>
            <a:r>
              <a:rPr lang="en-US" sz="1800" dirty="0"/>
              <a:t>The term “Variable” refers to the operationalization version of a construct which is measured using indicators</a:t>
            </a:r>
          </a:p>
          <a:p>
            <a:pPr marL="342900" lvl="1" indent="0">
              <a:buNone/>
            </a:pPr>
            <a:endParaRPr lang="en-US" sz="1800" dirty="0"/>
          </a:p>
          <a:p>
            <a:pPr marL="342900" lvl="1" indent="0">
              <a:buNone/>
            </a:pPr>
            <a:r>
              <a:rPr lang="en-US" sz="1800" dirty="0"/>
              <a:t>Note by equal ( = ), I mean “related” in some cases</a:t>
            </a:r>
          </a:p>
        </p:txBody>
      </p:sp>
    </p:spTree>
    <p:extLst>
      <p:ext uri="{BB962C8B-B14F-4D97-AF65-F5344CB8AC3E}">
        <p14:creationId xmlns:p14="http://schemas.microsoft.com/office/powerpoint/2010/main" xmlns="" val="177970309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cstate="print"/>
          <a:stretch>
            <a:fillRect/>
          </a:stretch>
        </p:blipFill>
        <p:spPr>
          <a:xfrm>
            <a:off x="1828800" y="1447800"/>
            <a:ext cx="8302072" cy="4669916"/>
          </a:xfrm>
          <a:prstGeom prst="rect">
            <a:avLst/>
          </a:prstGeom>
        </p:spPr>
      </p:pic>
      <p:sp>
        <p:nvSpPr>
          <p:cNvPr id="5" name="Title 4"/>
          <p:cNvSpPr txBox="1">
            <a:spLocks noGrp="1"/>
          </p:cNvSpPr>
          <p:nvPr>
            <p:ph type="title"/>
          </p:nvPr>
        </p:nvSpPr>
        <p:spPr>
          <a:xfrm>
            <a:off x="1062681" y="324785"/>
            <a:ext cx="9306697" cy="830997"/>
          </a:xfrm>
          <a:prstGeom prst="rect">
            <a:avLst/>
          </a:prstGeom>
          <a:solidFill>
            <a:schemeClr val="tx1"/>
          </a:solidFill>
        </p:spPr>
        <p:txBody>
          <a:bodyPr wrap="square" rtlCol="0">
            <a:spAutoFit/>
          </a:bodyPr>
          <a:lstStyle/>
          <a:p>
            <a:r>
              <a:rPr lang="en-US" sz="2400" dirty="0"/>
              <a:t>http://www.slideshare.net/DrAkterCMC/reliability-validity-generalizability-and-the-use-of-multiitem-scales </a:t>
            </a:r>
          </a:p>
        </p:txBody>
      </p:sp>
    </p:spTree>
    <p:extLst>
      <p:ext uri="{BB962C8B-B14F-4D97-AF65-F5344CB8AC3E}">
        <p14:creationId xmlns:p14="http://schemas.microsoft.com/office/powerpoint/2010/main" xmlns="" val="235919505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endParaRPr lang="en-US" dirty="0"/>
          </a:p>
        </p:txBody>
      </p:sp>
      <p:pic>
        <p:nvPicPr>
          <p:cNvPr id="4" name="Picture 3"/>
          <p:cNvPicPr>
            <a:picLocks noChangeAspect="1"/>
          </p:cNvPicPr>
          <p:nvPr/>
        </p:nvPicPr>
        <p:blipFill>
          <a:blip r:embed="rId2" cstate="print"/>
          <a:stretch>
            <a:fillRect/>
          </a:stretch>
        </p:blipFill>
        <p:spPr>
          <a:xfrm>
            <a:off x="1403575" y="1500677"/>
            <a:ext cx="9124382" cy="5132465"/>
          </a:xfrm>
          <a:prstGeom prst="rect">
            <a:avLst/>
          </a:prstGeom>
        </p:spPr>
      </p:pic>
      <p:sp>
        <p:nvSpPr>
          <p:cNvPr id="6" name="Title 5"/>
          <p:cNvSpPr txBox="1">
            <a:spLocks noGrp="1"/>
          </p:cNvSpPr>
          <p:nvPr>
            <p:ph type="title"/>
          </p:nvPr>
        </p:nvSpPr>
        <p:spPr>
          <a:xfrm>
            <a:off x="1905000" y="59991"/>
            <a:ext cx="8229600" cy="830997"/>
          </a:xfrm>
          <a:prstGeom prst="rect">
            <a:avLst/>
          </a:prstGeom>
          <a:solidFill>
            <a:schemeClr val="tx1"/>
          </a:solidFill>
        </p:spPr>
        <p:txBody>
          <a:bodyPr wrap="square" rtlCol="0">
            <a:spAutoFit/>
          </a:bodyPr>
          <a:lstStyle/>
          <a:p>
            <a:r>
              <a:rPr lang="en-US" sz="2400" dirty="0"/>
              <a:t>http://www.slideshare.net/DrAkterCMC/reliability-validity-generalizability-and-the-use-of-multiitem-scales </a:t>
            </a:r>
          </a:p>
        </p:txBody>
      </p:sp>
    </p:spTree>
    <p:extLst>
      <p:ext uri="{BB962C8B-B14F-4D97-AF65-F5344CB8AC3E}">
        <p14:creationId xmlns:p14="http://schemas.microsoft.com/office/powerpoint/2010/main" xmlns="" val="340093684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509CF3F9-4E15-4011-95BF-55BF8F305DB0}"/>
              </a:ext>
            </a:extLst>
          </p:cNvPr>
          <p:cNvSpPr/>
          <p:nvPr/>
        </p:nvSpPr>
        <p:spPr>
          <a:xfrm>
            <a:off x="1517650" y="5943600"/>
            <a:ext cx="9197720" cy="12554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0" fontAlgn="base" hangingPunct="0">
              <a:spcBef>
                <a:spcPct val="0"/>
              </a:spcBef>
              <a:spcAft>
                <a:spcPct val="0"/>
              </a:spcAft>
            </a:pPr>
            <a:endParaRPr lang="en-US">
              <a:solidFill>
                <a:prstClr val="white"/>
              </a:solidFill>
              <a:latin typeface="Times"/>
            </a:endParaRPr>
          </a:p>
        </p:txBody>
      </p:sp>
      <p:pic>
        <p:nvPicPr>
          <p:cNvPr id="7" name="Picture 6">
            <a:extLst>
              <a:ext uri="{FF2B5EF4-FFF2-40B4-BE49-F238E27FC236}">
                <a16:creationId xmlns:a16="http://schemas.microsoft.com/office/drawing/2014/main" xmlns="" id="{2B042071-3CE6-406F-9484-65D7E971A78F}"/>
              </a:ext>
            </a:extLst>
          </p:cNvPr>
          <p:cNvPicPr>
            <a:picLocks noChangeAspect="1"/>
          </p:cNvPicPr>
          <p:nvPr/>
        </p:nvPicPr>
        <p:blipFill rotWithShape="1">
          <a:blip r:embed="rId2" cstate="print">
            <a:extLst>
              <a:ext uri="{28A0092B-C50C-407E-A947-70E740481C1C}">
                <a14:useLocalDpi xmlns:a14="http://schemas.microsoft.com/office/drawing/2010/main" xmlns="" val="0"/>
              </a:ext>
            </a:extLst>
          </a:blip>
          <a:srcRect l="1186" r="1186" b="78972"/>
          <a:stretch/>
        </p:blipFill>
        <p:spPr>
          <a:xfrm>
            <a:off x="1517650" y="-26987"/>
            <a:ext cx="9150351" cy="1093787"/>
          </a:xfrm>
          <a:prstGeom prst="rect">
            <a:avLst/>
          </a:prstGeom>
        </p:spPr>
      </p:pic>
      <p:sp>
        <p:nvSpPr>
          <p:cNvPr id="8" name="TextBox 7">
            <a:extLst>
              <a:ext uri="{FF2B5EF4-FFF2-40B4-BE49-F238E27FC236}">
                <a16:creationId xmlns:a16="http://schemas.microsoft.com/office/drawing/2014/main" xmlns="" id="{88ECCCDB-C48B-47F9-8FAD-B946CA241B67}"/>
              </a:ext>
            </a:extLst>
          </p:cNvPr>
          <p:cNvSpPr txBox="1"/>
          <p:nvPr/>
        </p:nvSpPr>
        <p:spPr>
          <a:xfrm>
            <a:off x="2146289" y="290262"/>
            <a:ext cx="8030788" cy="523220"/>
          </a:xfrm>
          <a:prstGeom prst="rect">
            <a:avLst/>
          </a:prstGeom>
          <a:noFill/>
        </p:spPr>
        <p:txBody>
          <a:bodyPr wrap="none" rtlCol="0">
            <a:spAutoFit/>
          </a:bodyPr>
          <a:lstStyle/>
          <a:p>
            <a:pPr algn="ctr" eaLnBrk="0" fontAlgn="base" hangingPunct="0">
              <a:spcBef>
                <a:spcPct val="0"/>
              </a:spcBef>
              <a:spcAft>
                <a:spcPct val="0"/>
              </a:spcAft>
            </a:pPr>
            <a:r>
              <a:rPr lang="en-US" sz="2800" dirty="0">
                <a:solidFill>
                  <a:prstClr val="white"/>
                </a:solidFill>
                <a:latin typeface="Times" pitchFamily="2" charset="0"/>
              </a:rPr>
              <a:t>The Operationalized Model – All Reflective Indicators</a:t>
            </a:r>
          </a:p>
        </p:txBody>
      </p:sp>
      <p:sp>
        <p:nvSpPr>
          <p:cNvPr id="5" name="Text Box 2">
            <a:extLst>
              <a:ext uri="{FF2B5EF4-FFF2-40B4-BE49-F238E27FC236}">
                <a16:creationId xmlns:a16="http://schemas.microsoft.com/office/drawing/2014/main" xmlns="" id="{B333CF1B-867B-4A7F-8857-8FF29EEBDCC4}"/>
              </a:ext>
            </a:extLst>
          </p:cNvPr>
          <p:cNvSpPr txBox="1">
            <a:spLocks noChangeArrowheads="1"/>
          </p:cNvSpPr>
          <p:nvPr/>
        </p:nvSpPr>
        <p:spPr bwMode="auto">
          <a:xfrm>
            <a:off x="7882715" y="3756219"/>
            <a:ext cx="612668" cy="276999"/>
          </a:xfrm>
          <a:prstGeom prst="rect">
            <a:avLst/>
          </a:prstGeom>
          <a:noFill/>
          <a:ln w="9525">
            <a:noFill/>
            <a:miter lim="800000"/>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fontAlgn="base">
              <a:spcBef>
                <a:spcPct val="0"/>
              </a:spcBef>
              <a:spcAft>
                <a:spcPct val="0"/>
              </a:spcAft>
              <a:defRPr/>
            </a:pPr>
            <a:r>
              <a:rPr lang="en-US" altLang="en-US" sz="1200" dirty="0">
                <a:solidFill>
                  <a:prstClr val="black"/>
                </a:solidFill>
                <a:cs typeface="Arial" charset="0"/>
              </a:rPr>
              <a:t>OBSE</a:t>
            </a:r>
          </a:p>
        </p:txBody>
      </p:sp>
      <p:sp>
        <p:nvSpPr>
          <p:cNvPr id="6" name="Rectangle 4">
            <a:extLst>
              <a:ext uri="{FF2B5EF4-FFF2-40B4-BE49-F238E27FC236}">
                <a16:creationId xmlns:a16="http://schemas.microsoft.com/office/drawing/2014/main" xmlns="" id="{1BFB0B1F-3FF5-45D6-8ACC-3A7EF0AB92FA}"/>
              </a:ext>
            </a:extLst>
          </p:cNvPr>
          <p:cNvSpPr>
            <a:spLocks noChangeArrowheads="1"/>
          </p:cNvSpPr>
          <p:nvPr/>
        </p:nvSpPr>
        <p:spPr bwMode="auto">
          <a:xfrm>
            <a:off x="2838896" y="3508744"/>
            <a:ext cx="1090363" cy="276999"/>
          </a:xfrm>
          <a:prstGeom prst="rect">
            <a:avLst/>
          </a:prstGeom>
          <a:noFill/>
          <a:ln w="9525">
            <a:noFill/>
            <a:miter lim="800000"/>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fontAlgn="base">
              <a:spcBef>
                <a:spcPct val="0"/>
              </a:spcBef>
              <a:spcAft>
                <a:spcPct val="0"/>
              </a:spcAft>
              <a:defRPr/>
            </a:pPr>
            <a:r>
              <a:rPr lang="en-US" altLang="en-US" sz="1200">
                <a:solidFill>
                  <a:prstClr val="black"/>
                </a:solidFill>
                <a:cs typeface="Arial" charset="0"/>
              </a:rPr>
              <a:t>ORG_CARE </a:t>
            </a:r>
          </a:p>
        </p:txBody>
      </p:sp>
      <p:sp>
        <p:nvSpPr>
          <p:cNvPr id="10" name="Rectangle 5">
            <a:extLst>
              <a:ext uri="{FF2B5EF4-FFF2-40B4-BE49-F238E27FC236}">
                <a16:creationId xmlns:a16="http://schemas.microsoft.com/office/drawing/2014/main" xmlns="" id="{E1391F09-CE1E-4DCB-B605-63F64A2D0EB8}"/>
              </a:ext>
            </a:extLst>
          </p:cNvPr>
          <p:cNvSpPr>
            <a:spLocks noChangeArrowheads="1"/>
          </p:cNvSpPr>
          <p:nvPr/>
        </p:nvSpPr>
        <p:spPr bwMode="auto">
          <a:xfrm>
            <a:off x="5302990" y="2694802"/>
            <a:ext cx="1028700" cy="276999"/>
          </a:xfrm>
          <a:prstGeom prst="rect">
            <a:avLst/>
          </a:prstGeom>
          <a:noFill/>
          <a:ln w="9525">
            <a:noFill/>
            <a:miter lim="800000"/>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fontAlgn="base">
              <a:spcBef>
                <a:spcPct val="50000"/>
              </a:spcBef>
              <a:spcAft>
                <a:spcPct val="0"/>
              </a:spcAft>
              <a:defRPr/>
            </a:pPr>
            <a:r>
              <a:rPr lang="en-US" altLang="en-US" sz="1200" dirty="0">
                <a:solidFill>
                  <a:prstClr val="black"/>
                </a:solidFill>
                <a:cs typeface="Arial" charset="0"/>
              </a:rPr>
              <a:t>FAIRNESS</a:t>
            </a:r>
          </a:p>
        </p:txBody>
      </p:sp>
      <p:sp>
        <p:nvSpPr>
          <p:cNvPr id="11" name="Rectangle 6">
            <a:extLst>
              <a:ext uri="{FF2B5EF4-FFF2-40B4-BE49-F238E27FC236}">
                <a16:creationId xmlns:a16="http://schemas.microsoft.com/office/drawing/2014/main" xmlns="" id="{B874155B-5312-442E-95CD-DC7B1DD1968C}"/>
              </a:ext>
            </a:extLst>
          </p:cNvPr>
          <p:cNvSpPr>
            <a:spLocks noChangeArrowheads="1"/>
          </p:cNvSpPr>
          <p:nvPr/>
        </p:nvSpPr>
        <p:spPr bwMode="auto">
          <a:xfrm>
            <a:off x="5213943" y="4572001"/>
            <a:ext cx="1178885" cy="276999"/>
          </a:xfrm>
          <a:prstGeom prst="rect">
            <a:avLst/>
          </a:prstGeom>
          <a:noFill/>
          <a:ln w="9525">
            <a:noFill/>
            <a:miter lim="800000"/>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fontAlgn="base">
              <a:spcBef>
                <a:spcPct val="50000"/>
              </a:spcBef>
              <a:spcAft>
                <a:spcPct val="0"/>
              </a:spcAft>
              <a:defRPr/>
            </a:pPr>
            <a:r>
              <a:rPr lang="en-US" altLang="en-US" sz="1200" dirty="0">
                <a:solidFill>
                  <a:prstClr val="black"/>
                </a:solidFill>
                <a:cs typeface="Arial" charset="0"/>
              </a:rPr>
              <a:t>AUTHORITY</a:t>
            </a:r>
          </a:p>
        </p:txBody>
      </p:sp>
      <p:sp>
        <p:nvSpPr>
          <p:cNvPr id="12" name="Rectangle 8">
            <a:extLst>
              <a:ext uri="{FF2B5EF4-FFF2-40B4-BE49-F238E27FC236}">
                <a16:creationId xmlns:a16="http://schemas.microsoft.com/office/drawing/2014/main" xmlns="" id="{5FB2CCFE-A2CC-4CBE-AE65-41B5ECC843FD}"/>
              </a:ext>
            </a:extLst>
          </p:cNvPr>
          <p:cNvSpPr>
            <a:spLocks noChangeArrowheads="1"/>
          </p:cNvSpPr>
          <p:nvPr/>
        </p:nvSpPr>
        <p:spPr bwMode="auto">
          <a:xfrm>
            <a:off x="7939865" y="2331189"/>
            <a:ext cx="1154098" cy="276999"/>
          </a:xfrm>
          <a:prstGeom prst="rect">
            <a:avLst/>
          </a:prstGeom>
          <a:noFill/>
          <a:ln w="9525">
            <a:noFill/>
            <a:miter lim="800000"/>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fontAlgn="base">
              <a:spcBef>
                <a:spcPct val="0"/>
              </a:spcBef>
              <a:spcAft>
                <a:spcPct val="0"/>
              </a:spcAft>
              <a:defRPr/>
            </a:pPr>
            <a:r>
              <a:rPr lang="en-US" altLang="en-US" sz="1200" dirty="0">
                <a:solidFill>
                  <a:prstClr val="black"/>
                </a:solidFill>
                <a:cs typeface="Arial" charset="0"/>
              </a:rPr>
              <a:t>REPUTATION</a:t>
            </a:r>
          </a:p>
        </p:txBody>
      </p:sp>
      <p:sp>
        <p:nvSpPr>
          <p:cNvPr id="13" name="Line 9">
            <a:extLst>
              <a:ext uri="{FF2B5EF4-FFF2-40B4-BE49-F238E27FC236}">
                <a16:creationId xmlns:a16="http://schemas.microsoft.com/office/drawing/2014/main" xmlns="" id="{C09CF959-7283-484E-82F8-A4722651A4AF}"/>
              </a:ext>
            </a:extLst>
          </p:cNvPr>
          <p:cNvSpPr>
            <a:spLocks noChangeShapeType="1"/>
          </p:cNvSpPr>
          <p:nvPr/>
        </p:nvSpPr>
        <p:spPr bwMode="auto">
          <a:xfrm flipV="1">
            <a:off x="4126763" y="2711568"/>
            <a:ext cx="1143000" cy="514350"/>
          </a:xfrm>
          <a:prstGeom prst="line">
            <a:avLst/>
          </a:prstGeom>
          <a:noFill/>
          <a:ln w="9525">
            <a:no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pPr fontAlgn="base">
              <a:spcBef>
                <a:spcPct val="0"/>
              </a:spcBef>
              <a:spcAft>
                <a:spcPct val="0"/>
              </a:spcAft>
              <a:defRPr/>
            </a:pPr>
            <a:endParaRPr lang="en-US">
              <a:solidFill>
                <a:prstClr val="black"/>
              </a:solidFill>
              <a:latin typeface="Arial" charset="0"/>
              <a:cs typeface="Arial" charset="0"/>
            </a:endParaRPr>
          </a:p>
        </p:txBody>
      </p:sp>
      <p:sp>
        <p:nvSpPr>
          <p:cNvPr id="14" name="Line 10">
            <a:extLst>
              <a:ext uri="{FF2B5EF4-FFF2-40B4-BE49-F238E27FC236}">
                <a16:creationId xmlns:a16="http://schemas.microsoft.com/office/drawing/2014/main" xmlns="" id="{00BAD074-41F1-453B-AA0C-1CC07AF30F46}"/>
              </a:ext>
            </a:extLst>
          </p:cNvPr>
          <p:cNvSpPr>
            <a:spLocks noChangeShapeType="1"/>
          </p:cNvSpPr>
          <p:nvPr/>
        </p:nvSpPr>
        <p:spPr bwMode="auto">
          <a:xfrm>
            <a:off x="3907466" y="3683118"/>
            <a:ext cx="1314450" cy="1257300"/>
          </a:xfrm>
          <a:prstGeom prst="line">
            <a:avLst/>
          </a:prstGeom>
          <a:noFill/>
          <a:ln w="9525">
            <a:no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pPr fontAlgn="base">
              <a:spcBef>
                <a:spcPct val="0"/>
              </a:spcBef>
              <a:spcAft>
                <a:spcPct val="0"/>
              </a:spcAft>
              <a:defRPr/>
            </a:pPr>
            <a:endParaRPr lang="en-US">
              <a:solidFill>
                <a:prstClr val="black"/>
              </a:solidFill>
              <a:latin typeface="Arial" charset="0"/>
              <a:cs typeface="Arial" charset="0"/>
            </a:endParaRPr>
          </a:p>
        </p:txBody>
      </p:sp>
      <p:sp>
        <p:nvSpPr>
          <p:cNvPr id="15" name="Line 13">
            <a:extLst>
              <a:ext uri="{FF2B5EF4-FFF2-40B4-BE49-F238E27FC236}">
                <a16:creationId xmlns:a16="http://schemas.microsoft.com/office/drawing/2014/main" xmlns="" id="{84FAC283-614F-4F63-92CA-044C6A30956A}"/>
              </a:ext>
            </a:extLst>
          </p:cNvPr>
          <p:cNvSpPr>
            <a:spLocks noChangeShapeType="1"/>
          </p:cNvSpPr>
          <p:nvPr/>
        </p:nvSpPr>
        <p:spPr bwMode="auto">
          <a:xfrm>
            <a:off x="6412763" y="2540118"/>
            <a:ext cx="1428750" cy="857250"/>
          </a:xfrm>
          <a:prstGeom prst="line">
            <a:avLst/>
          </a:prstGeom>
          <a:noFill/>
          <a:ln w="9525">
            <a:no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pPr fontAlgn="base">
              <a:spcBef>
                <a:spcPct val="0"/>
              </a:spcBef>
              <a:spcAft>
                <a:spcPct val="0"/>
              </a:spcAft>
              <a:defRPr/>
            </a:pPr>
            <a:endParaRPr lang="en-US">
              <a:solidFill>
                <a:prstClr val="black"/>
              </a:solidFill>
              <a:latin typeface="Arial" charset="0"/>
              <a:cs typeface="Arial" charset="0"/>
            </a:endParaRPr>
          </a:p>
        </p:txBody>
      </p:sp>
      <p:sp>
        <p:nvSpPr>
          <p:cNvPr id="16" name="Line 14">
            <a:extLst>
              <a:ext uri="{FF2B5EF4-FFF2-40B4-BE49-F238E27FC236}">
                <a16:creationId xmlns:a16="http://schemas.microsoft.com/office/drawing/2014/main" xmlns="" id="{8DEF129E-2F47-4528-A4C8-22A89DC38041}"/>
              </a:ext>
            </a:extLst>
          </p:cNvPr>
          <p:cNvSpPr>
            <a:spLocks noChangeShapeType="1"/>
          </p:cNvSpPr>
          <p:nvPr/>
        </p:nvSpPr>
        <p:spPr bwMode="auto">
          <a:xfrm flipV="1">
            <a:off x="6364916" y="3740268"/>
            <a:ext cx="1428750" cy="1200150"/>
          </a:xfrm>
          <a:prstGeom prst="line">
            <a:avLst/>
          </a:prstGeom>
          <a:noFill/>
          <a:ln w="9525">
            <a:no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pPr fontAlgn="base">
              <a:spcBef>
                <a:spcPct val="0"/>
              </a:spcBef>
              <a:spcAft>
                <a:spcPct val="0"/>
              </a:spcAft>
              <a:defRPr/>
            </a:pPr>
            <a:endParaRPr lang="en-US">
              <a:solidFill>
                <a:prstClr val="black"/>
              </a:solidFill>
              <a:latin typeface="Arial" charset="0"/>
              <a:cs typeface="Arial" charset="0"/>
            </a:endParaRPr>
          </a:p>
        </p:txBody>
      </p:sp>
      <p:sp>
        <p:nvSpPr>
          <p:cNvPr id="17" name="Line 15">
            <a:extLst>
              <a:ext uri="{FF2B5EF4-FFF2-40B4-BE49-F238E27FC236}">
                <a16:creationId xmlns:a16="http://schemas.microsoft.com/office/drawing/2014/main" xmlns="" id="{47C361EF-DD4D-47E1-8C14-834692EE5198}"/>
              </a:ext>
            </a:extLst>
          </p:cNvPr>
          <p:cNvSpPr>
            <a:spLocks noChangeShapeType="1"/>
          </p:cNvSpPr>
          <p:nvPr/>
        </p:nvSpPr>
        <p:spPr bwMode="auto">
          <a:xfrm>
            <a:off x="4126763" y="3454518"/>
            <a:ext cx="3657600" cy="0"/>
          </a:xfrm>
          <a:prstGeom prst="line">
            <a:avLst/>
          </a:prstGeom>
          <a:noFill/>
          <a:ln w="9525">
            <a:no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pPr fontAlgn="base">
              <a:spcBef>
                <a:spcPct val="0"/>
              </a:spcBef>
              <a:spcAft>
                <a:spcPct val="0"/>
              </a:spcAft>
              <a:defRPr/>
            </a:pPr>
            <a:endParaRPr lang="en-US">
              <a:solidFill>
                <a:prstClr val="black"/>
              </a:solidFill>
              <a:latin typeface="Arial" charset="0"/>
              <a:cs typeface="Arial" charset="0"/>
            </a:endParaRPr>
          </a:p>
        </p:txBody>
      </p:sp>
      <p:sp>
        <p:nvSpPr>
          <p:cNvPr id="18" name="Line 16">
            <a:extLst>
              <a:ext uri="{FF2B5EF4-FFF2-40B4-BE49-F238E27FC236}">
                <a16:creationId xmlns:a16="http://schemas.microsoft.com/office/drawing/2014/main" xmlns="" id="{9F1BE543-8331-425A-BC95-1152FD129F36}"/>
              </a:ext>
            </a:extLst>
          </p:cNvPr>
          <p:cNvSpPr>
            <a:spLocks noChangeShapeType="1"/>
          </p:cNvSpPr>
          <p:nvPr/>
        </p:nvSpPr>
        <p:spPr bwMode="auto">
          <a:xfrm>
            <a:off x="8168464" y="2727517"/>
            <a:ext cx="0" cy="914400"/>
          </a:xfrm>
          <a:prstGeom prst="line">
            <a:avLst/>
          </a:prstGeom>
          <a:noFill/>
          <a:ln w="9525">
            <a:no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pPr fontAlgn="base">
              <a:spcBef>
                <a:spcPct val="0"/>
              </a:spcBef>
              <a:spcAft>
                <a:spcPct val="0"/>
              </a:spcAft>
              <a:defRPr/>
            </a:pPr>
            <a:endParaRPr lang="en-US">
              <a:solidFill>
                <a:prstClr val="black"/>
              </a:solidFill>
              <a:latin typeface="Arial" charset="0"/>
              <a:cs typeface="Arial" charset="0"/>
            </a:endParaRPr>
          </a:p>
        </p:txBody>
      </p:sp>
      <p:sp>
        <p:nvSpPr>
          <p:cNvPr id="19" name="Oval 18">
            <a:extLst>
              <a:ext uri="{FF2B5EF4-FFF2-40B4-BE49-F238E27FC236}">
                <a16:creationId xmlns:a16="http://schemas.microsoft.com/office/drawing/2014/main" xmlns="" id="{4B8832DF-BFB6-40D4-8CF8-9DE12FF328AF}"/>
              </a:ext>
            </a:extLst>
          </p:cNvPr>
          <p:cNvSpPr/>
          <p:nvPr/>
        </p:nvSpPr>
        <p:spPr>
          <a:xfrm>
            <a:off x="5212614" y="2536131"/>
            <a:ext cx="1124393" cy="653902"/>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defRPr/>
            </a:pPr>
            <a:endParaRPr lang="en-US">
              <a:solidFill>
                <a:prstClr val="white"/>
              </a:solidFill>
              <a:latin typeface="Arial"/>
            </a:endParaRPr>
          </a:p>
        </p:txBody>
      </p:sp>
      <p:sp>
        <p:nvSpPr>
          <p:cNvPr id="20" name="Oval 19">
            <a:extLst>
              <a:ext uri="{FF2B5EF4-FFF2-40B4-BE49-F238E27FC236}">
                <a16:creationId xmlns:a16="http://schemas.microsoft.com/office/drawing/2014/main" xmlns="" id="{B8E9AE46-B9FA-4D44-B7CC-46FB96298ECF}"/>
              </a:ext>
            </a:extLst>
          </p:cNvPr>
          <p:cNvSpPr/>
          <p:nvPr/>
        </p:nvSpPr>
        <p:spPr>
          <a:xfrm>
            <a:off x="2846870" y="3168768"/>
            <a:ext cx="1124393" cy="948956"/>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defRPr/>
            </a:pPr>
            <a:endParaRPr lang="en-US">
              <a:solidFill>
                <a:prstClr val="white"/>
              </a:solidFill>
              <a:latin typeface="Arial"/>
            </a:endParaRPr>
          </a:p>
        </p:txBody>
      </p:sp>
      <p:sp>
        <p:nvSpPr>
          <p:cNvPr id="21" name="Oval 20">
            <a:extLst>
              <a:ext uri="{FF2B5EF4-FFF2-40B4-BE49-F238E27FC236}">
                <a16:creationId xmlns:a16="http://schemas.microsoft.com/office/drawing/2014/main" xmlns="" id="{143F196F-F9BB-43EC-93E1-DCCEE1ECF439}"/>
              </a:ext>
            </a:extLst>
          </p:cNvPr>
          <p:cNvSpPr/>
          <p:nvPr/>
        </p:nvSpPr>
        <p:spPr>
          <a:xfrm>
            <a:off x="5194006" y="4431386"/>
            <a:ext cx="1124393" cy="736304"/>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defRPr/>
            </a:pPr>
            <a:endParaRPr lang="en-US">
              <a:solidFill>
                <a:prstClr val="white"/>
              </a:solidFill>
              <a:latin typeface="Arial"/>
            </a:endParaRPr>
          </a:p>
        </p:txBody>
      </p:sp>
      <p:sp>
        <p:nvSpPr>
          <p:cNvPr id="22" name="Oval 21">
            <a:extLst>
              <a:ext uri="{FF2B5EF4-FFF2-40B4-BE49-F238E27FC236}">
                <a16:creationId xmlns:a16="http://schemas.microsoft.com/office/drawing/2014/main" xmlns="" id="{F5237424-A97E-4621-87AC-14E0BBEFFB9A}"/>
              </a:ext>
            </a:extLst>
          </p:cNvPr>
          <p:cNvSpPr/>
          <p:nvPr/>
        </p:nvSpPr>
        <p:spPr>
          <a:xfrm>
            <a:off x="7626205" y="3450532"/>
            <a:ext cx="1124393" cy="948956"/>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defRPr/>
            </a:pPr>
            <a:endParaRPr lang="en-US" b="1" dirty="0">
              <a:solidFill>
                <a:prstClr val="white"/>
              </a:solidFill>
              <a:latin typeface="Arial"/>
            </a:endParaRPr>
          </a:p>
        </p:txBody>
      </p:sp>
      <p:sp>
        <p:nvSpPr>
          <p:cNvPr id="23" name="Oval 22">
            <a:extLst>
              <a:ext uri="{FF2B5EF4-FFF2-40B4-BE49-F238E27FC236}">
                <a16:creationId xmlns:a16="http://schemas.microsoft.com/office/drawing/2014/main" xmlns="" id="{C9AC1098-5BCF-469F-93AB-5A5F4EF9ABE9}"/>
              </a:ext>
            </a:extLst>
          </p:cNvPr>
          <p:cNvSpPr/>
          <p:nvPr/>
        </p:nvSpPr>
        <p:spPr>
          <a:xfrm>
            <a:off x="7884045" y="2033743"/>
            <a:ext cx="1371599" cy="948956"/>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defRPr/>
            </a:pPr>
            <a:endParaRPr lang="en-US" b="1" dirty="0">
              <a:solidFill>
                <a:prstClr val="white"/>
              </a:solidFill>
              <a:latin typeface="Arial"/>
            </a:endParaRPr>
          </a:p>
        </p:txBody>
      </p:sp>
      <p:sp>
        <p:nvSpPr>
          <p:cNvPr id="24" name="Line 9">
            <a:extLst>
              <a:ext uri="{FF2B5EF4-FFF2-40B4-BE49-F238E27FC236}">
                <a16:creationId xmlns:a16="http://schemas.microsoft.com/office/drawing/2014/main" xmlns="" id="{AD7ADC19-3CA5-49C7-BA3E-8A3303E03309}"/>
              </a:ext>
            </a:extLst>
          </p:cNvPr>
          <p:cNvSpPr>
            <a:spLocks noChangeShapeType="1"/>
          </p:cNvSpPr>
          <p:nvPr/>
        </p:nvSpPr>
        <p:spPr bwMode="auto">
          <a:xfrm flipV="1">
            <a:off x="4097525" y="2855107"/>
            <a:ext cx="1043319" cy="35752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pPr fontAlgn="base">
              <a:spcBef>
                <a:spcPct val="0"/>
              </a:spcBef>
              <a:spcAft>
                <a:spcPct val="0"/>
              </a:spcAft>
              <a:defRPr/>
            </a:pPr>
            <a:endParaRPr lang="en-US">
              <a:solidFill>
                <a:prstClr val="black"/>
              </a:solidFill>
              <a:latin typeface="Arial" charset="0"/>
              <a:cs typeface="Arial" charset="0"/>
            </a:endParaRPr>
          </a:p>
        </p:txBody>
      </p:sp>
      <p:sp>
        <p:nvSpPr>
          <p:cNvPr id="25" name="Line 10">
            <a:extLst>
              <a:ext uri="{FF2B5EF4-FFF2-40B4-BE49-F238E27FC236}">
                <a16:creationId xmlns:a16="http://schemas.microsoft.com/office/drawing/2014/main" xmlns="" id="{7EA6D174-AABD-492C-A6DC-0740E07BEF20}"/>
              </a:ext>
            </a:extLst>
          </p:cNvPr>
          <p:cNvSpPr>
            <a:spLocks noChangeShapeType="1"/>
          </p:cNvSpPr>
          <p:nvPr/>
        </p:nvSpPr>
        <p:spPr bwMode="auto">
          <a:xfrm>
            <a:off x="4072271" y="3979502"/>
            <a:ext cx="1028700" cy="661877"/>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pPr fontAlgn="base">
              <a:spcBef>
                <a:spcPct val="0"/>
              </a:spcBef>
              <a:spcAft>
                <a:spcPct val="0"/>
              </a:spcAft>
              <a:defRPr/>
            </a:pPr>
            <a:endParaRPr lang="en-US">
              <a:solidFill>
                <a:prstClr val="black"/>
              </a:solidFill>
              <a:latin typeface="Arial" charset="0"/>
              <a:cs typeface="Arial" charset="0"/>
            </a:endParaRPr>
          </a:p>
        </p:txBody>
      </p:sp>
      <p:sp>
        <p:nvSpPr>
          <p:cNvPr id="26" name="Line 13">
            <a:extLst>
              <a:ext uri="{FF2B5EF4-FFF2-40B4-BE49-F238E27FC236}">
                <a16:creationId xmlns:a16="http://schemas.microsoft.com/office/drawing/2014/main" xmlns="" id="{AC48AF5A-6A85-4CDD-B015-6400EC290CDC}"/>
              </a:ext>
            </a:extLst>
          </p:cNvPr>
          <p:cNvSpPr>
            <a:spLocks noChangeShapeType="1"/>
          </p:cNvSpPr>
          <p:nvPr/>
        </p:nvSpPr>
        <p:spPr bwMode="auto">
          <a:xfrm>
            <a:off x="6367576" y="2558727"/>
            <a:ext cx="1181543" cy="623333"/>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pPr fontAlgn="base">
              <a:spcBef>
                <a:spcPct val="0"/>
              </a:spcBef>
              <a:spcAft>
                <a:spcPct val="0"/>
              </a:spcAft>
              <a:defRPr/>
            </a:pPr>
            <a:endParaRPr lang="en-US">
              <a:solidFill>
                <a:prstClr val="black"/>
              </a:solidFill>
              <a:latin typeface="Arial" charset="0"/>
              <a:cs typeface="Arial" charset="0"/>
            </a:endParaRPr>
          </a:p>
        </p:txBody>
      </p:sp>
      <p:sp>
        <p:nvSpPr>
          <p:cNvPr id="27" name="Line 14">
            <a:extLst>
              <a:ext uri="{FF2B5EF4-FFF2-40B4-BE49-F238E27FC236}">
                <a16:creationId xmlns:a16="http://schemas.microsoft.com/office/drawing/2014/main" xmlns="" id="{B106E84B-5926-432B-B0A2-B3E89314DB2C}"/>
              </a:ext>
            </a:extLst>
          </p:cNvPr>
          <p:cNvSpPr>
            <a:spLocks noChangeShapeType="1"/>
          </p:cNvSpPr>
          <p:nvPr/>
        </p:nvSpPr>
        <p:spPr bwMode="auto">
          <a:xfrm flipV="1">
            <a:off x="6416750" y="3979500"/>
            <a:ext cx="1267932" cy="765544"/>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pPr fontAlgn="base">
              <a:spcBef>
                <a:spcPct val="0"/>
              </a:spcBef>
              <a:spcAft>
                <a:spcPct val="0"/>
              </a:spcAft>
              <a:defRPr/>
            </a:pPr>
            <a:endParaRPr lang="en-US">
              <a:solidFill>
                <a:prstClr val="black"/>
              </a:solidFill>
              <a:latin typeface="Arial" charset="0"/>
              <a:cs typeface="Arial" charset="0"/>
            </a:endParaRPr>
          </a:p>
        </p:txBody>
      </p:sp>
      <p:sp>
        <p:nvSpPr>
          <p:cNvPr id="28" name="Line 15">
            <a:extLst>
              <a:ext uri="{FF2B5EF4-FFF2-40B4-BE49-F238E27FC236}">
                <a16:creationId xmlns:a16="http://schemas.microsoft.com/office/drawing/2014/main" xmlns="" id="{F7B0B9CB-E53D-4716-8483-5842333B2709}"/>
              </a:ext>
            </a:extLst>
          </p:cNvPr>
          <p:cNvSpPr>
            <a:spLocks noChangeShapeType="1"/>
          </p:cNvSpPr>
          <p:nvPr/>
        </p:nvSpPr>
        <p:spPr bwMode="auto">
          <a:xfrm flipV="1">
            <a:off x="4264986" y="3748244"/>
            <a:ext cx="3180464" cy="3987"/>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pPr fontAlgn="base">
              <a:spcBef>
                <a:spcPct val="0"/>
              </a:spcBef>
              <a:spcAft>
                <a:spcPct val="0"/>
              </a:spcAft>
              <a:defRPr/>
            </a:pPr>
            <a:endParaRPr lang="en-US">
              <a:solidFill>
                <a:prstClr val="black"/>
              </a:solidFill>
              <a:latin typeface="Arial" charset="0"/>
              <a:cs typeface="Arial" charset="0"/>
            </a:endParaRPr>
          </a:p>
        </p:txBody>
      </p:sp>
      <p:sp>
        <p:nvSpPr>
          <p:cNvPr id="29" name="Line 16">
            <a:extLst>
              <a:ext uri="{FF2B5EF4-FFF2-40B4-BE49-F238E27FC236}">
                <a16:creationId xmlns:a16="http://schemas.microsoft.com/office/drawing/2014/main" xmlns="" id="{E7E2688D-5A60-4FAA-9D28-487FA3DF2AB7}"/>
              </a:ext>
            </a:extLst>
          </p:cNvPr>
          <p:cNvSpPr>
            <a:spLocks noChangeShapeType="1"/>
          </p:cNvSpPr>
          <p:nvPr/>
        </p:nvSpPr>
        <p:spPr bwMode="auto">
          <a:xfrm flipH="1">
            <a:off x="8234917" y="3006622"/>
            <a:ext cx="7974" cy="462516"/>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pPr fontAlgn="base">
              <a:spcBef>
                <a:spcPct val="0"/>
              </a:spcBef>
              <a:spcAft>
                <a:spcPct val="0"/>
              </a:spcAft>
              <a:defRPr/>
            </a:pPr>
            <a:endParaRPr lang="en-US">
              <a:solidFill>
                <a:prstClr val="black"/>
              </a:solidFill>
              <a:latin typeface="Arial" charset="0"/>
              <a:cs typeface="Arial" charset="0"/>
            </a:endParaRPr>
          </a:p>
        </p:txBody>
      </p:sp>
      <p:sp>
        <p:nvSpPr>
          <p:cNvPr id="30" name="TextBox 29">
            <a:extLst>
              <a:ext uri="{FF2B5EF4-FFF2-40B4-BE49-F238E27FC236}">
                <a16:creationId xmlns:a16="http://schemas.microsoft.com/office/drawing/2014/main" xmlns="" id="{1FF4859D-6E1D-4E5A-87BE-1EC1AB173B51}"/>
              </a:ext>
            </a:extLst>
          </p:cNvPr>
          <p:cNvSpPr txBox="1"/>
          <p:nvPr/>
        </p:nvSpPr>
        <p:spPr>
          <a:xfrm>
            <a:off x="1600201" y="3086366"/>
            <a:ext cx="814647" cy="253916"/>
          </a:xfrm>
          <a:prstGeom prst="rect">
            <a:avLst/>
          </a:prstGeom>
          <a:noFill/>
          <a:ln w="6350">
            <a:solidFill>
              <a:schemeClr val="tx1"/>
            </a:solidFill>
          </a:ln>
        </p:spPr>
        <p:txBody>
          <a:bodyPr wrap="none" rtlCol="0">
            <a:spAutoFit/>
          </a:bodyPr>
          <a:lstStyle/>
          <a:p>
            <a:pPr fontAlgn="base">
              <a:spcBef>
                <a:spcPct val="0"/>
              </a:spcBef>
              <a:spcAft>
                <a:spcPct val="0"/>
              </a:spcAft>
              <a:defRPr/>
            </a:pPr>
            <a:r>
              <a:rPr lang="en-US" sz="1050" dirty="0" err="1">
                <a:solidFill>
                  <a:prstClr val="black"/>
                </a:solidFill>
                <a:latin typeface="Arial" charset="0"/>
                <a:cs typeface="Arial" charset="0"/>
              </a:rPr>
              <a:t>OrgCare</a:t>
            </a:r>
            <a:r>
              <a:rPr lang="en-US" sz="1050" dirty="0">
                <a:solidFill>
                  <a:prstClr val="black"/>
                </a:solidFill>
                <a:latin typeface="Arial" charset="0"/>
                <a:cs typeface="Arial" charset="0"/>
              </a:rPr>
              <a:t> 1</a:t>
            </a:r>
          </a:p>
        </p:txBody>
      </p:sp>
      <p:sp>
        <p:nvSpPr>
          <p:cNvPr id="31" name="TextBox 30">
            <a:extLst>
              <a:ext uri="{FF2B5EF4-FFF2-40B4-BE49-F238E27FC236}">
                <a16:creationId xmlns:a16="http://schemas.microsoft.com/office/drawing/2014/main" xmlns="" id="{7B567269-5E93-4154-9247-38A019821818}"/>
              </a:ext>
            </a:extLst>
          </p:cNvPr>
          <p:cNvSpPr txBox="1"/>
          <p:nvPr/>
        </p:nvSpPr>
        <p:spPr>
          <a:xfrm>
            <a:off x="1600201" y="3415970"/>
            <a:ext cx="814647" cy="253916"/>
          </a:xfrm>
          <a:prstGeom prst="rect">
            <a:avLst/>
          </a:prstGeom>
          <a:noFill/>
          <a:ln w="6350">
            <a:solidFill>
              <a:schemeClr val="tx1"/>
            </a:solidFill>
          </a:ln>
        </p:spPr>
        <p:txBody>
          <a:bodyPr wrap="none" rtlCol="0">
            <a:spAutoFit/>
          </a:bodyPr>
          <a:lstStyle/>
          <a:p>
            <a:pPr fontAlgn="base">
              <a:spcBef>
                <a:spcPct val="0"/>
              </a:spcBef>
              <a:spcAft>
                <a:spcPct val="0"/>
              </a:spcAft>
              <a:defRPr/>
            </a:pPr>
            <a:r>
              <a:rPr lang="en-US" sz="1050" dirty="0" err="1">
                <a:solidFill>
                  <a:prstClr val="black"/>
                </a:solidFill>
                <a:latin typeface="Arial" charset="0"/>
                <a:cs typeface="Arial" charset="0"/>
              </a:rPr>
              <a:t>OrgCare</a:t>
            </a:r>
            <a:r>
              <a:rPr lang="en-US" sz="1050" dirty="0">
                <a:solidFill>
                  <a:prstClr val="black"/>
                </a:solidFill>
                <a:latin typeface="Arial" charset="0"/>
                <a:cs typeface="Arial" charset="0"/>
              </a:rPr>
              <a:t> 2</a:t>
            </a:r>
          </a:p>
        </p:txBody>
      </p:sp>
      <p:sp>
        <p:nvSpPr>
          <p:cNvPr id="32" name="TextBox 31">
            <a:extLst>
              <a:ext uri="{FF2B5EF4-FFF2-40B4-BE49-F238E27FC236}">
                <a16:creationId xmlns:a16="http://schemas.microsoft.com/office/drawing/2014/main" xmlns="" id="{DA151C5B-7929-43FE-8262-A85DF0CB7E68}"/>
              </a:ext>
            </a:extLst>
          </p:cNvPr>
          <p:cNvSpPr txBox="1"/>
          <p:nvPr/>
        </p:nvSpPr>
        <p:spPr>
          <a:xfrm>
            <a:off x="1600201" y="3737604"/>
            <a:ext cx="814647" cy="253916"/>
          </a:xfrm>
          <a:prstGeom prst="rect">
            <a:avLst/>
          </a:prstGeom>
          <a:noFill/>
          <a:ln w="6350">
            <a:solidFill>
              <a:schemeClr val="tx1"/>
            </a:solidFill>
          </a:ln>
        </p:spPr>
        <p:txBody>
          <a:bodyPr wrap="none" rtlCol="0">
            <a:spAutoFit/>
          </a:bodyPr>
          <a:lstStyle/>
          <a:p>
            <a:pPr fontAlgn="base">
              <a:spcBef>
                <a:spcPct val="0"/>
              </a:spcBef>
              <a:spcAft>
                <a:spcPct val="0"/>
              </a:spcAft>
              <a:defRPr/>
            </a:pPr>
            <a:r>
              <a:rPr lang="en-US" sz="1050" dirty="0" err="1">
                <a:solidFill>
                  <a:prstClr val="black"/>
                </a:solidFill>
                <a:latin typeface="Arial" charset="0"/>
                <a:cs typeface="Arial" charset="0"/>
              </a:rPr>
              <a:t>OrgCare</a:t>
            </a:r>
            <a:r>
              <a:rPr lang="en-US" sz="1050" dirty="0">
                <a:solidFill>
                  <a:prstClr val="black"/>
                </a:solidFill>
                <a:latin typeface="Arial" charset="0"/>
                <a:cs typeface="Arial" charset="0"/>
              </a:rPr>
              <a:t> 3</a:t>
            </a:r>
          </a:p>
        </p:txBody>
      </p:sp>
      <p:sp>
        <p:nvSpPr>
          <p:cNvPr id="33" name="TextBox 32">
            <a:extLst>
              <a:ext uri="{FF2B5EF4-FFF2-40B4-BE49-F238E27FC236}">
                <a16:creationId xmlns:a16="http://schemas.microsoft.com/office/drawing/2014/main" xmlns="" id="{35F28F64-5ED5-48C4-985E-B780821A3D41}"/>
              </a:ext>
            </a:extLst>
          </p:cNvPr>
          <p:cNvSpPr txBox="1"/>
          <p:nvPr/>
        </p:nvSpPr>
        <p:spPr>
          <a:xfrm>
            <a:off x="1600201" y="4051264"/>
            <a:ext cx="814647" cy="253916"/>
          </a:xfrm>
          <a:prstGeom prst="rect">
            <a:avLst/>
          </a:prstGeom>
          <a:noFill/>
          <a:ln w="6350">
            <a:solidFill>
              <a:schemeClr val="tx1"/>
            </a:solidFill>
          </a:ln>
        </p:spPr>
        <p:txBody>
          <a:bodyPr wrap="none" rtlCol="0">
            <a:spAutoFit/>
          </a:bodyPr>
          <a:lstStyle/>
          <a:p>
            <a:pPr fontAlgn="base">
              <a:spcBef>
                <a:spcPct val="0"/>
              </a:spcBef>
              <a:spcAft>
                <a:spcPct val="0"/>
              </a:spcAft>
              <a:defRPr/>
            </a:pPr>
            <a:r>
              <a:rPr lang="en-US" sz="1050" dirty="0" err="1">
                <a:solidFill>
                  <a:prstClr val="black"/>
                </a:solidFill>
                <a:latin typeface="Arial" charset="0"/>
                <a:cs typeface="Arial" charset="0"/>
              </a:rPr>
              <a:t>OrgCare</a:t>
            </a:r>
            <a:r>
              <a:rPr lang="en-US" sz="1050" dirty="0">
                <a:solidFill>
                  <a:prstClr val="black"/>
                </a:solidFill>
                <a:latin typeface="Arial" charset="0"/>
                <a:cs typeface="Arial" charset="0"/>
              </a:rPr>
              <a:t> 4</a:t>
            </a:r>
          </a:p>
        </p:txBody>
      </p:sp>
      <p:sp>
        <p:nvSpPr>
          <p:cNvPr id="34" name="TextBox 33">
            <a:extLst>
              <a:ext uri="{FF2B5EF4-FFF2-40B4-BE49-F238E27FC236}">
                <a16:creationId xmlns:a16="http://schemas.microsoft.com/office/drawing/2014/main" xmlns="" id="{87B91062-F754-4A25-AC0F-A58033E0F113}"/>
              </a:ext>
            </a:extLst>
          </p:cNvPr>
          <p:cNvSpPr txBox="1"/>
          <p:nvPr/>
        </p:nvSpPr>
        <p:spPr>
          <a:xfrm>
            <a:off x="1600201" y="4380873"/>
            <a:ext cx="814647" cy="253916"/>
          </a:xfrm>
          <a:prstGeom prst="rect">
            <a:avLst/>
          </a:prstGeom>
          <a:noFill/>
          <a:ln w="6350">
            <a:solidFill>
              <a:schemeClr val="tx1"/>
            </a:solidFill>
          </a:ln>
        </p:spPr>
        <p:txBody>
          <a:bodyPr wrap="none" rtlCol="0">
            <a:spAutoFit/>
          </a:bodyPr>
          <a:lstStyle/>
          <a:p>
            <a:pPr fontAlgn="base">
              <a:spcBef>
                <a:spcPct val="0"/>
              </a:spcBef>
              <a:spcAft>
                <a:spcPct val="0"/>
              </a:spcAft>
              <a:defRPr/>
            </a:pPr>
            <a:r>
              <a:rPr lang="en-US" sz="1050" dirty="0" err="1">
                <a:solidFill>
                  <a:prstClr val="black"/>
                </a:solidFill>
                <a:latin typeface="Arial" charset="0"/>
                <a:cs typeface="Arial" charset="0"/>
              </a:rPr>
              <a:t>OrgCare</a:t>
            </a:r>
            <a:r>
              <a:rPr lang="en-US" sz="1050" dirty="0">
                <a:solidFill>
                  <a:prstClr val="black"/>
                </a:solidFill>
                <a:latin typeface="Arial" charset="0"/>
                <a:cs typeface="Arial" charset="0"/>
              </a:rPr>
              <a:t> 5</a:t>
            </a:r>
          </a:p>
        </p:txBody>
      </p:sp>
      <p:cxnSp>
        <p:nvCxnSpPr>
          <p:cNvPr id="35" name="Straight Arrow Connector 34">
            <a:extLst>
              <a:ext uri="{FF2B5EF4-FFF2-40B4-BE49-F238E27FC236}">
                <a16:creationId xmlns:a16="http://schemas.microsoft.com/office/drawing/2014/main" xmlns="" id="{CA2923DE-F535-4EA4-BCA4-5BBE79F0D365}"/>
              </a:ext>
            </a:extLst>
          </p:cNvPr>
          <p:cNvCxnSpPr/>
          <p:nvPr/>
        </p:nvCxnSpPr>
        <p:spPr>
          <a:xfrm flipH="1" flipV="1">
            <a:off x="2381694" y="3205983"/>
            <a:ext cx="398722" cy="159489"/>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6" name="Straight Arrow Connector 35">
            <a:extLst>
              <a:ext uri="{FF2B5EF4-FFF2-40B4-BE49-F238E27FC236}">
                <a16:creationId xmlns:a16="http://schemas.microsoft.com/office/drawing/2014/main" xmlns="" id="{8D235134-6208-46C2-908E-8DCD42BF4052}"/>
              </a:ext>
            </a:extLst>
          </p:cNvPr>
          <p:cNvCxnSpPr>
            <a:endCxn id="31" idx="3"/>
          </p:cNvCxnSpPr>
          <p:nvPr/>
        </p:nvCxnSpPr>
        <p:spPr>
          <a:xfrm flipH="1" flipV="1">
            <a:off x="2414847" y="3542928"/>
            <a:ext cx="365570" cy="37852"/>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7" name="Straight Arrow Connector 36">
            <a:extLst>
              <a:ext uri="{FF2B5EF4-FFF2-40B4-BE49-F238E27FC236}">
                <a16:creationId xmlns:a16="http://schemas.microsoft.com/office/drawing/2014/main" xmlns="" id="{17DD4727-9D27-47C6-9D32-614C02FFA9EB}"/>
              </a:ext>
            </a:extLst>
          </p:cNvPr>
          <p:cNvCxnSpPr>
            <a:endCxn id="32" idx="3"/>
          </p:cNvCxnSpPr>
          <p:nvPr/>
        </p:nvCxnSpPr>
        <p:spPr>
          <a:xfrm flipH="1">
            <a:off x="2414847" y="3804064"/>
            <a:ext cx="381518" cy="60499"/>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8" name="Straight Arrow Connector 37">
            <a:extLst>
              <a:ext uri="{FF2B5EF4-FFF2-40B4-BE49-F238E27FC236}">
                <a16:creationId xmlns:a16="http://schemas.microsoft.com/office/drawing/2014/main" xmlns="" id="{3043823E-2E73-4EFF-9095-15922967E5FA}"/>
              </a:ext>
            </a:extLst>
          </p:cNvPr>
          <p:cNvCxnSpPr/>
          <p:nvPr/>
        </p:nvCxnSpPr>
        <p:spPr>
          <a:xfrm flipH="1">
            <a:off x="2353634" y="3971527"/>
            <a:ext cx="474628" cy="195157"/>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9" name="Straight Arrow Connector 38">
            <a:extLst>
              <a:ext uri="{FF2B5EF4-FFF2-40B4-BE49-F238E27FC236}">
                <a16:creationId xmlns:a16="http://schemas.microsoft.com/office/drawing/2014/main" xmlns="" id="{6909CD3D-CEC9-4EB5-B982-D28ED7EB6F4A}"/>
              </a:ext>
            </a:extLst>
          </p:cNvPr>
          <p:cNvCxnSpPr/>
          <p:nvPr/>
        </p:nvCxnSpPr>
        <p:spPr>
          <a:xfrm flipH="1">
            <a:off x="2332369" y="4099117"/>
            <a:ext cx="567662" cy="445022"/>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nvGrpSpPr>
          <p:cNvPr id="40" name="Group 39">
            <a:extLst>
              <a:ext uri="{FF2B5EF4-FFF2-40B4-BE49-F238E27FC236}">
                <a16:creationId xmlns:a16="http://schemas.microsoft.com/office/drawing/2014/main" xmlns="" id="{4FB41DD1-3FF6-4E34-83AF-01EEFE8A9BB3}"/>
              </a:ext>
            </a:extLst>
          </p:cNvPr>
          <p:cNvGrpSpPr/>
          <p:nvPr/>
        </p:nvGrpSpPr>
        <p:grpSpPr>
          <a:xfrm rot="16200000">
            <a:off x="5236670" y="4974148"/>
            <a:ext cx="1304880" cy="1548425"/>
            <a:chOff x="475276" y="2093400"/>
            <a:chExt cx="1739840" cy="2064567"/>
          </a:xfrm>
        </p:grpSpPr>
        <p:sp>
          <p:nvSpPr>
            <p:cNvPr id="41" name="TextBox 40">
              <a:extLst>
                <a:ext uri="{FF2B5EF4-FFF2-40B4-BE49-F238E27FC236}">
                  <a16:creationId xmlns:a16="http://schemas.microsoft.com/office/drawing/2014/main" xmlns="" id="{5DF191E0-A0CA-44E5-9FDD-C08E3558C322}"/>
                </a:ext>
              </a:extLst>
            </p:cNvPr>
            <p:cNvSpPr txBox="1"/>
            <p:nvPr/>
          </p:nvSpPr>
          <p:spPr>
            <a:xfrm>
              <a:off x="475276" y="2093400"/>
              <a:ext cx="925895" cy="338555"/>
            </a:xfrm>
            <a:prstGeom prst="rect">
              <a:avLst/>
            </a:prstGeom>
            <a:noFill/>
            <a:ln w="6350">
              <a:solidFill>
                <a:schemeClr val="tx1"/>
              </a:solidFill>
            </a:ln>
          </p:spPr>
          <p:txBody>
            <a:bodyPr wrap="none" rtlCol="0">
              <a:spAutoFit/>
            </a:bodyPr>
            <a:lstStyle/>
            <a:p>
              <a:pPr fontAlgn="base">
                <a:spcBef>
                  <a:spcPct val="0"/>
                </a:spcBef>
                <a:spcAft>
                  <a:spcPct val="0"/>
                </a:spcAft>
                <a:defRPr/>
              </a:pPr>
              <a:r>
                <a:rPr lang="en-US" sz="1050" dirty="0">
                  <a:solidFill>
                    <a:prstClr val="black"/>
                  </a:solidFill>
                  <a:latin typeface="Arial" charset="0"/>
                  <a:cs typeface="Arial" charset="0"/>
                </a:rPr>
                <a:t>Author 1</a:t>
              </a:r>
            </a:p>
          </p:txBody>
        </p:sp>
        <p:sp>
          <p:nvSpPr>
            <p:cNvPr id="42" name="TextBox 41">
              <a:extLst>
                <a:ext uri="{FF2B5EF4-FFF2-40B4-BE49-F238E27FC236}">
                  <a16:creationId xmlns:a16="http://schemas.microsoft.com/office/drawing/2014/main" xmlns="" id="{79DCF4EE-AF01-4696-9D2D-025390EEA8F2}"/>
                </a:ext>
              </a:extLst>
            </p:cNvPr>
            <p:cNvSpPr txBox="1"/>
            <p:nvPr/>
          </p:nvSpPr>
          <p:spPr>
            <a:xfrm>
              <a:off x="475276" y="2532873"/>
              <a:ext cx="925895" cy="338555"/>
            </a:xfrm>
            <a:prstGeom prst="rect">
              <a:avLst/>
            </a:prstGeom>
            <a:noFill/>
            <a:ln w="6350">
              <a:solidFill>
                <a:schemeClr val="tx1"/>
              </a:solidFill>
            </a:ln>
          </p:spPr>
          <p:txBody>
            <a:bodyPr wrap="none" rtlCol="0">
              <a:spAutoFit/>
            </a:bodyPr>
            <a:lstStyle/>
            <a:p>
              <a:pPr fontAlgn="base">
                <a:spcBef>
                  <a:spcPct val="0"/>
                </a:spcBef>
                <a:spcAft>
                  <a:spcPct val="0"/>
                </a:spcAft>
                <a:defRPr/>
              </a:pPr>
              <a:r>
                <a:rPr lang="en-US" sz="1050" dirty="0">
                  <a:solidFill>
                    <a:prstClr val="black"/>
                  </a:solidFill>
                  <a:latin typeface="Arial" charset="0"/>
                  <a:cs typeface="Arial" charset="0"/>
                </a:rPr>
                <a:t>Author 2</a:t>
              </a:r>
            </a:p>
          </p:txBody>
        </p:sp>
        <p:sp>
          <p:nvSpPr>
            <p:cNvPr id="43" name="TextBox 42">
              <a:extLst>
                <a:ext uri="{FF2B5EF4-FFF2-40B4-BE49-F238E27FC236}">
                  <a16:creationId xmlns:a16="http://schemas.microsoft.com/office/drawing/2014/main" xmlns="" id="{626011D3-9C7B-45C8-B2D8-C586C373C3B2}"/>
                </a:ext>
              </a:extLst>
            </p:cNvPr>
            <p:cNvSpPr txBox="1"/>
            <p:nvPr/>
          </p:nvSpPr>
          <p:spPr>
            <a:xfrm>
              <a:off x="475276" y="2961719"/>
              <a:ext cx="925895" cy="338555"/>
            </a:xfrm>
            <a:prstGeom prst="rect">
              <a:avLst/>
            </a:prstGeom>
            <a:noFill/>
            <a:ln w="6350">
              <a:solidFill>
                <a:schemeClr val="tx1"/>
              </a:solidFill>
            </a:ln>
          </p:spPr>
          <p:txBody>
            <a:bodyPr wrap="none" rtlCol="0">
              <a:spAutoFit/>
            </a:bodyPr>
            <a:lstStyle/>
            <a:p>
              <a:pPr fontAlgn="base">
                <a:spcBef>
                  <a:spcPct val="0"/>
                </a:spcBef>
                <a:spcAft>
                  <a:spcPct val="0"/>
                </a:spcAft>
                <a:defRPr/>
              </a:pPr>
              <a:r>
                <a:rPr lang="en-US" sz="1050" dirty="0">
                  <a:solidFill>
                    <a:prstClr val="black"/>
                  </a:solidFill>
                  <a:latin typeface="Arial" charset="0"/>
                  <a:cs typeface="Arial" charset="0"/>
                </a:rPr>
                <a:t>Author 3</a:t>
              </a:r>
            </a:p>
          </p:txBody>
        </p:sp>
        <p:sp>
          <p:nvSpPr>
            <p:cNvPr id="44" name="TextBox 43">
              <a:extLst>
                <a:ext uri="{FF2B5EF4-FFF2-40B4-BE49-F238E27FC236}">
                  <a16:creationId xmlns:a16="http://schemas.microsoft.com/office/drawing/2014/main" xmlns="" id="{E579DCE5-39DD-4B57-9ECE-D5CF973906CE}"/>
                </a:ext>
              </a:extLst>
            </p:cNvPr>
            <p:cNvSpPr txBox="1"/>
            <p:nvPr/>
          </p:nvSpPr>
          <p:spPr>
            <a:xfrm>
              <a:off x="475276" y="3379932"/>
              <a:ext cx="925895" cy="338555"/>
            </a:xfrm>
            <a:prstGeom prst="rect">
              <a:avLst/>
            </a:prstGeom>
            <a:noFill/>
            <a:ln w="6350">
              <a:solidFill>
                <a:schemeClr val="tx1"/>
              </a:solidFill>
            </a:ln>
          </p:spPr>
          <p:txBody>
            <a:bodyPr wrap="none" rtlCol="0">
              <a:spAutoFit/>
            </a:bodyPr>
            <a:lstStyle/>
            <a:p>
              <a:pPr fontAlgn="base">
                <a:spcBef>
                  <a:spcPct val="0"/>
                </a:spcBef>
                <a:spcAft>
                  <a:spcPct val="0"/>
                </a:spcAft>
                <a:defRPr/>
              </a:pPr>
              <a:r>
                <a:rPr lang="en-US" sz="1050" dirty="0">
                  <a:solidFill>
                    <a:prstClr val="black"/>
                  </a:solidFill>
                  <a:latin typeface="Arial" charset="0"/>
                  <a:cs typeface="Arial" charset="0"/>
                </a:rPr>
                <a:t>Author 4</a:t>
              </a:r>
            </a:p>
          </p:txBody>
        </p:sp>
        <p:sp>
          <p:nvSpPr>
            <p:cNvPr id="45" name="TextBox 44">
              <a:extLst>
                <a:ext uri="{FF2B5EF4-FFF2-40B4-BE49-F238E27FC236}">
                  <a16:creationId xmlns:a16="http://schemas.microsoft.com/office/drawing/2014/main" xmlns="" id="{08AD4F1A-6327-41AC-9BF2-DF8900B50C3C}"/>
                </a:ext>
              </a:extLst>
            </p:cNvPr>
            <p:cNvSpPr txBox="1"/>
            <p:nvPr/>
          </p:nvSpPr>
          <p:spPr>
            <a:xfrm>
              <a:off x="475276" y="3819412"/>
              <a:ext cx="925895" cy="338555"/>
            </a:xfrm>
            <a:prstGeom prst="rect">
              <a:avLst/>
            </a:prstGeom>
            <a:noFill/>
            <a:ln w="6350">
              <a:solidFill>
                <a:schemeClr val="tx1"/>
              </a:solidFill>
            </a:ln>
          </p:spPr>
          <p:txBody>
            <a:bodyPr wrap="none" rtlCol="0">
              <a:spAutoFit/>
            </a:bodyPr>
            <a:lstStyle/>
            <a:p>
              <a:pPr fontAlgn="base">
                <a:spcBef>
                  <a:spcPct val="0"/>
                </a:spcBef>
                <a:spcAft>
                  <a:spcPct val="0"/>
                </a:spcAft>
                <a:defRPr/>
              </a:pPr>
              <a:r>
                <a:rPr lang="en-US" sz="1050" dirty="0">
                  <a:solidFill>
                    <a:prstClr val="black"/>
                  </a:solidFill>
                  <a:latin typeface="Arial" charset="0"/>
                  <a:cs typeface="Arial" charset="0"/>
                </a:rPr>
                <a:t>Author 5</a:t>
              </a:r>
            </a:p>
          </p:txBody>
        </p:sp>
        <p:cxnSp>
          <p:nvCxnSpPr>
            <p:cNvPr id="46" name="Straight Arrow Connector 45">
              <a:extLst>
                <a:ext uri="{FF2B5EF4-FFF2-40B4-BE49-F238E27FC236}">
                  <a16:creationId xmlns:a16="http://schemas.microsoft.com/office/drawing/2014/main" xmlns="" id="{E382C7C4-F297-4105-89E2-5C1CDF600839}"/>
                </a:ext>
              </a:extLst>
            </p:cNvPr>
            <p:cNvCxnSpPr/>
            <p:nvPr/>
          </p:nvCxnSpPr>
          <p:spPr>
            <a:xfrm flipH="1" flipV="1">
              <a:off x="1524000" y="2268279"/>
              <a:ext cx="531629" cy="212652"/>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47" name="Straight Arrow Connector 46">
              <a:extLst>
                <a:ext uri="{FF2B5EF4-FFF2-40B4-BE49-F238E27FC236}">
                  <a16:creationId xmlns:a16="http://schemas.microsoft.com/office/drawing/2014/main" xmlns="" id="{2FA88494-2B80-4C0B-B42B-1ADAC7BBCB62}"/>
                </a:ext>
              </a:extLst>
            </p:cNvPr>
            <p:cNvCxnSpPr>
              <a:endCxn id="42" idx="3"/>
            </p:cNvCxnSpPr>
            <p:nvPr/>
          </p:nvCxnSpPr>
          <p:spPr>
            <a:xfrm rot="5400000" flipH="1">
              <a:off x="1695469" y="2407853"/>
              <a:ext cx="65861" cy="654459"/>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48" name="Straight Arrow Connector 47">
              <a:extLst>
                <a:ext uri="{FF2B5EF4-FFF2-40B4-BE49-F238E27FC236}">
                  <a16:creationId xmlns:a16="http://schemas.microsoft.com/office/drawing/2014/main" xmlns="" id="{009B9EF0-2E5D-4402-83F9-59BCB64EFF8B}"/>
                </a:ext>
              </a:extLst>
            </p:cNvPr>
            <p:cNvCxnSpPr>
              <a:endCxn id="43" idx="3"/>
            </p:cNvCxnSpPr>
            <p:nvPr/>
          </p:nvCxnSpPr>
          <p:spPr>
            <a:xfrm rot="5400000">
              <a:off x="1706393" y="2760497"/>
              <a:ext cx="65276" cy="675723"/>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49" name="Straight Arrow Connector 48">
              <a:extLst>
                <a:ext uri="{FF2B5EF4-FFF2-40B4-BE49-F238E27FC236}">
                  <a16:creationId xmlns:a16="http://schemas.microsoft.com/office/drawing/2014/main" xmlns="" id="{DC9B3E29-C4D6-48F0-A5B8-79570D6B8FAE}"/>
                </a:ext>
              </a:extLst>
            </p:cNvPr>
            <p:cNvCxnSpPr/>
            <p:nvPr/>
          </p:nvCxnSpPr>
          <p:spPr>
            <a:xfrm flipH="1">
              <a:off x="1486586" y="3289005"/>
              <a:ext cx="632837" cy="260209"/>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50" name="Straight Arrow Connector 49">
              <a:extLst>
                <a:ext uri="{FF2B5EF4-FFF2-40B4-BE49-F238E27FC236}">
                  <a16:creationId xmlns:a16="http://schemas.microsoft.com/office/drawing/2014/main" xmlns="" id="{E3C72A07-06C8-4AC9-BD87-2AB0E0985945}"/>
                </a:ext>
              </a:extLst>
            </p:cNvPr>
            <p:cNvCxnSpPr/>
            <p:nvPr/>
          </p:nvCxnSpPr>
          <p:spPr>
            <a:xfrm flipH="1">
              <a:off x="1458233" y="3459126"/>
              <a:ext cx="756883" cy="593363"/>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grpSp>
        <p:nvGrpSpPr>
          <p:cNvPr id="51" name="Group 50">
            <a:extLst>
              <a:ext uri="{FF2B5EF4-FFF2-40B4-BE49-F238E27FC236}">
                <a16:creationId xmlns:a16="http://schemas.microsoft.com/office/drawing/2014/main" xmlns="" id="{2F0EEF83-7DC2-4CAB-8092-27A0B95C68A7}"/>
              </a:ext>
            </a:extLst>
          </p:cNvPr>
          <p:cNvGrpSpPr/>
          <p:nvPr/>
        </p:nvGrpSpPr>
        <p:grpSpPr>
          <a:xfrm rot="5400000">
            <a:off x="5046692" y="1187014"/>
            <a:ext cx="1222327" cy="1548424"/>
            <a:chOff x="585346" y="2093401"/>
            <a:chExt cx="1629770" cy="2064565"/>
          </a:xfrm>
        </p:grpSpPr>
        <p:sp>
          <p:nvSpPr>
            <p:cNvPr id="52" name="TextBox 51">
              <a:extLst>
                <a:ext uri="{FF2B5EF4-FFF2-40B4-BE49-F238E27FC236}">
                  <a16:creationId xmlns:a16="http://schemas.microsoft.com/office/drawing/2014/main" xmlns="" id="{C5D76DD0-EEEB-4F43-9D3B-673EF8DF7FD2}"/>
                </a:ext>
              </a:extLst>
            </p:cNvPr>
            <p:cNvSpPr txBox="1"/>
            <p:nvPr/>
          </p:nvSpPr>
          <p:spPr>
            <a:xfrm>
              <a:off x="585346" y="2093401"/>
              <a:ext cx="705749" cy="338555"/>
            </a:xfrm>
            <a:prstGeom prst="rect">
              <a:avLst/>
            </a:prstGeom>
            <a:noFill/>
            <a:ln w="6350">
              <a:solidFill>
                <a:schemeClr val="tx1"/>
              </a:solidFill>
            </a:ln>
          </p:spPr>
          <p:txBody>
            <a:bodyPr wrap="none" rtlCol="0">
              <a:spAutoFit/>
            </a:bodyPr>
            <a:lstStyle/>
            <a:p>
              <a:pPr fontAlgn="base">
                <a:spcBef>
                  <a:spcPct val="0"/>
                </a:spcBef>
                <a:spcAft>
                  <a:spcPct val="0"/>
                </a:spcAft>
                <a:defRPr/>
              </a:pPr>
              <a:r>
                <a:rPr lang="en-US" sz="1050" dirty="0">
                  <a:solidFill>
                    <a:prstClr val="black"/>
                  </a:solidFill>
                  <a:latin typeface="Arial" charset="0"/>
                  <a:cs typeface="Arial" charset="0"/>
                </a:rPr>
                <a:t>Fair 1</a:t>
              </a:r>
            </a:p>
          </p:txBody>
        </p:sp>
        <p:sp>
          <p:nvSpPr>
            <p:cNvPr id="53" name="TextBox 52">
              <a:extLst>
                <a:ext uri="{FF2B5EF4-FFF2-40B4-BE49-F238E27FC236}">
                  <a16:creationId xmlns:a16="http://schemas.microsoft.com/office/drawing/2014/main" xmlns="" id="{CA02DFD7-EB31-4502-A67F-BB85448F197D}"/>
                </a:ext>
              </a:extLst>
            </p:cNvPr>
            <p:cNvSpPr txBox="1"/>
            <p:nvPr/>
          </p:nvSpPr>
          <p:spPr>
            <a:xfrm>
              <a:off x="585347" y="2532874"/>
              <a:ext cx="705750" cy="338555"/>
            </a:xfrm>
            <a:prstGeom prst="rect">
              <a:avLst/>
            </a:prstGeom>
            <a:noFill/>
            <a:ln w="6350">
              <a:solidFill>
                <a:schemeClr val="tx1"/>
              </a:solidFill>
            </a:ln>
          </p:spPr>
          <p:txBody>
            <a:bodyPr wrap="none" rtlCol="0">
              <a:spAutoFit/>
            </a:bodyPr>
            <a:lstStyle/>
            <a:p>
              <a:pPr fontAlgn="base">
                <a:spcBef>
                  <a:spcPct val="0"/>
                </a:spcBef>
                <a:spcAft>
                  <a:spcPct val="0"/>
                </a:spcAft>
                <a:defRPr/>
              </a:pPr>
              <a:r>
                <a:rPr lang="en-US" sz="1050" dirty="0">
                  <a:solidFill>
                    <a:prstClr val="black"/>
                  </a:solidFill>
                  <a:latin typeface="Arial" charset="0"/>
                  <a:cs typeface="Arial" charset="0"/>
                </a:rPr>
                <a:t>Fair 2</a:t>
              </a:r>
            </a:p>
          </p:txBody>
        </p:sp>
        <p:sp>
          <p:nvSpPr>
            <p:cNvPr id="54" name="TextBox 53">
              <a:extLst>
                <a:ext uri="{FF2B5EF4-FFF2-40B4-BE49-F238E27FC236}">
                  <a16:creationId xmlns:a16="http://schemas.microsoft.com/office/drawing/2014/main" xmlns="" id="{D46CA4AE-09F1-4974-A519-5415B85752A9}"/>
                </a:ext>
              </a:extLst>
            </p:cNvPr>
            <p:cNvSpPr txBox="1"/>
            <p:nvPr/>
          </p:nvSpPr>
          <p:spPr>
            <a:xfrm>
              <a:off x="585347" y="2961719"/>
              <a:ext cx="705750" cy="338555"/>
            </a:xfrm>
            <a:prstGeom prst="rect">
              <a:avLst/>
            </a:prstGeom>
            <a:noFill/>
            <a:ln w="6350">
              <a:solidFill>
                <a:schemeClr val="tx1"/>
              </a:solidFill>
            </a:ln>
          </p:spPr>
          <p:txBody>
            <a:bodyPr wrap="none" rtlCol="0">
              <a:spAutoFit/>
            </a:bodyPr>
            <a:lstStyle/>
            <a:p>
              <a:pPr fontAlgn="base">
                <a:spcBef>
                  <a:spcPct val="0"/>
                </a:spcBef>
                <a:spcAft>
                  <a:spcPct val="0"/>
                </a:spcAft>
                <a:defRPr/>
              </a:pPr>
              <a:r>
                <a:rPr lang="en-US" sz="1050" dirty="0">
                  <a:solidFill>
                    <a:prstClr val="black"/>
                  </a:solidFill>
                  <a:latin typeface="Arial" charset="0"/>
                  <a:cs typeface="Arial" charset="0"/>
                </a:rPr>
                <a:t>Fair 3</a:t>
              </a:r>
            </a:p>
          </p:txBody>
        </p:sp>
        <p:sp>
          <p:nvSpPr>
            <p:cNvPr id="55" name="TextBox 54">
              <a:extLst>
                <a:ext uri="{FF2B5EF4-FFF2-40B4-BE49-F238E27FC236}">
                  <a16:creationId xmlns:a16="http://schemas.microsoft.com/office/drawing/2014/main" xmlns="" id="{36C223AB-F217-4312-A184-FB0A42B27BB2}"/>
                </a:ext>
              </a:extLst>
            </p:cNvPr>
            <p:cNvSpPr txBox="1"/>
            <p:nvPr/>
          </p:nvSpPr>
          <p:spPr>
            <a:xfrm>
              <a:off x="585347" y="3379933"/>
              <a:ext cx="705750" cy="338555"/>
            </a:xfrm>
            <a:prstGeom prst="rect">
              <a:avLst/>
            </a:prstGeom>
            <a:noFill/>
            <a:ln w="6350">
              <a:solidFill>
                <a:schemeClr val="tx1"/>
              </a:solidFill>
            </a:ln>
          </p:spPr>
          <p:txBody>
            <a:bodyPr wrap="none" rtlCol="0">
              <a:spAutoFit/>
            </a:bodyPr>
            <a:lstStyle/>
            <a:p>
              <a:pPr fontAlgn="base">
                <a:spcBef>
                  <a:spcPct val="0"/>
                </a:spcBef>
                <a:spcAft>
                  <a:spcPct val="0"/>
                </a:spcAft>
                <a:defRPr/>
              </a:pPr>
              <a:r>
                <a:rPr lang="en-US" sz="1050" dirty="0">
                  <a:solidFill>
                    <a:prstClr val="black"/>
                  </a:solidFill>
                  <a:latin typeface="Arial" charset="0"/>
                  <a:cs typeface="Arial" charset="0"/>
                </a:rPr>
                <a:t>Fair 4</a:t>
              </a:r>
            </a:p>
          </p:txBody>
        </p:sp>
        <p:sp>
          <p:nvSpPr>
            <p:cNvPr id="56" name="TextBox 55">
              <a:extLst>
                <a:ext uri="{FF2B5EF4-FFF2-40B4-BE49-F238E27FC236}">
                  <a16:creationId xmlns:a16="http://schemas.microsoft.com/office/drawing/2014/main" xmlns="" id="{3CA98A6A-B656-461E-A484-763AF2E45CE6}"/>
                </a:ext>
              </a:extLst>
            </p:cNvPr>
            <p:cNvSpPr txBox="1"/>
            <p:nvPr/>
          </p:nvSpPr>
          <p:spPr>
            <a:xfrm>
              <a:off x="585347" y="3819411"/>
              <a:ext cx="705750" cy="338555"/>
            </a:xfrm>
            <a:prstGeom prst="rect">
              <a:avLst/>
            </a:prstGeom>
            <a:noFill/>
            <a:ln w="6350">
              <a:solidFill>
                <a:schemeClr val="tx1"/>
              </a:solidFill>
            </a:ln>
          </p:spPr>
          <p:txBody>
            <a:bodyPr wrap="none" rtlCol="0">
              <a:spAutoFit/>
            </a:bodyPr>
            <a:lstStyle/>
            <a:p>
              <a:pPr fontAlgn="base">
                <a:spcBef>
                  <a:spcPct val="0"/>
                </a:spcBef>
                <a:spcAft>
                  <a:spcPct val="0"/>
                </a:spcAft>
                <a:defRPr/>
              </a:pPr>
              <a:r>
                <a:rPr lang="en-US" sz="1050" dirty="0">
                  <a:solidFill>
                    <a:prstClr val="black"/>
                  </a:solidFill>
                  <a:latin typeface="Arial" charset="0"/>
                  <a:cs typeface="Arial" charset="0"/>
                </a:rPr>
                <a:t>Fair 5</a:t>
              </a:r>
            </a:p>
          </p:txBody>
        </p:sp>
        <p:cxnSp>
          <p:nvCxnSpPr>
            <p:cNvPr id="57" name="Straight Arrow Connector 56">
              <a:extLst>
                <a:ext uri="{FF2B5EF4-FFF2-40B4-BE49-F238E27FC236}">
                  <a16:creationId xmlns:a16="http://schemas.microsoft.com/office/drawing/2014/main" xmlns="" id="{073BD04D-8E6A-4764-AF87-394C1443914C}"/>
                </a:ext>
              </a:extLst>
            </p:cNvPr>
            <p:cNvCxnSpPr/>
            <p:nvPr/>
          </p:nvCxnSpPr>
          <p:spPr>
            <a:xfrm flipH="1" flipV="1">
              <a:off x="1524000" y="2268279"/>
              <a:ext cx="531629" cy="212652"/>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58" name="Straight Arrow Connector 57">
              <a:extLst>
                <a:ext uri="{FF2B5EF4-FFF2-40B4-BE49-F238E27FC236}">
                  <a16:creationId xmlns:a16="http://schemas.microsoft.com/office/drawing/2014/main" xmlns="" id="{DC624435-8040-457D-8058-8CE0228BB05B}"/>
                </a:ext>
              </a:extLst>
            </p:cNvPr>
            <p:cNvCxnSpPr>
              <a:endCxn id="53" idx="3"/>
            </p:cNvCxnSpPr>
            <p:nvPr/>
          </p:nvCxnSpPr>
          <p:spPr>
            <a:xfrm rot="16200000" flipV="1">
              <a:off x="1640434" y="2352815"/>
              <a:ext cx="65859" cy="764532"/>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59" name="Straight Arrow Connector 58">
              <a:extLst>
                <a:ext uri="{FF2B5EF4-FFF2-40B4-BE49-F238E27FC236}">
                  <a16:creationId xmlns:a16="http://schemas.microsoft.com/office/drawing/2014/main" xmlns="" id="{C8A42F0A-9FA7-4164-8180-97BAA0D115D5}"/>
                </a:ext>
              </a:extLst>
            </p:cNvPr>
            <p:cNvCxnSpPr>
              <a:endCxn id="54" idx="3"/>
            </p:cNvCxnSpPr>
            <p:nvPr/>
          </p:nvCxnSpPr>
          <p:spPr>
            <a:xfrm rot="16200000" flipH="1" flipV="1">
              <a:off x="1651356" y="2705458"/>
              <a:ext cx="65280" cy="785798"/>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60" name="Straight Arrow Connector 59">
              <a:extLst>
                <a:ext uri="{FF2B5EF4-FFF2-40B4-BE49-F238E27FC236}">
                  <a16:creationId xmlns:a16="http://schemas.microsoft.com/office/drawing/2014/main" xmlns="" id="{3D45F635-2913-487F-8AED-ADD7C6DCD696}"/>
                </a:ext>
              </a:extLst>
            </p:cNvPr>
            <p:cNvCxnSpPr/>
            <p:nvPr/>
          </p:nvCxnSpPr>
          <p:spPr>
            <a:xfrm flipH="1">
              <a:off x="1486586" y="3289005"/>
              <a:ext cx="632837" cy="260209"/>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61" name="Straight Arrow Connector 60">
              <a:extLst>
                <a:ext uri="{FF2B5EF4-FFF2-40B4-BE49-F238E27FC236}">
                  <a16:creationId xmlns:a16="http://schemas.microsoft.com/office/drawing/2014/main" xmlns="" id="{91B0BC01-5E27-4780-BBFF-55AD36956538}"/>
                </a:ext>
              </a:extLst>
            </p:cNvPr>
            <p:cNvCxnSpPr/>
            <p:nvPr/>
          </p:nvCxnSpPr>
          <p:spPr>
            <a:xfrm flipH="1">
              <a:off x="1458233" y="3459126"/>
              <a:ext cx="756883" cy="593363"/>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sp>
        <p:nvSpPr>
          <p:cNvPr id="62" name="TextBox 61">
            <a:extLst>
              <a:ext uri="{FF2B5EF4-FFF2-40B4-BE49-F238E27FC236}">
                <a16:creationId xmlns:a16="http://schemas.microsoft.com/office/drawing/2014/main" xmlns="" id="{5659109C-07AA-4C05-982E-6BF425624761}"/>
              </a:ext>
            </a:extLst>
          </p:cNvPr>
          <p:cNvSpPr txBox="1"/>
          <p:nvPr/>
        </p:nvSpPr>
        <p:spPr>
          <a:xfrm>
            <a:off x="9442192" y="3304812"/>
            <a:ext cx="670376" cy="253916"/>
          </a:xfrm>
          <a:prstGeom prst="rect">
            <a:avLst/>
          </a:prstGeom>
          <a:noFill/>
          <a:ln w="6350">
            <a:solidFill>
              <a:schemeClr val="tx1"/>
            </a:solidFill>
          </a:ln>
        </p:spPr>
        <p:txBody>
          <a:bodyPr wrap="none" rtlCol="0">
            <a:spAutoFit/>
          </a:bodyPr>
          <a:lstStyle/>
          <a:p>
            <a:pPr fontAlgn="base">
              <a:spcBef>
                <a:spcPct val="0"/>
              </a:spcBef>
              <a:spcAft>
                <a:spcPct val="0"/>
              </a:spcAft>
              <a:defRPr/>
            </a:pPr>
            <a:r>
              <a:rPr lang="en-US" sz="1050" dirty="0">
                <a:solidFill>
                  <a:prstClr val="black"/>
                </a:solidFill>
                <a:latin typeface="Arial" charset="0"/>
                <a:cs typeface="Arial" charset="0"/>
              </a:rPr>
              <a:t>OBSE 1</a:t>
            </a:r>
          </a:p>
        </p:txBody>
      </p:sp>
      <p:sp>
        <p:nvSpPr>
          <p:cNvPr id="63" name="TextBox 62">
            <a:extLst>
              <a:ext uri="{FF2B5EF4-FFF2-40B4-BE49-F238E27FC236}">
                <a16:creationId xmlns:a16="http://schemas.microsoft.com/office/drawing/2014/main" xmlns="" id="{E6705983-5C15-4882-ACC9-2DE7FF924C88}"/>
              </a:ext>
            </a:extLst>
          </p:cNvPr>
          <p:cNvSpPr txBox="1"/>
          <p:nvPr/>
        </p:nvSpPr>
        <p:spPr>
          <a:xfrm>
            <a:off x="9442192" y="3634416"/>
            <a:ext cx="670376" cy="253916"/>
          </a:xfrm>
          <a:prstGeom prst="rect">
            <a:avLst/>
          </a:prstGeom>
          <a:noFill/>
          <a:ln w="6350">
            <a:solidFill>
              <a:schemeClr val="tx1"/>
            </a:solidFill>
          </a:ln>
        </p:spPr>
        <p:txBody>
          <a:bodyPr wrap="none" rtlCol="0">
            <a:spAutoFit/>
          </a:bodyPr>
          <a:lstStyle/>
          <a:p>
            <a:pPr fontAlgn="base">
              <a:spcBef>
                <a:spcPct val="0"/>
              </a:spcBef>
              <a:spcAft>
                <a:spcPct val="0"/>
              </a:spcAft>
              <a:defRPr/>
            </a:pPr>
            <a:r>
              <a:rPr lang="en-US" sz="1050" dirty="0">
                <a:solidFill>
                  <a:prstClr val="black"/>
                </a:solidFill>
                <a:latin typeface="Arial" charset="0"/>
                <a:cs typeface="Arial" charset="0"/>
              </a:rPr>
              <a:t>OBSE 2</a:t>
            </a:r>
          </a:p>
        </p:txBody>
      </p:sp>
      <p:sp>
        <p:nvSpPr>
          <p:cNvPr id="64" name="TextBox 63">
            <a:extLst>
              <a:ext uri="{FF2B5EF4-FFF2-40B4-BE49-F238E27FC236}">
                <a16:creationId xmlns:a16="http://schemas.microsoft.com/office/drawing/2014/main" xmlns="" id="{83F5D2BD-A3D4-42D0-8987-301FE07E19B6}"/>
              </a:ext>
            </a:extLst>
          </p:cNvPr>
          <p:cNvSpPr txBox="1"/>
          <p:nvPr/>
        </p:nvSpPr>
        <p:spPr>
          <a:xfrm>
            <a:off x="9442192" y="3956051"/>
            <a:ext cx="670376" cy="253916"/>
          </a:xfrm>
          <a:prstGeom prst="rect">
            <a:avLst/>
          </a:prstGeom>
          <a:noFill/>
          <a:ln w="6350">
            <a:solidFill>
              <a:schemeClr val="tx1"/>
            </a:solidFill>
          </a:ln>
        </p:spPr>
        <p:txBody>
          <a:bodyPr wrap="none" rtlCol="0">
            <a:spAutoFit/>
          </a:bodyPr>
          <a:lstStyle/>
          <a:p>
            <a:pPr fontAlgn="base">
              <a:spcBef>
                <a:spcPct val="0"/>
              </a:spcBef>
              <a:spcAft>
                <a:spcPct val="0"/>
              </a:spcAft>
              <a:defRPr/>
            </a:pPr>
            <a:r>
              <a:rPr lang="en-US" sz="1050" dirty="0">
                <a:solidFill>
                  <a:prstClr val="black"/>
                </a:solidFill>
                <a:latin typeface="Arial" charset="0"/>
                <a:cs typeface="Arial" charset="0"/>
              </a:rPr>
              <a:t>OBSE 3</a:t>
            </a:r>
          </a:p>
        </p:txBody>
      </p:sp>
      <p:sp>
        <p:nvSpPr>
          <p:cNvPr id="65" name="TextBox 64">
            <a:extLst>
              <a:ext uri="{FF2B5EF4-FFF2-40B4-BE49-F238E27FC236}">
                <a16:creationId xmlns:a16="http://schemas.microsoft.com/office/drawing/2014/main" xmlns="" id="{77BA1A77-3D9E-4DDE-A46F-0DC1ABE4F264}"/>
              </a:ext>
            </a:extLst>
          </p:cNvPr>
          <p:cNvSpPr txBox="1"/>
          <p:nvPr/>
        </p:nvSpPr>
        <p:spPr>
          <a:xfrm>
            <a:off x="9442192" y="4269710"/>
            <a:ext cx="670376" cy="253916"/>
          </a:xfrm>
          <a:prstGeom prst="rect">
            <a:avLst/>
          </a:prstGeom>
          <a:noFill/>
          <a:ln w="6350">
            <a:solidFill>
              <a:schemeClr val="tx1"/>
            </a:solidFill>
          </a:ln>
        </p:spPr>
        <p:txBody>
          <a:bodyPr wrap="none" rtlCol="0">
            <a:spAutoFit/>
          </a:bodyPr>
          <a:lstStyle/>
          <a:p>
            <a:pPr fontAlgn="base">
              <a:spcBef>
                <a:spcPct val="0"/>
              </a:spcBef>
              <a:spcAft>
                <a:spcPct val="0"/>
              </a:spcAft>
              <a:defRPr/>
            </a:pPr>
            <a:r>
              <a:rPr lang="en-US" sz="1050" dirty="0">
                <a:solidFill>
                  <a:prstClr val="black"/>
                </a:solidFill>
                <a:latin typeface="Arial" charset="0"/>
                <a:cs typeface="Arial" charset="0"/>
              </a:rPr>
              <a:t>OBSE 4</a:t>
            </a:r>
          </a:p>
        </p:txBody>
      </p:sp>
      <p:sp>
        <p:nvSpPr>
          <p:cNvPr id="66" name="TextBox 65">
            <a:extLst>
              <a:ext uri="{FF2B5EF4-FFF2-40B4-BE49-F238E27FC236}">
                <a16:creationId xmlns:a16="http://schemas.microsoft.com/office/drawing/2014/main" xmlns="" id="{DE6D8639-285D-48B6-B95D-2B260CAD8230}"/>
              </a:ext>
            </a:extLst>
          </p:cNvPr>
          <p:cNvSpPr txBox="1"/>
          <p:nvPr/>
        </p:nvSpPr>
        <p:spPr>
          <a:xfrm>
            <a:off x="9442192" y="4599320"/>
            <a:ext cx="670376" cy="253916"/>
          </a:xfrm>
          <a:prstGeom prst="rect">
            <a:avLst/>
          </a:prstGeom>
          <a:noFill/>
          <a:ln w="6350">
            <a:solidFill>
              <a:schemeClr val="tx1"/>
            </a:solidFill>
          </a:ln>
        </p:spPr>
        <p:txBody>
          <a:bodyPr wrap="none" rtlCol="0">
            <a:spAutoFit/>
          </a:bodyPr>
          <a:lstStyle/>
          <a:p>
            <a:pPr fontAlgn="base">
              <a:spcBef>
                <a:spcPct val="0"/>
              </a:spcBef>
              <a:spcAft>
                <a:spcPct val="0"/>
              </a:spcAft>
              <a:defRPr/>
            </a:pPr>
            <a:r>
              <a:rPr lang="en-US" sz="1050" dirty="0">
                <a:solidFill>
                  <a:prstClr val="black"/>
                </a:solidFill>
                <a:latin typeface="Arial" charset="0"/>
                <a:cs typeface="Arial" charset="0"/>
              </a:rPr>
              <a:t>OBSE 5</a:t>
            </a:r>
          </a:p>
        </p:txBody>
      </p:sp>
      <p:cxnSp>
        <p:nvCxnSpPr>
          <p:cNvPr id="67" name="Straight Arrow Connector 66">
            <a:extLst>
              <a:ext uri="{FF2B5EF4-FFF2-40B4-BE49-F238E27FC236}">
                <a16:creationId xmlns:a16="http://schemas.microsoft.com/office/drawing/2014/main" xmlns="" id="{EF946BE1-E92B-468C-BDCE-A7EE6FE7A8AB}"/>
              </a:ext>
            </a:extLst>
          </p:cNvPr>
          <p:cNvCxnSpPr/>
          <p:nvPr/>
        </p:nvCxnSpPr>
        <p:spPr>
          <a:xfrm flipV="1">
            <a:off x="8843627" y="3392531"/>
            <a:ext cx="409141" cy="159489"/>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68" name="Straight Arrow Connector 67">
            <a:extLst>
              <a:ext uri="{FF2B5EF4-FFF2-40B4-BE49-F238E27FC236}">
                <a16:creationId xmlns:a16="http://schemas.microsoft.com/office/drawing/2014/main" xmlns="" id="{0C3BF70A-A897-4060-96FE-89251EB321CE}"/>
              </a:ext>
            </a:extLst>
          </p:cNvPr>
          <p:cNvCxnSpPr/>
          <p:nvPr/>
        </p:nvCxnSpPr>
        <p:spPr>
          <a:xfrm rot="5400000" flipH="1" flipV="1">
            <a:off x="9080762" y="3472828"/>
            <a:ext cx="49394" cy="635303"/>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69" name="Straight Arrow Connector 68">
            <a:extLst>
              <a:ext uri="{FF2B5EF4-FFF2-40B4-BE49-F238E27FC236}">
                <a16:creationId xmlns:a16="http://schemas.microsoft.com/office/drawing/2014/main" xmlns="" id="{00AB3B7C-3AAF-404A-B056-C52EB6DC4512}"/>
              </a:ext>
            </a:extLst>
          </p:cNvPr>
          <p:cNvCxnSpPr/>
          <p:nvPr/>
        </p:nvCxnSpPr>
        <p:spPr>
          <a:xfrm rot="5400000" flipV="1">
            <a:off x="9088748" y="3721155"/>
            <a:ext cx="48958" cy="651669"/>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70" name="Straight Arrow Connector 69">
            <a:extLst>
              <a:ext uri="{FF2B5EF4-FFF2-40B4-BE49-F238E27FC236}">
                <a16:creationId xmlns:a16="http://schemas.microsoft.com/office/drawing/2014/main" xmlns="" id="{AEDE769B-460E-46EB-9BE6-DCBEB86798A5}"/>
              </a:ext>
            </a:extLst>
          </p:cNvPr>
          <p:cNvCxnSpPr/>
          <p:nvPr/>
        </p:nvCxnSpPr>
        <p:spPr>
          <a:xfrm>
            <a:off x="8794531" y="4158076"/>
            <a:ext cx="487031" cy="195157"/>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71" name="Straight Arrow Connector 70">
            <a:extLst>
              <a:ext uri="{FF2B5EF4-FFF2-40B4-BE49-F238E27FC236}">
                <a16:creationId xmlns:a16="http://schemas.microsoft.com/office/drawing/2014/main" xmlns="" id="{09A367AE-5DCC-489B-A962-B63AFC0AA202}"/>
              </a:ext>
            </a:extLst>
          </p:cNvPr>
          <p:cNvCxnSpPr/>
          <p:nvPr/>
        </p:nvCxnSpPr>
        <p:spPr>
          <a:xfrm>
            <a:off x="8720885" y="4285666"/>
            <a:ext cx="582497" cy="445022"/>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72" name="TextBox 71">
            <a:extLst>
              <a:ext uri="{FF2B5EF4-FFF2-40B4-BE49-F238E27FC236}">
                <a16:creationId xmlns:a16="http://schemas.microsoft.com/office/drawing/2014/main" xmlns="" id="{00C817B8-DDB6-4A9A-B0F8-664DF1768653}"/>
              </a:ext>
            </a:extLst>
          </p:cNvPr>
          <p:cNvSpPr txBox="1"/>
          <p:nvPr/>
        </p:nvSpPr>
        <p:spPr>
          <a:xfrm>
            <a:off x="10010039" y="1680689"/>
            <a:ext cx="574196" cy="253916"/>
          </a:xfrm>
          <a:prstGeom prst="rect">
            <a:avLst/>
          </a:prstGeom>
          <a:noFill/>
          <a:ln w="6350">
            <a:solidFill>
              <a:schemeClr val="tx1"/>
            </a:solidFill>
          </a:ln>
        </p:spPr>
        <p:txBody>
          <a:bodyPr wrap="none" rtlCol="0">
            <a:spAutoFit/>
          </a:bodyPr>
          <a:lstStyle/>
          <a:p>
            <a:pPr fontAlgn="base">
              <a:spcBef>
                <a:spcPct val="0"/>
              </a:spcBef>
              <a:spcAft>
                <a:spcPct val="0"/>
              </a:spcAft>
              <a:defRPr/>
            </a:pPr>
            <a:r>
              <a:rPr lang="en-US" sz="1050" dirty="0">
                <a:solidFill>
                  <a:prstClr val="black"/>
                </a:solidFill>
                <a:latin typeface="Arial" charset="0"/>
                <a:cs typeface="Arial" charset="0"/>
              </a:rPr>
              <a:t>REP 1</a:t>
            </a:r>
          </a:p>
        </p:txBody>
      </p:sp>
      <p:sp>
        <p:nvSpPr>
          <p:cNvPr id="73" name="TextBox 72">
            <a:extLst>
              <a:ext uri="{FF2B5EF4-FFF2-40B4-BE49-F238E27FC236}">
                <a16:creationId xmlns:a16="http://schemas.microsoft.com/office/drawing/2014/main" xmlns="" id="{C921993F-5D72-4DF1-AB41-86733AEE0A39}"/>
              </a:ext>
            </a:extLst>
          </p:cNvPr>
          <p:cNvSpPr txBox="1"/>
          <p:nvPr/>
        </p:nvSpPr>
        <p:spPr>
          <a:xfrm>
            <a:off x="10010039" y="2010293"/>
            <a:ext cx="574196" cy="253916"/>
          </a:xfrm>
          <a:prstGeom prst="rect">
            <a:avLst/>
          </a:prstGeom>
          <a:noFill/>
          <a:ln w="6350">
            <a:solidFill>
              <a:schemeClr val="tx1"/>
            </a:solidFill>
          </a:ln>
        </p:spPr>
        <p:txBody>
          <a:bodyPr wrap="none" rtlCol="0">
            <a:spAutoFit/>
          </a:bodyPr>
          <a:lstStyle/>
          <a:p>
            <a:pPr fontAlgn="base">
              <a:spcBef>
                <a:spcPct val="0"/>
              </a:spcBef>
              <a:spcAft>
                <a:spcPct val="0"/>
              </a:spcAft>
              <a:defRPr/>
            </a:pPr>
            <a:r>
              <a:rPr lang="en-US" sz="1050" dirty="0">
                <a:solidFill>
                  <a:prstClr val="black"/>
                </a:solidFill>
                <a:latin typeface="Arial" charset="0"/>
                <a:cs typeface="Arial" charset="0"/>
              </a:rPr>
              <a:t>REP 2</a:t>
            </a:r>
          </a:p>
        </p:txBody>
      </p:sp>
      <p:sp>
        <p:nvSpPr>
          <p:cNvPr id="74" name="TextBox 73">
            <a:extLst>
              <a:ext uri="{FF2B5EF4-FFF2-40B4-BE49-F238E27FC236}">
                <a16:creationId xmlns:a16="http://schemas.microsoft.com/office/drawing/2014/main" xmlns="" id="{3E8BD36E-A154-4C1C-8DC8-2F591537620C}"/>
              </a:ext>
            </a:extLst>
          </p:cNvPr>
          <p:cNvSpPr txBox="1"/>
          <p:nvPr/>
        </p:nvSpPr>
        <p:spPr>
          <a:xfrm>
            <a:off x="10010039" y="2331927"/>
            <a:ext cx="574196" cy="253916"/>
          </a:xfrm>
          <a:prstGeom prst="rect">
            <a:avLst/>
          </a:prstGeom>
          <a:noFill/>
          <a:ln w="6350">
            <a:solidFill>
              <a:schemeClr val="tx1"/>
            </a:solidFill>
          </a:ln>
        </p:spPr>
        <p:txBody>
          <a:bodyPr wrap="none" rtlCol="0">
            <a:spAutoFit/>
          </a:bodyPr>
          <a:lstStyle/>
          <a:p>
            <a:pPr fontAlgn="base">
              <a:spcBef>
                <a:spcPct val="0"/>
              </a:spcBef>
              <a:spcAft>
                <a:spcPct val="0"/>
              </a:spcAft>
              <a:defRPr/>
            </a:pPr>
            <a:r>
              <a:rPr lang="en-US" sz="1050" dirty="0">
                <a:solidFill>
                  <a:prstClr val="black"/>
                </a:solidFill>
                <a:latin typeface="Arial" charset="0"/>
                <a:cs typeface="Arial" charset="0"/>
              </a:rPr>
              <a:t>REP 3</a:t>
            </a:r>
          </a:p>
        </p:txBody>
      </p:sp>
      <p:sp>
        <p:nvSpPr>
          <p:cNvPr id="75" name="TextBox 74">
            <a:extLst>
              <a:ext uri="{FF2B5EF4-FFF2-40B4-BE49-F238E27FC236}">
                <a16:creationId xmlns:a16="http://schemas.microsoft.com/office/drawing/2014/main" xmlns="" id="{F014E51E-5996-449A-9F26-74F2FEB15A62}"/>
              </a:ext>
            </a:extLst>
          </p:cNvPr>
          <p:cNvSpPr txBox="1"/>
          <p:nvPr/>
        </p:nvSpPr>
        <p:spPr>
          <a:xfrm>
            <a:off x="10010039" y="2645587"/>
            <a:ext cx="574196" cy="253916"/>
          </a:xfrm>
          <a:prstGeom prst="rect">
            <a:avLst/>
          </a:prstGeom>
          <a:noFill/>
          <a:ln w="6350">
            <a:solidFill>
              <a:schemeClr val="tx1"/>
            </a:solidFill>
          </a:ln>
        </p:spPr>
        <p:txBody>
          <a:bodyPr wrap="none" rtlCol="0">
            <a:spAutoFit/>
          </a:bodyPr>
          <a:lstStyle/>
          <a:p>
            <a:pPr fontAlgn="base">
              <a:spcBef>
                <a:spcPct val="0"/>
              </a:spcBef>
              <a:spcAft>
                <a:spcPct val="0"/>
              </a:spcAft>
              <a:defRPr/>
            </a:pPr>
            <a:r>
              <a:rPr lang="en-US" sz="1050" dirty="0">
                <a:solidFill>
                  <a:prstClr val="black"/>
                </a:solidFill>
                <a:latin typeface="Arial" charset="0"/>
                <a:cs typeface="Arial" charset="0"/>
              </a:rPr>
              <a:t>REP 4</a:t>
            </a:r>
          </a:p>
        </p:txBody>
      </p:sp>
      <p:sp>
        <p:nvSpPr>
          <p:cNvPr id="76" name="TextBox 75">
            <a:extLst>
              <a:ext uri="{FF2B5EF4-FFF2-40B4-BE49-F238E27FC236}">
                <a16:creationId xmlns:a16="http://schemas.microsoft.com/office/drawing/2014/main" xmlns="" id="{3B82560F-7960-449A-A77D-6D987B0E1FE3}"/>
              </a:ext>
            </a:extLst>
          </p:cNvPr>
          <p:cNvSpPr txBox="1"/>
          <p:nvPr/>
        </p:nvSpPr>
        <p:spPr>
          <a:xfrm>
            <a:off x="10010039" y="2975196"/>
            <a:ext cx="574196" cy="253916"/>
          </a:xfrm>
          <a:prstGeom prst="rect">
            <a:avLst/>
          </a:prstGeom>
          <a:noFill/>
          <a:ln w="6350">
            <a:solidFill>
              <a:schemeClr val="tx1"/>
            </a:solidFill>
          </a:ln>
        </p:spPr>
        <p:txBody>
          <a:bodyPr wrap="none" rtlCol="0">
            <a:spAutoFit/>
          </a:bodyPr>
          <a:lstStyle/>
          <a:p>
            <a:pPr fontAlgn="base">
              <a:spcBef>
                <a:spcPct val="0"/>
              </a:spcBef>
              <a:spcAft>
                <a:spcPct val="0"/>
              </a:spcAft>
              <a:defRPr/>
            </a:pPr>
            <a:r>
              <a:rPr lang="en-US" sz="1050" dirty="0">
                <a:solidFill>
                  <a:prstClr val="black"/>
                </a:solidFill>
                <a:latin typeface="Arial" charset="0"/>
                <a:cs typeface="Arial" charset="0"/>
              </a:rPr>
              <a:t>REP 5</a:t>
            </a:r>
          </a:p>
        </p:txBody>
      </p:sp>
      <p:cxnSp>
        <p:nvCxnSpPr>
          <p:cNvPr id="77" name="Straight Arrow Connector 76">
            <a:extLst>
              <a:ext uri="{FF2B5EF4-FFF2-40B4-BE49-F238E27FC236}">
                <a16:creationId xmlns:a16="http://schemas.microsoft.com/office/drawing/2014/main" xmlns="" id="{94F342EE-C664-4FF5-AA61-BE37A92587BD}"/>
              </a:ext>
            </a:extLst>
          </p:cNvPr>
          <p:cNvCxnSpPr/>
          <p:nvPr/>
        </p:nvCxnSpPr>
        <p:spPr>
          <a:xfrm flipV="1">
            <a:off x="9207796" y="1768406"/>
            <a:ext cx="612818" cy="329132"/>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78" name="Straight Arrow Connector 77">
            <a:extLst>
              <a:ext uri="{FF2B5EF4-FFF2-40B4-BE49-F238E27FC236}">
                <a16:creationId xmlns:a16="http://schemas.microsoft.com/office/drawing/2014/main" xmlns="" id="{3654EB63-7E4B-4C86-8CAA-CD45CD0E096A}"/>
              </a:ext>
            </a:extLst>
          </p:cNvPr>
          <p:cNvCxnSpPr/>
          <p:nvPr/>
        </p:nvCxnSpPr>
        <p:spPr>
          <a:xfrm flipV="1">
            <a:off x="9271594" y="2141658"/>
            <a:ext cx="719364" cy="107394"/>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79" name="Straight Arrow Connector 78">
            <a:extLst>
              <a:ext uri="{FF2B5EF4-FFF2-40B4-BE49-F238E27FC236}">
                <a16:creationId xmlns:a16="http://schemas.microsoft.com/office/drawing/2014/main" xmlns="" id="{84BA8A4C-D014-469E-9F66-0800CAFB4A93}"/>
              </a:ext>
            </a:extLst>
          </p:cNvPr>
          <p:cNvCxnSpPr/>
          <p:nvPr/>
        </p:nvCxnSpPr>
        <p:spPr>
          <a:xfrm>
            <a:off x="9319441" y="2432466"/>
            <a:ext cx="687468" cy="14879"/>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80" name="Straight Arrow Connector 79">
            <a:extLst>
              <a:ext uri="{FF2B5EF4-FFF2-40B4-BE49-F238E27FC236}">
                <a16:creationId xmlns:a16="http://schemas.microsoft.com/office/drawing/2014/main" xmlns="" id="{5C9703C2-68F0-4B6D-A0FF-B61DB6E38157}"/>
              </a:ext>
            </a:extLst>
          </p:cNvPr>
          <p:cNvCxnSpPr/>
          <p:nvPr/>
        </p:nvCxnSpPr>
        <p:spPr>
          <a:xfrm>
            <a:off x="9362378" y="2533952"/>
            <a:ext cx="487031" cy="195157"/>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81" name="Straight Arrow Connector 80">
            <a:extLst>
              <a:ext uri="{FF2B5EF4-FFF2-40B4-BE49-F238E27FC236}">
                <a16:creationId xmlns:a16="http://schemas.microsoft.com/office/drawing/2014/main" xmlns="" id="{7883A132-CF62-4867-8804-752B4251A670}"/>
              </a:ext>
            </a:extLst>
          </p:cNvPr>
          <p:cNvCxnSpPr/>
          <p:nvPr/>
        </p:nvCxnSpPr>
        <p:spPr>
          <a:xfrm>
            <a:off x="9288733" y="2661542"/>
            <a:ext cx="582497" cy="445022"/>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375637456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5" name="Rectangle 84">
            <a:extLst>
              <a:ext uri="{FF2B5EF4-FFF2-40B4-BE49-F238E27FC236}">
                <a16:creationId xmlns:a16="http://schemas.microsoft.com/office/drawing/2014/main" xmlns="" id="{E98CA8B4-2BA2-4896-B3D0-3F772D2A96E9}"/>
              </a:ext>
            </a:extLst>
          </p:cNvPr>
          <p:cNvSpPr/>
          <p:nvPr/>
        </p:nvSpPr>
        <p:spPr>
          <a:xfrm>
            <a:off x="1517650" y="5943600"/>
            <a:ext cx="9197720" cy="12554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0" fontAlgn="base" hangingPunct="0">
              <a:spcBef>
                <a:spcPct val="0"/>
              </a:spcBef>
              <a:spcAft>
                <a:spcPct val="0"/>
              </a:spcAft>
            </a:pPr>
            <a:endParaRPr lang="en-US">
              <a:solidFill>
                <a:prstClr val="white"/>
              </a:solidFill>
              <a:latin typeface="Times"/>
            </a:endParaRPr>
          </a:p>
        </p:txBody>
      </p:sp>
      <p:pic>
        <p:nvPicPr>
          <p:cNvPr id="7" name="Picture 6">
            <a:extLst>
              <a:ext uri="{FF2B5EF4-FFF2-40B4-BE49-F238E27FC236}">
                <a16:creationId xmlns:a16="http://schemas.microsoft.com/office/drawing/2014/main" xmlns="" id="{2B042071-3CE6-406F-9484-65D7E971A78F}"/>
              </a:ext>
            </a:extLst>
          </p:cNvPr>
          <p:cNvPicPr>
            <a:picLocks noChangeAspect="1"/>
          </p:cNvPicPr>
          <p:nvPr/>
        </p:nvPicPr>
        <p:blipFill rotWithShape="1">
          <a:blip r:embed="rId3" cstate="print">
            <a:extLst>
              <a:ext uri="{28A0092B-C50C-407E-A947-70E740481C1C}">
                <a14:useLocalDpi xmlns:a14="http://schemas.microsoft.com/office/drawing/2010/main" xmlns="" val="0"/>
              </a:ext>
            </a:extLst>
          </a:blip>
          <a:srcRect l="1186" r="1186" b="78972"/>
          <a:stretch/>
        </p:blipFill>
        <p:spPr>
          <a:xfrm>
            <a:off x="1517650" y="-26987"/>
            <a:ext cx="9150351" cy="1093787"/>
          </a:xfrm>
          <a:prstGeom prst="rect">
            <a:avLst/>
          </a:prstGeom>
        </p:spPr>
      </p:pic>
      <p:sp>
        <p:nvSpPr>
          <p:cNvPr id="8" name="TextBox 7">
            <a:extLst>
              <a:ext uri="{FF2B5EF4-FFF2-40B4-BE49-F238E27FC236}">
                <a16:creationId xmlns:a16="http://schemas.microsoft.com/office/drawing/2014/main" xmlns="" id="{88ECCCDB-C48B-47F9-8FAD-B946CA241B67}"/>
              </a:ext>
            </a:extLst>
          </p:cNvPr>
          <p:cNvSpPr txBox="1"/>
          <p:nvPr/>
        </p:nvSpPr>
        <p:spPr>
          <a:xfrm>
            <a:off x="1593188" y="289074"/>
            <a:ext cx="8999258" cy="646331"/>
          </a:xfrm>
          <a:prstGeom prst="rect">
            <a:avLst/>
          </a:prstGeom>
          <a:noFill/>
        </p:spPr>
        <p:txBody>
          <a:bodyPr wrap="none" rtlCol="0">
            <a:spAutoFit/>
          </a:bodyPr>
          <a:lstStyle/>
          <a:p>
            <a:pPr algn="ctr" eaLnBrk="0" fontAlgn="base" hangingPunct="0">
              <a:spcBef>
                <a:spcPct val="0"/>
              </a:spcBef>
              <a:spcAft>
                <a:spcPct val="0"/>
              </a:spcAft>
            </a:pPr>
            <a:r>
              <a:rPr lang="en-US" dirty="0">
                <a:solidFill>
                  <a:prstClr val="white"/>
                </a:solidFill>
                <a:latin typeface="Times" pitchFamily="2" charset="0"/>
              </a:rPr>
              <a:t>The Measurement Instrument/Measurement Model</a:t>
            </a:r>
          </a:p>
          <a:p>
            <a:pPr algn="ctr" eaLnBrk="0" fontAlgn="base" hangingPunct="0">
              <a:spcBef>
                <a:spcPct val="0"/>
              </a:spcBef>
              <a:spcAft>
                <a:spcPct val="0"/>
              </a:spcAft>
            </a:pPr>
            <a:r>
              <a:rPr lang="en-US" dirty="0">
                <a:solidFill>
                  <a:prstClr val="white"/>
                </a:solidFill>
                <a:latin typeface="Times" pitchFamily="2" charset="0"/>
              </a:rPr>
              <a:t>(What is Indicator Reliability and Internal Consistency Reliability – What are the Differences?)</a:t>
            </a:r>
          </a:p>
        </p:txBody>
      </p:sp>
      <p:sp>
        <p:nvSpPr>
          <p:cNvPr id="5" name="Text Box 2">
            <a:extLst>
              <a:ext uri="{FF2B5EF4-FFF2-40B4-BE49-F238E27FC236}">
                <a16:creationId xmlns:a16="http://schemas.microsoft.com/office/drawing/2014/main" xmlns="" id="{B348CD22-2FBD-4996-96A2-CE59A2383102}"/>
              </a:ext>
            </a:extLst>
          </p:cNvPr>
          <p:cNvSpPr txBox="1">
            <a:spLocks noChangeArrowheads="1"/>
          </p:cNvSpPr>
          <p:nvPr/>
        </p:nvSpPr>
        <p:spPr bwMode="auto">
          <a:xfrm>
            <a:off x="7937650" y="3734576"/>
            <a:ext cx="838691" cy="369332"/>
          </a:xfrm>
          <a:prstGeom prst="rect">
            <a:avLst/>
          </a:prstGeom>
          <a:noFill/>
          <a:ln w="9525">
            <a:noFill/>
            <a:miter lim="800000"/>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fontAlgn="base">
              <a:spcBef>
                <a:spcPct val="0"/>
              </a:spcBef>
              <a:spcAft>
                <a:spcPct val="0"/>
              </a:spcAft>
              <a:defRPr/>
            </a:pPr>
            <a:r>
              <a:rPr lang="en-US" altLang="en-US" b="1" dirty="0">
                <a:solidFill>
                  <a:srgbClr val="FF0000"/>
                </a:solidFill>
                <a:cs typeface="Arial" charset="0"/>
              </a:rPr>
              <a:t>OBSE</a:t>
            </a:r>
          </a:p>
        </p:txBody>
      </p:sp>
      <p:sp>
        <p:nvSpPr>
          <p:cNvPr id="6" name="Rectangle 4">
            <a:extLst>
              <a:ext uri="{FF2B5EF4-FFF2-40B4-BE49-F238E27FC236}">
                <a16:creationId xmlns:a16="http://schemas.microsoft.com/office/drawing/2014/main" xmlns="" id="{22E9F148-92A7-4D33-98BC-70BD2DF4D0CC}"/>
              </a:ext>
            </a:extLst>
          </p:cNvPr>
          <p:cNvSpPr>
            <a:spLocks noChangeArrowheads="1"/>
          </p:cNvSpPr>
          <p:nvPr/>
        </p:nvSpPr>
        <p:spPr bwMode="auto">
          <a:xfrm>
            <a:off x="2895600" y="3429001"/>
            <a:ext cx="1252266" cy="307777"/>
          </a:xfrm>
          <a:prstGeom prst="rect">
            <a:avLst/>
          </a:prstGeom>
          <a:noFill/>
          <a:ln w="9525">
            <a:noFill/>
            <a:miter lim="800000"/>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fontAlgn="base">
              <a:spcBef>
                <a:spcPct val="0"/>
              </a:spcBef>
              <a:spcAft>
                <a:spcPct val="0"/>
              </a:spcAft>
              <a:defRPr/>
            </a:pPr>
            <a:r>
              <a:rPr lang="en-US" altLang="en-US" sz="1400" b="1" dirty="0">
                <a:solidFill>
                  <a:srgbClr val="FF0000"/>
                </a:solidFill>
                <a:cs typeface="Arial" charset="0"/>
              </a:rPr>
              <a:t>ORG_CARE </a:t>
            </a:r>
          </a:p>
        </p:txBody>
      </p:sp>
      <p:sp>
        <p:nvSpPr>
          <p:cNvPr id="10" name="Rectangle 5">
            <a:extLst>
              <a:ext uri="{FF2B5EF4-FFF2-40B4-BE49-F238E27FC236}">
                <a16:creationId xmlns:a16="http://schemas.microsoft.com/office/drawing/2014/main" xmlns="" id="{64B040CB-8881-43B7-B5AC-B66A89DD13D6}"/>
              </a:ext>
            </a:extLst>
          </p:cNvPr>
          <p:cNvSpPr>
            <a:spLocks noChangeArrowheads="1"/>
          </p:cNvSpPr>
          <p:nvPr/>
        </p:nvSpPr>
        <p:spPr bwMode="auto">
          <a:xfrm>
            <a:off x="5357924" y="2572969"/>
            <a:ext cx="1028700" cy="276999"/>
          </a:xfrm>
          <a:prstGeom prst="rect">
            <a:avLst/>
          </a:prstGeom>
          <a:noFill/>
          <a:ln w="9525">
            <a:noFill/>
            <a:miter lim="800000"/>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fontAlgn="base">
              <a:spcBef>
                <a:spcPct val="50000"/>
              </a:spcBef>
              <a:spcAft>
                <a:spcPct val="0"/>
              </a:spcAft>
              <a:defRPr/>
            </a:pPr>
            <a:r>
              <a:rPr lang="en-US" altLang="en-US" sz="1200" b="1" dirty="0">
                <a:solidFill>
                  <a:srgbClr val="FF0000"/>
                </a:solidFill>
                <a:cs typeface="Arial" charset="0"/>
              </a:rPr>
              <a:t>FAIRNESS</a:t>
            </a:r>
          </a:p>
        </p:txBody>
      </p:sp>
      <p:sp>
        <p:nvSpPr>
          <p:cNvPr id="11" name="Rectangle 6">
            <a:extLst>
              <a:ext uri="{FF2B5EF4-FFF2-40B4-BE49-F238E27FC236}">
                <a16:creationId xmlns:a16="http://schemas.microsoft.com/office/drawing/2014/main" xmlns="" id="{9ABE1354-E1B5-4996-81B2-6A545EAF7453}"/>
              </a:ext>
            </a:extLst>
          </p:cNvPr>
          <p:cNvSpPr>
            <a:spLocks noChangeArrowheads="1"/>
          </p:cNvSpPr>
          <p:nvPr/>
        </p:nvSpPr>
        <p:spPr bwMode="auto">
          <a:xfrm>
            <a:off x="5268877" y="4603788"/>
            <a:ext cx="1178885" cy="276999"/>
          </a:xfrm>
          <a:prstGeom prst="rect">
            <a:avLst/>
          </a:prstGeom>
          <a:noFill/>
          <a:ln w="9525">
            <a:noFill/>
            <a:miter lim="800000"/>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fontAlgn="base">
              <a:spcBef>
                <a:spcPct val="50000"/>
              </a:spcBef>
              <a:spcAft>
                <a:spcPct val="0"/>
              </a:spcAft>
              <a:defRPr/>
            </a:pPr>
            <a:r>
              <a:rPr lang="en-US" altLang="en-US" sz="1200" b="1" dirty="0">
                <a:solidFill>
                  <a:srgbClr val="FF0000"/>
                </a:solidFill>
                <a:cs typeface="Arial" charset="0"/>
              </a:rPr>
              <a:t>AUTHORITY</a:t>
            </a:r>
          </a:p>
        </p:txBody>
      </p:sp>
      <p:sp>
        <p:nvSpPr>
          <p:cNvPr id="12" name="Line 9">
            <a:extLst>
              <a:ext uri="{FF2B5EF4-FFF2-40B4-BE49-F238E27FC236}">
                <a16:creationId xmlns:a16="http://schemas.microsoft.com/office/drawing/2014/main" xmlns="" id="{B712386A-CC06-4702-AE9C-C2AE57DCDAAD}"/>
              </a:ext>
            </a:extLst>
          </p:cNvPr>
          <p:cNvSpPr>
            <a:spLocks noChangeShapeType="1"/>
          </p:cNvSpPr>
          <p:nvPr/>
        </p:nvSpPr>
        <p:spPr bwMode="auto">
          <a:xfrm flipV="1">
            <a:off x="4181697" y="2689926"/>
            <a:ext cx="1143000" cy="514350"/>
          </a:xfrm>
          <a:prstGeom prst="line">
            <a:avLst/>
          </a:prstGeom>
          <a:noFill/>
          <a:ln w="9525">
            <a:no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pPr fontAlgn="base">
              <a:spcBef>
                <a:spcPct val="0"/>
              </a:spcBef>
              <a:spcAft>
                <a:spcPct val="0"/>
              </a:spcAft>
              <a:defRPr/>
            </a:pPr>
            <a:endParaRPr lang="en-US">
              <a:solidFill>
                <a:prstClr val="black"/>
              </a:solidFill>
              <a:latin typeface="Arial" charset="0"/>
              <a:cs typeface="Arial" charset="0"/>
            </a:endParaRPr>
          </a:p>
        </p:txBody>
      </p:sp>
      <p:sp>
        <p:nvSpPr>
          <p:cNvPr id="13" name="Line 10">
            <a:extLst>
              <a:ext uri="{FF2B5EF4-FFF2-40B4-BE49-F238E27FC236}">
                <a16:creationId xmlns:a16="http://schemas.microsoft.com/office/drawing/2014/main" xmlns="" id="{5DDFB2C6-BC64-4BCF-BDD4-BB1D41CA6558}"/>
              </a:ext>
            </a:extLst>
          </p:cNvPr>
          <p:cNvSpPr>
            <a:spLocks noChangeShapeType="1"/>
          </p:cNvSpPr>
          <p:nvPr/>
        </p:nvSpPr>
        <p:spPr bwMode="auto">
          <a:xfrm>
            <a:off x="3962400" y="3661476"/>
            <a:ext cx="1314450" cy="1257300"/>
          </a:xfrm>
          <a:prstGeom prst="line">
            <a:avLst/>
          </a:prstGeom>
          <a:noFill/>
          <a:ln w="9525">
            <a:no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pPr fontAlgn="base">
              <a:spcBef>
                <a:spcPct val="0"/>
              </a:spcBef>
              <a:spcAft>
                <a:spcPct val="0"/>
              </a:spcAft>
              <a:defRPr/>
            </a:pPr>
            <a:endParaRPr lang="en-US">
              <a:solidFill>
                <a:prstClr val="black"/>
              </a:solidFill>
              <a:latin typeface="Arial" charset="0"/>
              <a:cs typeface="Arial" charset="0"/>
            </a:endParaRPr>
          </a:p>
        </p:txBody>
      </p:sp>
      <p:sp>
        <p:nvSpPr>
          <p:cNvPr id="14" name="Line 13">
            <a:extLst>
              <a:ext uri="{FF2B5EF4-FFF2-40B4-BE49-F238E27FC236}">
                <a16:creationId xmlns:a16="http://schemas.microsoft.com/office/drawing/2014/main" xmlns="" id="{575B24A5-15A6-44AE-9F87-08FB73E84477}"/>
              </a:ext>
            </a:extLst>
          </p:cNvPr>
          <p:cNvSpPr>
            <a:spLocks noChangeShapeType="1"/>
          </p:cNvSpPr>
          <p:nvPr/>
        </p:nvSpPr>
        <p:spPr bwMode="auto">
          <a:xfrm>
            <a:off x="6467697" y="2518476"/>
            <a:ext cx="1428750" cy="857250"/>
          </a:xfrm>
          <a:prstGeom prst="line">
            <a:avLst/>
          </a:prstGeom>
          <a:noFill/>
          <a:ln w="9525">
            <a:no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pPr fontAlgn="base">
              <a:spcBef>
                <a:spcPct val="0"/>
              </a:spcBef>
              <a:spcAft>
                <a:spcPct val="0"/>
              </a:spcAft>
              <a:defRPr/>
            </a:pPr>
            <a:endParaRPr lang="en-US">
              <a:solidFill>
                <a:prstClr val="black"/>
              </a:solidFill>
              <a:latin typeface="Arial" charset="0"/>
              <a:cs typeface="Arial" charset="0"/>
            </a:endParaRPr>
          </a:p>
        </p:txBody>
      </p:sp>
      <p:sp>
        <p:nvSpPr>
          <p:cNvPr id="15" name="Line 14">
            <a:extLst>
              <a:ext uri="{FF2B5EF4-FFF2-40B4-BE49-F238E27FC236}">
                <a16:creationId xmlns:a16="http://schemas.microsoft.com/office/drawing/2014/main" xmlns="" id="{F73675B2-2B08-4D6D-B1C2-B9F4D62E674B}"/>
              </a:ext>
            </a:extLst>
          </p:cNvPr>
          <p:cNvSpPr>
            <a:spLocks noChangeShapeType="1"/>
          </p:cNvSpPr>
          <p:nvPr/>
        </p:nvSpPr>
        <p:spPr bwMode="auto">
          <a:xfrm flipV="1">
            <a:off x="6419850" y="3718626"/>
            <a:ext cx="1428750" cy="1200150"/>
          </a:xfrm>
          <a:prstGeom prst="line">
            <a:avLst/>
          </a:prstGeom>
          <a:noFill/>
          <a:ln w="9525">
            <a:no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pPr fontAlgn="base">
              <a:spcBef>
                <a:spcPct val="0"/>
              </a:spcBef>
              <a:spcAft>
                <a:spcPct val="0"/>
              </a:spcAft>
              <a:defRPr/>
            </a:pPr>
            <a:endParaRPr lang="en-US">
              <a:solidFill>
                <a:prstClr val="black"/>
              </a:solidFill>
              <a:latin typeface="Arial" charset="0"/>
              <a:cs typeface="Arial" charset="0"/>
            </a:endParaRPr>
          </a:p>
        </p:txBody>
      </p:sp>
      <p:sp>
        <p:nvSpPr>
          <p:cNvPr id="16" name="Line 15">
            <a:extLst>
              <a:ext uri="{FF2B5EF4-FFF2-40B4-BE49-F238E27FC236}">
                <a16:creationId xmlns:a16="http://schemas.microsoft.com/office/drawing/2014/main" xmlns="" id="{00FCBA48-2023-4D2D-90C4-5CC1C4DC9072}"/>
              </a:ext>
            </a:extLst>
          </p:cNvPr>
          <p:cNvSpPr>
            <a:spLocks noChangeShapeType="1"/>
          </p:cNvSpPr>
          <p:nvPr/>
        </p:nvSpPr>
        <p:spPr bwMode="auto">
          <a:xfrm>
            <a:off x="4181697" y="3432876"/>
            <a:ext cx="3657600" cy="0"/>
          </a:xfrm>
          <a:prstGeom prst="line">
            <a:avLst/>
          </a:prstGeom>
          <a:noFill/>
          <a:ln w="9525">
            <a:no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pPr fontAlgn="base">
              <a:spcBef>
                <a:spcPct val="0"/>
              </a:spcBef>
              <a:spcAft>
                <a:spcPct val="0"/>
              </a:spcAft>
              <a:defRPr/>
            </a:pPr>
            <a:endParaRPr lang="en-US">
              <a:solidFill>
                <a:prstClr val="black"/>
              </a:solidFill>
              <a:latin typeface="Arial" charset="0"/>
              <a:cs typeface="Arial" charset="0"/>
            </a:endParaRPr>
          </a:p>
        </p:txBody>
      </p:sp>
      <p:sp>
        <p:nvSpPr>
          <p:cNvPr id="17" name="Oval 16">
            <a:extLst>
              <a:ext uri="{FF2B5EF4-FFF2-40B4-BE49-F238E27FC236}">
                <a16:creationId xmlns:a16="http://schemas.microsoft.com/office/drawing/2014/main" xmlns="" id="{7A174FAB-30AB-47ED-9C22-3349480A7AB0}"/>
              </a:ext>
            </a:extLst>
          </p:cNvPr>
          <p:cNvSpPr/>
          <p:nvPr/>
        </p:nvSpPr>
        <p:spPr>
          <a:xfrm>
            <a:off x="5267548" y="2514489"/>
            <a:ext cx="1124393" cy="653902"/>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defRPr/>
            </a:pPr>
            <a:endParaRPr lang="en-US" b="1">
              <a:solidFill>
                <a:srgbClr val="FF0000"/>
              </a:solidFill>
              <a:latin typeface="Arial"/>
            </a:endParaRPr>
          </a:p>
        </p:txBody>
      </p:sp>
      <p:sp>
        <p:nvSpPr>
          <p:cNvPr id="18" name="Oval 17">
            <a:extLst>
              <a:ext uri="{FF2B5EF4-FFF2-40B4-BE49-F238E27FC236}">
                <a16:creationId xmlns:a16="http://schemas.microsoft.com/office/drawing/2014/main" xmlns="" id="{2BFC6A66-2DD9-4AF5-BFF3-2777BC8BE7BD}"/>
              </a:ext>
            </a:extLst>
          </p:cNvPr>
          <p:cNvSpPr/>
          <p:nvPr/>
        </p:nvSpPr>
        <p:spPr>
          <a:xfrm>
            <a:off x="2901804" y="3147126"/>
            <a:ext cx="1124393" cy="948956"/>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defRPr/>
            </a:pPr>
            <a:endParaRPr lang="en-US" b="1">
              <a:solidFill>
                <a:srgbClr val="FF0000"/>
              </a:solidFill>
              <a:latin typeface="Arial"/>
            </a:endParaRPr>
          </a:p>
        </p:txBody>
      </p:sp>
      <p:sp>
        <p:nvSpPr>
          <p:cNvPr id="19" name="Oval 18">
            <a:extLst>
              <a:ext uri="{FF2B5EF4-FFF2-40B4-BE49-F238E27FC236}">
                <a16:creationId xmlns:a16="http://schemas.microsoft.com/office/drawing/2014/main" xmlns="" id="{499D3969-38AD-4883-BD83-51764D8D1F97}"/>
              </a:ext>
            </a:extLst>
          </p:cNvPr>
          <p:cNvSpPr/>
          <p:nvPr/>
        </p:nvSpPr>
        <p:spPr>
          <a:xfrm>
            <a:off x="5248940" y="4409744"/>
            <a:ext cx="1124393" cy="736304"/>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defRPr/>
            </a:pPr>
            <a:endParaRPr lang="en-US" b="1">
              <a:solidFill>
                <a:srgbClr val="FF0000"/>
              </a:solidFill>
              <a:latin typeface="Arial"/>
            </a:endParaRPr>
          </a:p>
        </p:txBody>
      </p:sp>
      <p:sp>
        <p:nvSpPr>
          <p:cNvPr id="20" name="Oval 19">
            <a:extLst>
              <a:ext uri="{FF2B5EF4-FFF2-40B4-BE49-F238E27FC236}">
                <a16:creationId xmlns:a16="http://schemas.microsoft.com/office/drawing/2014/main" xmlns="" id="{CE3F6F22-986F-4D21-92B5-7E17FA364794}"/>
              </a:ext>
            </a:extLst>
          </p:cNvPr>
          <p:cNvSpPr/>
          <p:nvPr/>
        </p:nvSpPr>
        <p:spPr>
          <a:xfrm>
            <a:off x="7681139" y="3428890"/>
            <a:ext cx="1124393" cy="948956"/>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defRPr/>
            </a:pPr>
            <a:endParaRPr lang="en-US" b="1" dirty="0">
              <a:solidFill>
                <a:srgbClr val="FF0000"/>
              </a:solidFill>
              <a:latin typeface="Arial"/>
            </a:endParaRPr>
          </a:p>
        </p:txBody>
      </p:sp>
      <p:sp>
        <p:nvSpPr>
          <p:cNvPr id="21" name="Line 9">
            <a:extLst>
              <a:ext uri="{FF2B5EF4-FFF2-40B4-BE49-F238E27FC236}">
                <a16:creationId xmlns:a16="http://schemas.microsoft.com/office/drawing/2014/main" xmlns="" id="{8321826B-C33A-4509-9676-67E691612161}"/>
              </a:ext>
            </a:extLst>
          </p:cNvPr>
          <p:cNvSpPr>
            <a:spLocks noChangeShapeType="1"/>
          </p:cNvSpPr>
          <p:nvPr/>
        </p:nvSpPr>
        <p:spPr bwMode="auto">
          <a:xfrm flipV="1">
            <a:off x="4152459" y="2833465"/>
            <a:ext cx="1043319" cy="35752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pPr fontAlgn="base">
              <a:spcBef>
                <a:spcPct val="0"/>
              </a:spcBef>
              <a:spcAft>
                <a:spcPct val="0"/>
              </a:spcAft>
              <a:defRPr/>
            </a:pPr>
            <a:endParaRPr lang="en-US">
              <a:solidFill>
                <a:prstClr val="black"/>
              </a:solidFill>
              <a:latin typeface="Arial" charset="0"/>
              <a:cs typeface="Arial" charset="0"/>
            </a:endParaRPr>
          </a:p>
        </p:txBody>
      </p:sp>
      <p:sp>
        <p:nvSpPr>
          <p:cNvPr id="22" name="Line 10">
            <a:extLst>
              <a:ext uri="{FF2B5EF4-FFF2-40B4-BE49-F238E27FC236}">
                <a16:creationId xmlns:a16="http://schemas.microsoft.com/office/drawing/2014/main" xmlns="" id="{C068BD20-A64C-48B1-8BF0-99F7ADB3CC9B}"/>
              </a:ext>
            </a:extLst>
          </p:cNvPr>
          <p:cNvSpPr>
            <a:spLocks noChangeShapeType="1"/>
          </p:cNvSpPr>
          <p:nvPr/>
        </p:nvSpPr>
        <p:spPr bwMode="auto">
          <a:xfrm>
            <a:off x="4127205" y="3957860"/>
            <a:ext cx="1028700" cy="661877"/>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pPr fontAlgn="base">
              <a:spcBef>
                <a:spcPct val="0"/>
              </a:spcBef>
              <a:spcAft>
                <a:spcPct val="0"/>
              </a:spcAft>
              <a:defRPr/>
            </a:pPr>
            <a:endParaRPr lang="en-US">
              <a:solidFill>
                <a:prstClr val="black"/>
              </a:solidFill>
              <a:latin typeface="Arial" charset="0"/>
              <a:cs typeface="Arial" charset="0"/>
            </a:endParaRPr>
          </a:p>
        </p:txBody>
      </p:sp>
      <p:sp>
        <p:nvSpPr>
          <p:cNvPr id="23" name="Line 13">
            <a:extLst>
              <a:ext uri="{FF2B5EF4-FFF2-40B4-BE49-F238E27FC236}">
                <a16:creationId xmlns:a16="http://schemas.microsoft.com/office/drawing/2014/main" xmlns="" id="{EF020AFC-E933-43C9-BE11-321CC19A315B}"/>
              </a:ext>
            </a:extLst>
          </p:cNvPr>
          <p:cNvSpPr>
            <a:spLocks noChangeShapeType="1"/>
          </p:cNvSpPr>
          <p:nvPr/>
        </p:nvSpPr>
        <p:spPr bwMode="auto">
          <a:xfrm>
            <a:off x="6518203" y="2768343"/>
            <a:ext cx="1181543" cy="623333"/>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pPr fontAlgn="base">
              <a:spcBef>
                <a:spcPct val="0"/>
              </a:spcBef>
              <a:spcAft>
                <a:spcPct val="0"/>
              </a:spcAft>
              <a:defRPr/>
            </a:pPr>
            <a:endParaRPr lang="en-US">
              <a:solidFill>
                <a:prstClr val="black"/>
              </a:solidFill>
              <a:latin typeface="Arial" charset="0"/>
              <a:cs typeface="Arial" charset="0"/>
            </a:endParaRPr>
          </a:p>
        </p:txBody>
      </p:sp>
      <p:sp>
        <p:nvSpPr>
          <p:cNvPr id="24" name="Line 14">
            <a:extLst>
              <a:ext uri="{FF2B5EF4-FFF2-40B4-BE49-F238E27FC236}">
                <a16:creationId xmlns:a16="http://schemas.microsoft.com/office/drawing/2014/main" xmlns="" id="{18EFE7D4-D9CC-4474-8890-000E71EDBDBB}"/>
              </a:ext>
            </a:extLst>
          </p:cNvPr>
          <p:cNvSpPr>
            <a:spLocks noChangeShapeType="1"/>
          </p:cNvSpPr>
          <p:nvPr/>
        </p:nvSpPr>
        <p:spPr bwMode="auto">
          <a:xfrm flipV="1">
            <a:off x="6471684" y="3957858"/>
            <a:ext cx="1267932" cy="765544"/>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pPr fontAlgn="base">
              <a:spcBef>
                <a:spcPct val="0"/>
              </a:spcBef>
              <a:spcAft>
                <a:spcPct val="0"/>
              </a:spcAft>
              <a:defRPr/>
            </a:pPr>
            <a:endParaRPr lang="en-US">
              <a:solidFill>
                <a:prstClr val="black"/>
              </a:solidFill>
              <a:latin typeface="Arial" charset="0"/>
              <a:cs typeface="Arial" charset="0"/>
            </a:endParaRPr>
          </a:p>
        </p:txBody>
      </p:sp>
      <p:sp>
        <p:nvSpPr>
          <p:cNvPr id="25" name="Line 15">
            <a:extLst>
              <a:ext uri="{FF2B5EF4-FFF2-40B4-BE49-F238E27FC236}">
                <a16:creationId xmlns:a16="http://schemas.microsoft.com/office/drawing/2014/main" xmlns="" id="{24C7ADA2-248C-43EE-AA6C-F0AD311121E8}"/>
              </a:ext>
            </a:extLst>
          </p:cNvPr>
          <p:cNvSpPr>
            <a:spLocks noChangeShapeType="1"/>
          </p:cNvSpPr>
          <p:nvPr/>
        </p:nvSpPr>
        <p:spPr bwMode="auto">
          <a:xfrm flipV="1">
            <a:off x="4319920" y="3726602"/>
            <a:ext cx="3180464" cy="3987"/>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pPr fontAlgn="base">
              <a:spcBef>
                <a:spcPct val="0"/>
              </a:spcBef>
              <a:spcAft>
                <a:spcPct val="0"/>
              </a:spcAft>
              <a:defRPr/>
            </a:pPr>
            <a:endParaRPr lang="en-US">
              <a:solidFill>
                <a:prstClr val="black"/>
              </a:solidFill>
              <a:latin typeface="Arial" charset="0"/>
              <a:cs typeface="Arial" charset="0"/>
            </a:endParaRPr>
          </a:p>
        </p:txBody>
      </p:sp>
      <p:sp>
        <p:nvSpPr>
          <p:cNvPr id="26" name="Line 16">
            <a:extLst>
              <a:ext uri="{FF2B5EF4-FFF2-40B4-BE49-F238E27FC236}">
                <a16:creationId xmlns:a16="http://schemas.microsoft.com/office/drawing/2014/main" xmlns="" id="{382B91C2-FB3E-494A-8F1C-486D10218F9F}"/>
              </a:ext>
            </a:extLst>
          </p:cNvPr>
          <p:cNvSpPr>
            <a:spLocks noChangeShapeType="1"/>
          </p:cNvSpPr>
          <p:nvPr/>
        </p:nvSpPr>
        <p:spPr bwMode="auto">
          <a:xfrm flipH="1">
            <a:off x="8289851" y="2984980"/>
            <a:ext cx="7974" cy="462516"/>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pPr fontAlgn="base">
              <a:spcBef>
                <a:spcPct val="0"/>
              </a:spcBef>
              <a:spcAft>
                <a:spcPct val="0"/>
              </a:spcAft>
              <a:defRPr/>
            </a:pPr>
            <a:endParaRPr lang="en-US">
              <a:solidFill>
                <a:prstClr val="black"/>
              </a:solidFill>
              <a:latin typeface="Arial" charset="0"/>
              <a:cs typeface="Arial" charset="0"/>
            </a:endParaRPr>
          </a:p>
        </p:txBody>
      </p:sp>
      <p:sp>
        <p:nvSpPr>
          <p:cNvPr id="27" name="TextBox 26">
            <a:extLst>
              <a:ext uri="{FF2B5EF4-FFF2-40B4-BE49-F238E27FC236}">
                <a16:creationId xmlns:a16="http://schemas.microsoft.com/office/drawing/2014/main" xmlns="" id="{1FDB5B26-2A27-41BE-8D26-7D6F095FA3B9}"/>
              </a:ext>
            </a:extLst>
          </p:cNvPr>
          <p:cNvSpPr txBox="1"/>
          <p:nvPr/>
        </p:nvSpPr>
        <p:spPr>
          <a:xfrm>
            <a:off x="1655135" y="3064724"/>
            <a:ext cx="837089" cy="253916"/>
          </a:xfrm>
          <a:prstGeom prst="rect">
            <a:avLst/>
          </a:prstGeom>
          <a:noFill/>
          <a:ln w="6350">
            <a:solidFill>
              <a:srgbClr val="FF0000"/>
            </a:solidFill>
          </a:ln>
        </p:spPr>
        <p:txBody>
          <a:bodyPr wrap="none" rtlCol="0">
            <a:spAutoFit/>
          </a:bodyPr>
          <a:lstStyle/>
          <a:p>
            <a:pPr fontAlgn="base">
              <a:spcBef>
                <a:spcPct val="0"/>
              </a:spcBef>
              <a:spcAft>
                <a:spcPct val="0"/>
              </a:spcAft>
              <a:defRPr/>
            </a:pPr>
            <a:r>
              <a:rPr lang="en-US" sz="1050" b="1" dirty="0" err="1">
                <a:solidFill>
                  <a:srgbClr val="FF0000"/>
                </a:solidFill>
                <a:latin typeface="Arial" charset="0"/>
                <a:cs typeface="Arial" charset="0"/>
              </a:rPr>
              <a:t>OrgCare</a:t>
            </a:r>
            <a:r>
              <a:rPr lang="en-US" sz="1050" b="1" dirty="0">
                <a:solidFill>
                  <a:srgbClr val="FF0000"/>
                </a:solidFill>
                <a:latin typeface="Arial" charset="0"/>
                <a:cs typeface="Arial" charset="0"/>
              </a:rPr>
              <a:t> 1</a:t>
            </a:r>
          </a:p>
        </p:txBody>
      </p:sp>
      <p:sp>
        <p:nvSpPr>
          <p:cNvPr id="28" name="TextBox 27">
            <a:extLst>
              <a:ext uri="{FF2B5EF4-FFF2-40B4-BE49-F238E27FC236}">
                <a16:creationId xmlns:a16="http://schemas.microsoft.com/office/drawing/2014/main" xmlns="" id="{4F0064F3-7A54-4A02-98BC-219847448D01}"/>
              </a:ext>
            </a:extLst>
          </p:cNvPr>
          <p:cNvSpPr txBox="1"/>
          <p:nvPr/>
        </p:nvSpPr>
        <p:spPr>
          <a:xfrm>
            <a:off x="1655135" y="3394328"/>
            <a:ext cx="837089" cy="253916"/>
          </a:xfrm>
          <a:prstGeom prst="rect">
            <a:avLst/>
          </a:prstGeom>
          <a:noFill/>
          <a:ln w="6350">
            <a:solidFill>
              <a:srgbClr val="FF0000"/>
            </a:solidFill>
          </a:ln>
        </p:spPr>
        <p:txBody>
          <a:bodyPr wrap="none" rtlCol="0">
            <a:spAutoFit/>
          </a:bodyPr>
          <a:lstStyle/>
          <a:p>
            <a:pPr fontAlgn="base">
              <a:spcBef>
                <a:spcPct val="0"/>
              </a:spcBef>
              <a:spcAft>
                <a:spcPct val="0"/>
              </a:spcAft>
              <a:defRPr/>
            </a:pPr>
            <a:r>
              <a:rPr lang="en-US" sz="1050" b="1" dirty="0" err="1">
                <a:solidFill>
                  <a:srgbClr val="FF0000"/>
                </a:solidFill>
                <a:latin typeface="Arial" charset="0"/>
                <a:cs typeface="Arial" charset="0"/>
              </a:rPr>
              <a:t>OrgCare</a:t>
            </a:r>
            <a:r>
              <a:rPr lang="en-US" sz="1050" b="1" dirty="0">
                <a:solidFill>
                  <a:srgbClr val="FF0000"/>
                </a:solidFill>
                <a:latin typeface="Arial" charset="0"/>
                <a:cs typeface="Arial" charset="0"/>
              </a:rPr>
              <a:t> 2</a:t>
            </a:r>
          </a:p>
        </p:txBody>
      </p:sp>
      <p:sp>
        <p:nvSpPr>
          <p:cNvPr id="29" name="TextBox 28">
            <a:extLst>
              <a:ext uri="{FF2B5EF4-FFF2-40B4-BE49-F238E27FC236}">
                <a16:creationId xmlns:a16="http://schemas.microsoft.com/office/drawing/2014/main" xmlns="" id="{AE0E266C-A684-456F-BDA6-3A74B59EE764}"/>
              </a:ext>
            </a:extLst>
          </p:cNvPr>
          <p:cNvSpPr txBox="1"/>
          <p:nvPr/>
        </p:nvSpPr>
        <p:spPr>
          <a:xfrm>
            <a:off x="1655135" y="3715962"/>
            <a:ext cx="837089" cy="253916"/>
          </a:xfrm>
          <a:prstGeom prst="rect">
            <a:avLst/>
          </a:prstGeom>
          <a:noFill/>
          <a:ln w="6350">
            <a:solidFill>
              <a:srgbClr val="FF0000"/>
            </a:solidFill>
          </a:ln>
        </p:spPr>
        <p:txBody>
          <a:bodyPr wrap="none" rtlCol="0">
            <a:spAutoFit/>
          </a:bodyPr>
          <a:lstStyle/>
          <a:p>
            <a:pPr fontAlgn="base">
              <a:spcBef>
                <a:spcPct val="0"/>
              </a:spcBef>
              <a:spcAft>
                <a:spcPct val="0"/>
              </a:spcAft>
              <a:defRPr/>
            </a:pPr>
            <a:r>
              <a:rPr lang="en-US" sz="1050" b="1" dirty="0" err="1">
                <a:solidFill>
                  <a:srgbClr val="FF0000"/>
                </a:solidFill>
                <a:latin typeface="Arial" charset="0"/>
                <a:cs typeface="Arial" charset="0"/>
              </a:rPr>
              <a:t>OrgCare</a:t>
            </a:r>
            <a:r>
              <a:rPr lang="en-US" sz="1050" b="1" dirty="0">
                <a:solidFill>
                  <a:srgbClr val="FF0000"/>
                </a:solidFill>
                <a:latin typeface="Arial" charset="0"/>
                <a:cs typeface="Arial" charset="0"/>
              </a:rPr>
              <a:t> 3</a:t>
            </a:r>
          </a:p>
        </p:txBody>
      </p:sp>
      <p:sp>
        <p:nvSpPr>
          <p:cNvPr id="30" name="TextBox 29">
            <a:extLst>
              <a:ext uri="{FF2B5EF4-FFF2-40B4-BE49-F238E27FC236}">
                <a16:creationId xmlns:a16="http://schemas.microsoft.com/office/drawing/2014/main" xmlns="" id="{DE561875-33C8-42EB-BCB8-0BF43F859770}"/>
              </a:ext>
            </a:extLst>
          </p:cNvPr>
          <p:cNvSpPr txBox="1"/>
          <p:nvPr/>
        </p:nvSpPr>
        <p:spPr>
          <a:xfrm>
            <a:off x="1655135" y="4029622"/>
            <a:ext cx="837089" cy="253916"/>
          </a:xfrm>
          <a:prstGeom prst="rect">
            <a:avLst/>
          </a:prstGeom>
          <a:noFill/>
          <a:ln w="6350">
            <a:solidFill>
              <a:srgbClr val="FF0000"/>
            </a:solidFill>
          </a:ln>
        </p:spPr>
        <p:txBody>
          <a:bodyPr wrap="none" rtlCol="0">
            <a:spAutoFit/>
          </a:bodyPr>
          <a:lstStyle/>
          <a:p>
            <a:pPr fontAlgn="base">
              <a:spcBef>
                <a:spcPct val="0"/>
              </a:spcBef>
              <a:spcAft>
                <a:spcPct val="0"/>
              </a:spcAft>
              <a:defRPr/>
            </a:pPr>
            <a:r>
              <a:rPr lang="en-US" sz="1050" b="1" dirty="0" err="1">
                <a:solidFill>
                  <a:srgbClr val="FF0000"/>
                </a:solidFill>
                <a:latin typeface="Arial" charset="0"/>
                <a:cs typeface="Arial" charset="0"/>
              </a:rPr>
              <a:t>OrgCare</a:t>
            </a:r>
            <a:r>
              <a:rPr lang="en-US" sz="1050" b="1" dirty="0">
                <a:solidFill>
                  <a:srgbClr val="FF0000"/>
                </a:solidFill>
                <a:latin typeface="Arial" charset="0"/>
                <a:cs typeface="Arial" charset="0"/>
              </a:rPr>
              <a:t> 4</a:t>
            </a:r>
          </a:p>
        </p:txBody>
      </p:sp>
      <p:sp>
        <p:nvSpPr>
          <p:cNvPr id="31" name="TextBox 30">
            <a:extLst>
              <a:ext uri="{FF2B5EF4-FFF2-40B4-BE49-F238E27FC236}">
                <a16:creationId xmlns:a16="http://schemas.microsoft.com/office/drawing/2014/main" xmlns="" id="{D6656438-00EA-4DB2-8385-D82A838F3345}"/>
              </a:ext>
            </a:extLst>
          </p:cNvPr>
          <p:cNvSpPr txBox="1"/>
          <p:nvPr/>
        </p:nvSpPr>
        <p:spPr>
          <a:xfrm>
            <a:off x="1655135" y="4359231"/>
            <a:ext cx="837089" cy="253916"/>
          </a:xfrm>
          <a:prstGeom prst="rect">
            <a:avLst/>
          </a:prstGeom>
          <a:noFill/>
          <a:ln w="6350">
            <a:solidFill>
              <a:srgbClr val="FF0000"/>
            </a:solidFill>
          </a:ln>
        </p:spPr>
        <p:txBody>
          <a:bodyPr wrap="none" rtlCol="0">
            <a:spAutoFit/>
          </a:bodyPr>
          <a:lstStyle/>
          <a:p>
            <a:pPr fontAlgn="base">
              <a:spcBef>
                <a:spcPct val="0"/>
              </a:spcBef>
              <a:spcAft>
                <a:spcPct val="0"/>
              </a:spcAft>
              <a:defRPr/>
            </a:pPr>
            <a:r>
              <a:rPr lang="en-US" sz="1050" b="1" dirty="0" err="1">
                <a:solidFill>
                  <a:srgbClr val="FF0000"/>
                </a:solidFill>
                <a:latin typeface="Arial" charset="0"/>
                <a:cs typeface="Arial" charset="0"/>
              </a:rPr>
              <a:t>OrgCare</a:t>
            </a:r>
            <a:r>
              <a:rPr lang="en-US" sz="1050" b="1" dirty="0">
                <a:solidFill>
                  <a:srgbClr val="FF0000"/>
                </a:solidFill>
                <a:latin typeface="Arial" charset="0"/>
                <a:cs typeface="Arial" charset="0"/>
              </a:rPr>
              <a:t> 5</a:t>
            </a:r>
          </a:p>
        </p:txBody>
      </p:sp>
      <p:cxnSp>
        <p:nvCxnSpPr>
          <p:cNvPr id="32" name="Straight Arrow Connector 31">
            <a:extLst>
              <a:ext uri="{FF2B5EF4-FFF2-40B4-BE49-F238E27FC236}">
                <a16:creationId xmlns:a16="http://schemas.microsoft.com/office/drawing/2014/main" xmlns="" id="{088E95A1-1DCF-43F4-85E6-320C7845879E}"/>
              </a:ext>
            </a:extLst>
          </p:cNvPr>
          <p:cNvCxnSpPr/>
          <p:nvPr/>
        </p:nvCxnSpPr>
        <p:spPr>
          <a:xfrm flipH="1" flipV="1">
            <a:off x="2436628" y="3184341"/>
            <a:ext cx="398722" cy="159489"/>
          </a:xfrm>
          <a:prstGeom prst="straightConnector1">
            <a:avLst/>
          </a:prstGeom>
          <a:ln w="1905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33" name="Straight Arrow Connector 32">
            <a:extLst>
              <a:ext uri="{FF2B5EF4-FFF2-40B4-BE49-F238E27FC236}">
                <a16:creationId xmlns:a16="http://schemas.microsoft.com/office/drawing/2014/main" xmlns="" id="{3DDEAA8B-1467-4558-9CAB-259352E892C7}"/>
              </a:ext>
            </a:extLst>
          </p:cNvPr>
          <p:cNvCxnSpPr>
            <a:endCxn id="28" idx="3"/>
          </p:cNvCxnSpPr>
          <p:nvPr/>
        </p:nvCxnSpPr>
        <p:spPr>
          <a:xfrm flipH="1" flipV="1">
            <a:off x="2492223" y="3521286"/>
            <a:ext cx="343128" cy="37852"/>
          </a:xfrm>
          <a:prstGeom prst="straightConnector1">
            <a:avLst/>
          </a:prstGeom>
          <a:ln w="1905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34" name="Straight Arrow Connector 33">
            <a:extLst>
              <a:ext uri="{FF2B5EF4-FFF2-40B4-BE49-F238E27FC236}">
                <a16:creationId xmlns:a16="http://schemas.microsoft.com/office/drawing/2014/main" xmlns="" id="{708FCB3D-31F8-4F05-AE0E-2C7C6A06FEF5}"/>
              </a:ext>
            </a:extLst>
          </p:cNvPr>
          <p:cNvCxnSpPr>
            <a:endCxn id="29" idx="3"/>
          </p:cNvCxnSpPr>
          <p:nvPr/>
        </p:nvCxnSpPr>
        <p:spPr>
          <a:xfrm flipH="1">
            <a:off x="2492223" y="3782422"/>
            <a:ext cx="359076" cy="60499"/>
          </a:xfrm>
          <a:prstGeom prst="straightConnector1">
            <a:avLst/>
          </a:prstGeom>
          <a:ln w="1905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35" name="Straight Arrow Connector 34">
            <a:extLst>
              <a:ext uri="{FF2B5EF4-FFF2-40B4-BE49-F238E27FC236}">
                <a16:creationId xmlns:a16="http://schemas.microsoft.com/office/drawing/2014/main" xmlns="" id="{CB49ED5B-AFDF-4C04-BFBC-14C139A4DC0A}"/>
              </a:ext>
            </a:extLst>
          </p:cNvPr>
          <p:cNvCxnSpPr/>
          <p:nvPr/>
        </p:nvCxnSpPr>
        <p:spPr>
          <a:xfrm flipH="1">
            <a:off x="2408568" y="3949885"/>
            <a:ext cx="474628" cy="195157"/>
          </a:xfrm>
          <a:prstGeom prst="straightConnector1">
            <a:avLst/>
          </a:prstGeom>
          <a:ln w="1905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36" name="Straight Arrow Connector 35">
            <a:extLst>
              <a:ext uri="{FF2B5EF4-FFF2-40B4-BE49-F238E27FC236}">
                <a16:creationId xmlns:a16="http://schemas.microsoft.com/office/drawing/2014/main" xmlns="" id="{E23F3863-D162-4323-ACCA-08339B698291}"/>
              </a:ext>
            </a:extLst>
          </p:cNvPr>
          <p:cNvCxnSpPr/>
          <p:nvPr/>
        </p:nvCxnSpPr>
        <p:spPr>
          <a:xfrm flipH="1">
            <a:off x="2387303" y="4077475"/>
            <a:ext cx="567662" cy="445022"/>
          </a:xfrm>
          <a:prstGeom prst="straightConnector1">
            <a:avLst/>
          </a:prstGeom>
          <a:ln w="19050">
            <a:solidFill>
              <a:srgbClr val="FF0000"/>
            </a:solidFill>
            <a:tailEnd type="triangle"/>
          </a:ln>
        </p:spPr>
        <p:style>
          <a:lnRef idx="1">
            <a:schemeClr val="accent1"/>
          </a:lnRef>
          <a:fillRef idx="0">
            <a:schemeClr val="accent1"/>
          </a:fillRef>
          <a:effectRef idx="0">
            <a:schemeClr val="accent1"/>
          </a:effectRef>
          <a:fontRef idx="minor">
            <a:schemeClr val="tx1"/>
          </a:fontRef>
        </p:style>
      </p:cxnSp>
      <p:grpSp>
        <p:nvGrpSpPr>
          <p:cNvPr id="37" name="Group 36">
            <a:extLst>
              <a:ext uri="{FF2B5EF4-FFF2-40B4-BE49-F238E27FC236}">
                <a16:creationId xmlns:a16="http://schemas.microsoft.com/office/drawing/2014/main" xmlns="" id="{A0ADF697-363A-43E8-A3AB-05A44A2874F0}"/>
              </a:ext>
            </a:extLst>
          </p:cNvPr>
          <p:cNvGrpSpPr/>
          <p:nvPr/>
        </p:nvGrpSpPr>
        <p:grpSpPr>
          <a:xfrm rot="16200000">
            <a:off x="5280785" y="4963327"/>
            <a:ext cx="1326521" cy="1548424"/>
            <a:chOff x="446420" y="2093399"/>
            <a:chExt cx="1768696" cy="2064566"/>
          </a:xfrm>
        </p:grpSpPr>
        <p:sp>
          <p:nvSpPr>
            <p:cNvPr id="38" name="TextBox 37">
              <a:extLst>
                <a:ext uri="{FF2B5EF4-FFF2-40B4-BE49-F238E27FC236}">
                  <a16:creationId xmlns:a16="http://schemas.microsoft.com/office/drawing/2014/main" xmlns="" id="{238ADF0C-1D11-4F74-82EA-9FB19FE20B93}"/>
                </a:ext>
              </a:extLst>
            </p:cNvPr>
            <p:cNvSpPr txBox="1"/>
            <p:nvPr/>
          </p:nvSpPr>
          <p:spPr>
            <a:xfrm>
              <a:off x="446421" y="2093399"/>
              <a:ext cx="983603" cy="338555"/>
            </a:xfrm>
            <a:prstGeom prst="rect">
              <a:avLst/>
            </a:prstGeom>
            <a:noFill/>
            <a:ln w="6350">
              <a:solidFill>
                <a:srgbClr val="FF0000"/>
              </a:solidFill>
            </a:ln>
          </p:spPr>
          <p:txBody>
            <a:bodyPr wrap="none" rtlCol="0">
              <a:spAutoFit/>
            </a:bodyPr>
            <a:lstStyle/>
            <a:p>
              <a:pPr fontAlgn="base">
                <a:spcBef>
                  <a:spcPct val="0"/>
                </a:spcBef>
                <a:spcAft>
                  <a:spcPct val="0"/>
                </a:spcAft>
                <a:defRPr/>
              </a:pPr>
              <a:r>
                <a:rPr lang="en-US" sz="1050" b="1" dirty="0">
                  <a:solidFill>
                    <a:srgbClr val="FF0000"/>
                  </a:solidFill>
                  <a:latin typeface="Arial" charset="0"/>
                  <a:cs typeface="Arial" charset="0"/>
                </a:rPr>
                <a:t>Author 1</a:t>
              </a:r>
            </a:p>
          </p:txBody>
        </p:sp>
        <p:sp>
          <p:nvSpPr>
            <p:cNvPr id="39" name="TextBox 38">
              <a:extLst>
                <a:ext uri="{FF2B5EF4-FFF2-40B4-BE49-F238E27FC236}">
                  <a16:creationId xmlns:a16="http://schemas.microsoft.com/office/drawing/2014/main" xmlns="" id="{B7BEA9F5-DDC8-4AAE-A21B-A0BB3571670D}"/>
                </a:ext>
              </a:extLst>
            </p:cNvPr>
            <p:cNvSpPr txBox="1"/>
            <p:nvPr/>
          </p:nvSpPr>
          <p:spPr>
            <a:xfrm>
              <a:off x="446420" y="2532872"/>
              <a:ext cx="983604" cy="338555"/>
            </a:xfrm>
            <a:prstGeom prst="rect">
              <a:avLst/>
            </a:prstGeom>
            <a:noFill/>
            <a:ln w="6350">
              <a:solidFill>
                <a:srgbClr val="FF0000"/>
              </a:solidFill>
            </a:ln>
          </p:spPr>
          <p:txBody>
            <a:bodyPr wrap="none" rtlCol="0">
              <a:spAutoFit/>
            </a:bodyPr>
            <a:lstStyle/>
            <a:p>
              <a:pPr fontAlgn="base">
                <a:spcBef>
                  <a:spcPct val="0"/>
                </a:spcBef>
                <a:spcAft>
                  <a:spcPct val="0"/>
                </a:spcAft>
                <a:defRPr/>
              </a:pPr>
              <a:r>
                <a:rPr lang="en-US" sz="1050" b="1" dirty="0">
                  <a:solidFill>
                    <a:srgbClr val="FF0000"/>
                  </a:solidFill>
                  <a:latin typeface="Arial" charset="0"/>
                  <a:cs typeface="Arial" charset="0"/>
                </a:rPr>
                <a:t>Author 2</a:t>
              </a:r>
            </a:p>
          </p:txBody>
        </p:sp>
        <p:sp>
          <p:nvSpPr>
            <p:cNvPr id="40" name="TextBox 39">
              <a:extLst>
                <a:ext uri="{FF2B5EF4-FFF2-40B4-BE49-F238E27FC236}">
                  <a16:creationId xmlns:a16="http://schemas.microsoft.com/office/drawing/2014/main" xmlns="" id="{15E76E14-BCAD-460B-99C0-CA16231A2BC5}"/>
                </a:ext>
              </a:extLst>
            </p:cNvPr>
            <p:cNvSpPr txBox="1"/>
            <p:nvPr/>
          </p:nvSpPr>
          <p:spPr>
            <a:xfrm>
              <a:off x="446420" y="2961718"/>
              <a:ext cx="983603" cy="338555"/>
            </a:xfrm>
            <a:prstGeom prst="rect">
              <a:avLst/>
            </a:prstGeom>
            <a:noFill/>
            <a:ln w="6350">
              <a:solidFill>
                <a:srgbClr val="FF0000"/>
              </a:solidFill>
            </a:ln>
          </p:spPr>
          <p:txBody>
            <a:bodyPr wrap="none" rtlCol="0">
              <a:spAutoFit/>
            </a:bodyPr>
            <a:lstStyle/>
            <a:p>
              <a:pPr fontAlgn="base">
                <a:spcBef>
                  <a:spcPct val="0"/>
                </a:spcBef>
                <a:spcAft>
                  <a:spcPct val="0"/>
                </a:spcAft>
                <a:defRPr/>
              </a:pPr>
              <a:r>
                <a:rPr lang="en-US" sz="1050" b="1" dirty="0">
                  <a:solidFill>
                    <a:srgbClr val="FF0000"/>
                  </a:solidFill>
                  <a:latin typeface="Arial" charset="0"/>
                  <a:cs typeface="Arial" charset="0"/>
                </a:rPr>
                <a:t>Author 3</a:t>
              </a:r>
            </a:p>
          </p:txBody>
        </p:sp>
        <p:sp>
          <p:nvSpPr>
            <p:cNvPr id="41" name="TextBox 40">
              <a:extLst>
                <a:ext uri="{FF2B5EF4-FFF2-40B4-BE49-F238E27FC236}">
                  <a16:creationId xmlns:a16="http://schemas.microsoft.com/office/drawing/2014/main" xmlns="" id="{BBEF3948-1EDF-466B-A20C-F3AA9943CF35}"/>
                </a:ext>
              </a:extLst>
            </p:cNvPr>
            <p:cNvSpPr txBox="1"/>
            <p:nvPr/>
          </p:nvSpPr>
          <p:spPr>
            <a:xfrm>
              <a:off x="446420" y="3379931"/>
              <a:ext cx="983603" cy="338555"/>
            </a:xfrm>
            <a:prstGeom prst="rect">
              <a:avLst/>
            </a:prstGeom>
            <a:noFill/>
            <a:ln w="6350">
              <a:solidFill>
                <a:srgbClr val="FF0000"/>
              </a:solidFill>
            </a:ln>
          </p:spPr>
          <p:txBody>
            <a:bodyPr wrap="none" rtlCol="0">
              <a:spAutoFit/>
            </a:bodyPr>
            <a:lstStyle/>
            <a:p>
              <a:pPr fontAlgn="base">
                <a:spcBef>
                  <a:spcPct val="0"/>
                </a:spcBef>
                <a:spcAft>
                  <a:spcPct val="0"/>
                </a:spcAft>
                <a:defRPr/>
              </a:pPr>
              <a:r>
                <a:rPr lang="en-US" sz="1050" b="1" dirty="0">
                  <a:solidFill>
                    <a:srgbClr val="FF0000"/>
                  </a:solidFill>
                  <a:latin typeface="Arial" charset="0"/>
                  <a:cs typeface="Arial" charset="0"/>
                </a:rPr>
                <a:t>Author 4</a:t>
              </a:r>
            </a:p>
          </p:txBody>
        </p:sp>
        <p:sp>
          <p:nvSpPr>
            <p:cNvPr id="42" name="TextBox 41">
              <a:extLst>
                <a:ext uri="{FF2B5EF4-FFF2-40B4-BE49-F238E27FC236}">
                  <a16:creationId xmlns:a16="http://schemas.microsoft.com/office/drawing/2014/main" xmlns="" id="{49245A6E-A4DE-4C59-B7A4-F45CEC6E1D98}"/>
                </a:ext>
              </a:extLst>
            </p:cNvPr>
            <p:cNvSpPr txBox="1"/>
            <p:nvPr/>
          </p:nvSpPr>
          <p:spPr>
            <a:xfrm>
              <a:off x="446420" y="3819410"/>
              <a:ext cx="983603" cy="338555"/>
            </a:xfrm>
            <a:prstGeom prst="rect">
              <a:avLst/>
            </a:prstGeom>
            <a:noFill/>
            <a:ln w="6350">
              <a:solidFill>
                <a:srgbClr val="FF0000"/>
              </a:solidFill>
            </a:ln>
          </p:spPr>
          <p:txBody>
            <a:bodyPr wrap="none" rtlCol="0">
              <a:spAutoFit/>
            </a:bodyPr>
            <a:lstStyle/>
            <a:p>
              <a:pPr fontAlgn="base">
                <a:spcBef>
                  <a:spcPct val="0"/>
                </a:spcBef>
                <a:spcAft>
                  <a:spcPct val="0"/>
                </a:spcAft>
                <a:defRPr/>
              </a:pPr>
              <a:r>
                <a:rPr lang="en-US" sz="1050" b="1" dirty="0">
                  <a:solidFill>
                    <a:srgbClr val="FF0000"/>
                  </a:solidFill>
                  <a:latin typeface="Arial" charset="0"/>
                  <a:cs typeface="Arial" charset="0"/>
                </a:rPr>
                <a:t>Author 5</a:t>
              </a:r>
            </a:p>
          </p:txBody>
        </p:sp>
        <p:cxnSp>
          <p:nvCxnSpPr>
            <p:cNvPr id="43" name="Straight Arrow Connector 42">
              <a:extLst>
                <a:ext uri="{FF2B5EF4-FFF2-40B4-BE49-F238E27FC236}">
                  <a16:creationId xmlns:a16="http://schemas.microsoft.com/office/drawing/2014/main" xmlns="" id="{798D03B8-A7D4-4B77-8E3F-A35229C8B551}"/>
                </a:ext>
              </a:extLst>
            </p:cNvPr>
            <p:cNvCxnSpPr/>
            <p:nvPr/>
          </p:nvCxnSpPr>
          <p:spPr>
            <a:xfrm flipH="1" flipV="1">
              <a:off x="1524000" y="2268279"/>
              <a:ext cx="531629" cy="212652"/>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44" name="Straight Arrow Connector 43">
              <a:extLst>
                <a:ext uri="{FF2B5EF4-FFF2-40B4-BE49-F238E27FC236}">
                  <a16:creationId xmlns:a16="http://schemas.microsoft.com/office/drawing/2014/main" xmlns="" id="{100D03C2-C819-4F4A-A8F3-295E9FFDC452}"/>
                </a:ext>
              </a:extLst>
            </p:cNvPr>
            <p:cNvCxnSpPr>
              <a:endCxn id="39" idx="3"/>
            </p:cNvCxnSpPr>
            <p:nvPr/>
          </p:nvCxnSpPr>
          <p:spPr>
            <a:xfrm rot="5400000" flipH="1">
              <a:off x="1709894" y="2422279"/>
              <a:ext cx="65863" cy="625604"/>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45" name="Straight Arrow Connector 44">
              <a:extLst>
                <a:ext uri="{FF2B5EF4-FFF2-40B4-BE49-F238E27FC236}">
                  <a16:creationId xmlns:a16="http://schemas.microsoft.com/office/drawing/2014/main" xmlns="" id="{F9099D84-DFEA-4E0E-93ED-DB0AFF50EA6E}"/>
                </a:ext>
              </a:extLst>
            </p:cNvPr>
            <p:cNvCxnSpPr>
              <a:endCxn id="40" idx="3"/>
            </p:cNvCxnSpPr>
            <p:nvPr/>
          </p:nvCxnSpPr>
          <p:spPr>
            <a:xfrm rot="5400000">
              <a:off x="1720821" y="2774923"/>
              <a:ext cx="65275" cy="646870"/>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46" name="Straight Arrow Connector 45">
              <a:extLst>
                <a:ext uri="{FF2B5EF4-FFF2-40B4-BE49-F238E27FC236}">
                  <a16:creationId xmlns:a16="http://schemas.microsoft.com/office/drawing/2014/main" xmlns="" id="{B2405750-B585-453A-BF68-9AF97D781EF9}"/>
                </a:ext>
              </a:extLst>
            </p:cNvPr>
            <p:cNvCxnSpPr/>
            <p:nvPr/>
          </p:nvCxnSpPr>
          <p:spPr>
            <a:xfrm flipH="1">
              <a:off x="1486586" y="3289005"/>
              <a:ext cx="632837" cy="260209"/>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47" name="Straight Arrow Connector 46">
              <a:extLst>
                <a:ext uri="{FF2B5EF4-FFF2-40B4-BE49-F238E27FC236}">
                  <a16:creationId xmlns:a16="http://schemas.microsoft.com/office/drawing/2014/main" xmlns="" id="{5A5C744C-DED7-4C21-9797-ABC36EEFB1C8}"/>
                </a:ext>
              </a:extLst>
            </p:cNvPr>
            <p:cNvCxnSpPr/>
            <p:nvPr/>
          </p:nvCxnSpPr>
          <p:spPr>
            <a:xfrm flipH="1">
              <a:off x="1458233" y="3459126"/>
              <a:ext cx="756883" cy="593363"/>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grpSp>
      <p:grpSp>
        <p:nvGrpSpPr>
          <p:cNvPr id="48" name="Group 47">
            <a:extLst>
              <a:ext uri="{FF2B5EF4-FFF2-40B4-BE49-F238E27FC236}">
                <a16:creationId xmlns:a16="http://schemas.microsoft.com/office/drawing/2014/main" xmlns="" id="{02BDCFF2-28B6-4B58-808B-595C8739D814}"/>
              </a:ext>
            </a:extLst>
          </p:cNvPr>
          <p:cNvGrpSpPr/>
          <p:nvPr/>
        </p:nvGrpSpPr>
        <p:grpSpPr>
          <a:xfrm rot="5400000">
            <a:off x="5098019" y="1161768"/>
            <a:ext cx="1229541" cy="1548423"/>
            <a:chOff x="575729" y="2093403"/>
            <a:chExt cx="1639387" cy="2064564"/>
          </a:xfrm>
        </p:grpSpPr>
        <p:sp>
          <p:nvSpPr>
            <p:cNvPr id="49" name="TextBox 48">
              <a:extLst>
                <a:ext uri="{FF2B5EF4-FFF2-40B4-BE49-F238E27FC236}">
                  <a16:creationId xmlns:a16="http://schemas.microsoft.com/office/drawing/2014/main" xmlns="" id="{34565469-D83B-45EC-BF21-BA9EB03C54AB}"/>
                </a:ext>
              </a:extLst>
            </p:cNvPr>
            <p:cNvSpPr txBox="1"/>
            <p:nvPr/>
          </p:nvSpPr>
          <p:spPr>
            <a:xfrm>
              <a:off x="575730" y="2093403"/>
              <a:ext cx="724985" cy="338555"/>
            </a:xfrm>
            <a:prstGeom prst="rect">
              <a:avLst/>
            </a:prstGeom>
            <a:noFill/>
            <a:ln w="6350">
              <a:solidFill>
                <a:srgbClr val="FF0000"/>
              </a:solidFill>
            </a:ln>
          </p:spPr>
          <p:txBody>
            <a:bodyPr wrap="none" rtlCol="0">
              <a:spAutoFit/>
            </a:bodyPr>
            <a:lstStyle/>
            <a:p>
              <a:pPr fontAlgn="base">
                <a:spcBef>
                  <a:spcPct val="0"/>
                </a:spcBef>
                <a:spcAft>
                  <a:spcPct val="0"/>
                </a:spcAft>
                <a:defRPr/>
              </a:pPr>
              <a:r>
                <a:rPr lang="en-US" sz="1050" b="1" dirty="0">
                  <a:solidFill>
                    <a:srgbClr val="FF0000"/>
                  </a:solidFill>
                  <a:latin typeface="Arial" charset="0"/>
                  <a:cs typeface="Arial" charset="0"/>
                </a:rPr>
                <a:t>Fair 1</a:t>
              </a:r>
            </a:p>
          </p:txBody>
        </p:sp>
        <p:sp>
          <p:nvSpPr>
            <p:cNvPr id="50" name="TextBox 49">
              <a:extLst>
                <a:ext uri="{FF2B5EF4-FFF2-40B4-BE49-F238E27FC236}">
                  <a16:creationId xmlns:a16="http://schemas.microsoft.com/office/drawing/2014/main" xmlns="" id="{1C6A7DB3-A99A-4C1E-B8DE-F20B36C76302}"/>
                </a:ext>
              </a:extLst>
            </p:cNvPr>
            <p:cNvSpPr txBox="1"/>
            <p:nvPr/>
          </p:nvSpPr>
          <p:spPr>
            <a:xfrm>
              <a:off x="575729" y="2532874"/>
              <a:ext cx="724985" cy="338555"/>
            </a:xfrm>
            <a:prstGeom prst="rect">
              <a:avLst/>
            </a:prstGeom>
            <a:noFill/>
            <a:ln w="6350">
              <a:solidFill>
                <a:srgbClr val="FF0000"/>
              </a:solidFill>
            </a:ln>
          </p:spPr>
          <p:txBody>
            <a:bodyPr wrap="none" rtlCol="0">
              <a:spAutoFit/>
            </a:bodyPr>
            <a:lstStyle/>
            <a:p>
              <a:pPr fontAlgn="base">
                <a:spcBef>
                  <a:spcPct val="0"/>
                </a:spcBef>
                <a:spcAft>
                  <a:spcPct val="0"/>
                </a:spcAft>
                <a:defRPr/>
              </a:pPr>
              <a:r>
                <a:rPr lang="en-US" sz="1050" b="1" dirty="0">
                  <a:solidFill>
                    <a:srgbClr val="FF0000"/>
                  </a:solidFill>
                  <a:latin typeface="Arial" charset="0"/>
                  <a:cs typeface="Arial" charset="0"/>
                </a:rPr>
                <a:t>Fair 2</a:t>
              </a:r>
            </a:p>
          </p:txBody>
        </p:sp>
        <p:sp>
          <p:nvSpPr>
            <p:cNvPr id="51" name="TextBox 50">
              <a:extLst>
                <a:ext uri="{FF2B5EF4-FFF2-40B4-BE49-F238E27FC236}">
                  <a16:creationId xmlns:a16="http://schemas.microsoft.com/office/drawing/2014/main" xmlns="" id="{2CF5EB15-902E-41ED-9ED7-EB2FE6BE6595}"/>
                </a:ext>
              </a:extLst>
            </p:cNvPr>
            <p:cNvSpPr txBox="1"/>
            <p:nvPr/>
          </p:nvSpPr>
          <p:spPr>
            <a:xfrm>
              <a:off x="575732" y="2961720"/>
              <a:ext cx="724985" cy="338555"/>
            </a:xfrm>
            <a:prstGeom prst="rect">
              <a:avLst/>
            </a:prstGeom>
            <a:noFill/>
            <a:ln w="6350">
              <a:solidFill>
                <a:srgbClr val="FF0000"/>
              </a:solidFill>
            </a:ln>
          </p:spPr>
          <p:txBody>
            <a:bodyPr wrap="none" rtlCol="0">
              <a:spAutoFit/>
            </a:bodyPr>
            <a:lstStyle/>
            <a:p>
              <a:pPr fontAlgn="base">
                <a:spcBef>
                  <a:spcPct val="0"/>
                </a:spcBef>
                <a:spcAft>
                  <a:spcPct val="0"/>
                </a:spcAft>
                <a:defRPr/>
              </a:pPr>
              <a:r>
                <a:rPr lang="en-US" sz="1050" b="1" dirty="0">
                  <a:solidFill>
                    <a:srgbClr val="FF0000"/>
                  </a:solidFill>
                  <a:latin typeface="Arial" charset="0"/>
                  <a:cs typeface="Arial" charset="0"/>
                </a:rPr>
                <a:t>Fair 3</a:t>
              </a:r>
            </a:p>
          </p:txBody>
        </p:sp>
        <p:sp>
          <p:nvSpPr>
            <p:cNvPr id="52" name="TextBox 51">
              <a:extLst>
                <a:ext uri="{FF2B5EF4-FFF2-40B4-BE49-F238E27FC236}">
                  <a16:creationId xmlns:a16="http://schemas.microsoft.com/office/drawing/2014/main" xmlns="" id="{8836273F-B55A-4812-8222-C0B3D33A72C4}"/>
                </a:ext>
              </a:extLst>
            </p:cNvPr>
            <p:cNvSpPr txBox="1"/>
            <p:nvPr/>
          </p:nvSpPr>
          <p:spPr>
            <a:xfrm>
              <a:off x="575732" y="3379933"/>
              <a:ext cx="724985" cy="338555"/>
            </a:xfrm>
            <a:prstGeom prst="rect">
              <a:avLst/>
            </a:prstGeom>
            <a:noFill/>
            <a:ln w="6350">
              <a:solidFill>
                <a:srgbClr val="FF0000"/>
              </a:solidFill>
            </a:ln>
          </p:spPr>
          <p:txBody>
            <a:bodyPr wrap="none" rtlCol="0">
              <a:spAutoFit/>
            </a:bodyPr>
            <a:lstStyle/>
            <a:p>
              <a:pPr fontAlgn="base">
                <a:spcBef>
                  <a:spcPct val="0"/>
                </a:spcBef>
                <a:spcAft>
                  <a:spcPct val="0"/>
                </a:spcAft>
                <a:defRPr/>
              </a:pPr>
              <a:r>
                <a:rPr lang="en-US" sz="1050" b="1" dirty="0">
                  <a:solidFill>
                    <a:srgbClr val="FF0000"/>
                  </a:solidFill>
                  <a:latin typeface="Arial" charset="0"/>
                  <a:cs typeface="Arial" charset="0"/>
                </a:rPr>
                <a:t>Fair 4</a:t>
              </a:r>
            </a:p>
          </p:txBody>
        </p:sp>
        <p:sp>
          <p:nvSpPr>
            <p:cNvPr id="53" name="TextBox 52">
              <a:extLst>
                <a:ext uri="{FF2B5EF4-FFF2-40B4-BE49-F238E27FC236}">
                  <a16:creationId xmlns:a16="http://schemas.microsoft.com/office/drawing/2014/main" xmlns="" id="{4C9E3245-C383-4E18-8883-E0E31830A455}"/>
                </a:ext>
              </a:extLst>
            </p:cNvPr>
            <p:cNvSpPr txBox="1"/>
            <p:nvPr/>
          </p:nvSpPr>
          <p:spPr>
            <a:xfrm>
              <a:off x="575732" y="3819412"/>
              <a:ext cx="724985" cy="338555"/>
            </a:xfrm>
            <a:prstGeom prst="rect">
              <a:avLst/>
            </a:prstGeom>
            <a:noFill/>
            <a:ln w="6350">
              <a:solidFill>
                <a:srgbClr val="FF0000"/>
              </a:solidFill>
            </a:ln>
          </p:spPr>
          <p:txBody>
            <a:bodyPr wrap="none" rtlCol="0">
              <a:spAutoFit/>
            </a:bodyPr>
            <a:lstStyle/>
            <a:p>
              <a:pPr fontAlgn="base">
                <a:spcBef>
                  <a:spcPct val="0"/>
                </a:spcBef>
                <a:spcAft>
                  <a:spcPct val="0"/>
                </a:spcAft>
                <a:defRPr/>
              </a:pPr>
              <a:r>
                <a:rPr lang="en-US" sz="1050" b="1" dirty="0">
                  <a:solidFill>
                    <a:srgbClr val="FF0000"/>
                  </a:solidFill>
                  <a:latin typeface="Arial" charset="0"/>
                  <a:cs typeface="Arial" charset="0"/>
                </a:rPr>
                <a:t>Fair 5</a:t>
              </a:r>
            </a:p>
          </p:txBody>
        </p:sp>
        <p:cxnSp>
          <p:nvCxnSpPr>
            <p:cNvPr id="54" name="Straight Arrow Connector 53">
              <a:extLst>
                <a:ext uri="{FF2B5EF4-FFF2-40B4-BE49-F238E27FC236}">
                  <a16:creationId xmlns:a16="http://schemas.microsoft.com/office/drawing/2014/main" xmlns="" id="{454533C1-34D9-4D65-B1D2-BC3BE2E9D68E}"/>
                </a:ext>
              </a:extLst>
            </p:cNvPr>
            <p:cNvCxnSpPr/>
            <p:nvPr/>
          </p:nvCxnSpPr>
          <p:spPr>
            <a:xfrm flipH="1" flipV="1">
              <a:off x="1524000" y="2268279"/>
              <a:ext cx="531629" cy="212652"/>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55" name="Straight Arrow Connector 54">
              <a:extLst>
                <a:ext uri="{FF2B5EF4-FFF2-40B4-BE49-F238E27FC236}">
                  <a16:creationId xmlns:a16="http://schemas.microsoft.com/office/drawing/2014/main" xmlns="" id="{90949BAC-3985-440A-91E5-B217A3060C5B}"/>
                </a:ext>
              </a:extLst>
            </p:cNvPr>
            <p:cNvCxnSpPr>
              <a:endCxn id="50" idx="3"/>
            </p:cNvCxnSpPr>
            <p:nvPr/>
          </p:nvCxnSpPr>
          <p:spPr>
            <a:xfrm rot="16200000" flipV="1">
              <a:off x="1645244" y="2357620"/>
              <a:ext cx="65859" cy="754918"/>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56" name="Straight Arrow Connector 55">
              <a:extLst>
                <a:ext uri="{FF2B5EF4-FFF2-40B4-BE49-F238E27FC236}">
                  <a16:creationId xmlns:a16="http://schemas.microsoft.com/office/drawing/2014/main" xmlns="" id="{91465FF7-801B-4682-AEC7-63F529CC6FD5}"/>
                </a:ext>
              </a:extLst>
            </p:cNvPr>
            <p:cNvCxnSpPr>
              <a:endCxn id="51" idx="3"/>
            </p:cNvCxnSpPr>
            <p:nvPr/>
          </p:nvCxnSpPr>
          <p:spPr>
            <a:xfrm rot="16200000" flipH="1" flipV="1">
              <a:off x="1656167" y="2710267"/>
              <a:ext cx="65280" cy="776180"/>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57" name="Straight Arrow Connector 56">
              <a:extLst>
                <a:ext uri="{FF2B5EF4-FFF2-40B4-BE49-F238E27FC236}">
                  <a16:creationId xmlns:a16="http://schemas.microsoft.com/office/drawing/2014/main" xmlns="" id="{263F4C6B-5AE7-4964-9D3B-7B8B0D99DC79}"/>
                </a:ext>
              </a:extLst>
            </p:cNvPr>
            <p:cNvCxnSpPr/>
            <p:nvPr/>
          </p:nvCxnSpPr>
          <p:spPr>
            <a:xfrm flipH="1">
              <a:off x="1486586" y="3289005"/>
              <a:ext cx="632837" cy="260209"/>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58" name="Straight Arrow Connector 57">
              <a:extLst>
                <a:ext uri="{FF2B5EF4-FFF2-40B4-BE49-F238E27FC236}">
                  <a16:creationId xmlns:a16="http://schemas.microsoft.com/office/drawing/2014/main" xmlns="" id="{77F4D776-30FD-453F-B1C3-65AD7982ED10}"/>
                </a:ext>
              </a:extLst>
            </p:cNvPr>
            <p:cNvCxnSpPr/>
            <p:nvPr/>
          </p:nvCxnSpPr>
          <p:spPr>
            <a:xfrm flipH="1">
              <a:off x="1458233" y="3459126"/>
              <a:ext cx="756883" cy="593363"/>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grpSp>
      <p:sp>
        <p:nvSpPr>
          <p:cNvPr id="59" name="TextBox 58">
            <a:extLst>
              <a:ext uri="{FF2B5EF4-FFF2-40B4-BE49-F238E27FC236}">
                <a16:creationId xmlns:a16="http://schemas.microsoft.com/office/drawing/2014/main" xmlns="" id="{0CB5D954-58B1-40A6-890F-7A5DAFE9D1DF}"/>
              </a:ext>
            </a:extLst>
          </p:cNvPr>
          <p:cNvSpPr txBox="1"/>
          <p:nvPr/>
        </p:nvSpPr>
        <p:spPr>
          <a:xfrm>
            <a:off x="9497127" y="3283170"/>
            <a:ext cx="678391" cy="253916"/>
          </a:xfrm>
          <a:prstGeom prst="rect">
            <a:avLst/>
          </a:prstGeom>
          <a:noFill/>
          <a:ln w="6350">
            <a:solidFill>
              <a:srgbClr val="FF0000"/>
            </a:solidFill>
          </a:ln>
        </p:spPr>
        <p:txBody>
          <a:bodyPr wrap="none" rtlCol="0">
            <a:spAutoFit/>
          </a:bodyPr>
          <a:lstStyle/>
          <a:p>
            <a:pPr fontAlgn="base">
              <a:spcBef>
                <a:spcPct val="0"/>
              </a:spcBef>
              <a:spcAft>
                <a:spcPct val="0"/>
              </a:spcAft>
              <a:defRPr/>
            </a:pPr>
            <a:r>
              <a:rPr lang="en-US" sz="1050" b="1" dirty="0">
                <a:solidFill>
                  <a:srgbClr val="FF0000"/>
                </a:solidFill>
                <a:latin typeface="Arial" charset="0"/>
                <a:cs typeface="Arial" charset="0"/>
              </a:rPr>
              <a:t>OBSE 1</a:t>
            </a:r>
          </a:p>
        </p:txBody>
      </p:sp>
      <p:sp>
        <p:nvSpPr>
          <p:cNvPr id="60" name="TextBox 59">
            <a:extLst>
              <a:ext uri="{FF2B5EF4-FFF2-40B4-BE49-F238E27FC236}">
                <a16:creationId xmlns:a16="http://schemas.microsoft.com/office/drawing/2014/main" xmlns="" id="{2503B8CE-5A90-46B2-A34F-E60838AF655A}"/>
              </a:ext>
            </a:extLst>
          </p:cNvPr>
          <p:cNvSpPr txBox="1"/>
          <p:nvPr/>
        </p:nvSpPr>
        <p:spPr>
          <a:xfrm>
            <a:off x="9497127" y="3612774"/>
            <a:ext cx="678391" cy="253916"/>
          </a:xfrm>
          <a:prstGeom prst="rect">
            <a:avLst/>
          </a:prstGeom>
          <a:noFill/>
          <a:ln w="6350">
            <a:solidFill>
              <a:srgbClr val="FF0000"/>
            </a:solidFill>
          </a:ln>
        </p:spPr>
        <p:txBody>
          <a:bodyPr wrap="none" rtlCol="0">
            <a:spAutoFit/>
          </a:bodyPr>
          <a:lstStyle/>
          <a:p>
            <a:pPr fontAlgn="base">
              <a:spcBef>
                <a:spcPct val="0"/>
              </a:spcBef>
              <a:spcAft>
                <a:spcPct val="0"/>
              </a:spcAft>
              <a:defRPr/>
            </a:pPr>
            <a:r>
              <a:rPr lang="en-US" sz="1050" b="1" dirty="0">
                <a:solidFill>
                  <a:srgbClr val="FF0000"/>
                </a:solidFill>
                <a:latin typeface="Arial" charset="0"/>
                <a:cs typeface="Arial" charset="0"/>
              </a:rPr>
              <a:t>OBSE 2</a:t>
            </a:r>
          </a:p>
        </p:txBody>
      </p:sp>
      <p:sp>
        <p:nvSpPr>
          <p:cNvPr id="61" name="TextBox 60">
            <a:extLst>
              <a:ext uri="{FF2B5EF4-FFF2-40B4-BE49-F238E27FC236}">
                <a16:creationId xmlns:a16="http://schemas.microsoft.com/office/drawing/2014/main" xmlns="" id="{8B6A6402-4F63-4818-BF38-DFECF7F1B4CD}"/>
              </a:ext>
            </a:extLst>
          </p:cNvPr>
          <p:cNvSpPr txBox="1"/>
          <p:nvPr/>
        </p:nvSpPr>
        <p:spPr>
          <a:xfrm>
            <a:off x="9497127" y="3934409"/>
            <a:ext cx="678391" cy="253916"/>
          </a:xfrm>
          <a:prstGeom prst="rect">
            <a:avLst/>
          </a:prstGeom>
          <a:noFill/>
          <a:ln w="6350">
            <a:solidFill>
              <a:srgbClr val="FF0000"/>
            </a:solidFill>
          </a:ln>
        </p:spPr>
        <p:txBody>
          <a:bodyPr wrap="none" rtlCol="0">
            <a:spAutoFit/>
          </a:bodyPr>
          <a:lstStyle/>
          <a:p>
            <a:pPr fontAlgn="base">
              <a:spcBef>
                <a:spcPct val="0"/>
              </a:spcBef>
              <a:spcAft>
                <a:spcPct val="0"/>
              </a:spcAft>
              <a:defRPr/>
            </a:pPr>
            <a:r>
              <a:rPr lang="en-US" sz="1050" b="1" dirty="0">
                <a:solidFill>
                  <a:srgbClr val="FF0000"/>
                </a:solidFill>
                <a:latin typeface="Arial" charset="0"/>
                <a:cs typeface="Arial" charset="0"/>
              </a:rPr>
              <a:t>OBSE 3</a:t>
            </a:r>
          </a:p>
        </p:txBody>
      </p:sp>
      <p:sp>
        <p:nvSpPr>
          <p:cNvPr id="62" name="TextBox 61">
            <a:extLst>
              <a:ext uri="{FF2B5EF4-FFF2-40B4-BE49-F238E27FC236}">
                <a16:creationId xmlns:a16="http://schemas.microsoft.com/office/drawing/2014/main" xmlns="" id="{9690ABBD-317C-4846-99AA-245B8964B90C}"/>
              </a:ext>
            </a:extLst>
          </p:cNvPr>
          <p:cNvSpPr txBox="1"/>
          <p:nvPr/>
        </p:nvSpPr>
        <p:spPr>
          <a:xfrm>
            <a:off x="9497127" y="4248068"/>
            <a:ext cx="678391" cy="253916"/>
          </a:xfrm>
          <a:prstGeom prst="rect">
            <a:avLst/>
          </a:prstGeom>
          <a:noFill/>
          <a:ln w="6350">
            <a:solidFill>
              <a:srgbClr val="FF0000"/>
            </a:solidFill>
          </a:ln>
        </p:spPr>
        <p:txBody>
          <a:bodyPr wrap="none" rtlCol="0">
            <a:spAutoFit/>
          </a:bodyPr>
          <a:lstStyle/>
          <a:p>
            <a:pPr fontAlgn="base">
              <a:spcBef>
                <a:spcPct val="0"/>
              </a:spcBef>
              <a:spcAft>
                <a:spcPct val="0"/>
              </a:spcAft>
              <a:defRPr/>
            </a:pPr>
            <a:r>
              <a:rPr lang="en-US" sz="1050" b="1" dirty="0">
                <a:solidFill>
                  <a:srgbClr val="FF0000"/>
                </a:solidFill>
                <a:latin typeface="Arial" charset="0"/>
                <a:cs typeface="Arial" charset="0"/>
              </a:rPr>
              <a:t>OBSE 4</a:t>
            </a:r>
          </a:p>
        </p:txBody>
      </p:sp>
      <p:sp>
        <p:nvSpPr>
          <p:cNvPr id="63" name="TextBox 62">
            <a:extLst>
              <a:ext uri="{FF2B5EF4-FFF2-40B4-BE49-F238E27FC236}">
                <a16:creationId xmlns:a16="http://schemas.microsoft.com/office/drawing/2014/main" xmlns="" id="{B83A9EC2-FEAD-4A78-B005-E3B42D4AEF42}"/>
              </a:ext>
            </a:extLst>
          </p:cNvPr>
          <p:cNvSpPr txBox="1"/>
          <p:nvPr/>
        </p:nvSpPr>
        <p:spPr>
          <a:xfrm>
            <a:off x="9497127" y="4577678"/>
            <a:ext cx="678391" cy="253916"/>
          </a:xfrm>
          <a:prstGeom prst="rect">
            <a:avLst/>
          </a:prstGeom>
          <a:noFill/>
          <a:ln w="6350">
            <a:solidFill>
              <a:srgbClr val="FF0000"/>
            </a:solidFill>
          </a:ln>
        </p:spPr>
        <p:txBody>
          <a:bodyPr wrap="none" rtlCol="0">
            <a:spAutoFit/>
          </a:bodyPr>
          <a:lstStyle/>
          <a:p>
            <a:pPr fontAlgn="base">
              <a:spcBef>
                <a:spcPct val="0"/>
              </a:spcBef>
              <a:spcAft>
                <a:spcPct val="0"/>
              </a:spcAft>
              <a:defRPr/>
            </a:pPr>
            <a:r>
              <a:rPr lang="en-US" sz="1050" b="1" dirty="0">
                <a:solidFill>
                  <a:srgbClr val="FF0000"/>
                </a:solidFill>
                <a:latin typeface="Arial" charset="0"/>
                <a:cs typeface="Arial" charset="0"/>
              </a:rPr>
              <a:t>OBSE 5</a:t>
            </a:r>
          </a:p>
        </p:txBody>
      </p:sp>
      <p:cxnSp>
        <p:nvCxnSpPr>
          <p:cNvPr id="64" name="Straight Arrow Connector 63">
            <a:extLst>
              <a:ext uri="{FF2B5EF4-FFF2-40B4-BE49-F238E27FC236}">
                <a16:creationId xmlns:a16="http://schemas.microsoft.com/office/drawing/2014/main" xmlns="" id="{5312C106-67A8-4098-B18D-8F72B16A0B95}"/>
              </a:ext>
            </a:extLst>
          </p:cNvPr>
          <p:cNvCxnSpPr/>
          <p:nvPr/>
        </p:nvCxnSpPr>
        <p:spPr>
          <a:xfrm flipV="1">
            <a:off x="8898561" y="3370889"/>
            <a:ext cx="409141" cy="159489"/>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65" name="Straight Arrow Connector 64">
            <a:extLst>
              <a:ext uri="{FF2B5EF4-FFF2-40B4-BE49-F238E27FC236}">
                <a16:creationId xmlns:a16="http://schemas.microsoft.com/office/drawing/2014/main" xmlns="" id="{8381DEF1-0C93-4539-9FC8-E1295A326207}"/>
              </a:ext>
            </a:extLst>
          </p:cNvPr>
          <p:cNvCxnSpPr/>
          <p:nvPr/>
        </p:nvCxnSpPr>
        <p:spPr>
          <a:xfrm rot="5400000" flipH="1" flipV="1">
            <a:off x="9135696" y="3451186"/>
            <a:ext cx="49394" cy="635303"/>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66" name="Straight Arrow Connector 65">
            <a:extLst>
              <a:ext uri="{FF2B5EF4-FFF2-40B4-BE49-F238E27FC236}">
                <a16:creationId xmlns:a16="http://schemas.microsoft.com/office/drawing/2014/main" xmlns="" id="{0B128DC6-4AD8-4052-81D4-3FD086B7DC14}"/>
              </a:ext>
            </a:extLst>
          </p:cNvPr>
          <p:cNvCxnSpPr/>
          <p:nvPr/>
        </p:nvCxnSpPr>
        <p:spPr>
          <a:xfrm rot="5400000" flipV="1">
            <a:off x="9143682" y="3699513"/>
            <a:ext cx="48958" cy="651669"/>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67" name="Straight Arrow Connector 66">
            <a:extLst>
              <a:ext uri="{FF2B5EF4-FFF2-40B4-BE49-F238E27FC236}">
                <a16:creationId xmlns:a16="http://schemas.microsoft.com/office/drawing/2014/main" xmlns="" id="{403354D9-A0B8-4FAB-A1F2-DBDEBEAA8DB9}"/>
              </a:ext>
            </a:extLst>
          </p:cNvPr>
          <p:cNvCxnSpPr/>
          <p:nvPr/>
        </p:nvCxnSpPr>
        <p:spPr>
          <a:xfrm>
            <a:off x="8849465" y="4136434"/>
            <a:ext cx="487031" cy="195157"/>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68" name="Straight Arrow Connector 67">
            <a:extLst>
              <a:ext uri="{FF2B5EF4-FFF2-40B4-BE49-F238E27FC236}">
                <a16:creationId xmlns:a16="http://schemas.microsoft.com/office/drawing/2014/main" xmlns="" id="{CBDA4241-81A1-448F-94D0-4425C50F41C8}"/>
              </a:ext>
            </a:extLst>
          </p:cNvPr>
          <p:cNvCxnSpPr/>
          <p:nvPr/>
        </p:nvCxnSpPr>
        <p:spPr>
          <a:xfrm>
            <a:off x="8775819" y="4264024"/>
            <a:ext cx="582497" cy="445022"/>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69" name="TextBox 68">
            <a:extLst>
              <a:ext uri="{FF2B5EF4-FFF2-40B4-BE49-F238E27FC236}">
                <a16:creationId xmlns:a16="http://schemas.microsoft.com/office/drawing/2014/main" xmlns="" id="{41DE6E1D-4F73-4EFD-B647-8CA152BDBCE9}"/>
              </a:ext>
            </a:extLst>
          </p:cNvPr>
          <p:cNvSpPr txBox="1"/>
          <p:nvPr/>
        </p:nvSpPr>
        <p:spPr>
          <a:xfrm>
            <a:off x="10064973" y="1659047"/>
            <a:ext cx="574196" cy="253916"/>
          </a:xfrm>
          <a:prstGeom prst="rect">
            <a:avLst/>
          </a:prstGeom>
          <a:noFill/>
          <a:ln w="6350">
            <a:solidFill>
              <a:srgbClr val="FF0000"/>
            </a:solidFill>
          </a:ln>
        </p:spPr>
        <p:txBody>
          <a:bodyPr wrap="none" rtlCol="0">
            <a:spAutoFit/>
          </a:bodyPr>
          <a:lstStyle/>
          <a:p>
            <a:pPr fontAlgn="base">
              <a:spcBef>
                <a:spcPct val="0"/>
              </a:spcBef>
              <a:spcAft>
                <a:spcPct val="0"/>
              </a:spcAft>
              <a:defRPr/>
            </a:pPr>
            <a:r>
              <a:rPr lang="en-US" sz="1050" b="1" dirty="0">
                <a:solidFill>
                  <a:srgbClr val="FF0000"/>
                </a:solidFill>
                <a:latin typeface="Arial" charset="0"/>
                <a:cs typeface="Arial" charset="0"/>
              </a:rPr>
              <a:t>REP 1</a:t>
            </a:r>
          </a:p>
        </p:txBody>
      </p:sp>
      <p:sp>
        <p:nvSpPr>
          <p:cNvPr id="70" name="TextBox 69">
            <a:extLst>
              <a:ext uri="{FF2B5EF4-FFF2-40B4-BE49-F238E27FC236}">
                <a16:creationId xmlns:a16="http://schemas.microsoft.com/office/drawing/2014/main" xmlns="" id="{363AF5CD-0168-4891-9BF6-0B8299A2EC08}"/>
              </a:ext>
            </a:extLst>
          </p:cNvPr>
          <p:cNvSpPr txBox="1"/>
          <p:nvPr/>
        </p:nvSpPr>
        <p:spPr>
          <a:xfrm>
            <a:off x="10064973" y="1988651"/>
            <a:ext cx="574196" cy="253916"/>
          </a:xfrm>
          <a:prstGeom prst="rect">
            <a:avLst/>
          </a:prstGeom>
          <a:noFill/>
          <a:ln w="6350">
            <a:solidFill>
              <a:srgbClr val="FF0000"/>
            </a:solidFill>
          </a:ln>
        </p:spPr>
        <p:txBody>
          <a:bodyPr wrap="none" rtlCol="0">
            <a:spAutoFit/>
          </a:bodyPr>
          <a:lstStyle/>
          <a:p>
            <a:pPr fontAlgn="base">
              <a:spcBef>
                <a:spcPct val="0"/>
              </a:spcBef>
              <a:spcAft>
                <a:spcPct val="0"/>
              </a:spcAft>
              <a:defRPr/>
            </a:pPr>
            <a:r>
              <a:rPr lang="en-US" sz="1050" b="1" dirty="0">
                <a:solidFill>
                  <a:srgbClr val="FF0000"/>
                </a:solidFill>
                <a:latin typeface="Arial" charset="0"/>
                <a:cs typeface="Arial" charset="0"/>
              </a:rPr>
              <a:t>REP 2</a:t>
            </a:r>
          </a:p>
        </p:txBody>
      </p:sp>
      <p:sp>
        <p:nvSpPr>
          <p:cNvPr id="71" name="TextBox 70">
            <a:extLst>
              <a:ext uri="{FF2B5EF4-FFF2-40B4-BE49-F238E27FC236}">
                <a16:creationId xmlns:a16="http://schemas.microsoft.com/office/drawing/2014/main" xmlns="" id="{71EDE180-7B17-4F88-9657-978F1568B906}"/>
              </a:ext>
            </a:extLst>
          </p:cNvPr>
          <p:cNvSpPr txBox="1"/>
          <p:nvPr/>
        </p:nvSpPr>
        <p:spPr>
          <a:xfrm>
            <a:off x="10064973" y="2310285"/>
            <a:ext cx="574196" cy="253916"/>
          </a:xfrm>
          <a:prstGeom prst="rect">
            <a:avLst/>
          </a:prstGeom>
          <a:noFill/>
          <a:ln w="6350">
            <a:solidFill>
              <a:srgbClr val="FF0000"/>
            </a:solidFill>
          </a:ln>
        </p:spPr>
        <p:txBody>
          <a:bodyPr wrap="none" rtlCol="0">
            <a:spAutoFit/>
          </a:bodyPr>
          <a:lstStyle/>
          <a:p>
            <a:pPr fontAlgn="base">
              <a:spcBef>
                <a:spcPct val="0"/>
              </a:spcBef>
              <a:spcAft>
                <a:spcPct val="0"/>
              </a:spcAft>
              <a:defRPr/>
            </a:pPr>
            <a:r>
              <a:rPr lang="en-US" sz="1050" b="1" dirty="0">
                <a:solidFill>
                  <a:srgbClr val="FF0000"/>
                </a:solidFill>
                <a:latin typeface="Arial" charset="0"/>
                <a:cs typeface="Arial" charset="0"/>
              </a:rPr>
              <a:t>REP 3</a:t>
            </a:r>
          </a:p>
        </p:txBody>
      </p:sp>
      <p:sp>
        <p:nvSpPr>
          <p:cNvPr id="72" name="TextBox 71">
            <a:extLst>
              <a:ext uri="{FF2B5EF4-FFF2-40B4-BE49-F238E27FC236}">
                <a16:creationId xmlns:a16="http://schemas.microsoft.com/office/drawing/2014/main" xmlns="" id="{56B90C28-C715-4621-B31B-16FE50C96370}"/>
              </a:ext>
            </a:extLst>
          </p:cNvPr>
          <p:cNvSpPr txBox="1"/>
          <p:nvPr/>
        </p:nvSpPr>
        <p:spPr>
          <a:xfrm>
            <a:off x="10064973" y="2623945"/>
            <a:ext cx="574196" cy="253916"/>
          </a:xfrm>
          <a:prstGeom prst="rect">
            <a:avLst/>
          </a:prstGeom>
          <a:noFill/>
          <a:ln w="6350">
            <a:solidFill>
              <a:srgbClr val="FF0000"/>
            </a:solidFill>
          </a:ln>
        </p:spPr>
        <p:txBody>
          <a:bodyPr wrap="none" rtlCol="0">
            <a:spAutoFit/>
          </a:bodyPr>
          <a:lstStyle/>
          <a:p>
            <a:pPr fontAlgn="base">
              <a:spcBef>
                <a:spcPct val="0"/>
              </a:spcBef>
              <a:spcAft>
                <a:spcPct val="0"/>
              </a:spcAft>
              <a:defRPr/>
            </a:pPr>
            <a:r>
              <a:rPr lang="en-US" sz="1050" b="1" dirty="0">
                <a:solidFill>
                  <a:srgbClr val="FF0000"/>
                </a:solidFill>
                <a:latin typeface="Arial" charset="0"/>
                <a:cs typeface="Arial" charset="0"/>
              </a:rPr>
              <a:t>REP 4</a:t>
            </a:r>
          </a:p>
        </p:txBody>
      </p:sp>
      <p:sp>
        <p:nvSpPr>
          <p:cNvPr id="73" name="TextBox 72">
            <a:extLst>
              <a:ext uri="{FF2B5EF4-FFF2-40B4-BE49-F238E27FC236}">
                <a16:creationId xmlns:a16="http://schemas.microsoft.com/office/drawing/2014/main" xmlns="" id="{8BEA2FAB-47EC-4965-B602-D57A0D030563}"/>
              </a:ext>
            </a:extLst>
          </p:cNvPr>
          <p:cNvSpPr txBox="1"/>
          <p:nvPr/>
        </p:nvSpPr>
        <p:spPr>
          <a:xfrm>
            <a:off x="10064973" y="2953554"/>
            <a:ext cx="574196" cy="253916"/>
          </a:xfrm>
          <a:prstGeom prst="rect">
            <a:avLst/>
          </a:prstGeom>
          <a:noFill/>
          <a:ln w="6350">
            <a:solidFill>
              <a:srgbClr val="FF0000"/>
            </a:solidFill>
          </a:ln>
        </p:spPr>
        <p:txBody>
          <a:bodyPr wrap="none" rtlCol="0">
            <a:spAutoFit/>
          </a:bodyPr>
          <a:lstStyle/>
          <a:p>
            <a:pPr fontAlgn="base">
              <a:spcBef>
                <a:spcPct val="0"/>
              </a:spcBef>
              <a:spcAft>
                <a:spcPct val="0"/>
              </a:spcAft>
              <a:defRPr/>
            </a:pPr>
            <a:r>
              <a:rPr lang="en-US" sz="1050" b="1" dirty="0">
                <a:solidFill>
                  <a:srgbClr val="FF0000"/>
                </a:solidFill>
                <a:latin typeface="Arial" charset="0"/>
                <a:cs typeface="Arial" charset="0"/>
              </a:rPr>
              <a:t>REP 5</a:t>
            </a:r>
          </a:p>
        </p:txBody>
      </p:sp>
      <p:cxnSp>
        <p:nvCxnSpPr>
          <p:cNvPr id="74" name="Straight Arrow Connector 73">
            <a:extLst>
              <a:ext uri="{FF2B5EF4-FFF2-40B4-BE49-F238E27FC236}">
                <a16:creationId xmlns:a16="http://schemas.microsoft.com/office/drawing/2014/main" xmlns="" id="{956C3C3B-6B9A-41D9-B0FE-3D6B993815D8}"/>
              </a:ext>
            </a:extLst>
          </p:cNvPr>
          <p:cNvCxnSpPr/>
          <p:nvPr/>
        </p:nvCxnSpPr>
        <p:spPr>
          <a:xfrm flipV="1">
            <a:off x="9262730" y="1746764"/>
            <a:ext cx="612818" cy="329132"/>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75" name="Straight Arrow Connector 74">
            <a:extLst>
              <a:ext uri="{FF2B5EF4-FFF2-40B4-BE49-F238E27FC236}">
                <a16:creationId xmlns:a16="http://schemas.microsoft.com/office/drawing/2014/main" xmlns="" id="{4B7F56E7-F0F3-43FA-87AE-4680C110EF1B}"/>
              </a:ext>
            </a:extLst>
          </p:cNvPr>
          <p:cNvCxnSpPr/>
          <p:nvPr/>
        </p:nvCxnSpPr>
        <p:spPr>
          <a:xfrm flipV="1">
            <a:off x="9326528" y="2120016"/>
            <a:ext cx="719364" cy="107394"/>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76" name="Straight Arrow Connector 75">
            <a:extLst>
              <a:ext uri="{FF2B5EF4-FFF2-40B4-BE49-F238E27FC236}">
                <a16:creationId xmlns:a16="http://schemas.microsoft.com/office/drawing/2014/main" xmlns="" id="{33ECF520-7E46-494A-B4F2-409F5F2F28C8}"/>
              </a:ext>
            </a:extLst>
          </p:cNvPr>
          <p:cNvCxnSpPr/>
          <p:nvPr/>
        </p:nvCxnSpPr>
        <p:spPr>
          <a:xfrm>
            <a:off x="9374375" y="2410824"/>
            <a:ext cx="687468" cy="14879"/>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77" name="Straight Arrow Connector 76">
            <a:extLst>
              <a:ext uri="{FF2B5EF4-FFF2-40B4-BE49-F238E27FC236}">
                <a16:creationId xmlns:a16="http://schemas.microsoft.com/office/drawing/2014/main" xmlns="" id="{454D5928-788C-4102-92CD-5E24E70FC700}"/>
              </a:ext>
            </a:extLst>
          </p:cNvPr>
          <p:cNvCxnSpPr/>
          <p:nvPr/>
        </p:nvCxnSpPr>
        <p:spPr>
          <a:xfrm>
            <a:off x="9417312" y="2512310"/>
            <a:ext cx="487031" cy="195157"/>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78" name="Straight Arrow Connector 77">
            <a:extLst>
              <a:ext uri="{FF2B5EF4-FFF2-40B4-BE49-F238E27FC236}">
                <a16:creationId xmlns:a16="http://schemas.microsoft.com/office/drawing/2014/main" xmlns="" id="{48883980-8A58-4632-A700-F9B53FD9100C}"/>
              </a:ext>
            </a:extLst>
          </p:cNvPr>
          <p:cNvCxnSpPr/>
          <p:nvPr/>
        </p:nvCxnSpPr>
        <p:spPr>
          <a:xfrm>
            <a:off x="9343667" y="2639900"/>
            <a:ext cx="582497" cy="445022"/>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79" name="TextBox 78">
            <a:extLst>
              <a:ext uri="{FF2B5EF4-FFF2-40B4-BE49-F238E27FC236}">
                <a16:creationId xmlns:a16="http://schemas.microsoft.com/office/drawing/2014/main" xmlns="" id="{8FD5A7B5-D92A-4790-A60E-89825A85F7F6}"/>
              </a:ext>
            </a:extLst>
          </p:cNvPr>
          <p:cNvSpPr txBox="1"/>
          <p:nvPr/>
        </p:nvSpPr>
        <p:spPr>
          <a:xfrm>
            <a:off x="6489985" y="1045801"/>
            <a:ext cx="3831266" cy="900246"/>
          </a:xfrm>
          <a:prstGeom prst="rect">
            <a:avLst/>
          </a:prstGeom>
          <a:noFill/>
          <a:ln>
            <a:noFill/>
          </a:ln>
        </p:spPr>
        <p:txBody>
          <a:bodyPr wrap="square" rtlCol="0">
            <a:spAutoFit/>
          </a:bodyPr>
          <a:lstStyle/>
          <a:p>
            <a:pPr fontAlgn="base">
              <a:spcBef>
                <a:spcPct val="0"/>
              </a:spcBef>
              <a:spcAft>
                <a:spcPct val="0"/>
              </a:spcAft>
              <a:defRPr/>
            </a:pPr>
            <a:r>
              <a:rPr lang="en-US" sz="1400" b="1" u="sng" dirty="0">
                <a:solidFill>
                  <a:prstClr val="black"/>
                </a:solidFill>
                <a:latin typeface="Arial" charset="0"/>
                <a:cs typeface="Arial" charset="0"/>
              </a:rPr>
              <a:t>Indicator Reliability -</a:t>
            </a:r>
          </a:p>
          <a:p>
            <a:pPr fontAlgn="base">
              <a:spcBef>
                <a:spcPct val="0"/>
              </a:spcBef>
              <a:spcAft>
                <a:spcPct val="0"/>
              </a:spcAft>
              <a:defRPr/>
            </a:pPr>
            <a:r>
              <a:rPr lang="en-US" sz="1400" dirty="0">
                <a:solidFill>
                  <a:prstClr val="black"/>
                </a:solidFill>
                <a:latin typeface="Arial" charset="0"/>
                <a:cs typeface="Arial" charset="0"/>
              </a:rPr>
              <a:t>How well a single indicator measures the variable</a:t>
            </a:r>
          </a:p>
          <a:p>
            <a:pPr fontAlgn="base">
              <a:spcBef>
                <a:spcPct val="0"/>
              </a:spcBef>
              <a:spcAft>
                <a:spcPct val="0"/>
              </a:spcAft>
              <a:defRPr/>
            </a:pPr>
            <a:endParaRPr lang="en-US" sz="1050" dirty="0">
              <a:solidFill>
                <a:prstClr val="black"/>
              </a:solidFill>
              <a:latin typeface="Arial" charset="0"/>
              <a:cs typeface="Arial" charset="0"/>
            </a:endParaRPr>
          </a:p>
        </p:txBody>
      </p:sp>
      <p:sp>
        <p:nvSpPr>
          <p:cNvPr id="80" name="Rectangle 79">
            <a:extLst>
              <a:ext uri="{FF2B5EF4-FFF2-40B4-BE49-F238E27FC236}">
                <a16:creationId xmlns:a16="http://schemas.microsoft.com/office/drawing/2014/main" xmlns="" id="{88AE9EE4-7305-4E4A-85E7-70983AB85999}"/>
              </a:ext>
            </a:extLst>
          </p:cNvPr>
          <p:cNvSpPr/>
          <p:nvPr/>
        </p:nvSpPr>
        <p:spPr>
          <a:xfrm>
            <a:off x="6169071" y="1893812"/>
            <a:ext cx="333890" cy="677096"/>
          </a:xfrm>
          <a:prstGeom prst="rect">
            <a:avLst/>
          </a:prstGeom>
          <a:noFill/>
          <a:ln w="38100">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defRPr/>
            </a:pPr>
            <a:endParaRPr lang="en-US">
              <a:solidFill>
                <a:prstClr val="white"/>
              </a:solidFill>
              <a:latin typeface="Arial"/>
            </a:endParaRPr>
          </a:p>
        </p:txBody>
      </p:sp>
      <p:sp>
        <p:nvSpPr>
          <p:cNvPr id="81" name="TextBox 80">
            <a:extLst>
              <a:ext uri="{FF2B5EF4-FFF2-40B4-BE49-F238E27FC236}">
                <a16:creationId xmlns:a16="http://schemas.microsoft.com/office/drawing/2014/main" xmlns="" id="{4B912618-F008-484C-97C4-0D18D991B2CD}"/>
              </a:ext>
            </a:extLst>
          </p:cNvPr>
          <p:cNvSpPr txBox="1"/>
          <p:nvPr/>
        </p:nvSpPr>
        <p:spPr>
          <a:xfrm>
            <a:off x="1573815" y="4721642"/>
            <a:ext cx="3210339" cy="1077218"/>
          </a:xfrm>
          <a:prstGeom prst="rect">
            <a:avLst/>
          </a:prstGeom>
          <a:noFill/>
        </p:spPr>
        <p:txBody>
          <a:bodyPr wrap="square" rtlCol="0">
            <a:spAutoFit/>
          </a:bodyPr>
          <a:lstStyle/>
          <a:p>
            <a:pPr fontAlgn="base">
              <a:spcBef>
                <a:spcPct val="0"/>
              </a:spcBef>
              <a:spcAft>
                <a:spcPct val="0"/>
              </a:spcAft>
              <a:defRPr/>
            </a:pPr>
            <a:r>
              <a:rPr lang="en-US" sz="1600" b="1" u="sng" dirty="0">
                <a:solidFill>
                  <a:prstClr val="black"/>
                </a:solidFill>
                <a:latin typeface="Arial" charset="0"/>
                <a:cs typeface="Arial" charset="0"/>
              </a:rPr>
              <a:t>Internal Consistency Reliability</a:t>
            </a:r>
          </a:p>
          <a:p>
            <a:pPr fontAlgn="base">
              <a:spcBef>
                <a:spcPct val="0"/>
              </a:spcBef>
              <a:spcAft>
                <a:spcPct val="0"/>
              </a:spcAft>
              <a:defRPr/>
            </a:pPr>
            <a:r>
              <a:rPr lang="en-US" sz="1600" dirty="0">
                <a:solidFill>
                  <a:prstClr val="black"/>
                </a:solidFill>
                <a:latin typeface="Arial" charset="0"/>
                <a:cs typeface="Arial" charset="0"/>
              </a:rPr>
              <a:t>A total measure of how well ALL the indictors support measuring the construct/variable</a:t>
            </a:r>
          </a:p>
        </p:txBody>
      </p:sp>
      <p:sp>
        <p:nvSpPr>
          <p:cNvPr id="82" name="Rectangle 81">
            <a:extLst>
              <a:ext uri="{FF2B5EF4-FFF2-40B4-BE49-F238E27FC236}">
                <a16:creationId xmlns:a16="http://schemas.microsoft.com/office/drawing/2014/main" xmlns="" id="{FB8CA728-6EC7-44EC-878D-8CD44166AADE}"/>
              </a:ext>
            </a:extLst>
          </p:cNvPr>
          <p:cNvSpPr/>
          <p:nvPr/>
        </p:nvSpPr>
        <p:spPr>
          <a:xfrm>
            <a:off x="1524001" y="2590801"/>
            <a:ext cx="3260153" cy="3579561"/>
          </a:xfrm>
          <a:prstGeom prst="rect">
            <a:avLst/>
          </a:prstGeom>
          <a:noFill/>
          <a:ln w="38100">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defRPr/>
            </a:pPr>
            <a:endParaRPr lang="en-US">
              <a:solidFill>
                <a:prstClr val="white"/>
              </a:solidFill>
              <a:latin typeface="Arial"/>
            </a:endParaRPr>
          </a:p>
        </p:txBody>
      </p:sp>
      <p:sp>
        <p:nvSpPr>
          <p:cNvPr id="83" name="Oval 82">
            <a:extLst>
              <a:ext uri="{FF2B5EF4-FFF2-40B4-BE49-F238E27FC236}">
                <a16:creationId xmlns:a16="http://schemas.microsoft.com/office/drawing/2014/main" xmlns="" id="{E8B40F72-9265-45AD-A347-14E71BE173C0}"/>
              </a:ext>
            </a:extLst>
          </p:cNvPr>
          <p:cNvSpPr/>
          <p:nvPr/>
        </p:nvSpPr>
        <p:spPr>
          <a:xfrm>
            <a:off x="7938979" y="2012101"/>
            <a:ext cx="1371599" cy="948956"/>
          </a:xfrm>
          <a:prstGeom prst="ellipse">
            <a:avLst/>
          </a:prstGeom>
          <a:solidFill>
            <a:schemeClr val="bg1"/>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defRPr/>
            </a:pPr>
            <a:endParaRPr lang="en-US" b="1" dirty="0">
              <a:solidFill>
                <a:srgbClr val="FF0000"/>
              </a:solidFill>
              <a:latin typeface="Arial"/>
            </a:endParaRPr>
          </a:p>
        </p:txBody>
      </p:sp>
      <p:sp>
        <p:nvSpPr>
          <p:cNvPr id="84" name="Rectangle 8">
            <a:extLst>
              <a:ext uri="{FF2B5EF4-FFF2-40B4-BE49-F238E27FC236}">
                <a16:creationId xmlns:a16="http://schemas.microsoft.com/office/drawing/2014/main" xmlns="" id="{D4B57755-9F3B-4446-960A-4E74DFC4F1DD}"/>
              </a:ext>
            </a:extLst>
          </p:cNvPr>
          <p:cNvSpPr>
            <a:spLocks noChangeArrowheads="1"/>
          </p:cNvSpPr>
          <p:nvPr/>
        </p:nvSpPr>
        <p:spPr bwMode="auto">
          <a:xfrm>
            <a:off x="7994799" y="2362976"/>
            <a:ext cx="1324978" cy="307777"/>
          </a:xfrm>
          <a:prstGeom prst="rect">
            <a:avLst/>
          </a:prstGeom>
          <a:noFill/>
          <a:ln w="9525">
            <a:noFill/>
            <a:miter lim="800000"/>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fontAlgn="base">
              <a:spcBef>
                <a:spcPct val="0"/>
              </a:spcBef>
              <a:spcAft>
                <a:spcPct val="0"/>
              </a:spcAft>
              <a:defRPr/>
            </a:pPr>
            <a:r>
              <a:rPr lang="en-US" altLang="en-US" sz="1400" b="1" dirty="0">
                <a:solidFill>
                  <a:srgbClr val="FF0000"/>
                </a:solidFill>
                <a:cs typeface="Arial" charset="0"/>
              </a:rPr>
              <a:t>REPUTATION</a:t>
            </a:r>
          </a:p>
        </p:txBody>
      </p:sp>
    </p:spTree>
    <p:extLst>
      <p:ext uri="{BB962C8B-B14F-4D97-AF65-F5344CB8AC3E}">
        <p14:creationId xmlns:p14="http://schemas.microsoft.com/office/powerpoint/2010/main" xmlns="" val="102636173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xmlns="" id="{2B042071-3CE6-406F-9484-65D7E971A78F}"/>
              </a:ext>
            </a:extLst>
          </p:cNvPr>
          <p:cNvPicPr>
            <a:picLocks noChangeAspect="1"/>
          </p:cNvPicPr>
          <p:nvPr/>
        </p:nvPicPr>
        <p:blipFill rotWithShape="1">
          <a:blip r:embed="rId3" cstate="print">
            <a:extLst>
              <a:ext uri="{28A0092B-C50C-407E-A947-70E740481C1C}">
                <a14:useLocalDpi xmlns:a14="http://schemas.microsoft.com/office/drawing/2010/main" xmlns="" val="0"/>
              </a:ext>
            </a:extLst>
          </a:blip>
          <a:srcRect l="1186" r="1186" b="78972"/>
          <a:stretch/>
        </p:blipFill>
        <p:spPr>
          <a:xfrm>
            <a:off x="1517650" y="-26987"/>
            <a:ext cx="9150351" cy="1093787"/>
          </a:xfrm>
          <a:prstGeom prst="rect">
            <a:avLst/>
          </a:prstGeom>
        </p:spPr>
      </p:pic>
      <p:sp>
        <p:nvSpPr>
          <p:cNvPr id="8" name="TextBox 7">
            <a:extLst>
              <a:ext uri="{FF2B5EF4-FFF2-40B4-BE49-F238E27FC236}">
                <a16:creationId xmlns:a16="http://schemas.microsoft.com/office/drawing/2014/main" xmlns="" id="{88ECCCDB-C48B-47F9-8FAD-B946CA241B67}"/>
              </a:ext>
            </a:extLst>
          </p:cNvPr>
          <p:cNvSpPr txBox="1"/>
          <p:nvPr/>
        </p:nvSpPr>
        <p:spPr>
          <a:xfrm>
            <a:off x="2862607" y="152401"/>
            <a:ext cx="6460423" cy="830997"/>
          </a:xfrm>
          <a:prstGeom prst="rect">
            <a:avLst/>
          </a:prstGeom>
          <a:noFill/>
        </p:spPr>
        <p:txBody>
          <a:bodyPr wrap="none" rtlCol="0">
            <a:spAutoFit/>
          </a:bodyPr>
          <a:lstStyle/>
          <a:p>
            <a:pPr algn="ctr" eaLnBrk="0" fontAlgn="base" hangingPunct="0">
              <a:spcBef>
                <a:spcPct val="0"/>
              </a:spcBef>
              <a:spcAft>
                <a:spcPct val="0"/>
              </a:spcAft>
            </a:pPr>
            <a:r>
              <a:rPr lang="en-US" sz="2400" dirty="0">
                <a:solidFill>
                  <a:prstClr val="white"/>
                </a:solidFill>
                <a:latin typeface="Times" pitchFamily="2" charset="0"/>
              </a:rPr>
              <a:t>The Measurement Instrument/Measurement Model</a:t>
            </a:r>
          </a:p>
          <a:p>
            <a:pPr algn="ctr" eaLnBrk="0" fontAlgn="base" hangingPunct="0">
              <a:spcBef>
                <a:spcPct val="0"/>
              </a:spcBef>
              <a:spcAft>
                <a:spcPct val="0"/>
              </a:spcAft>
            </a:pPr>
            <a:r>
              <a:rPr lang="en-US" sz="2400" dirty="0">
                <a:solidFill>
                  <a:prstClr val="white"/>
                </a:solidFill>
                <a:latin typeface="Times" pitchFamily="2" charset="0"/>
              </a:rPr>
              <a:t>(What is Discriminative Validity?)</a:t>
            </a:r>
          </a:p>
        </p:txBody>
      </p:sp>
      <p:pic>
        <p:nvPicPr>
          <p:cNvPr id="3" name="Picture 2">
            <a:extLst>
              <a:ext uri="{FF2B5EF4-FFF2-40B4-BE49-F238E27FC236}">
                <a16:creationId xmlns:a16="http://schemas.microsoft.com/office/drawing/2014/main" xmlns="" id="{185EF21B-A32F-4F42-B11B-A4B4B07942DF}"/>
              </a:ext>
            </a:extLst>
          </p:cNvPr>
          <p:cNvPicPr>
            <a:picLocks noChangeAspect="1"/>
          </p:cNvPicPr>
          <p:nvPr/>
        </p:nvPicPr>
        <p:blipFill rotWithShape="1">
          <a:blip r:embed="rId4" cstate="print"/>
          <a:srcRect l="12500" t="17649" r="12500" b="5555"/>
          <a:stretch/>
        </p:blipFill>
        <p:spPr>
          <a:xfrm>
            <a:off x="3505200" y="1346868"/>
            <a:ext cx="7054874" cy="4063332"/>
          </a:xfrm>
          <a:prstGeom prst="rect">
            <a:avLst/>
          </a:prstGeom>
        </p:spPr>
      </p:pic>
      <p:sp>
        <p:nvSpPr>
          <p:cNvPr id="4" name="Rectangle 3">
            <a:extLst>
              <a:ext uri="{FF2B5EF4-FFF2-40B4-BE49-F238E27FC236}">
                <a16:creationId xmlns:a16="http://schemas.microsoft.com/office/drawing/2014/main" xmlns="" id="{312CEE69-CE23-47DE-8F32-BF95CC6699C2}"/>
              </a:ext>
            </a:extLst>
          </p:cNvPr>
          <p:cNvSpPr/>
          <p:nvPr/>
        </p:nvSpPr>
        <p:spPr>
          <a:xfrm>
            <a:off x="3307216" y="4191000"/>
            <a:ext cx="2636385" cy="14478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0" fontAlgn="base" hangingPunct="0">
              <a:spcBef>
                <a:spcPct val="0"/>
              </a:spcBef>
              <a:spcAft>
                <a:spcPct val="0"/>
              </a:spcAft>
            </a:pPr>
            <a:endParaRPr lang="en-US">
              <a:solidFill>
                <a:prstClr val="white"/>
              </a:solidFill>
              <a:latin typeface="Times"/>
            </a:endParaRPr>
          </a:p>
        </p:txBody>
      </p:sp>
      <p:sp>
        <p:nvSpPr>
          <p:cNvPr id="79" name="TextBox 78">
            <a:extLst>
              <a:ext uri="{FF2B5EF4-FFF2-40B4-BE49-F238E27FC236}">
                <a16:creationId xmlns:a16="http://schemas.microsoft.com/office/drawing/2014/main" xmlns="" id="{46B439E9-990B-4861-89D6-859A86D6C460}"/>
              </a:ext>
            </a:extLst>
          </p:cNvPr>
          <p:cNvSpPr txBox="1"/>
          <p:nvPr/>
        </p:nvSpPr>
        <p:spPr>
          <a:xfrm>
            <a:off x="1631926" y="4862703"/>
            <a:ext cx="3473474" cy="1938992"/>
          </a:xfrm>
          <a:prstGeom prst="rect">
            <a:avLst/>
          </a:prstGeom>
          <a:noFill/>
        </p:spPr>
        <p:txBody>
          <a:bodyPr wrap="square" rtlCol="0">
            <a:spAutoFit/>
          </a:bodyPr>
          <a:lstStyle/>
          <a:p>
            <a:pPr eaLnBrk="0" fontAlgn="base" hangingPunct="0">
              <a:spcBef>
                <a:spcPct val="0"/>
              </a:spcBef>
              <a:spcAft>
                <a:spcPct val="0"/>
              </a:spcAft>
            </a:pPr>
            <a:r>
              <a:rPr lang="en-US" sz="2000" u="sng" dirty="0">
                <a:solidFill>
                  <a:srgbClr val="FF0000"/>
                </a:solidFill>
                <a:latin typeface="Times" pitchFamily="2" charset="0"/>
              </a:rPr>
              <a:t>Discriminative Validity</a:t>
            </a:r>
          </a:p>
          <a:p>
            <a:pPr eaLnBrk="0" fontAlgn="base" hangingPunct="0">
              <a:spcBef>
                <a:spcPct val="0"/>
              </a:spcBef>
              <a:spcAft>
                <a:spcPct val="0"/>
              </a:spcAft>
            </a:pPr>
            <a:r>
              <a:rPr lang="en-US" sz="2000" dirty="0">
                <a:solidFill>
                  <a:prstClr val="black"/>
                </a:solidFill>
                <a:latin typeface="Times" pitchFamily="2" charset="0"/>
              </a:rPr>
              <a:t>Indicators of respective variables correlate most (i.e. associate themselves most) with other indicators from that variable</a:t>
            </a:r>
          </a:p>
        </p:txBody>
      </p:sp>
      <p:sp>
        <p:nvSpPr>
          <p:cNvPr id="9" name="TextBox 8">
            <a:extLst>
              <a:ext uri="{FF2B5EF4-FFF2-40B4-BE49-F238E27FC236}">
                <a16:creationId xmlns:a16="http://schemas.microsoft.com/office/drawing/2014/main" xmlns="" id="{86A447EC-81A2-4D38-9093-8EB8C68AACE1}"/>
              </a:ext>
            </a:extLst>
          </p:cNvPr>
          <p:cNvSpPr txBox="1"/>
          <p:nvPr/>
        </p:nvSpPr>
        <p:spPr>
          <a:xfrm>
            <a:off x="1721985" y="2888174"/>
            <a:ext cx="1640080" cy="923330"/>
          </a:xfrm>
          <a:prstGeom prst="rect">
            <a:avLst/>
          </a:prstGeom>
          <a:noFill/>
        </p:spPr>
        <p:txBody>
          <a:bodyPr wrap="square" rtlCol="0">
            <a:spAutoFit/>
          </a:bodyPr>
          <a:lstStyle/>
          <a:p>
            <a:pPr eaLnBrk="0" fontAlgn="base" hangingPunct="0">
              <a:spcBef>
                <a:spcPct val="0"/>
              </a:spcBef>
              <a:spcAft>
                <a:spcPct val="0"/>
              </a:spcAft>
            </a:pPr>
            <a:r>
              <a:rPr lang="en-US" dirty="0">
                <a:solidFill>
                  <a:prstClr val="black"/>
                </a:solidFill>
                <a:latin typeface="Times" pitchFamily="2" charset="0"/>
              </a:rPr>
              <a:t>correlations  strongest</a:t>
            </a:r>
          </a:p>
          <a:p>
            <a:pPr eaLnBrk="0" fontAlgn="base" hangingPunct="0">
              <a:spcBef>
                <a:spcPct val="0"/>
              </a:spcBef>
              <a:spcAft>
                <a:spcPct val="0"/>
              </a:spcAft>
            </a:pPr>
            <a:r>
              <a:rPr lang="en-US" dirty="0">
                <a:solidFill>
                  <a:prstClr val="black"/>
                </a:solidFill>
                <a:latin typeface="Times" pitchFamily="2" charset="0"/>
              </a:rPr>
              <a:t>and significant</a:t>
            </a:r>
          </a:p>
        </p:txBody>
      </p:sp>
      <p:sp>
        <p:nvSpPr>
          <p:cNvPr id="80" name="Arc 79">
            <a:extLst>
              <a:ext uri="{FF2B5EF4-FFF2-40B4-BE49-F238E27FC236}">
                <a16:creationId xmlns:a16="http://schemas.microsoft.com/office/drawing/2014/main" xmlns="" id="{4FE77558-8598-44FE-A21C-7E77451E46C8}"/>
              </a:ext>
            </a:extLst>
          </p:cNvPr>
          <p:cNvSpPr/>
          <p:nvPr/>
        </p:nvSpPr>
        <p:spPr>
          <a:xfrm rot="16019702">
            <a:off x="3479907" y="2737078"/>
            <a:ext cx="207706" cy="564758"/>
          </a:xfrm>
          <a:prstGeom prst="arc">
            <a:avLst>
              <a:gd name="adj1" fmla="val 11163455"/>
              <a:gd name="adj2" fmla="val 0"/>
            </a:avLst>
          </a:prstGeom>
          <a:ln w="9525" cap="flat" cmpd="sng" algn="ctr">
            <a:solidFill>
              <a:schemeClr val="dk1"/>
            </a:solidFill>
            <a:prstDash val="solid"/>
            <a:round/>
            <a:headEnd type="arrow" w="med" len="med"/>
            <a:tailEnd type="arrow" w="med" len="med"/>
          </a:ln>
        </p:spPr>
        <p:style>
          <a:lnRef idx="0">
            <a:scrgbClr r="0" g="0" b="0"/>
          </a:lnRef>
          <a:fillRef idx="0">
            <a:scrgbClr r="0" g="0" b="0"/>
          </a:fillRef>
          <a:effectRef idx="0">
            <a:scrgbClr r="0" g="0" b="0"/>
          </a:effectRef>
          <a:fontRef idx="minor">
            <a:schemeClr val="tx1"/>
          </a:fontRef>
        </p:style>
        <p:txBody>
          <a:bodyPr rtlCol="0" anchor="ctr"/>
          <a:lstStyle/>
          <a:p>
            <a:pPr algn="ctr" eaLnBrk="0" fontAlgn="base" hangingPunct="0">
              <a:spcBef>
                <a:spcPct val="0"/>
              </a:spcBef>
              <a:spcAft>
                <a:spcPct val="0"/>
              </a:spcAft>
            </a:pPr>
            <a:endParaRPr lang="en-US">
              <a:solidFill>
                <a:prstClr val="black"/>
              </a:solidFill>
              <a:latin typeface="Times"/>
            </a:endParaRPr>
          </a:p>
        </p:txBody>
      </p:sp>
      <p:sp>
        <p:nvSpPr>
          <p:cNvPr id="86" name="Arc 85">
            <a:extLst>
              <a:ext uri="{FF2B5EF4-FFF2-40B4-BE49-F238E27FC236}">
                <a16:creationId xmlns:a16="http://schemas.microsoft.com/office/drawing/2014/main" xmlns="" id="{9EB2563E-7F17-4B8E-A245-1A2736125167}"/>
              </a:ext>
            </a:extLst>
          </p:cNvPr>
          <p:cNvSpPr/>
          <p:nvPr/>
        </p:nvSpPr>
        <p:spPr>
          <a:xfrm rot="16019702">
            <a:off x="3345069" y="2853995"/>
            <a:ext cx="441861" cy="564758"/>
          </a:xfrm>
          <a:prstGeom prst="arc">
            <a:avLst>
              <a:gd name="adj1" fmla="val 11163455"/>
              <a:gd name="adj2" fmla="val 0"/>
            </a:avLst>
          </a:prstGeom>
          <a:ln w="9525" cap="flat" cmpd="sng" algn="ctr">
            <a:solidFill>
              <a:schemeClr val="dk1"/>
            </a:solidFill>
            <a:prstDash val="solid"/>
            <a:round/>
            <a:headEnd type="arrow" w="med" len="med"/>
            <a:tailEnd type="arrow" w="med" len="med"/>
          </a:ln>
        </p:spPr>
        <p:style>
          <a:lnRef idx="0">
            <a:scrgbClr r="0" g="0" b="0"/>
          </a:lnRef>
          <a:fillRef idx="0">
            <a:scrgbClr r="0" g="0" b="0"/>
          </a:fillRef>
          <a:effectRef idx="0">
            <a:scrgbClr r="0" g="0" b="0"/>
          </a:effectRef>
          <a:fontRef idx="minor">
            <a:schemeClr val="tx1"/>
          </a:fontRef>
        </p:style>
        <p:txBody>
          <a:bodyPr rtlCol="0" anchor="ctr"/>
          <a:lstStyle/>
          <a:p>
            <a:pPr algn="ctr" eaLnBrk="0" fontAlgn="base" hangingPunct="0">
              <a:spcBef>
                <a:spcPct val="0"/>
              </a:spcBef>
              <a:spcAft>
                <a:spcPct val="0"/>
              </a:spcAft>
            </a:pPr>
            <a:endParaRPr lang="en-US">
              <a:solidFill>
                <a:prstClr val="black"/>
              </a:solidFill>
              <a:latin typeface="Times"/>
            </a:endParaRPr>
          </a:p>
        </p:txBody>
      </p:sp>
      <p:sp>
        <p:nvSpPr>
          <p:cNvPr id="87" name="Arc 86">
            <a:extLst>
              <a:ext uri="{FF2B5EF4-FFF2-40B4-BE49-F238E27FC236}">
                <a16:creationId xmlns:a16="http://schemas.microsoft.com/office/drawing/2014/main" xmlns="" id="{9CAADDE1-18C5-4496-8286-D1B1A17A929F}"/>
              </a:ext>
            </a:extLst>
          </p:cNvPr>
          <p:cNvSpPr/>
          <p:nvPr/>
        </p:nvSpPr>
        <p:spPr>
          <a:xfrm rot="16019702">
            <a:off x="3226843" y="2940749"/>
            <a:ext cx="661681" cy="602035"/>
          </a:xfrm>
          <a:prstGeom prst="arc">
            <a:avLst>
              <a:gd name="adj1" fmla="val 11163455"/>
              <a:gd name="adj2" fmla="val 0"/>
            </a:avLst>
          </a:prstGeom>
          <a:ln w="9525" cap="flat" cmpd="sng" algn="ctr">
            <a:solidFill>
              <a:schemeClr val="dk1"/>
            </a:solidFill>
            <a:prstDash val="solid"/>
            <a:round/>
            <a:headEnd type="arrow" w="med" len="med"/>
            <a:tailEnd type="arrow" w="med" len="med"/>
          </a:ln>
        </p:spPr>
        <p:style>
          <a:lnRef idx="0">
            <a:scrgbClr r="0" g="0" b="0"/>
          </a:lnRef>
          <a:fillRef idx="0">
            <a:scrgbClr r="0" g="0" b="0"/>
          </a:fillRef>
          <a:effectRef idx="0">
            <a:scrgbClr r="0" g="0" b="0"/>
          </a:effectRef>
          <a:fontRef idx="minor">
            <a:schemeClr val="tx1"/>
          </a:fontRef>
        </p:style>
        <p:txBody>
          <a:bodyPr rtlCol="0" anchor="ctr"/>
          <a:lstStyle/>
          <a:p>
            <a:pPr algn="ctr" eaLnBrk="0" fontAlgn="base" hangingPunct="0">
              <a:spcBef>
                <a:spcPct val="0"/>
              </a:spcBef>
              <a:spcAft>
                <a:spcPct val="0"/>
              </a:spcAft>
            </a:pPr>
            <a:endParaRPr lang="en-US">
              <a:solidFill>
                <a:prstClr val="black"/>
              </a:solidFill>
              <a:latin typeface="Times"/>
            </a:endParaRPr>
          </a:p>
        </p:txBody>
      </p:sp>
      <p:sp>
        <p:nvSpPr>
          <p:cNvPr id="88" name="Arc 87">
            <a:extLst>
              <a:ext uri="{FF2B5EF4-FFF2-40B4-BE49-F238E27FC236}">
                <a16:creationId xmlns:a16="http://schemas.microsoft.com/office/drawing/2014/main" xmlns="" id="{3228FDEF-85DD-4FBE-8CEB-ACE9614C6DBC}"/>
              </a:ext>
            </a:extLst>
          </p:cNvPr>
          <p:cNvSpPr/>
          <p:nvPr/>
        </p:nvSpPr>
        <p:spPr>
          <a:xfrm rot="16019702">
            <a:off x="3084738" y="3087297"/>
            <a:ext cx="979165" cy="602035"/>
          </a:xfrm>
          <a:prstGeom prst="arc">
            <a:avLst>
              <a:gd name="adj1" fmla="val 11163455"/>
              <a:gd name="adj2" fmla="val 0"/>
            </a:avLst>
          </a:prstGeom>
          <a:ln w="9525" cap="flat" cmpd="sng" algn="ctr">
            <a:solidFill>
              <a:schemeClr val="dk1"/>
            </a:solidFill>
            <a:prstDash val="solid"/>
            <a:round/>
            <a:headEnd type="arrow" w="med" len="med"/>
            <a:tailEnd type="arrow" w="med" len="med"/>
          </a:ln>
        </p:spPr>
        <p:style>
          <a:lnRef idx="0">
            <a:scrgbClr r="0" g="0" b="0"/>
          </a:lnRef>
          <a:fillRef idx="0">
            <a:scrgbClr r="0" g="0" b="0"/>
          </a:fillRef>
          <a:effectRef idx="0">
            <a:scrgbClr r="0" g="0" b="0"/>
          </a:effectRef>
          <a:fontRef idx="minor">
            <a:schemeClr val="tx1"/>
          </a:fontRef>
        </p:style>
        <p:txBody>
          <a:bodyPr rtlCol="0" anchor="ctr"/>
          <a:lstStyle/>
          <a:p>
            <a:pPr algn="ctr" eaLnBrk="0" fontAlgn="base" hangingPunct="0">
              <a:spcBef>
                <a:spcPct val="0"/>
              </a:spcBef>
              <a:spcAft>
                <a:spcPct val="0"/>
              </a:spcAft>
            </a:pPr>
            <a:endParaRPr lang="en-US">
              <a:solidFill>
                <a:prstClr val="black"/>
              </a:solidFill>
              <a:latin typeface="Times"/>
            </a:endParaRPr>
          </a:p>
        </p:txBody>
      </p:sp>
      <p:sp>
        <p:nvSpPr>
          <p:cNvPr id="89" name="TextBox 88">
            <a:extLst>
              <a:ext uri="{FF2B5EF4-FFF2-40B4-BE49-F238E27FC236}">
                <a16:creationId xmlns:a16="http://schemas.microsoft.com/office/drawing/2014/main" xmlns="" id="{FA002D2F-7588-44F0-9807-8064919F8B34}"/>
              </a:ext>
            </a:extLst>
          </p:cNvPr>
          <p:cNvSpPr txBox="1"/>
          <p:nvPr/>
        </p:nvSpPr>
        <p:spPr>
          <a:xfrm>
            <a:off x="1777217" y="1170706"/>
            <a:ext cx="2362200" cy="1323439"/>
          </a:xfrm>
          <a:prstGeom prst="rect">
            <a:avLst/>
          </a:prstGeom>
          <a:noFill/>
        </p:spPr>
        <p:txBody>
          <a:bodyPr wrap="square" rtlCol="0">
            <a:spAutoFit/>
          </a:bodyPr>
          <a:lstStyle/>
          <a:p>
            <a:pPr algn="ctr" eaLnBrk="0" fontAlgn="base" hangingPunct="0">
              <a:spcBef>
                <a:spcPct val="0"/>
              </a:spcBef>
              <a:spcAft>
                <a:spcPct val="0"/>
              </a:spcAft>
            </a:pPr>
            <a:r>
              <a:rPr lang="en-US" sz="2000" dirty="0">
                <a:solidFill>
                  <a:prstClr val="black"/>
                </a:solidFill>
                <a:latin typeface="Times" pitchFamily="2" charset="0"/>
              </a:rPr>
              <a:t>all other individual correlations lower and may be significant or not</a:t>
            </a:r>
          </a:p>
        </p:txBody>
      </p:sp>
      <p:sp>
        <p:nvSpPr>
          <p:cNvPr id="95" name="Freeform: Shape 94">
            <a:extLst>
              <a:ext uri="{FF2B5EF4-FFF2-40B4-BE49-F238E27FC236}">
                <a16:creationId xmlns:a16="http://schemas.microsoft.com/office/drawing/2014/main" xmlns="" id="{FC116BA7-E911-40F4-802A-05A17BA9B225}"/>
              </a:ext>
            </a:extLst>
          </p:cNvPr>
          <p:cNvSpPr/>
          <p:nvPr/>
        </p:nvSpPr>
        <p:spPr>
          <a:xfrm>
            <a:off x="3910149" y="1201783"/>
            <a:ext cx="2151017" cy="1515291"/>
          </a:xfrm>
          <a:custGeom>
            <a:avLst/>
            <a:gdLst>
              <a:gd name="connsiteX0" fmla="*/ 3082834 w 3082834"/>
              <a:gd name="connsiteY0" fmla="*/ 0 h 1515292"/>
              <a:gd name="connsiteX1" fmla="*/ 1820091 w 3082834"/>
              <a:gd name="connsiteY1" fmla="*/ 26126 h 1515292"/>
              <a:gd name="connsiteX2" fmla="*/ 339634 w 3082834"/>
              <a:gd name="connsiteY2" fmla="*/ 923109 h 1515292"/>
              <a:gd name="connsiteX3" fmla="*/ 0 w 3082834"/>
              <a:gd name="connsiteY3" fmla="*/ 1515292 h 1515292"/>
              <a:gd name="connsiteX4" fmla="*/ 34834 w 3082834"/>
              <a:gd name="connsiteY4" fmla="*/ 1489166 h 1515292"/>
              <a:gd name="connsiteX0" fmla="*/ 3082834 w 3082834"/>
              <a:gd name="connsiteY0" fmla="*/ 0 h 1515292"/>
              <a:gd name="connsiteX1" fmla="*/ 1820091 w 3082834"/>
              <a:gd name="connsiteY1" fmla="*/ 26126 h 1515292"/>
              <a:gd name="connsiteX2" fmla="*/ 1149531 w 3082834"/>
              <a:gd name="connsiteY2" fmla="*/ 426720 h 1515292"/>
              <a:gd name="connsiteX3" fmla="*/ 339634 w 3082834"/>
              <a:gd name="connsiteY3" fmla="*/ 923109 h 1515292"/>
              <a:gd name="connsiteX4" fmla="*/ 0 w 3082834"/>
              <a:gd name="connsiteY4" fmla="*/ 1515292 h 1515292"/>
              <a:gd name="connsiteX5" fmla="*/ 34834 w 3082834"/>
              <a:gd name="connsiteY5" fmla="*/ 1489166 h 1515292"/>
              <a:gd name="connsiteX0" fmla="*/ 3082834 w 3082834"/>
              <a:gd name="connsiteY0" fmla="*/ 0 h 1515292"/>
              <a:gd name="connsiteX1" fmla="*/ 1820091 w 3082834"/>
              <a:gd name="connsiteY1" fmla="*/ 26126 h 1515292"/>
              <a:gd name="connsiteX2" fmla="*/ 783771 w 3082834"/>
              <a:gd name="connsiteY2" fmla="*/ 78377 h 1515292"/>
              <a:gd name="connsiteX3" fmla="*/ 339634 w 3082834"/>
              <a:gd name="connsiteY3" fmla="*/ 923109 h 1515292"/>
              <a:gd name="connsiteX4" fmla="*/ 0 w 3082834"/>
              <a:gd name="connsiteY4" fmla="*/ 1515292 h 1515292"/>
              <a:gd name="connsiteX5" fmla="*/ 34834 w 3082834"/>
              <a:gd name="connsiteY5" fmla="*/ 1489166 h 1515292"/>
              <a:gd name="connsiteX0" fmla="*/ 3082834 w 3082834"/>
              <a:gd name="connsiteY0" fmla="*/ 113211 h 1628503"/>
              <a:gd name="connsiteX1" fmla="*/ 1907177 w 3082834"/>
              <a:gd name="connsiteY1" fmla="*/ 0 h 1628503"/>
              <a:gd name="connsiteX2" fmla="*/ 783771 w 3082834"/>
              <a:gd name="connsiteY2" fmla="*/ 191588 h 1628503"/>
              <a:gd name="connsiteX3" fmla="*/ 339634 w 3082834"/>
              <a:gd name="connsiteY3" fmla="*/ 1036320 h 1628503"/>
              <a:gd name="connsiteX4" fmla="*/ 0 w 3082834"/>
              <a:gd name="connsiteY4" fmla="*/ 1628503 h 1628503"/>
              <a:gd name="connsiteX5" fmla="*/ 34834 w 3082834"/>
              <a:gd name="connsiteY5" fmla="*/ 1602377 h 1628503"/>
              <a:gd name="connsiteX0" fmla="*/ 2708366 w 2708366"/>
              <a:gd name="connsiteY0" fmla="*/ 252548 h 1628503"/>
              <a:gd name="connsiteX1" fmla="*/ 1907177 w 2708366"/>
              <a:gd name="connsiteY1" fmla="*/ 0 h 1628503"/>
              <a:gd name="connsiteX2" fmla="*/ 783771 w 2708366"/>
              <a:gd name="connsiteY2" fmla="*/ 191588 h 1628503"/>
              <a:gd name="connsiteX3" fmla="*/ 339634 w 2708366"/>
              <a:gd name="connsiteY3" fmla="*/ 1036320 h 1628503"/>
              <a:gd name="connsiteX4" fmla="*/ 0 w 2708366"/>
              <a:gd name="connsiteY4" fmla="*/ 1628503 h 1628503"/>
              <a:gd name="connsiteX5" fmla="*/ 34834 w 2708366"/>
              <a:gd name="connsiteY5" fmla="*/ 1602377 h 1628503"/>
              <a:gd name="connsiteX0" fmla="*/ 2708366 w 2708366"/>
              <a:gd name="connsiteY0" fmla="*/ 252548 h 1628503"/>
              <a:gd name="connsiteX1" fmla="*/ 1907177 w 2708366"/>
              <a:gd name="connsiteY1" fmla="*/ 0 h 1628503"/>
              <a:gd name="connsiteX2" fmla="*/ 783771 w 2708366"/>
              <a:gd name="connsiteY2" fmla="*/ 191588 h 1628503"/>
              <a:gd name="connsiteX3" fmla="*/ 339634 w 2708366"/>
              <a:gd name="connsiteY3" fmla="*/ 1036320 h 1628503"/>
              <a:gd name="connsiteX4" fmla="*/ 0 w 2708366"/>
              <a:gd name="connsiteY4" fmla="*/ 1628503 h 1628503"/>
              <a:gd name="connsiteX5" fmla="*/ 740229 w 2708366"/>
              <a:gd name="connsiteY5" fmla="*/ 1515291 h 1628503"/>
              <a:gd name="connsiteX0" fmla="*/ 2368732 w 2368732"/>
              <a:gd name="connsiteY0" fmla="*/ 252548 h 1515291"/>
              <a:gd name="connsiteX1" fmla="*/ 1567543 w 2368732"/>
              <a:gd name="connsiteY1" fmla="*/ 0 h 1515291"/>
              <a:gd name="connsiteX2" fmla="*/ 444137 w 2368732"/>
              <a:gd name="connsiteY2" fmla="*/ 191588 h 1515291"/>
              <a:gd name="connsiteX3" fmla="*/ 0 w 2368732"/>
              <a:gd name="connsiteY3" fmla="*/ 1036320 h 1515291"/>
              <a:gd name="connsiteX4" fmla="*/ 400595 w 2368732"/>
              <a:gd name="connsiteY4" fmla="*/ 1515291 h 1515291"/>
              <a:gd name="connsiteX0" fmla="*/ 2072640 w 2072640"/>
              <a:gd name="connsiteY0" fmla="*/ 252548 h 1515291"/>
              <a:gd name="connsiteX1" fmla="*/ 1271451 w 2072640"/>
              <a:gd name="connsiteY1" fmla="*/ 0 h 1515291"/>
              <a:gd name="connsiteX2" fmla="*/ 148045 w 2072640"/>
              <a:gd name="connsiteY2" fmla="*/ 191588 h 1515291"/>
              <a:gd name="connsiteX3" fmla="*/ 0 w 2072640"/>
              <a:gd name="connsiteY3" fmla="*/ 1027611 h 1515291"/>
              <a:gd name="connsiteX4" fmla="*/ 104503 w 2072640"/>
              <a:gd name="connsiteY4" fmla="*/ 1515291 h 1515291"/>
              <a:gd name="connsiteX0" fmla="*/ 2151017 w 2151017"/>
              <a:gd name="connsiteY0" fmla="*/ 252548 h 1515291"/>
              <a:gd name="connsiteX1" fmla="*/ 1349828 w 2151017"/>
              <a:gd name="connsiteY1" fmla="*/ 0 h 1515291"/>
              <a:gd name="connsiteX2" fmla="*/ 226422 w 2151017"/>
              <a:gd name="connsiteY2" fmla="*/ 191588 h 1515291"/>
              <a:gd name="connsiteX3" fmla="*/ 78377 w 2151017"/>
              <a:gd name="connsiteY3" fmla="*/ 1027611 h 1515291"/>
              <a:gd name="connsiteX4" fmla="*/ 0 w 2151017"/>
              <a:gd name="connsiteY4" fmla="*/ 1515291 h 1515291"/>
              <a:gd name="connsiteX0" fmla="*/ 2151017 w 2151017"/>
              <a:gd name="connsiteY0" fmla="*/ 252548 h 1515291"/>
              <a:gd name="connsiteX1" fmla="*/ 1349828 w 2151017"/>
              <a:gd name="connsiteY1" fmla="*/ 0 h 1515291"/>
              <a:gd name="connsiteX2" fmla="*/ 313507 w 2151017"/>
              <a:gd name="connsiteY2" fmla="*/ 452845 h 1515291"/>
              <a:gd name="connsiteX3" fmla="*/ 78377 w 2151017"/>
              <a:gd name="connsiteY3" fmla="*/ 1027611 h 1515291"/>
              <a:gd name="connsiteX4" fmla="*/ 0 w 2151017"/>
              <a:gd name="connsiteY4" fmla="*/ 1515291 h 15152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51017" h="1515291">
                <a:moveTo>
                  <a:pt x="2151017" y="252548"/>
                </a:moveTo>
                <a:lnTo>
                  <a:pt x="1349828" y="0"/>
                </a:lnTo>
                <a:lnTo>
                  <a:pt x="313507" y="452845"/>
                </a:lnTo>
                <a:lnTo>
                  <a:pt x="78377" y="1027611"/>
                </a:lnTo>
                <a:lnTo>
                  <a:pt x="0" y="1515291"/>
                </a:lnTo>
              </a:path>
            </a:pathLst>
          </a:custGeom>
          <a:noFill/>
          <a:ln cmpd="sng">
            <a:headEnd type="triangle" w="med" len="med"/>
            <a:tailEnd type="triangl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0" fontAlgn="base" hangingPunct="0">
              <a:spcBef>
                <a:spcPct val="0"/>
              </a:spcBef>
              <a:spcAft>
                <a:spcPct val="0"/>
              </a:spcAft>
            </a:pPr>
            <a:endParaRPr lang="en-US" dirty="0">
              <a:solidFill>
                <a:prstClr val="white"/>
              </a:solidFill>
              <a:latin typeface="Times"/>
            </a:endParaRPr>
          </a:p>
        </p:txBody>
      </p:sp>
      <p:sp>
        <p:nvSpPr>
          <p:cNvPr id="96" name="Freeform: Shape 95">
            <a:extLst>
              <a:ext uri="{FF2B5EF4-FFF2-40B4-BE49-F238E27FC236}">
                <a16:creationId xmlns:a16="http://schemas.microsoft.com/office/drawing/2014/main" xmlns="" id="{BDDD6E76-D02E-49D0-8152-550D7066E136}"/>
              </a:ext>
            </a:extLst>
          </p:cNvPr>
          <p:cNvSpPr/>
          <p:nvPr/>
        </p:nvSpPr>
        <p:spPr>
          <a:xfrm>
            <a:off x="4121332" y="1080491"/>
            <a:ext cx="2151017" cy="1515291"/>
          </a:xfrm>
          <a:custGeom>
            <a:avLst/>
            <a:gdLst>
              <a:gd name="connsiteX0" fmla="*/ 3082834 w 3082834"/>
              <a:gd name="connsiteY0" fmla="*/ 0 h 1515292"/>
              <a:gd name="connsiteX1" fmla="*/ 1820091 w 3082834"/>
              <a:gd name="connsiteY1" fmla="*/ 26126 h 1515292"/>
              <a:gd name="connsiteX2" fmla="*/ 339634 w 3082834"/>
              <a:gd name="connsiteY2" fmla="*/ 923109 h 1515292"/>
              <a:gd name="connsiteX3" fmla="*/ 0 w 3082834"/>
              <a:gd name="connsiteY3" fmla="*/ 1515292 h 1515292"/>
              <a:gd name="connsiteX4" fmla="*/ 34834 w 3082834"/>
              <a:gd name="connsiteY4" fmla="*/ 1489166 h 1515292"/>
              <a:gd name="connsiteX0" fmla="*/ 3082834 w 3082834"/>
              <a:gd name="connsiteY0" fmla="*/ 0 h 1515292"/>
              <a:gd name="connsiteX1" fmla="*/ 1820091 w 3082834"/>
              <a:gd name="connsiteY1" fmla="*/ 26126 h 1515292"/>
              <a:gd name="connsiteX2" fmla="*/ 1149531 w 3082834"/>
              <a:gd name="connsiteY2" fmla="*/ 426720 h 1515292"/>
              <a:gd name="connsiteX3" fmla="*/ 339634 w 3082834"/>
              <a:gd name="connsiteY3" fmla="*/ 923109 h 1515292"/>
              <a:gd name="connsiteX4" fmla="*/ 0 w 3082834"/>
              <a:gd name="connsiteY4" fmla="*/ 1515292 h 1515292"/>
              <a:gd name="connsiteX5" fmla="*/ 34834 w 3082834"/>
              <a:gd name="connsiteY5" fmla="*/ 1489166 h 1515292"/>
              <a:gd name="connsiteX0" fmla="*/ 3082834 w 3082834"/>
              <a:gd name="connsiteY0" fmla="*/ 0 h 1515292"/>
              <a:gd name="connsiteX1" fmla="*/ 1820091 w 3082834"/>
              <a:gd name="connsiteY1" fmla="*/ 26126 h 1515292"/>
              <a:gd name="connsiteX2" fmla="*/ 783771 w 3082834"/>
              <a:gd name="connsiteY2" fmla="*/ 78377 h 1515292"/>
              <a:gd name="connsiteX3" fmla="*/ 339634 w 3082834"/>
              <a:gd name="connsiteY3" fmla="*/ 923109 h 1515292"/>
              <a:gd name="connsiteX4" fmla="*/ 0 w 3082834"/>
              <a:gd name="connsiteY4" fmla="*/ 1515292 h 1515292"/>
              <a:gd name="connsiteX5" fmla="*/ 34834 w 3082834"/>
              <a:gd name="connsiteY5" fmla="*/ 1489166 h 1515292"/>
              <a:gd name="connsiteX0" fmla="*/ 3082834 w 3082834"/>
              <a:gd name="connsiteY0" fmla="*/ 113211 h 1628503"/>
              <a:gd name="connsiteX1" fmla="*/ 1907177 w 3082834"/>
              <a:gd name="connsiteY1" fmla="*/ 0 h 1628503"/>
              <a:gd name="connsiteX2" fmla="*/ 783771 w 3082834"/>
              <a:gd name="connsiteY2" fmla="*/ 191588 h 1628503"/>
              <a:gd name="connsiteX3" fmla="*/ 339634 w 3082834"/>
              <a:gd name="connsiteY3" fmla="*/ 1036320 h 1628503"/>
              <a:gd name="connsiteX4" fmla="*/ 0 w 3082834"/>
              <a:gd name="connsiteY4" fmla="*/ 1628503 h 1628503"/>
              <a:gd name="connsiteX5" fmla="*/ 34834 w 3082834"/>
              <a:gd name="connsiteY5" fmla="*/ 1602377 h 1628503"/>
              <a:gd name="connsiteX0" fmla="*/ 2708366 w 2708366"/>
              <a:gd name="connsiteY0" fmla="*/ 252548 h 1628503"/>
              <a:gd name="connsiteX1" fmla="*/ 1907177 w 2708366"/>
              <a:gd name="connsiteY1" fmla="*/ 0 h 1628503"/>
              <a:gd name="connsiteX2" fmla="*/ 783771 w 2708366"/>
              <a:gd name="connsiteY2" fmla="*/ 191588 h 1628503"/>
              <a:gd name="connsiteX3" fmla="*/ 339634 w 2708366"/>
              <a:gd name="connsiteY3" fmla="*/ 1036320 h 1628503"/>
              <a:gd name="connsiteX4" fmla="*/ 0 w 2708366"/>
              <a:gd name="connsiteY4" fmla="*/ 1628503 h 1628503"/>
              <a:gd name="connsiteX5" fmla="*/ 34834 w 2708366"/>
              <a:gd name="connsiteY5" fmla="*/ 1602377 h 1628503"/>
              <a:gd name="connsiteX0" fmla="*/ 2708366 w 2708366"/>
              <a:gd name="connsiteY0" fmla="*/ 252548 h 1628503"/>
              <a:gd name="connsiteX1" fmla="*/ 1907177 w 2708366"/>
              <a:gd name="connsiteY1" fmla="*/ 0 h 1628503"/>
              <a:gd name="connsiteX2" fmla="*/ 783771 w 2708366"/>
              <a:gd name="connsiteY2" fmla="*/ 191588 h 1628503"/>
              <a:gd name="connsiteX3" fmla="*/ 339634 w 2708366"/>
              <a:gd name="connsiteY3" fmla="*/ 1036320 h 1628503"/>
              <a:gd name="connsiteX4" fmla="*/ 0 w 2708366"/>
              <a:gd name="connsiteY4" fmla="*/ 1628503 h 1628503"/>
              <a:gd name="connsiteX5" fmla="*/ 740229 w 2708366"/>
              <a:gd name="connsiteY5" fmla="*/ 1515291 h 1628503"/>
              <a:gd name="connsiteX0" fmla="*/ 2368732 w 2368732"/>
              <a:gd name="connsiteY0" fmla="*/ 252548 h 1515291"/>
              <a:gd name="connsiteX1" fmla="*/ 1567543 w 2368732"/>
              <a:gd name="connsiteY1" fmla="*/ 0 h 1515291"/>
              <a:gd name="connsiteX2" fmla="*/ 444137 w 2368732"/>
              <a:gd name="connsiteY2" fmla="*/ 191588 h 1515291"/>
              <a:gd name="connsiteX3" fmla="*/ 0 w 2368732"/>
              <a:gd name="connsiteY3" fmla="*/ 1036320 h 1515291"/>
              <a:gd name="connsiteX4" fmla="*/ 400595 w 2368732"/>
              <a:gd name="connsiteY4" fmla="*/ 1515291 h 1515291"/>
              <a:gd name="connsiteX0" fmla="*/ 2072640 w 2072640"/>
              <a:gd name="connsiteY0" fmla="*/ 252548 h 1515291"/>
              <a:gd name="connsiteX1" fmla="*/ 1271451 w 2072640"/>
              <a:gd name="connsiteY1" fmla="*/ 0 h 1515291"/>
              <a:gd name="connsiteX2" fmla="*/ 148045 w 2072640"/>
              <a:gd name="connsiteY2" fmla="*/ 191588 h 1515291"/>
              <a:gd name="connsiteX3" fmla="*/ 0 w 2072640"/>
              <a:gd name="connsiteY3" fmla="*/ 1027611 h 1515291"/>
              <a:gd name="connsiteX4" fmla="*/ 104503 w 2072640"/>
              <a:gd name="connsiteY4" fmla="*/ 1515291 h 1515291"/>
              <a:gd name="connsiteX0" fmla="*/ 2151017 w 2151017"/>
              <a:gd name="connsiteY0" fmla="*/ 252548 h 1515291"/>
              <a:gd name="connsiteX1" fmla="*/ 1349828 w 2151017"/>
              <a:gd name="connsiteY1" fmla="*/ 0 h 1515291"/>
              <a:gd name="connsiteX2" fmla="*/ 226422 w 2151017"/>
              <a:gd name="connsiteY2" fmla="*/ 191588 h 1515291"/>
              <a:gd name="connsiteX3" fmla="*/ 78377 w 2151017"/>
              <a:gd name="connsiteY3" fmla="*/ 1027611 h 1515291"/>
              <a:gd name="connsiteX4" fmla="*/ 0 w 2151017"/>
              <a:gd name="connsiteY4" fmla="*/ 1515291 h 1515291"/>
              <a:gd name="connsiteX0" fmla="*/ 2151017 w 2151017"/>
              <a:gd name="connsiteY0" fmla="*/ 252548 h 1515291"/>
              <a:gd name="connsiteX1" fmla="*/ 1349828 w 2151017"/>
              <a:gd name="connsiteY1" fmla="*/ 0 h 1515291"/>
              <a:gd name="connsiteX2" fmla="*/ 313507 w 2151017"/>
              <a:gd name="connsiteY2" fmla="*/ 452845 h 1515291"/>
              <a:gd name="connsiteX3" fmla="*/ 78377 w 2151017"/>
              <a:gd name="connsiteY3" fmla="*/ 1027611 h 1515291"/>
              <a:gd name="connsiteX4" fmla="*/ 0 w 2151017"/>
              <a:gd name="connsiteY4" fmla="*/ 1515291 h 15152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51017" h="1515291">
                <a:moveTo>
                  <a:pt x="2151017" y="252548"/>
                </a:moveTo>
                <a:lnTo>
                  <a:pt x="1349828" y="0"/>
                </a:lnTo>
                <a:lnTo>
                  <a:pt x="313507" y="452845"/>
                </a:lnTo>
                <a:lnTo>
                  <a:pt x="78377" y="1027611"/>
                </a:lnTo>
                <a:lnTo>
                  <a:pt x="0" y="1515291"/>
                </a:lnTo>
              </a:path>
            </a:pathLst>
          </a:custGeom>
          <a:noFill/>
          <a:ln cmpd="sng">
            <a:headEnd type="triangle" w="med" len="med"/>
            <a:tailEnd type="triangl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0" fontAlgn="base" hangingPunct="0">
              <a:spcBef>
                <a:spcPct val="0"/>
              </a:spcBef>
              <a:spcAft>
                <a:spcPct val="0"/>
              </a:spcAft>
            </a:pPr>
            <a:endParaRPr lang="en-US" dirty="0">
              <a:solidFill>
                <a:prstClr val="white"/>
              </a:solidFill>
              <a:latin typeface="Times"/>
            </a:endParaRPr>
          </a:p>
        </p:txBody>
      </p:sp>
      <p:sp>
        <p:nvSpPr>
          <p:cNvPr id="97" name="Freeform: Shape 96">
            <a:extLst>
              <a:ext uri="{FF2B5EF4-FFF2-40B4-BE49-F238E27FC236}">
                <a16:creationId xmlns:a16="http://schemas.microsoft.com/office/drawing/2014/main" xmlns="" id="{3C82FCF9-9B2E-4240-ABFF-2540C191B103}"/>
              </a:ext>
            </a:extLst>
          </p:cNvPr>
          <p:cNvSpPr/>
          <p:nvPr/>
        </p:nvSpPr>
        <p:spPr>
          <a:xfrm>
            <a:off x="4341335" y="1083984"/>
            <a:ext cx="2340180" cy="1511798"/>
          </a:xfrm>
          <a:custGeom>
            <a:avLst/>
            <a:gdLst>
              <a:gd name="connsiteX0" fmla="*/ 3082834 w 3082834"/>
              <a:gd name="connsiteY0" fmla="*/ 0 h 1515292"/>
              <a:gd name="connsiteX1" fmla="*/ 1820091 w 3082834"/>
              <a:gd name="connsiteY1" fmla="*/ 26126 h 1515292"/>
              <a:gd name="connsiteX2" fmla="*/ 339634 w 3082834"/>
              <a:gd name="connsiteY2" fmla="*/ 923109 h 1515292"/>
              <a:gd name="connsiteX3" fmla="*/ 0 w 3082834"/>
              <a:gd name="connsiteY3" fmla="*/ 1515292 h 1515292"/>
              <a:gd name="connsiteX4" fmla="*/ 34834 w 3082834"/>
              <a:gd name="connsiteY4" fmla="*/ 1489166 h 1515292"/>
              <a:gd name="connsiteX0" fmla="*/ 3082834 w 3082834"/>
              <a:gd name="connsiteY0" fmla="*/ 0 h 1515292"/>
              <a:gd name="connsiteX1" fmla="*/ 1820091 w 3082834"/>
              <a:gd name="connsiteY1" fmla="*/ 26126 h 1515292"/>
              <a:gd name="connsiteX2" fmla="*/ 1149531 w 3082834"/>
              <a:gd name="connsiteY2" fmla="*/ 426720 h 1515292"/>
              <a:gd name="connsiteX3" fmla="*/ 339634 w 3082834"/>
              <a:gd name="connsiteY3" fmla="*/ 923109 h 1515292"/>
              <a:gd name="connsiteX4" fmla="*/ 0 w 3082834"/>
              <a:gd name="connsiteY4" fmla="*/ 1515292 h 1515292"/>
              <a:gd name="connsiteX5" fmla="*/ 34834 w 3082834"/>
              <a:gd name="connsiteY5" fmla="*/ 1489166 h 1515292"/>
              <a:gd name="connsiteX0" fmla="*/ 3082834 w 3082834"/>
              <a:gd name="connsiteY0" fmla="*/ 0 h 1515292"/>
              <a:gd name="connsiteX1" fmla="*/ 1820091 w 3082834"/>
              <a:gd name="connsiteY1" fmla="*/ 26126 h 1515292"/>
              <a:gd name="connsiteX2" fmla="*/ 783771 w 3082834"/>
              <a:gd name="connsiteY2" fmla="*/ 78377 h 1515292"/>
              <a:gd name="connsiteX3" fmla="*/ 339634 w 3082834"/>
              <a:gd name="connsiteY3" fmla="*/ 923109 h 1515292"/>
              <a:gd name="connsiteX4" fmla="*/ 0 w 3082834"/>
              <a:gd name="connsiteY4" fmla="*/ 1515292 h 1515292"/>
              <a:gd name="connsiteX5" fmla="*/ 34834 w 3082834"/>
              <a:gd name="connsiteY5" fmla="*/ 1489166 h 1515292"/>
              <a:gd name="connsiteX0" fmla="*/ 3082834 w 3082834"/>
              <a:gd name="connsiteY0" fmla="*/ 113211 h 1628503"/>
              <a:gd name="connsiteX1" fmla="*/ 1907177 w 3082834"/>
              <a:gd name="connsiteY1" fmla="*/ 0 h 1628503"/>
              <a:gd name="connsiteX2" fmla="*/ 783771 w 3082834"/>
              <a:gd name="connsiteY2" fmla="*/ 191588 h 1628503"/>
              <a:gd name="connsiteX3" fmla="*/ 339634 w 3082834"/>
              <a:gd name="connsiteY3" fmla="*/ 1036320 h 1628503"/>
              <a:gd name="connsiteX4" fmla="*/ 0 w 3082834"/>
              <a:gd name="connsiteY4" fmla="*/ 1628503 h 1628503"/>
              <a:gd name="connsiteX5" fmla="*/ 34834 w 3082834"/>
              <a:gd name="connsiteY5" fmla="*/ 1602377 h 1628503"/>
              <a:gd name="connsiteX0" fmla="*/ 2708366 w 2708366"/>
              <a:gd name="connsiteY0" fmla="*/ 252548 h 1628503"/>
              <a:gd name="connsiteX1" fmla="*/ 1907177 w 2708366"/>
              <a:gd name="connsiteY1" fmla="*/ 0 h 1628503"/>
              <a:gd name="connsiteX2" fmla="*/ 783771 w 2708366"/>
              <a:gd name="connsiteY2" fmla="*/ 191588 h 1628503"/>
              <a:gd name="connsiteX3" fmla="*/ 339634 w 2708366"/>
              <a:gd name="connsiteY3" fmla="*/ 1036320 h 1628503"/>
              <a:gd name="connsiteX4" fmla="*/ 0 w 2708366"/>
              <a:gd name="connsiteY4" fmla="*/ 1628503 h 1628503"/>
              <a:gd name="connsiteX5" fmla="*/ 34834 w 2708366"/>
              <a:gd name="connsiteY5" fmla="*/ 1602377 h 1628503"/>
              <a:gd name="connsiteX0" fmla="*/ 2708366 w 2708366"/>
              <a:gd name="connsiteY0" fmla="*/ 252548 h 1628503"/>
              <a:gd name="connsiteX1" fmla="*/ 1907177 w 2708366"/>
              <a:gd name="connsiteY1" fmla="*/ 0 h 1628503"/>
              <a:gd name="connsiteX2" fmla="*/ 783771 w 2708366"/>
              <a:gd name="connsiteY2" fmla="*/ 191588 h 1628503"/>
              <a:gd name="connsiteX3" fmla="*/ 339634 w 2708366"/>
              <a:gd name="connsiteY3" fmla="*/ 1036320 h 1628503"/>
              <a:gd name="connsiteX4" fmla="*/ 0 w 2708366"/>
              <a:gd name="connsiteY4" fmla="*/ 1628503 h 1628503"/>
              <a:gd name="connsiteX5" fmla="*/ 740229 w 2708366"/>
              <a:gd name="connsiteY5" fmla="*/ 1515291 h 1628503"/>
              <a:gd name="connsiteX0" fmla="*/ 2368732 w 2368732"/>
              <a:gd name="connsiteY0" fmla="*/ 252548 h 1515291"/>
              <a:gd name="connsiteX1" fmla="*/ 1567543 w 2368732"/>
              <a:gd name="connsiteY1" fmla="*/ 0 h 1515291"/>
              <a:gd name="connsiteX2" fmla="*/ 444137 w 2368732"/>
              <a:gd name="connsiteY2" fmla="*/ 191588 h 1515291"/>
              <a:gd name="connsiteX3" fmla="*/ 0 w 2368732"/>
              <a:gd name="connsiteY3" fmla="*/ 1036320 h 1515291"/>
              <a:gd name="connsiteX4" fmla="*/ 400595 w 2368732"/>
              <a:gd name="connsiteY4" fmla="*/ 1515291 h 1515291"/>
              <a:gd name="connsiteX0" fmla="*/ 2072640 w 2072640"/>
              <a:gd name="connsiteY0" fmla="*/ 252548 h 1515291"/>
              <a:gd name="connsiteX1" fmla="*/ 1271451 w 2072640"/>
              <a:gd name="connsiteY1" fmla="*/ 0 h 1515291"/>
              <a:gd name="connsiteX2" fmla="*/ 148045 w 2072640"/>
              <a:gd name="connsiteY2" fmla="*/ 191588 h 1515291"/>
              <a:gd name="connsiteX3" fmla="*/ 0 w 2072640"/>
              <a:gd name="connsiteY3" fmla="*/ 1027611 h 1515291"/>
              <a:gd name="connsiteX4" fmla="*/ 104503 w 2072640"/>
              <a:gd name="connsiteY4" fmla="*/ 1515291 h 1515291"/>
              <a:gd name="connsiteX0" fmla="*/ 2151017 w 2151017"/>
              <a:gd name="connsiteY0" fmla="*/ 252548 h 1515291"/>
              <a:gd name="connsiteX1" fmla="*/ 1349828 w 2151017"/>
              <a:gd name="connsiteY1" fmla="*/ 0 h 1515291"/>
              <a:gd name="connsiteX2" fmla="*/ 226422 w 2151017"/>
              <a:gd name="connsiteY2" fmla="*/ 191588 h 1515291"/>
              <a:gd name="connsiteX3" fmla="*/ 78377 w 2151017"/>
              <a:gd name="connsiteY3" fmla="*/ 1027611 h 1515291"/>
              <a:gd name="connsiteX4" fmla="*/ 0 w 2151017"/>
              <a:gd name="connsiteY4" fmla="*/ 1515291 h 1515291"/>
              <a:gd name="connsiteX0" fmla="*/ 2151017 w 2151017"/>
              <a:gd name="connsiteY0" fmla="*/ 252548 h 1515291"/>
              <a:gd name="connsiteX1" fmla="*/ 1349828 w 2151017"/>
              <a:gd name="connsiteY1" fmla="*/ 0 h 1515291"/>
              <a:gd name="connsiteX2" fmla="*/ 313507 w 2151017"/>
              <a:gd name="connsiteY2" fmla="*/ 452845 h 1515291"/>
              <a:gd name="connsiteX3" fmla="*/ 78377 w 2151017"/>
              <a:gd name="connsiteY3" fmla="*/ 1027611 h 1515291"/>
              <a:gd name="connsiteX4" fmla="*/ 0 w 2151017"/>
              <a:gd name="connsiteY4" fmla="*/ 1515291 h 15152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51017" h="1515291">
                <a:moveTo>
                  <a:pt x="2151017" y="252548"/>
                </a:moveTo>
                <a:lnTo>
                  <a:pt x="1349828" y="0"/>
                </a:lnTo>
                <a:lnTo>
                  <a:pt x="313507" y="452845"/>
                </a:lnTo>
                <a:lnTo>
                  <a:pt x="78377" y="1027611"/>
                </a:lnTo>
                <a:lnTo>
                  <a:pt x="0" y="1515291"/>
                </a:lnTo>
              </a:path>
            </a:pathLst>
          </a:custGeom>
          <a:noFill/>
          <a:ln cmpd="sng">
            <a:headEnd type="triangle" w="med" len="med"/>
            <a:tailEnd type="triangl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0" fontAlgn="base" hangingPunct="0">
              <a:spcBef>
                <a:spcPct val="0"/>
              </a:spcBef>
              <a:spcAft>
                <a:spcPct val="0"/>
              </a:spcAft>
            </a:pPr>
            <a:endParaRPr lang="en-US" dirty="0">
              <a:solidFill>
                <a:prstClr val="white"/>
              </a:solidFill>
              <a:latin typeface="Times"/>
            </a:endParaRPr>
          </a:p>
        </p:txBody>
      </p:sp>
      <p:sp>
        <p:nvSpPr>
          <p:cNvPr id="98" name="Freeform: Shape 97">
            <a:extLst>
              <a:ext uri="{FF2B5EF4-FFF2-40B4-BE49-F238E27FC236}">
                <a16:creationId xmlns:a16="http://schemas.microsoft.com/office/drawing/2014/main" xmlns="" id="{66C255AC-668C-4EFF-BA6D-D61A6C11BFB6}"/>
              </a:ext>
            </a:extLst>
          </p:cNvPr>
          <p:cNvSpPr/>
          <p:nvPr/>
        </p:nvSpPr>
        <p:spPr>
          <a:xfrm>
            <a:off x="2209801" y="4077327"/>
            <a:ext cx="519709" cy="291819"/>
          </a:xfrm>
          <a:custGeom>
            <a:avLst/>
            <a:gdLst>
              <a:gd name="connsiteX0" fmla="*/ 0 w 604157"/>
              <a:gd name="connsiteY0" fmla="*/ 326571 h 489857"/>
              <a:gd name="connsiteX1" fmla="*/ 130629 w 604157"/>
              <a:gd name="connsiteY1" fmla="*/ 489857 h 489857"/>
              <a:gd name="connsiteX2" fmla="*/ 555171 w 604157"/>
              <a:gd name="connsiteY2" fmla="*/ 0 h 489857"/>
              <a:gd name="connsiteX3" fmla="*/ 604157 w 604157"/>
              <a:gd name="connsiteY3" fmla="*/ 0 h 489857"/>
            </a:gdLst>
            <a:ahLst/>
            <a:cxnLst>
              <a:cxn ang="0">
                <a:pos x="connsiteX0" y="connsiteY0"/>
              </a:cxn>
              <a:cxn ang="0">
                <a:pos x="connsiteX1" y="connsiteY1"/>
              </a:cxn>
              <a:cxn ang="0">
                <a:pos x="connsiteX2" y="connsiteY2"/>
              </a:cxn>
              <a:cxn ang="0">
                <a:pos x="connsiteX3" y="connsiteY3"/>
              </a:cxn>
            </a:cxnLst>
            <a:rect l="l" t="t" r="r" b="b"/>
            <a:pathLst>
              <a:path w="604157" h="489857">
                <a:moveTo>
                  <a:pt x="0" y="326571"/>
                </a:moveTo>
                <a:lnTo>
                  <a:pt x="130629" y="489857"/>
                </a:lnTo>
                <a:lnTo>
                  <a:pt x="555171" y="0"/>
                </a:lnTo>
                <a:lnTo>
                  <a:pt x="604157" y="0"/>
                </a:lnTo>
              </a:path>
            </a:pathLst>
          </a:custGeom>
          <a:noFill/>
          <a:ln w="88900" cmpd="sng">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0" fontAlgn="base" hangingPunct="0">
              <a:spcBef>
                <a:spcPct val="0"/>
              </a:spcBef>
              <a:spcAft>
                <a:spcPct val="0"/>
              </a:spcAft>
            </a:pPr>
            <a:endParaRPr lang="en-US">
              <a:solidFill>
                <a:srgbClr val="FF0000"/>
              </a:solidFill>
              <a:latin typeface="Times"/>
            </a:endParaRPr>
          </a:p>
        </p:txBody>
      </p:sp>
      <p:sp>
        <p:nvSpPr>
          <p:cNvPr id="99" name="TextBox 98">
            <a:extLst>
              <a:ext uri="{FF2B5EF4-FFF2-40B4-BE49-F238E27FC236}">
                <a16:creationId xmlns:a16="http://schemas.microsoft.com/office/drawing/2014/main" xmlns="" id="{DE72CEB8-7CDB-4877-AE24-67C14BFAAAC0}"/>
              </a:ext>
            </a:extLst>
          </p:cNvPr>
          <p:cNvSpPr txBox="1"/>
          <p:nvPr/>
        </p:nvSpPr>
        <p:spPr>
          <a:xfrm>
            <a:off x="4625407" y="1307880"/>
            <a:ext cx="740908" cy="1015663"/>
          </a:xfrm>
          <a:prstGeom prst="rect">
            <a:avLst/>
          </a:prstGeom>
          <a:noFill/>
        </p:spPr>
        <p:txBody>
          <a:bodyPr wrap="none" rtlCol="0">
            <a:spAutoFit/>
          </a:bodyPr>
          <a:lstStyle/>
          <a:p>
            <a:pPr eaLnBrk="0" fontAlgn="base" hangingPunct="0">
              <a:spcBef>
                <a:spcPct val="0"/>
              </a:spcBef>
              <a:spcAft>
                <a:spcPct val="0"/>
              </a:spcAft>
            </a:pPr>
            <a:r>
              <a:rPr lang="en-US" sz="6000" b="1" dirty="0">
                <a:solidFill>
                  <a:prstClr val="black"/>
                </a:solidFill>
                <a:latin typeface="Times" pitchFamily="2" charset="0"/>
              </a:rPr>
              <a:t>X</a:t>
            </a:r>
          </a:p>
        </p:txBody>
      </p:sp>
    </p:spTree>
    <p:extLst>
      <p:ext uri="{BB962C8B-B14F-4D97-AF65-F5344CB8AC3E}">
        <p14:creationId xmlns:p14="http://schemas.microsoft.com/office/powerpoint/2010/main" xmlns="" val="82565525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Oval 2">
            <a:extLst>
              <a:ext uri="{FF2B5EF4-FFF2-40B4-BE49-F238E27FC236}">
                <a16:creationId xmlns:a16="http://schemas.microsoft.com/office/drawing/2014/main" xmlns="" id="{A7BA5843-487C-463B-9921-29AFBAC3363F}"/>
              </a:ext>
            </a:extLst>
          </p:cNvPr>
          <p:cNvSpPr/>
          <p:nvPr/>
        </p:nvSpPr>
        <p:spPr>
          <a:xfrm>
            <a:off x="1503753" y="2075896"/>
            <a:ext cx="2485784" cy="3211302"/>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0" fontAlgn="base" hangingPunct="0">
              <a:spcBef>
                <a:spcPct val="0"/>
              </a:spcBef>
              <a:spcAft>
                <a:spcPct val="0"/>
              </a:spcAft>
            </a:pPr>
            <a:endParaRPr lang="en-US">
              <a:solidFill>
                <a:prstClr val="white"/>
              </a:solidFill>
              <a:latin typeface="Times"/>
            </a:endParaRPr>
          </a:p>
        </p:txBody>
      </p:sp>
      <p:sp>
        <p:nvSpPr>
          <p:cNvPr id="85" name="Rectangle 84">
            <a:extLst>
              <a:ext uri="{FF2B5EF4-FFF2-40B4-BE49-F238E27FC236}">
                <a16:creationId xmlns:a16="http://schemas.microsoft.com/office/drawing/2014/main" xmlns="" id="{E98CA8B4-2BA2-4896-B3D0-3F772D2A96E9}"/>
              </a:ext>
            </a:extLst>
          </p:cNvPr>
          <p:cNvSpPr/>
          <p:nvPr/>
        </p:nvSpPr>
        <p:spPr>
          <a:xfrm>
            <a:off x="-9767" y="5943600"/>
            <a:ext cx="12201765" cy="12554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0" fontAlgn="base" hangingPunct="0">
              <a:spcBef>
                <a:spcPct val="0"/>
              </a:spcBef>
              <a:spcAft>
                <a:spcPct val="0"/>
              </a:spcAft>
            </a:pPr>
            <a:endParaRPr lang="en-US" dirty="0">
              <a:solidFill>
                <a:prstClr val="white"/>
              </a:solidFill>
              <a:latin typeface="Times"/>
            </a:endParaRPr>
          </a:p>
        </p:txBody>
      </p:sp>
      <p:pic>
        <p:nvPicPr>
          <p:cNvPr id="7" name="Picture 6">
            <a:extLst>
              <a:ext uri="{FF2B5EF4-FFF2-40B4-BE49-F238E27FC236}">
                <a16:creationId xmlns:a16="http://schemas.microsoft.com/office/drawing/2014/main" xmlns="" id="{2B042071-3CE6-406F-9484-65D7E971A78F}"/>
              </a:ext>
            </a:extLst>
          </p:cNvPr>
          <p:cNvPicPr>
            <a:picLocks noChangeAspect="1"/>
          </p:cNvPicPr>
          <p:nvPr/>
        </p:nvPicPr>
        <p:blipFill rotWithShape="1">
          <a:blip r:embed="rId3" cstate="print">
            <a:extLst>
              <a:ext uri="{28A0092B-C50C-407E-A947-70E740481C1C}">
                <a14:useLocalDpi xmlns:a14="http://schemas.microsoft.com/office/drawing/2010/main" xmlns="" val="0"/>
              </a:ext>
            </a:extLst>
          </a:blip>
          <a:srcRect l="1186" r="1186" b="78972"/>
          <a:stretch/>
        </p:blipFill>
        <p:spPr>
          <a:xfrm>
            <a:off x="1517650" y="-26987"/>
            <a:ext cx="9150351" cy="1093787"/>
          </a:xfrm>
          <a:prstGeom prst="rect">
            <a:avLst/>
          </a:prstGeom>
        </p:spPr>
      </p:pic>
      <p:sp>
        <p:nvSpPr>
          <p:cNvPr id="8" name="TextBox 7">
            <a:extLst>
              <a:ext uri="{FF2B5EF4-FFF2-40B4-BE49-F238E27FC236}">
                <a16:creationId xmlns:a16="http://schemas.microsoft.com/office/drawing/2014/main" xmlns="" id="{88ECCCDB-C48B-47F9-8FAD-B946CA241B67}"/>
              </a:ext>
            </a:extLst>
          </p:cNvPr>
          <p:cNvSpPr txBox="1"/>
          <p:nvPr/>
        </p:nvSpPr>
        <p:spPr>
          <a:xfrm>
            <a:off x="3385892" y="175397"/>
            <a:ext cx="5408853" cy="707886"/>
          </a:xfrm>
          <a:prstGeom prst="rect">
            <a:avLst/>
          </a:prstGeom>
          <a:noFill/>
        </p:spPr>
        <p:txBody>
          <a:bodyPr wrap="none" rtlCol="0">
            <a:spAutoFit/>
          </a:bodyPr>
          <a:lstStyle/>
          <a:p>
            <a:pPr algn="ctr" eaLnBrk="0" fontAlgn="base" hangingPunct="0">
              <a:spcBef>
                <a:spcPct val="0"/>
              </a:spcBef>
              <a:spcAft>
                <a:spcPct val="0"/>
              </a:spcAft>
            </a:pPr>
            <a:r>
              <a:rPr lang="en-US" sz="2000" dirty="0">
                <a:solidFill>
                  <a:prstClr val="white"/>
                </a:solidFill>
                <a:latin typeface="Times" pitchFamily="2" charset="0"/>
              </a:rPr>
              <a:t>The Measurement Instrument/Measurement Model</a:t>
            </a:r>
          </a:p>
          <a:p>
            <a:pPr algn="ctr" eaLnBrk="0" fontAlgn="base" hangingPunct="0">
              <a:spcBef>
                <a:spcPct val="0"/>
              </a:spcBef>
              <a:spcAft>
                <a:spcPct val="0"/>
              </a:spcAft>
            </a:pPr>
            <a:r>
              <a:rPr lang="en-US" sz="2000" dirty="0">
                <a:solidFill>
                  <a:prstClr val="white"/>
                </a:solidFill>
                <a:latin typeface="Times" pitchFamily="2" charset="0"/>
              </a:rPr>
              <a:t>(What is Convergent Validity?)</a:t>
            </a:r>
          </a:p>
        </p:txBody>
      </p:sp>
      <p:sp>
        <p:nvSpPr>
          <p:cNvPr id="5" name="Text Box 2">
            <a:extLst>
              <a:ext uri="{FF2B5EF4-FFF2-40B4-BE49-F238E27FC236}">
                <a16:creationId xmlns:a16="http://schemas.microsoft.com/office/drawing/2014/main" xmlns="" id="{B348CD22-2FBD-4996-96A2-CE59A2383102}"/>
              </a:ext>
            </a:extLst>
          </p:cNvPr>
          <p:cNvSpPr txBox="1">
            <a:spLocks noChangeArrowheads="1"/>
          </p:cNvSpPr>
          <p:nvPr/>
        </p:nvSpPr>
        <p:spPr bwMode="auto">
          <a:xfrm>
            <a:off x="7696200" y="3734576"/>
            <a:ext cx="1082348" cy="369332"/>
          </a:xfrm>
          <a:prstGeom prst="rect">
            <a:avLst/>
          </a:prstGeom>
          <a:noFill/>
          <a:ln w="9525">
            <a:noFill/>
            <a:miter lim="800000"/>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fontAlgn="base">
              <a:spcBef>
                <a:spcPct val="0"/>
              </a:spcBef>
              <a:spcAft>
                <a:spcPct val="0"/>
              </a:spcAft>
              <a:defRPr/>
            </a:pPr>
            <a:r>
              <a:rPr lang="en-US" altLang="en-US" b="1" dirty="0">
                <a:solidFill>
                  <a:srgbClr val="FF0000"/>
                </a:solidFill>
                <a:cs typeface="Arial" charset="0"/>
              </a:rPr>
              <a:t>Factor 4</a:t>
            </a:r>
          </a:p>
        </p:txBody>
      </p:sp>
      <p:sp>
        <p:nvSpPr>
          <p:cNvPr id="6" name="Rectangle 4">
            <a:extLst>
              <a:ext uri="{FF2B5EF4-FFF2-40B4-BE49-F238E27FC236}">
                <a16:creationId xmlns:a16="http://schemas.microsoft.com/office/drawing/2014/main" xmlns="" id="{22E9F148-92A7-4D33-98BC-70BD2DF4D0CC}"/>
              </a:ext>
            </a:extLst>
          </p:cNvPr>
          <p:cNvSpPr>
            <a:spLocks noChangeArrowheads="1"/>
          </p:cNvSpPr>
          <p:nvPr/>
        </p:nvSpPr>
        <p:spPr bwMode="auto">
          <a:xfrm>
            <a:off x="2851187" y="3429001"/>
            <a:ext cx="880369" cy="307777"/>
          </a:xfrm>
          <a:prstGeom prst="rect">
            <a:avLst/>
          </a:prstGeom>
          <a:noFill/>
          <a:ln w="9525">
            <a:noFill/>
            <a:miter lim="800000"/>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fontAlgn="base">
              <a:spcBef>
                <a:spcPct val="0"/>
              </a:spcBef>
              <a:spcAft>
                <a:spcPct val="0"/>
              </a:spcAft>
              <a:defRPr/>
            </a:pPr>
            <a:r>
              <a:rPr lang="en-US" altLang="en-US" sz="1400" b="1" dirty="0">
                <a:solidFill>
                  <a:srgbClr val="FF0000"/>
                </a:solidFill>
                <a:cs typeface="Arial" charset="0"/>
              </a:rPr>
              <a:t>Factor 1</a:t>
            </a:r>
          </a:p>
        </p:txBody>
      </p:sp>
      <p:sp>
        <p:nvSpPr>
          <p:cNvPr id="10" name="Rectangle 5">
            <a:extLst>
              <a:ext uri="{FF2B5EF4-FFF2-40B4-BE49-F238E27FC236}">
                <a16:creationId xmlns:a16="http://schemas.microsoft.com/office/drawing/2014/main" xmlns="" id="{64B040CB-8881-43B7-B5AC-B66A89DD13D6}"/>
              </a:ext>
            </a:extLst>
          </p:cNvPr>
          <p:cNvSpPr>
            <a:spLocks noChangeArrowheads="1"/>
          </p:cNvSpPr>
          <p:nvPr/>
        </p:nvSpPr>
        <p:spPr bwMode="auto">
          <a:xfrm>
            <a:off x="5313510" y="2572969"/>
            <a:ext cx="1028700" cy="276999"/>
          </a:xfrm>
          <a:prstGeom prst="rect">
            <a:avLst/>
          </a:prstGeom>
          <a:noFill/>
          <a:ln w="9525">
            <a:noFill/>
            <a:miter lim="800000"/>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fontAlgn="base">
              <a:spcBef>
                <a:spcPct val="50000"/>
              </a:spcBef>
              <a:spcAft>
                <a:spcPct val="0"/>
              </a:spcAft>
              <a:defRPr/>
            </a:pPr>
            <a:r>
              <a:rPr lang="en-US" altLang="en-US" sz="1200" b="1" dirty="0">
                <a:solidFill>
                  <a:srgbClr val="FF0000"/>
                </a:solidFill>
                <a:cs typeface="Arial" charset="0"/>
              </a:rPr>
              <a:t>Factor 2</a:t>
            </a:r>
          </a:p>
        </p:txBody>
      </p:sp>
      <p:sp>
        <p:nvSpPr>
          <p:cNvPr id="11" name="Rectangle 6">
            <a:extLst>
              <a:ext uri="{FF2B5EF4-FFF2-40B4-BE49-F238E27FC236}">
                <a16:creationId xmlns:a16="http://schemas.microsoft.com/office/drawing/2014/main" xmlns="" id="{9ABE1354-E1B5-4996-81B2-6A545EAF7453}"/>
              </a:ext>
            </a:extLst>
          </p:cNvPr>
          <p:cNvSpPr>
            <a:spLocks noChangeArrowheads="1"/>
          </p:cNvSpPr>
          <p:nvPr/>
        </p:nvSpPr>
        <p:spPr bwMode="auto">
          <a:xfrm>
            <a:off x="5224463" y="4603788"/>
            <a:ext cx="1178885" cy="276999"/>
          </a:xfrm>
          <a:prstGeom prst="rect">
            <a:avLst/>
          </a:prstGeom>
          <a:noFill/>
          <a:ln w="9525">
            <a:noFill/>
            <a:miter lim="800000"/>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fontAlgn="base">
              <a:spcBef>
                <a:spcPct val="50000"/>
              </a:spcBef>
              <a:spcAft>
                <a:spcPct val="0"/>
              </a:spcAft>
              <a:defRPr/>
            </a:pPr>
            <a:r>
              <a:rPr lang="en-US" altLang="en-US" sz="1200" b="1" dirty="0">
                <a:solidFill>
                  <a:srgbClr val="FF0000"/>
                </a:solidFill>
                <a:cs typeface="Arial" charset="0"/>
              </a:rPr>
              <a:t>Factor 5</a:t>
            </a:r>
          </a:p>
        </p:txBody>
      </p:sp>
      <p:sp>
        <p:nvSpPr>
          <p:cNvPr id="12" name="Line 9">
            <a:extLst>
              <a:ext uri="{FF2B5EF4-FFF2-40B4-BE49-F238E27FC236}">
                <a16:creationId xmlns:a16="http://schemas.microsoft.com/office/drawing/2014/main" xmlns="" id="{B712386A-CC06-4702-AE9C-C2AE57DCDAAD}"/>
              </a:ext>
            </a:extLst>
          </p:cNvPr>
          <p:cNvSpPr>
            <a:spLocks noChangeShapeType="1"/>
          </p:cNvSpPr>
          <p:nvPr/>
        </p:nvSpPr>
        <p:spPr bwMode="auto">
          <a:xfrm flipV="1">
            <a:off x="4137283" y="2689926"/>
            <a:ext cx="1143000" cy="514350"/>
          </a:xfrm>
          <a:prstGeom prst="line">
            <a:avLst/>
          </a:prstGeom>
          <a:noFill/>
          <a:ln w="9525">
            <a:no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pPr fontAlgn="base">
              <a:spcBef>
                <a:spcPct val="0"/>
              </a:spcBef>
              <a:spcAft>
                <a:spcPct val="0"/>
              </a:spcAft>
              <a:defRPr/>
            </a:pPr>
            <a:endParaRPr lang="en-US">
              <a:solidFill>
                <a:prstClr val="black"/>
              </a:solidFill>
              <a:latin typeface="Arial" charset="0"/>
              <a:cs typeface="Arial" charset="0"/>
            </a:endParaRPr>
          </a:p>
        </p:txBody>
      </p:sp>
      <p:sp>
        <p:nvSpPr>
          <p:cNvPr id="13" name="Line 10">
            <a:extLst>
              <a:ext uri="{FF2B5EF4-FFF2-40B4-BE49-F238E27FC236}">
                <a16:creationId xmlns:a16="http://schemas.microsoft.com/office/drawing/2014/main" xmlns="" id="{5DDFB2C6-BC64-4BCF-BDD4-BB1D41CA6558}"/>
              </a:ext>
            </a:extLst>
          </p:cNvPr>
          <p:cNvSpPr>
            <a:spLocks noChangeShapeType="1"/>
          </p:cNvSpPr>
          <p:nvPr/>
        </p:nvSpPr>
        <p:spPr bwMode="auto">
          <a:xfrm>
            <a:off x="3917986" y="3661476"/>
            <a:ext cx="1314450" cy="1257300"/>
          </a:xfrm>
          <a:prstGeom prst="line">
            <a:avLst/>
          </a:prstGeom>
          <a:noFill/>
          <a:ln w="9525">
            <a:no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pPr fontAlgn="base">
              <a:spcBef>
                <a:spcPct val="0"/>
              </a:spcBef>
              <a:spcAft>
                <a:spcPct val="0"/>
              </a:spcAft>
              <a:defRPr/>
            </a:pPr>
            <a:endParaRPr lang="en-US">
              <a:solidFill>
                <a:prstClr val="black"/>
              </a:solidFill>
              <a:latin typeface="Arial" charset="0"/>
              <a:cs typeface="Arial" charset="0"/>
            </a:endParaRPr>
          </a:p>
        </p:txBody>
      </p:sp>
      <p:sp>
        <p:nvSpPr>
          <p:cNvPr id="14" name="Line 13">
            <a:extLst>
              <a:ext uri="{FF2B5EF4-FFF2-40B4-BE49-F238E27FC236}">
                <a16:creationId xmlns:a16="http://schemas.microsoft.com/office/drawing/2014/main" xmlns="" id="{575B24A5-15A6-44AE-9F87-08FB73E84477}"/>
              </a:ext>
            </a:extLst>
          </p:cNvPr>
          <p:cNvSpPr>
            <a:spLocks noChangeShapeType="1"/>
          </p:cNvSpPr>
          <p:nvPr/>
        </p:nvSpPr>
        <p:spPr bwMode="auto">
          <a:xfrm>
            <a:off x="6423283" y="2518476"/>
            <a:ext cx="1428750" cy="857250"/>
          </a:xfrm>
          <a:prstGeom prst="line">
            <a:avLst/>
          </a:prstGeom>
          <a:noFill/>
          <a:ln w="9525">
            <a:no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pPr fontAlgn="base">
              <a:spcBef>
                <a:spcPct val="0"/>
              </a:spcBef>
              <a:spcAft>
                <a:spcPct val="0"/>
              </a:spcAft>
              <a:defRPr/>
            </a:pPr>
            <a:endParaRPr lang="en-US">
              <a:solidFill>
                <a:prstClr val="black"/>
              </a:solidFill>
              <a:latin typeface="Arial" charset="0"/>
              <a:cs typeface="Arial" charset="0"/>
            </a:endParaRPr>
          </a:p>
        </p:txBody>
      </p:sp>
      <p:sp>
        <p:nvSpPr>
          <p:cNvPr id="15" name="Line 14">
            <a:extLst>
              <a:ext uri="{FF2B5EF4-FFF2-40B4-BE49-F238E27FC236}">
                <a16:creationId xmlns:a16="http://schemas.microsoft.com/office/drawing/2014/main" xmlns="" id="{F73675B2-2B08-4D6D-B1C2-B9F4D62E674B}"/>
              </a:ext>
            </a:extLst>
          </p:cNvPr>
          <p:cNvSpPr>
            <a:spLocks noChangeShapeType="1"/>
          </p:cNvSpPr>
          <p:nvPr/>
        </p:nvSpPr>
        <p:spPr bwMode="auto">
          <a:xfrm flipV="1">
            <a:off x="6375436" y="3718626"/>
            <a:ext cx="1428750" cy="1200150"/>
          </a:xfrm>
          <a:prstGeom prst="line">
            <a:avLst/>
          </a:prstGeom>
          <a:noFill/>
          <a:ln w="9525">
            <a:no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pPr fontAlgn="base">
              <a:spcBef>
                <a:spcPct val="0"/>
              </a:spcBef>
              <a:spcAft>
                <a:spcPct val="0"/>
              </a:spcAft>
              <a:defRPr/>
            </a:pPr>
            <a:endParaRPr lang="en-US">
              <a:solidFill>
                <a:prstClr val="black"/>
              </a:solidFill>
              <a:latin typeface="Arial" charset="0"/>
              <a:cs typeface="Arial" charset="0"/>
            </a:endParaRPr>
          </a:p>
        </p:txBody>
      </p:sp>
      <p:sp>
        <p:nvSpPr>
          <p:cNvPr id="16" name="Line 15">
            <a:extLst>
              <a:ext uri="{FF2B5EF4-FFF2-40B4-BE49-F238E27FC236}">
                <a16:creationId xmlns:a16="http://schemas.microsoft.com/office/drawing/2014/main" xmlns="" id="{00FCBA48-2023-4D2D-90C4-5CC1C4DC9072}"/>
              </a:ext>
            </a:extLst>
          </p:cNvPr>
          <p:cNvSpPr>
            <a:spLocks noChangeShapeType="1"/>
          </p:cNvSpPr>
          <p:nvPr/>
        </p:nvSpPr>
        <p:spPr bwMode="auto">
          <a:xfrm>
            <a:off x="4137283" y="3432876"/>
            <a:ext cx="3657600" cy="0"/>
          </a:xfrm>
          <a:prstGeom prst="line">
            <a:avLst/>
          </a:prstGeom>
          <a:noFill/>
          <a:ln w="9525">
            <a:no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pPr fontAlgn="base">
              <a:spcBef>
                <a:spcPct val="0"/>
              </a:spcBef>
              <a:spcAft>
                <a:spcPct val="0"/>
              </a:spcAft>
              <a:defRPr/>
            </a:pPr>
            <a:endParaRPr lang="en-US">
              <a:solidFill>
                <a:prstClr val="black"/>
              </a:solidFill>
              <a:latin typeface="Arial" charset="0"/>
              <a:cs typeface="Arial" charset="0"/>
            </a:endParaRPr>
          </a:p>
        </p:txBody>
      </p:sp>
      <p:sp>
        <p:nvSpPr>
          <p:cNvPr id="17" name="Oval 16">
            <a:extLst>
              <a:ext uri="{FF2B5EF4-FFF2-40B4-BE49-F238E27FC236}">
                <a16:creationId xmlns:a16="http://schemas.microsoft.com/office/drawing/2014/main" xmlns="" id="{7A174FAB-30AB-47ED-9C22-3349480A7AB0}"/>
              </a:ext>
            </a:extLst>
          </p:cNvPr>
          <p:cNvSpPr/>
          <p:nvPr/>
        </p:nvSpPr>
        <p:spPr>
          <a:xfrm>
            <a:off x="5223134" y="2514489"/>
            <a:ext cx="1124393" cy="653902"/>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defRPr/>
            </a:pPr>
            <a:endParaRPr lang="en-US" b="1">
              <a:solidFill>
                <a:srgbClr val="FF0000"/>
              </a:solidFill>
              <a:latin typeface="Arial"/>
            </a:endParaRPr>
          </a:p>
        </p:txBody>
      </p:sp>
      <p:sp>
        <p:nvSpPr>
          <p:cNvPr id="18" name="Oval 17">
            <a:extLst>
              <a:ext uri="{FF2B5EF4-FFF2-40B4-BE49-F238E27FC236}">
                <a16:creationId xmlns:a16="http://schemas.microsoft.com/office/drawing/2014/main" xmlns="" id="{2BFC6A66-2DD9-4AF5-BFF3-2777BC8BE7BD}"/>
              </a:ext>
            </a:extLst>
          </p:cNvPr>
          <p:cNvSpPr/>
          <p:nvPr/>
        </p:nvSpPr>
        <p:spPr>
          <a:xfrm>
            <a:off x="2857390" y="3147126"/>
            <a:ext cx="1124393" cy="948956"/>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defRPr/>
            </a:pPr>
            <a:endParaRPr lang="en-US" b="1">
              <a:solidFill>
                <a:srgbClr val="FF0000"/>
              </a:solidFill>
              <a:latin typeface="Arial"/>
            </a:endParaRPr>
          </a:p>
        </p:txBody>
      </p:sp>
      <p:sp>
        <p:nvSpPr>
          <p:cNvPr id="19" name="Oval 18">
            <a:extLst>
              <a:ext uri="{FF2B5EF4-FFF2-40B4-BE49-F238E27FC236}">
                <a16:creationId xmlns:a16="http://schemas.microsoft.com/office/drawing/2014/main" xmlns="" id="{499D3969-38AD-4883-BD83-51764D8D1F97}"/>
              </a:ext>
            </a:extLst>
          </p:cNvPr>
          <p:cNvSpPr/>
          <p:nvPr/>
        </p:nvSpPr>
        <p:spPr>
          <a:xfrm>
            <a:off x="5204526" y="4409744"/>
            <a:ext cx="1124393" cy="736304"/>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defRPr/>
            </a:pPr>
            <a:endParaRPr lang="en-US" b="1">
              <a:solidFill>
                <a:srgbClr val="FF0000"/>
              </a:solidFill>
              <a:latin typeface="Arial"/>
            </a:endParaRPr>
          </a:p>
        </p:txBody>
      </p:sp>
      <p:sp>
        <p:nvSpPr>
          <p:cNvPr id="20" name="Oval 19">
            <a:extLst>
              <a:ext uri="{FF2B5EF4-FFF2-40B4-BE49-F238E27FC236}">
                <a16:creationId xmlns:a16="http://schemas.microsoft.com/office/drawing/2014/main" xmlns="" id="{CE3F6F22-986F-4D21-92B5-7E17FA364794}"/>
              </a:ext>
            </a:extLst>
          </p:cNvPr>
          <p:cNvSpPr/>
          <p:nvPr/>
        </p:nvSpPr>
        <p:spPr>
          <a:xfrm>
            <a:off x="7636725" y="3428890"/>
            <a:ext cx="1124393" cy="948956"/>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defRPr/>
            </a:pPr>
            <a:endParaRPr lang="en-US" b="1" dirty="0">
              <a:solidFill>
                <a:srgbClr val="FF0000"/>
              </a:solidFill>
              <a:latin typeface="Arial"/>
            </a:endParaRPr>
          </a:p>
        </p:txBody>
      </p:sp>
      <p:sp>
        <p:nvSpPr>
          <p:cNvPr id="21" name="Line 9">
            <a:extLst>
              <a:ext uri="{FF2B5EF4-FFF2-40B4-BE49-F238E27FC236}">
                <a16:creationId xmlns:a16="http://schemas.microsoft.com/office/drawing/2014/main" xmlns="" id="{8321826B-C33A-4509-9676-67E691612161}"/>
              </a:ext>
            </a:extLst>
          </p:cNvPr>
          <p:cNvSpPr>
            <a:spLocks noChangeShapeType="1"/>
          </p:cNvSpPr>
          <p:nvPr/>
        </p:nvSpPr>
        <p:spPr bwMode="auto">
          <a:xfrm flipV="1">
            <a:off x="4108045" y="2833465"/>
            <a:ext cx="1043319" cy="35752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pPr fontAlgn="base">
              <a:spcBef>
                <a:spcPct val="0"/>
              </a:spcBef>
              <a:spcAft>
                <a:spcPct val="0"/>
              </a:spcAft>
              <a:defRPr/>
            </a:pPr>
            <a:endParaRPr lang="en-US">
              <a:solidFill>
                <a:prstClr val="black"/>
              </a:solidFill>
              <a:latin typeface="Arial" charset="0"/>
              <a:cs typeface="Arial" charset="0"/>
            </a:endParaRPr>
          </a:p>
        </p:txBody>
      </p:sp>
      <p:sp>
        <p:nvSpPr>
          <p:cNvPr id="22" name="Line 10">
            <a:extLst>
              <a:ext uri="{FF2B5EF4-FFF2-40B4-BE49-F238E27FC236}">
                <a16:creationId xmlns:a16="http://schemas.microsoft.com/office/drawing/2014/main" xmlns="" id="{C068BD20-A64C-48B1-8BF0-99F7ADB3CC9B}"/>
              </a:ext>
            </a:extLst>
          </p:cNvPr>
          <p:cNvSpPr>
            <a:spLocks noChangeShapeType="1"/>
          </p:cNvSpPr>
          <p:nvPr/>
        </p:nvSpPr>
        <p:spPr bwMode="auto">
          <a:xfrm>
            <a:off x="4082791" y="3957860"/>
            <a:ext cx="1028700" cy="661877"/>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pPr fontAlgn="base">
              <a:spcBef>
                <a:spcPct val="0"/>
              </a:spcBef>
              <a:spcAft>
                <a:spcPct val="0"/>
              </a:spcAft>
              <a:defRPr/>
            </a:pPr>
            <a:endParaRPr lang="en-US">
              <a:solidFill>
                <a:prstClr val="black"/>
              </a:solidFill>
              <a:latin typeface="Arial" charset="0"/>
              <a:cs typeface="Arial" charset="0"/>
            </a:endParaRPr>
          </a:p>
        </p:txBody>
      </p:sp>
      <p:sp>
        <p:nvSpPr>
          <p:cNvPr id="23" name="Line 13">
            <a:extLst>
              <a:ext uri="{FF2B5EF4-FFF2-40B4-BE49-F238E27FC236}">
                <a16:creationId xmlns:a16="http://schemas.microsoft.com/office/drawing/2014/main" xmlns="" id="{EF020AFC-E933-43C9-BE11-321CC19A315B}"/>
              </a:ext>
            </a:extLst>
          </p:cNvPr>
          <p:cNvSpPr>
            <a:spLocks noChangeShapeType="1"/>
          </p:cNvSpPr>
          <p:nvPr/>
        </p:nvSpPr>
        <p:spPr bwMode="auto">
          <a:xfrm>
            <a:off x="6473789" y="2768343"/>
            <a:ext cx="1181543" cy="623333"/>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pPr fontAlgn="base">
              <a:spcBef>
                <a:spcPct val="0"/>
              </a:spcBef>
              <a:spcAft>
                <a:spcPct val="0"/>
              </a:spcAft>
              <a:defRPr/>
            </a:pPr>
            <a:endParaRPr lang="en-US">
              <a:solidFill>
                <a:prstClr val="black"/>
              </a:solidFill>
              <a:latin typeface="Arial" charset="0"/>
              <a:cs typeface="Arial" charset="0"/>
            </a:endParaRPr>
          </a:p>
        </p:txBody>
      </p:sp>
      <p:sp>
        <p:nvSpPr>
          <p:cNvPr id="24" name="Line 14">
            <a:extLst>
              <a:ext uri="{FF2B5EF4-FFF2-40B4-BE49-F238E27FC236}">
                <a16:creationId xmlns:a16="http://schemas.microsoft.com/office/drawing/2014/main" xmlns="" id="{18EFE7D4-D9CC-4474-8890-000E71EDBDBB}"/>
              </a:ext>
            </a:extLst>
          </p:cNvPr>
          <p:cNvSpPr>
            <a:spLocks noChangeShapeType="1"/>
          </p:cNvSpPr>
          <p:nvPr/>
        </p:nvSpPr>
        <p:spPr bwMode="auto">
          <a:xfrm flipV="1">
            <a:off x="6427270" y="3957858"/>
            <a:ext cx="1267932" cy="765544"/>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pPr fontAlgn="base">
              <a:spcBef>
                <a:spcPct val="0"/>
              </a:spcBef>
              <a:spcAft>
                <a:spcPct val="0"/>
              </a:spcAft>
              <a:defRPr/>
            </a:pPr>
            <a:endParaRPr lang="en-US">
              <a:solidFill>
                <a:prstClr val="black"/>
              </a:solidFill>
              <a:latin typeface="Arial" charset="0"/>
              <a:cs typeface="Arial" charset="0"/>
            </a:endParaRPr>
          </a:p>
        </p:txBody>
      </p:sp>
      <p:sp>
        <p:nvSpPr>
          <p:cNvPr id="25" name="Line 15">
            <a:extLst>
              <a:ext uri="{FF2B5EF4-FFF2-40B4-BE49-F238E27FC236}">
                <a16:creationId xmlns:a16="http://schemas.microsoft.com/office/drawing/2014/main" xmlns="" id="{24C7ADA2-248C-43EE-AA6C-F0AD311121E8}"/>
              </a:ext>
            </a:extLst>
          </p:cNvPr>
          <p:cNvSpPr>
            <a:spLocks noChangeShapeType="1"/>
          </p:cNvSpPr>
          <p:nvPr/>
        </p:nvSpPr>
        <p:spPr bwMode="auto">
          <a:xfrm flipV="1">
            <a:off x="4275506" y="3726602"/>
            <a:ext cx="3180464" cy="3987"/>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pPr fontAlgn="base">
              <a:spcBef>
                <a:spcPct val="0"/>
              </a:spcBef>
              <a:spcAft>
                <a:spcPct val="0"/>
              </a:spcAft>
              <a:defRPr/>
            </a:pPr>
            <a:endParaRPr lang="en-US">
              <a:solidFill>
                <a:prstClr val="black"/>
              </a:solidFill>
              <a:latin typeface="Arial" charset="0"/>
              <a:cs typeface="Arial" charset="0"/>
            </a:endParaRPr>
          </a:p>
        </p:txBody>
      </p:sp>
      <p:sp>
        <p:nvSpPr>
          <p:cNvPr id="26" name="Line 16">
            <a:extLst>
              <a:ext uri="{FF2B5EF4-FFF2-40B4-BE49-F238E27FC236}">
                <a16:creationId xmlns:a16="http://schemas.microsoft.com/office/drawing/2014/main" xmlns="" id="{382B91C2-FB3E-494A-8F1C-486D10218F9F}"/>
              </a:ext>
            </a:extLst>
          </p:cNvPr>
          <p:cNvSpPr>
            <a:spLocks noChangeShapeType="1"/>
          </p:cNvSpPr>
          <p:nvPr/>
        </p:nvSpPr>
        <p:spPr bwMode="auto">
          <a:xfrm flipH="1">
            <a:off x="8245437" y="2984980"/>
            <a:ext cx="7974" cy="462516"/>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pPr fontAlgn="base">
              <a:spcBef>
                <a:spcPct val="0"/>
              </a:spcBef>
              <a:spcAft>
                <a:spcPct val="0"/>
              </a:spcAft>
              <a:defRPr/>
            </a:pPr>
            <a:endParaRPr lang="en-US">
              <a:solidFill>
                <a:prstClr val="black"/>
              </a:solidFill>
              <a:latin typeface="Arial" charset="0"/>
              <a:cs typeface="Arial" charset="0"/>
            </a:endParaRPr>
          </a:p>
        </p:txBody>
      </p:sp>
      <p:sp>
        <p:nvSpPr>
          <p:cNvPr id="27" name="TextBox 26">
            <a:extLst>
              <a:ext uri="{FF2B5EF4-FFF2-40B4-BE49-F238E27FC236}">
                <a16:creationId xmlns:a16="http://schemas.microsoft.com/office/drawing/2014/main" xmlns="" id="{1FDB5B26-2A27-41BE-8D26-7D6F095FA3B9}"/>
              </a:ext>
            </a:extLst>
          </p:cNvPr>
          <p:cNvSpPr txBox="1"/>
          <p:nvPr/>
        </p:nvSpPr>
        <p:spPr>
          <a:xfrm>
            <a:off x="1610721" y="3064724"/>
            <a:ext cx="837089" cy="253916"/>
          </a:xfrm>
          <a:prstGeom prst="rect">
            <a:avLst/>
          </a:prstGeom>
          <a:noFill/>
          <a:ln w="6350">
            <a:solidFill>
              <a:srgbClr val="FF0000"/>
            </a:solidFill>
          </a:ln>
        </p:spPr>
        <p:txBody>
          <a:bodyPr wrap="none" rtlCol="0">
            <a:spAutoFit/>
          </a:bodyPr>
          <a:lstStyle/>
          <a:p>
            <a:pPr fontAlgn="base">
              <a:spcBef>
                <a:spcPct val="0"/>
              </a:spcBef>
              <a:spcAft>
                <a:spcPct val="0"/>
              </a:spcAft>
              <a:defRPr/>
            </a:pPr>
            <a:r>
              <a:rPr lang="en-US" sz="1050" b="1" dirty="0" err="1">
                <a:solidFill>
                  <a:srgbClr val="FF0000"/>
                </a:solidFill>
                <a:latin typeface="Arial" charset="0"/>
                <a:cs typeface="Arial" charset="0"/>
              </a:rPr>
              <a:t>OrgCare</a:t>
            </a:r>
            <a:r>
              <a:rPr lang="en-US" sz="1050" b="1" dirty="0">
                <a:solidFill>
                  <a:srgbClr val="FF0000"/>
                </a:solidFill>
                <a:latin typeface="Arial" charset="0"/>
                <a:cs typeface="Arial" charset="0"/>
              </a:rPr>
              <a:t> 1</a:t>
            </a:r>
          </a:p>
        </p:txBody>
      </p:sp>
      <p:sp>
        <p:nvSpPr>
          <p:cNvPr id="28" name="TextBox 27">
            <a:extLst>
              <a:ext uri="{FF2B5EF4-FFF2-40B4-BE49-F238E27FC236}">
                <a16:creationId xmlns:a16="http://schemas.microsoft.com/office/drawing/2014/main" xmlns="" id="{4F0064F3-7A54-4A02-98BC-219847448D01}"/>
              </a:ext>
            </a:extLst>
          </p:cNvPr>
          <p:cNvSpPr txBox="1"/>
          <p:nvPr/>
        </p:nvSpPr>
        <p:spPr>
          <a:xfrm>
            <a:off x="1610721" y="3394328"/>
            <a:ext cx="837089" cy="253916"/>
          </a:xfrm>
          <a:prstGeom prst="rect">
            <a:avLst/>
          </a:prstGeom>
          <a:noFill/>
          <a:ln w="6350">
            <a:solidFill>
              <a:srgbClr val="FF0000"/>
            </a:solidFill>
          </a:ln>
        </p:spPr>
        <p:txBody>
          <a:bodyPr wrap="none" rtlCol="0">
            <a:spAutoFit/>
          </a:bodyPr>
          <a:lstStyle/>
          <a:p>
            <a:pPr fontAlgn="base">
              <a:spcBef>
                <a:spcPct val="0"/>
              </a:spcBef>
              <a:spcAft>
                <a:spcPct val="0"/>
              </a:spcAft>
              <a:defRPr/>
            </a:pPr>
            <a:r>
              <a:rPr lang="en-US" sz="1050" b="1" dirty="0" err="1">
                <a:solidFill>
                  <a:srgbClr val="FF0000"/>
                </a:solidFill>
                <a:latin typeface="Arial" charset="0"/>
                <a:cs typeface="Arial" charset="0"/>
              </a:rPr>
              <a:t>OrgCare</a:t>
            </a:r>
            <a:r>
              <a:rPr lang="en-US" sz="1050" b="1" dirty="0">
                <a:solidFill>
                  <a:srgbClr val="FF0000"/>
                </a:solidFill>
                <a:latin typeface="Arial" charset="0"/>
                <a:cs typeface="Arial" charset="0"/>
              </a:rPr>
              <a:t> 2</a:t>
            </a:r>
          </a:p>
        </p:txBody>
      </p:sp>
      <p:sp>
        <p:nvSpPr>
          <p:cNvPr id="29" name="TextBox 28">
            <a:extLst>
              <a:ext uri="{FF2B5EF4-FFF2-40B4-BE49-F238E27FC236}">
                <a16:creationId xmlns:a16="http://schemas.microsoft.com/office/drawing/2014/main" xmlns="" id="{AE0E266C-A684-456F-BDA6-3A74B59EE764}"/>
              </a:ext>
            </a:extLst>
          </p:cNvPr>
          <p:cNvSpPr txBox="1"/>
          <p:nvPr/>
        </p:nvSpPr>
        <p:spPr>
          <a:xfrm>
            <a:off x="1610721" y="3715962"/>
            <a:ext cx="837089" cy="253916"/>
          </a:xfrm>
          <a:prstGeom prst="rect">
            <a:avLst/>
          </a:prstGeom>
          <a:noFill/>
          <a:ln w="6350">
            <a:solidFill>
              <a:srgbClr val="FF0000"/>
            </a:solidFill>
          </a:ln>
        </p:spPr>
        <p:txBody>
          <a:bodyPr wrap="none" rtlCol="0">
            <a:spAutoFit/>
          </a:bodyPr>
          <a:lstStyle/>
          <a:p>
            <a:pPr fontAlgn="base">
              <a:spcBef>
                <a:spcPct val="0"/>
              </a:spcBef>
              <a:spcAft>
                <a:spcPct val="0"/>
              </a:spcAft>
              <a:defRPr/>
            </a:pPr>
            <a:r>
              <a:rPr lang="en-US" sz="1050" b="1" dirty="0" err="1">
                <a:solidFill>
                  <a:srgbClr val="FF0000"/>
                </a:solidFill>
                <a:latin typeface="Arial" charset="0"/>
                <a:cs typeface="Arial" charset="0"/>
              </a:rPr>
              <a:t>OrgCare</a:t>
            </a:r>
            <a:r>
              <a:rPr lang="en-US" sz="1050" b="1" dirty="0">
                <a:solidFill>
                  <a:srgbClr val="FF0000"/>
                </a:solidFill>
                <a:latin typeface="Arial" charset="0"/>
                <a:cs typeface="Arial" charset="0"/>
              </a:rPr>
              <a:t> 3</a:t>
            </a:r>
          </a:p>
        </p:txBody>
      </p:sp>
      <p:sp>
        <p:nvSpPr>
          <p:cNvPr id="30" name="TextBox 29">
            <a:extLst>
              <a:ext uri="{FF2B5EF4-FFF2-40B4-BE49-F238E27FC236}">
                <a16:creationId xmlns:a16="http://schemas.microsoft.com/office/drawing/2014/main" xmlns="" id="{DE561875-33C8-42EB-BCB8-0BF43F859770}"/>
              </a:ext>
            </a:extLst>
          </p:cNvPr>
          <p:cNvSpPr txBox="1"/>
          <p:nvPr/>
        </p:nvSpPr>
        <p:spPr>
          <a:xfrm>
            <a:off x="1610721" y="4029622"/>
            <a:ext cx="837089" cy="253916"/>
          </a:xfrm>
          <a:prstGeom prst="rect">
            <a:avLst/>
          </a:prstGeom>
          <a:noFill/>
          <a:ln w="6350">
            <a:solidFill>
              <a:srgbClr val="FF0000"/>
            </a:solidFill>
          </a:ln>
        </p:spPr>
        <p:txBody>
          <a:bodyPr wrap="none" rtlCol="0">
            <a:spAutoFit/>
          </a:bodyPr>
          <a:lstStyle/>
          <a:p>
            <a:pPr fontAlgn="base">
              <a:spcBef>
                <a:spcPct val="0"/>
              </a:spcBef>
              <a:spcAft>
                <a:spcPct val="0"/>
              </a:spcAft>
              <a:defRPr/>
            </a:pPr>
            <a:r>
              <a:rPr lang="en-US" sz="1050" b="1" dirty="0" err="1">
                <a:solidFill>
                  <a:srgbClr val="FF0000"/>
                </a:solidFill>
                <a:latin typeface="Arial" charset="0"/>
                <a:cs typeface="Arial" charset="0"/>
              </a:rPr>
              <a:t>OrgCare</a:t>
            </a:r>
            <a:r>
              <a:rPr lang="en-US" sz="1050" b="1" dirty="0">
                <a:solidFill>
                  <a:srgbClr val="FF0000"/>
                </a:solidFill>
                <a:latin typeface="Arial" charset="0"/>
                <a:cs typeface="Arial" charset="0"/>
              </a:rPr>
              <a:t> 4</a:t>
            </a:r>
          </a:p>
        </p:txBody>
      </p:sp>
      <p:sp>
        <p:nvSpPr>
          <p:cNvPr id="31" name="TextBox 30">
            <a:extLst>
              <a:ext uri="{FF2B5EF4-FFF2-40B4-BE49-F238E27FC236}">
                <a16:creationId xmlns:a16="http://schemas.microsoft.com/office/drawing/2014/main" xmlns="" id="{D6656438-00EA-4DB2-8385-D82A838F3345}"/>
              </a:ext>
            </a:extLst>
          </p:cNvPr>
          <p:cNvSpPr txBox="1"/>
          <p:nvPr/>
        </p:nvSpPr>
        <p:spPr>
          <a:xfrm>
            <a:off x="1610721" y="4359231"/>
            <a:ext cx="837089" cy="253916"/>
          </a:xfrm>
          <a:prstGeom prst="rect">
            <a:avLst/>
          </a:prstGeom>
          <a:noFill/>
          <a:ln w="6350">
            <a:solidFill>
              <a:srgbClr val="FF0000"/>
            </a:solidFill>
          </a:ln>
        </p:spPr>
        <p:txBody>
          <a:bodyPr wrap="none" rtlCol="0">
            <a:spAutoFit/>
          </a:bodyPr>
          <a:lstStyle/>
          <a:p>
            <a:pPr fontAlgn="base">
              <a:spcBef>
                <a:spcPct val="0"/>
              </a:spcBef>
              <a:spcAft>
                <a:spcPct val="0"/>
              </a:spcAft>
              <a:defRPr/>
            </a:pPr>
            <a:r>
              <a:rPr lang="en-US" sz="1050" b="1" dirty="0" err="1">
                <a:solidFill>
                  <a:srgbClr val="FF0000"/>
                </a:solidFill>
                <a:latin typeface="Arial" charset="0"/>
                <a:cs typeface="Arial" charset="0"/>
              </a:rPr>
              <a:t>OrgCare</a:t>
            </a:r>
            <a:r>
              <a:rPr lang="en-US" sz="1050" b="1" dirty="0">
                <a:solidFill>
                  <a:srgbClr val="FF0000"/>
                </a:solidFill>
                <a:latin typeface="Arial" charset="0"/>
                <a:cs typeface="Arial" charset="0"/>
              </a:rPr>
              <a:t> 5</a:t>
            </a:r>
          </a:p>
        </p:txBody>
      </p:sp>
      <p:cxnSp>
        <p:nvCxnSpPr>
          <p:cNvPr id="32" name="Straight Arrow Connector 31">
            <a:extLst>
              <a:ext uri="{FF2B5EF4-FFF2-40B4-BE49-F238E27FC236}">
                <a16:creationId xmlns:a16="http://schemas.microsoft.com/office/drawing/2014/main" xmlns="" id="{088E95A1-1DCF-43F4-85E6-320C7845879E}"/>
              </a:ext>
            </a:extLst>
          </p:cNvPr>
          <p:cNvCxnSpPr/>
          <p:nvPr/>
        </p:nvCxnSpPr>
        <p:spPr>
          <a:xfrm flipH="1" flipV="1">
            <a:off x="2392214" y="3184341"/>
            <a:ext cx="398722" cy="159489"/>
          </a:xfrm>
          <a:prstGeom prst="straightConnector1">
            <a:avLst/>
          </a:prstGeom>
          <a:ln w="1905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33" name="Straight Arrow Connector 32">
            <a:extLst>
              <a:ext uri="{FF2B5EF4-FFF2-40B4-BE49-F238E27FC236}">
                <a16:creationId xmlns:a16="http://schemas.microsoft.com/office/drawing/2014/main" xmlns="" id="{3DDEAA8B-1467-4558-9CAB-259352E892C7}"/>
              </a:ext>
            </a:extLst>
          </p:cNvPr>
          <p:cNvCxnSpPr>
            <a:endCxn id="28" idx="3"/>
          </p:cNvCxnSpPr>
          <p:nvPr/>
        </p:nvCxnSpPr>
        <p:spPr>
          <a:xfrm flipH="1" flipV="1">
            <a:off x="2447809" y="3521286"/>
            <a:ext cx="343128" cy="37852"/>
          </a:xfrm>
          <a:prstGeom prst="straightConnector1">
            <a:avLst/>
          </a:prstGeom>
          <a:ln w="1905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34" name="Straight Arrow Connector 33">
            <a:extLst>
              <a:ext uri="{FF2B5EF4-FFF2-40B4-BE49-F238E27FC236}">
                <a16:creationId xmlns:a16="http://schemas.microsoft.com/office/drawing/2014/main" xmlns="" id="{708FCB3D-31F8-4F05-AE0E-2C7C6A06FEF5}"/>
              </a:ext>
            </a:extLst>
          </p:cNvPr>
          <p:cNvCxnSpPr>
            <a:endCxn id="29" idx="3"/>
          </p:cNvCxnSpPr>
          <p:nvPr/>
        </p:nvCxnSpPr>
        <p:spPr>
          <a:xfrm flipH="1">
            <a:off x="2447809" y="3782422"/>
            <a:ext cx="359076" cy="60499"/>
          </a:xfrm>
          <a:prstGeom prst="straightConnector1">
            <a:avLst/>
          </a:prstGeom>
          <a:ln w="1905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35" name="Straight Arrow Connector 34">
            <a:extLst>
              <a:ext uri="{FF2B5EF4-FFF2-40B4-BE49-F238E27FC236}">
                <a16:creationId xmlns:a16="http://schemas.microsoft.com/office/drawing/2014/main" xmlns="" id="{CB49ED5B-AFDF-4C04-BFBC-14C139A4DC0A}"/>
              </a:ext>
            </a:extLst>
          </p:cNvPr>
          <p:cNvCxnSpPr/>
          <p:nvPr/>
        </p:nvCxnSpPr>
        <p:spPr>
          <a:xfrm flipH="1">
            <a:off x="2364154" y="3949885"/>
            <a:ext cx="474628" cy="195157"/>
          </a:xfrm>
          <a:prstGeom prst="straightConnector1">
            <a:avLst/>
          </a:prstGeom>
          <a:ln w="1905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36" name="Straight Arrow Connector 35">
            <a:extLst>
              <a:ext uri="{FF2B5EF4-FFF2-40B4-BE49-F238E27FC236}">
                <a16:creationId xmlns:a16="http://schemas.microsoft.com/office/drawing/2014/main" xmlns="" id="{E23F3863-D162-4323-ACCA-08339B698291}"/>
              </a:ext>
            </a:extLst>
          </p:cNvPr>
          <p:cNvCxnSpPr/>
          <p:nvPr/>
        </p:nvCxnSpPr>
        <p:spPr>
          <a:xfrm flipH="1">
            <a:off x="2342889" y="4077475"/>
            <a:ext cx="567662" cy="445022"/>
          </a:xfrm>
          <a:prstGeom prst="straightConnector1">
            <a:avLst/>
          </a:prstGeom>
          <a:ln w="19050">
            <a:solidFill>
              <a:srgbClr val="FF0000"/>
            </a:solidFill>
            <a:tailEnd type="triangle"/>
          </a:ln>
        </p:spPr>
        <p:style>
          <a:lnRef idx="1">
            <a:schemeClr val="accent1"/>
          </a:lnRef>
          <a:fillRef idx="0">
            <a:schemeClr val="accent1"/>
          </a:fillRef>
          <a:effectRef idx="0">
            <a:schemeClr val="accent1"/>
          </a:effectRef>
          <a:fontRef idx="minor">
            <a:schemeClr val="tx1"/>
          </a:fontRef>
        </p:style>
      </p:cxnSp>
      <p:grpSp>
        <p:nvGrpSpPr>
          <p:cNvPr id="37" name="Group 36">
            <a:extLst>
              <a:ext uri="{FF2B5EF4-FFF2-40B4-BE49-F238E27FC236}">
                <a16:creationId xmlns:a16="http://schemas.microsoft.com/office/drawing/2014/main" xmlns="" id="{A0ADF697-363A-43E8-A3AB-05A44A2874F0}"/>
              </a:ext>
            </a:extLst>
          </p:cNvPr>
          <p:cNvGrpSpPr/>
          <p:nvPr/>
        </p:nvGrpSpPr>
        <p:grpSpPr>
          <a:xfrm rot="16200000">
            <a:off x="5236371" y="4963327"/>
            <a:ext cx="1326521" cy="1548424"/>
            <a:chOff x="446420" y="2093399"/>
            <a:chExt cx="1768696" cy="2064566"/>
          </a:xfrm>
        </p:grpSpPr>
        <p:sp>
          <p:nvSpPr>
            <p:cNvPr id="38" name="TextBox 37">
              <a:extLst>
                <a:ext uri="{FF2B5EF4-FFF2-40B4-BE49-F238E27FC236}">
                  <a16:creationId xmlns:a16="http://schemas.microsoft.com/office/drawing/2014/main" xmlns="" id="{238ADF0C-1D11-4F74-82EA-9FB19FE20B93}"/>
                </a:ext>
              </a:extLst>
            </p:cNvPr>
            <p:cNvSpPr txBox="1"/>
            <p:nvPr/>
          </p:nvSpPr>
          <p:spPr>
            <a:xfrm>
              <a:off x="446421" y="2093399"/>
              <a:ext cx="983603" cy="338555"/>
            </a:xfrm>
            <a:prstGeom prst="rect">
              <a:avLst/>
            </a:prstGeom>
            <a:noFill/>
            <a:ln w="6350">
              <a:solidFill>
                <a:srgbClr val="FF0000"/>
              </a:solidFill>
            </a:ln>
          </p:spPr>
          <p:txBody>
            <a:bodyPr wrap="none" rtlCol="0">
              <a:spAutoFit/>
            </a:bodyPr>
            <a:lstStyle/>
            <a:p>
              <a:pPr fontAlgn="base">
                <a:spcBef>
                  <a:spcPct val="0"/>
                </a:spcBef>
                <a:spcAft>
                  <a:spcPct val="0"/>
                </a:spcAft>
                <a:defRPr/>
              </a:pPr>
              <a:r>
                <a:rPr lang="en-US" sz="1050" b="1" dirty="0">
                  <a:solidFill>
                    <a:srgbClr val="FF0000"/>
                  </a:solidFill>
                  <a:latin typeface="Arial" charset="0"/>
                  <a:cs typeface="Arial" charset="0"/>
                </a:rPr>
                <a:t>Author 1</a:t>
              </a:r>
            </a:p>
          </p:txBody>
        </p:sp>
        <p:sp>
          <p:nvSpPr>
            <p:cNvPr id="39" name="TextBox 38">
              <a:extLst>
                <a:ext uri="{FF2B5EF4-FFF2-40B4-BE49-F238E27FC236}">
                  <a16:creationId xmlns:a16="http://schemas.microsoft.com/office/drawing/2014/main" xmlns="" id="{B7BEA9F5-DDC8-4AAE-A21B-A0BB3571670D}"/>
                </a:ext>
              </a:extLst>
            </p:cNvPr>
            <p:cNvSpPr txBox="1"/>
            <p:nvPr/>
          </p:nvSpPr>
          <p:spPr>
            <a:xfrm>
              <a:off x="446420" y="2532872"/>
              <a:ext cx="983604" cy="338555"/>
            </a:xfrm>
            <a:prstGeom prst="rect">
              <a:avLst/>
            </a:prstGeom>
            <a:noFill/>
            <a:ln w="6350">
              <a:solidFill>
                <a:srgbClr val="FF0000"/>
              </a:solidFill>
            </a:ln>
          </p:spPr>
          <p:txBody>
            <a:bodyPr wrap="none" rtlCol="0">
              <a:spAutoFit/>
            </a:bodyPr>
            <a:lstStyle/>
            <a:p>
              <a:pPr fontAlgn="base">
                <a:spcBef>
                  <a:spcPct val="0"/>
                </a:spcBef>
                <a:spcAft>
                  <a:spcPct val="0"/>
                </a:spcAft>
                <a:defRPr/>
              </a:pPr>
              <a:r>
                <a:rPr lang="en-US" sz="1050" b="1" dirty="0">
                  <a:solidFill>
                    <a:srgbClr val="FF0000"/>
                  </a:solidFill>
                  <a:latin typeface="Arial" charset="0"/>
                  <a:cs typeface="Arial" charset="0"/>
                </a:rPr>
                <a:t>Author 2</a:t>
              </a:r>
            </a:p>
          </p:txBody>
        </p:sp>
        <p:sp>
          <p:nvSpPr>
            <p:cNvPr id="40" name="TextBox 39">
              <a:extLst>
                <a:ext uri="{FF2B5EF4-FFF2-40B4-BE49-F238E27FC236}">
                  <a16:creationId xmlns:a16="http://schemas.microsoft.com/office/drawing/2014/main" xmlns="" id="{15E76E14-BCAD-460B-99C0-CA16231A2BC5}"/>
                </a:ext>
              </a:extLst>
            </p:cNvPr>
            <p:cNvSpPr txBox="1"/>
            <p:nvPr/>
          </p:nvSpPr>
          <p:spPr>
            <a:xfrm>
              <a:off x="446420" y="2961718"/>
              <a:ext cx="983603" cy="338555"/>
            </a:xfrm>
            <a:prstGeom prst="rect">
              <a:avLst/>
            </a:prstGeom>
            <a:noFill/>
            <a:ln w="6350">
              <a:solidFill>
                <a:srgbClr val="FF0000"/>
              </a:solidFill>
            </a:ln>
          </p:spPr>
          <p:txBody>
            <a:bodyPr wrap="none" rtlCol="0">
              <a:spAutoFit/>
            </a:bodyPr>
            <a:lstStyle/>
            <a:p>
              <a:pPr fontAlgn="base">
                <a:spcBef>
                  <a:spcPct val="0"/>
                </a:spcBef>
                <a:spcAft>
                  <a:spcPct val="0"/>
                </a:spcAft>
                <a:defRPr/>
              </a:pPr>
              <a:r>
                <a:rPr lang="en-US" sz="1050" b="1" dirty="0">
                  <a:solidFill>
                    <a:srgbClr val="FF0000"/>
                  </a:solidFill>
                  <a:latin typeface="Arial" charset="0"/>
                  <a:cs typeface="Arial" charset="0"/>
                </a:rPr>
                <a:t>Author 3</a:t>
              </a:r>
            </a:p>
          </p:txBody>
        </p:sp>
        <p:sp>
          <p:nvSpPr>
            <p:cNvPr id="41" name="TextBox 40">
              <a:extLst>
                <a:ext uri="{FF2B5EF4-FFF2-40B4-BE49-F238E27FC236}">
                  <a16:creationId xmlns:a16="http://schemas.microsoft.com/office/drawing/2014/main" xmlns="" id="{BBEF3948-1EDF-466B-A20C-F3AA9943CF35}"/>
                </a:ext>
              </a:extLst>
            </p:cNvPr>
            <p:cNvSpPr txBox="1"/>
            <p:nvPr/>
          </p:nvSpPr>
          <p:spPr>
            <a:xfrm>
              <a:off x="446420" y="3379931"/>
              <a:ext cx="983603" cy="338555"/>
            </a:xfrm>
            <a:prstGeom prst="rect">
              <a:avLst/>
            </a:prstGeom>
            <a:noFill/>
            <a:ln w="6350">
              <a:solidFill>
                <a:srgbClr val="FF0000"/>
              </a:solidFill>
            </a:ln>
          </p:spPr>
          <p:txBody>
            <a:bodyPr wrap="none" rtlCol="0">
              <a:spAutoFit/>
            </a:bodyPr>
            <a:lstStyle/>
            <a:p>
              <a:pPr fontAlgn="base">
                <a:spcBef>
                  <a:spcPct val="0"/>
                </a:spcBef>
                <a:spcAft>
                  <a:spcPct val="0"/>
                </a:spcAft>
                <a:defRPr/>
              </a:pPr>
              <a:r>
                <a:rPr lang="en-US" sz="1050" b="1" dirty="0">
                  <a:solidFill>
                    <a:srgbClr val="FF0000"/>
                  </a:solidFill>
                  <a:latin typeface="Arial" charset="0"/>
                  <a:cs typeface="Arial" charset="0"/>
                </a:rPr>
                <a:t>Author 4</a:t>
              </a:r>
            </a:p>
          </p:txBody>
        </p:sp>
        <p:sp>
          <p:nvSpPr>
            <p:cNvPr id="42" name="TextBox 41">
              <a:extLst>
                <a:ext uri="{FF2B5EF4-FFF2-40B4-BE49-F238E27FC236}">
                  <a16:creationId xmlns:a16="http://schemas.microsoft.com/office/drawing/2014/main" xmlns="" id="{49245A6E-A4DE-4C59-B7A4-F45CEC6E1D98}"/>
                </a:ext>
              </a:extLst>
            </p:cNvPr>
            <p:cNvSpPr txBox="1"/>
            <p:nvPr/>
          </p:nvSpPr>
          <p:spPr>
            <a:xfrm>
              <a:off x="446420" y="3819410"/>
              <a:ext cx="983603" cy="338555"/>
            </a:xfrm>
            <a:prstGeom prst="rect">
              <a:avLst/>
            </a:prstGeom>
            <a:noFill/>
            <a:ln w="6350">
              <a:solidFill>
                <a:srgbClr val="FF0000"/>
              </a:solidFill>
            </a:ln>
          </p:spPr>
          <p:txBody>
            <a:bodyPr wrap="none" rtlCol="0">
              <a:spAutoFit/>
            </a:bodyPr>
            <a:lstStyle/>
            <a:p>
              <a:pPr fontAlgn="base">
                <a:spcBef>
                  <a:spcPct val="0"/>
                </a:spcBef>
                <a:spcAft>
                  <a:spcPct val="0"/>
                </a:spcAft>
                <a:defRPr/>
              </a:pPr>
              <a:r>
                <a:rPr lang="en-US" sz="1050" b="1" dirty="0">
                  <a:solidFill>
                    <a:srgbClr val="FF0000"/>
                  </a:solidFill>
                  <a:latin typeface="Arial" charset="0"/>
                  <a:cs typeface="Arial" charset="0"/>
                </a:rPr>
                <a:t>Author 5</a:t>
              </a:r>
            </a:p>
          </p:txBody>
        </p:sp>
        <p:cxnSp>
          <p:nvCxnSpPr>
            <p:cNvPr id="43" name="Straight Arrow Connector 42">
              <a:extLst>
                <a:ext uri="{FF2B5EF4-FFF2-40B4-BE49-F238E27FC236}">
                  <a16:creationId xmlns:a16="http://schemas.microsoft.com/office/drawing/2014/main" xmlns="" id="{798D03B8-A7D4-4B77-8E3F-A35229C8B551}"/>
                </a:ext>
              </a:extLst>
            </p:cNvPr>
            <p:cNvCxnSpPr/>
            <p:nvPr/>
          </p:nvCxnSpPr>
          <p:spPr>
            <a:xfrm flipH="1" flipV="1">
              <a:off x="1524000" y="2268279"/>
              <a:ext cx="531629" cy="212652"/>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44" name="Straight Arrow Connector 43">
              <a:extLst>
                <a:ext uri="{FF2B5EF4-FFF2-40B4-BE49-F238E27FC236}">
                  <a16:creationId xmlns:a16="http://schemas.microsoft.com/office/drawing/2014/main" xmlns="" id="{100D03C2-C819-4F4A-A8F3-295E9FFDC452}"/>
                </a:ext>
              </a:extLst>
            </p:cNvPr>
            <p:cNvCxnSpPr>
              <a:endCxn id="39" idx="3"/>
            </p:cNvCxnSpPr>
            <p:nvPr/>
          </p:nvCxnSpPr>
          <p:spPr>
            <a:xfrm rot="5400000" flipH="1">
              <a:off x="1709894" y="2422279"/>
              <a:ext cx="65863" cy="625604"/>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45" name="Straight Arrow Connector 44">
              <a:extLst>
                <a:ext uri="{FF2B5EF4-FFF2-40B4-BE49-F238E27FC236}">
                  <a16:creationId xmlns:a16="http://schemas.microsoft.com/office/drawing/2014/main" xmlns="" id="{F9099D84-DFEA-4E0E-93ED-DB0AFF50EA6E}"/>
                </a:ext>
              </a:extLst>
            </p:cNvPr>
            <p:cNvCxnSpPr>
              <a:endCxn id="40" idx="3"/>
            </p:cNvCxnSpPr>
            <p:nvPr/>
          </p:nvCxnSpPr>
          <p:spPr>
            <a:xfrm rot="5400000">
              <a:off x="1720821" y="2774923"/>
              <a:ext cx="65275" cy="646870"/>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46" name="Straight Arrow Connector 45">
              <a:extLst>
                <a:ext uri="{FF2B5EF4-FFF2-40B4-BE49-F238E27FC236}">
                  <a16:creationId xmlns:a16="http://schemas.microsoft.com/office/drawing/2014/main" xmlns="" id="{B2405750-B585-453A-BF68-9AF97D781EF9}"/>
                </a:ext>
              </a:extLst>
            </p:cNvPr>
            <p:cNvCxnSpPr/>
            <p:nvPr/>
          </p:nvCxnSpPr>
          <p:spPr>
            <a:xfrm flipH="1">
              <a:off x="1486586" y="3289005"/>
              <a:ext cx="632837" cy="260209"/>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47" name="Straight Arrow Connector 46">
              <a:extLst>
                <a:ext uri="{FF2B5EF4-FFF2-40B4-BE49-F238E27FC236}">
                  <a16:creationId xmlns:a16="http://schemas.microsoft.com/office/drawing/2014/main" xmlns="" id="{5A5C744C-DED7-4C21-9797-ABC36EEFB1C8}"/>
                </a:ext>
              </a:extLst>
            </p:cNvPr>
            <p:cNvCxnSpPr/>
            <p:nvPr/>
          </p:nvCxnSpPr>
          <p:spPr>
            <a:xfrm flipH="1">
              <a:off x="1458233" y="3459126"/>
              <a:ext cx="756883" cy="593363"/>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grpSp>
      <p:grpSp>
        <p:nvGrpSpPr>
          <p:cNvPr id="48" name="Group 47">
            <a:extLst>
              <a:ext uri="{FF2B5EF4-FFF2-40B4-BE49-F238E27FC236}">
                <a16:creationId xmlns:a16="http://schemas.microsoft.com/office/drawing/2014/main" xmlns="" id="{02BDCFF2-28B6-4B58-808B-595C8739D814}"/>
              </a:ext>
            </a:extLst>
          </p:cNvPr>
          <p:cNvGrpSpPr/>
          <p:nvPr/>
        </p:nvGrpSpPr>
        <p:grpSpPr>
          <a:xfrm rot="5400000">
            <a:off x="5053605" y="1161768"/>
            <a:ext cx="1229541" cy="1548423"/>
            <a:chOff x="575729" y="2093403"/>
            <a:chExt cx="1639387" cy="2064564"/>
          </a:xfrm>
        </p:grpSpPr>
        <p:sp>
          <p:nvSpPr>
            <p:cNvPr id="49" name="TextBox 48">
              <a:extLst>
                <a:ext uri="{FF2B5EF4-FFF2-40B4-BE49-F238E27FC236}">
                  <a16:creationId xmlns:a16="http://schemas.microsoft.com/office/drawing/2014/main" xmlns="" id="{34565469-D83B-45EC-BF21-BA9EB03C54AB}"/>
                </a:ext>
              </a:extLst>
            </p:cNvPr>
            <p:cNvSpPr txBox="1"/>
            <p:nvPr/>
          </p:nvSpPr>
          <p:spPr>
            <a:xfrm>
              <a:off x="575730" y="2093403"/>
              <a:ext cx="724985" cy="338555"/>
            </a:xfrm>
            <a:prstGeom prst="rect">
              <a:avLst/>
            </a:prstGeom>
            <a:noFill/>
            <a:ln w="6350">
              <a:solidFill>
                <a:srgbClr val="FF0000"/>
              </a:solidFill>
            </a:ln>
          </p:spPr>
          <p:txBody>
            <a:bodyPr wrap="none" rtlCol="0">
              <a:spAutoFit/>
            </a:bodyPr>
            <a:lstStyle/>
            <a:p>
              <a:pPr fontAlgn="base">
                <a:spcBef>
                  <a:spcPct val="0"/>
                </a:spcBef>
                <a:spcAft>
                  <a:spcPct val="0"/>
                </a:spcAft>
                <a:defRPr/>
              </a:pPr>
              <a:r>
                <a:rPr lang="en-US" sz="1050" b="1" dirty="0">
                  <a:solidFill>
                    <a:srgbClr val="FF0000"/>
                  </a:solidFill>
                  <a:latin typeface="Arial" charset="0"/>
                  <a:cs typeface="Arial" charset="0"/>
                </a:rPr>
                <a:t>Fair 1</a:t>
              </a:r>
            </a:p>
          </p:txBody>
        </p:sp>
        <p:sp>
          <p:nvSpPr>
            <p:cNvPr id="50" name="TextBox 49">
              <a:extLst>
                <a:ext uri="{FF2B5EF4-FFF2-40B4-BE49-F238E27FC236}">
                  <a16:creationId xmlns:a16="http://schemas.microsoft.com/office/drawing/2014/main" xmlns="" id="{1C6A7DB3-A99A-4C1E-B8DE-F20B36C76302}"/>
                </a:ext>
              </a:extLst>
            </p:cNvPr>
            <p:cNvSpPr txBox="1"/>
            <p:nvPr/>
          </p:nvSpPr>
          <p:spPr>
            <a:xfrm>
              <a:off x="575729" y="2532874"/>
              <a:ext cx="724985" cy="338555"/>
            </a:xfrm>
            <a:prstGeom prst="rect">
              <a:avLst/>
            </a:prstGeom>
            <a:noFill/>
            <a:ln w="6350">
              <a:solidFill>
                <a:srgbClr val="FF0000"/>
              </a:solidFill>
            </a:ln>
          </p:spPr>
          <p:txBody>
            <a:bodyPr wrap="none" rtlCol="0">
              <a:spAutoFit/>
            </a:bodyPr>
            <a:lstStyle/>
            <a:p>
              <a:pPr fontAlgn="base">
                <a:spcBef>
                  <a:spcPct val="0"/>
                </a:spcBef>
                <a:spcAft>
                  <a:spcPct val="0"/>
                </a:spcAft>
                <a:defRPr/>
              </a:pPr>
              <a:r>
                <a:rPr lang="en-US" sz="1050" b="1" dirty="0">
                  <a:solidFill>
                    <a:srgbClr val="FF0000"/>
                  </a:solidFill>
                  <a:latin typeface="Arial" charset="0"/>
                  <a:cs typeface="Arial" charset="0"/>
                </a:rPr>
                <a:t>Fair 2</a:t>
              </a:r>
            </a:p>
          </p:txBody>
        </p:sp>
        <p:sp>
          <p:nvSpPr>
            <p:cNvPr id="51" name="TextBox 50">
              <a:extLst>
                <a:ext uri="{FF2B5EF4-FFF2-40B4-BE49-F238E27FC236}">
                  <a16:creationId xmlns:a16="http://schemas.microsoft.com/office/drawing/2014/main" xmlns="" id="{2CF5EB15-902E-41ED-9ED7-EB2FE6BE6595}"/>
                </a:ext>
              </a:extLst>
            </p:cNvPr>
            <p:cNvSpPr txBox="1"/>
            <p:nvPr/>
          </p:nvSpPr>
          <p:spPr>
            <a:xfrm>
              <a:off x="575732" y="2961720"/>
              <a:ext cx="724985" cy="338555"/>
            </a:xfrm>
            <a:prstGeom prst="rect">
              <a:avLst/>
            </a:prstGeom>
            <a:noFill/>
            <a:ln w="6350">
              <a:solidFill>
                <a:srgbClr val="FF0000"/>
              </a:solidFill>
            </a:ln>
          </p:spPr>
          <p:txBody>
            <a:bodyPr wrap="none" rtlCol="0">
              <a:spAutoFit/>
            </a:bodyPr>
            <a:lstStyle/>
            <a:p>
              <a:pPr fontAlgn="base">
                <a:spcBef>
                  <a:spcPct val="0"/>
                </a:spcBef>
                <a:spcAft>
                  <a:spcPct val="0"/>
                </a:spcAft>
                <a:defRPr/>
              </a:pPr>
              <a:r>
                <a:rPr lang="en-US" sz="1050" b="1" dirty="0">
                  <a:solidFill>
                    <a:srgbClr val="FF0000"/>
                  </a:solidFill>
                  <a:latin typeface="Arial" charset="0"/>
                  <a:cs typeface="Arial" charset="0"/>
                </a:rPr>
                <a:t>Fair 3</a:t>
              </a:r>
            </a:p>
          </p:txBody>
        </p:sp>
        <p:sp>
          <p:nvSpPr>
            <p:cNvPr id="52" name="TextBox 51">
              <a:extLst>
                <a:ext uri="{FF2B5EF4-FFF2-40B4-BE49-F238E27FC236}">
                  <a16:creationId xmlns:a16="http://schemas.microsoft.com/office/drawing/2014/main" xmlns="" id="{8836273F-B55A-4812-8222-C0B3D33A72C4}"/>
                </a:ext>
              </a:extLst>
            </p:cNvPr>
            <p:cNvSpPr txBox="1"/>
            <p:nvPr/>
          </p:nvSpPr>
          <p:spPr>
            <a:xfrm>
              <a:off x="575732" y="3379933"/>
              <a:ext cx="724985" cy="338555"/>
            </a:xfrm>
            <a:prstGeom prst="rect">
              <a:avLst/>
            </a:prstGeom>
            <a:noFill/>
            <a:ln w="6350">
              <a:solidFill>
                <a:srgbClr val="FF0000"/>
              </a:solidFill>
            </a:ln>
          </p:spPr>
          <p:txBody>
            <a:bodyPr wrap="none" rtlCol="0">
              <a:spAutoFit/>
            </a:bodyPr>
            <a:lstStyle/>
            <a:p>
              <a:pPr fontAlgn="base">
                <a:spcBef>
                  <a:spcPct val="0"/>
                </a:spcBef>
                <a:spcAft>
                  <a:spcPct val="0"/>
                </a:spcAft>
                <a:defRPr/>
              </a:pPr>
              <a:r>
                <a:rPr lang="en-US" sz="1050" b="1" dirty="0">
                  <a:solidFill>
                    <a:srgbClr val="FF0000"/>
                  </a:solidFill>
                  <a:latin typeface="Arial" charset="0"/>
                  <a:cs typeface="Arial" charset="0"/>
                </a:rPr>
                <a:t>Fair 4</a:t>
              </a:r>
            </a:p>
          </p:txBody>
        </p:sp>
        <p:sp>
          <p:nvSpPr>
            <p:cNvPr id="53" name="TextBox 52">
              <a:extLst>
                <a:ext uri="{FF2B5EF4-FFF2-40B4-BE49-F238E27FC236}">
                  <a16:creationId xmlns:a16="http://schemas.microsoft.com/office/drawing/2014/main" xmlns="" id="{4C9E3245-C383-4E18-8883-E0E31830A455}"/>
                </a:ext>
              </a:extLst>
            </p:cNvPr>
            <p:cNvSpPr txBox="1"/>
            <p:nvPr/>
          </p:nvSpPr>
          <p:spPr>
            <a:xfrm>
              <a:off x="575732" y="3819412"/>
              <a:ext cx="724985" cy="338555"/>
            </a:xfrm>
            <a:prstGeom prst="rect">
              <a:avLst/>
            </a:prstGeom>
            <a:noFill/>
            <a:ln w="6350">
              <a:solidFill>
                <a:srgbClr val="FF0000"/>
              </a:solidFill>
            </a:ln>
          </p:spPr>
          <p:txBody>
            <a:bodyPr wrap="none" rtlCol="0">
              <a:spAutoFit/>
            </a:bodyPr>
            <a:lstStyle/>
            <a:p>
              <a:pPr fontAlgn="base">
                <a:spcBef>
                  <a:spcPct val="0"/>
                </a:spcBef>
                <a:spcAft>
                  <a:spcPct val="0"/>
                </a:spcAft>
                <a:defRPr/>
              </a:pPr>
              <a:r>
                <a:rPr lang="en-US" sz="1050" b="1" dirty="0">
                  <a:solidFill>
                    <a:srgbClr val="FF0000"/>
                  </a:solidFill>
                  <a:latin typeface="Arial" charset="0"/>
                  <a:cs typeface="Arial" charset="0"/>
                </a:rPr>
                <a:t>Fair 5</a:t>
              </a:r>
            </a:p>
          </p:txBody>
        </p:sp>
        <p:cxnSp>
          <p:nvCxnSpPr>
            <p:cNvPr id="54" name="Straight Arrow Connector 53">
              <a:extLst>
                <a:ext uri="{FF2B5EF4-FFF2-40B4-BE49-F238E27FC236}">
                  <a16:creationId xmlns:a16="http://schemas.microsoft.com/office/drawing/2014/main" xmlns="" id="{454533C1-34D9-4D65-B1D2-BC3BE2E9D68E}"/>
                </a:ext>
              </a:extLst>
            </p:cNvPr>
            <p:cNvCxnSpPr/>
            <p:nvPr/>
          </p:nvCxnSpPr>
          <p:spPr>
            <a:xfrm flipH="1" flipV="1">
              <a:off x="1524000" y="2268279"/>
              <a:ext cx="531629" cy="212652"/>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55" name="Straight Arrow Connector 54">
              <a:extLst>
                <a:ext uri="{FF2B5EF4-FFF2-40B4-BE49-F238E27FC236}">
                  <a16:creationId xmlns:a16="http://schemas.microsoft.com/office/drawing/2014/main" xmlns="" id="{90949BAC-3985-440A-91E5-B217A3060C5B}"/>
                </a:ext>
              </a:extLst>
            </p:cNvPr>
            <p:cNvCxnSpPr>
              <a:endCxn id="50" idx="3"/>
            </p:cNvCxnSpPr>
            <p:nvPr/>
          </p:nvCxnSpPr>
          <p:spPr>
            <a:xfrm rot="16200000" flipV="1">
              <a:off x="1645244" y="2357620"/>
              <a:ext cx="65859" cy="754918"/>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56" name="Straight Arrow Connector 55">
              <a:extLst>
                <a:ext uri="{FF2B5EF4-FFF2-40B4-BE49-F238E27FC236}">
                  <a16:creationId xmlns:a16="http://schemas.microsoft.com/office/drawing/2014/main" xmlns="" id="{91465FF7-801B-4682-AEC7-63F529CC6FD5}"/>
                </a:ext>
              </a:extLst>
            </p:cNvPr>
            <p:cNvCxnSpPr>
              <a:endCxn id="51" idx="3"/>
            </p:cNvCxnSpPr>
            <p:nvPr/>
          </p:nvCxnSpPr>
          <p:spPr>
            <a:xfrm rot="16200000" flipH="1" flipV="1">
              <a:off x="1656167" y="2710267"/>
              <a:ext cx="65280" cy="776180"/>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57" name="Straight Arrow Connector 56">
              <a:extLst>
                <a:ext uri="{FF2B5EF4-FFF2-40B4-BE49-F238E27FC236}">
                  <a16:creationId xmlns:a16="http://schemas.microsoft.com/office/drawing/2014/main" xmlns="" id="{263F4C6B-5AE7-4964-9D3B-7B8B0D99DC79}"/>
                </a:ext>
              </a:extLst>
            </p:cNvPr>
            <p:cNvCxnSpPr/>
            <p:nvPr/>
          </p:nvCxnSpPr>
          <p:spPr>
            <a:xfrm flipH="1">
              <a:off x="1486586" y="3289005"/>
              <a:ext cx="632837" cy="260209"/>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58" name="Straight Arrow Connector 57">
              <a:extLst>
                <a:ext uri="{FF2B5EF4-FFF2-40B4-BE49-F238E27FC236}">
                  <a16:creationId xmlns:a16="http://schemas.microsoft.com/office/drawing/2014/main" xmlns="" id="{77F4D776-30FD-453F-B1C3-65AD7982ED10}"/>
                </a:ext>
              </a:extLst>
            </p:cNvPr>
            <p:cNvCxnSpPr/>
            <p:nvPr/>
          </p:nvCxnSpPr>
          <p:spPr>
            <a:xfrm flipH="1">
              <a:off x="1458233" y="3459126"/>
              <a:ext cx="756883" cy="593363"/>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grpSp>
      <p:sp>
        <p:nvSpPr>
          <p:cNvPr id="59" name="TextBox 58">
            <a:extLst>
              <a:ext uri="{FF2B5EF4-FFF2-40B4-BE49-F238E27FC236}">
                <a16:creationId xmlns:a16="http://schemas.microsoft.com/office/drawing/2014/main" xmlns="" id="{0CB5D954-58B1-40A6-890F-7A5DAFE9D1DF}"/>
              </a:ext>
            </a:extLst>
          </p:cNvPr>
          <p:cNvSpPr txBox="1"/>
          <p:nvPr/>
        </p:nvSpPr>
        <p:spPr>
          <a:xfrm>
            <a:off x="9452713" y="3283170"/>
            <a:ext cx="678391" cy="253916"/>
          </a:xfrm>
          <a:prstGeom prst="rect">
            <a:avLst/>
          </a:prstGeom>
          <a:noFill/>
          <a:ln w="6350">
            <a:solidFill>
              <a:srgbClr val="FF0000"/>
            </a:solidFill>
          </a:ln>
        </p:spPr>
        <p:txBody>
          <a:bodyPr wrap="none" rtlCol="0">
            <a:spAutoFit/>
          </a:bodyPr>
          <a:lstStyle/>
          <a:p>
            <a:pPr fontAlgn="base">
              <a:spcBef>
                <a:spcPct val="0"/>
              </a:spcBef>
              <a:spcAft>
                <a:spcPct val="0"/>
              </a:spcAft>
              <a:defRPr/>
            </a:pPr>
            <a:r>
              <a:rPr lang="en-US" sz="1050" b="1" dirty="0">
                <a:solidFill>
                  <a:srgbClr val="FF0000"/>
                </a:solidFill>
                <a:latin typeface="Arial" charset="0"/>
                <a:cs typeface="Arial" charset="0"/>
              </a:rPr>
              <a:t>OBSE 1</a:t>
            </a:r>
          </a:p>
        </p:txBody>
      </p:sp>
      <p:sp>
        <p:nvSpPr>
          <p:cNvPr id="60" name="TextBox 59">
            <a:extLst>
              <a:ext uri="{FF2B5EF4-FFF2-40B4-BE49-F238E27FC236}">
                <a16:creationId xmlns:a16="http://schemas.microsoft.com/office/drawing/2014/main" xmlns="" id="{2503B8CE-5A90-46B2-A34F-E60838AF655A}"/>
              </a:ext>
            </a:extLst>
          </p:cNvPr>
          <p:cNvSpPr txBox="1"/>
          <p:nvPr/>
        </p:nvSpPr>
        <p:spPr>
          <a:xfrm>
            <a:off x="9452713" y="3612774"/>
            <a:ext cx="678391" cy="253916"/>
          </a:xfrm>
          <a:prstGeom prst="rect">
            <a:avLst/>
          </a:prstGeom>
          <a:noFill/>
          <a:ln w="6350">
            <a:solidFill>
              <a:srgbClr val="FF0000"/>
            </a:solidFill>
          </a:ln>
        </p:spPr>
        <p:txBody>
          <a:bodyPr wrap="none" rtlCol="0">
            <a:spAutoFit/>
          </a:bodyPr>
          <a:lstStyle/>
          <a:p>
            <a:pPr fontAlgn="base">
              <a:spcBef>
                <a:spcPct val="0"/>
              </a:spcBef>
              <a:spcAft>
                <a:spcPct val="0"/>
              </a:spcAft>
              <a:defRPr/>
            </a:pPr>
            <a:r>
              <a:rPr lang="en-US" sz="1050" b="1" dirty="0">
                <a:solidFill>
                  <a:srgbClr val="FF0000"/>
                </a:solidFill>
                <a:latin typeface="Arial" charset="0"/>
                <a:cs typeface="Arial" charset="0"/>
              </a:rPr>
              <a:t>OBSE 2</a:t>
            </a:r>
          </a:p>
        </p:txBody>
      </p:sp>
      <p:sp>
        <p:nvSpPr>
          <p:cNvPr id="61" name="TextBox 60">
            <a:extLst>
              <a:ext uri="{FF2B5EF4-FFF2-40B4-BE49-F238E27FC236}">
                <a16:creationId xmlns:a16="http://schemas.microsoft.com/office/drawing/2014/main" xmlns="" id="{8B6A6402-4F63-4818-BF38-DFECF7F1B4CD}"/>
              </a:ext>
            </a:extLst>
          </p:cNvPr>
          <p:cNvSpPr txBox="1"/>
          <p:nvPr/>
        </p:nvSpPr>
        <p:spPr>
          <a:xfrm>
            <a:off x="9452713" y="3934409"/>
            <a:ext cx="678391" cy="253916"/>
          </a:xfrm>
          <a:prstGeom prst="rect">
            <a:avLst/>
          </a:prstGeom>
          <a:noFill/>
          <a:ln w="6350">
            <a:solidFill>
              <a:srgbClr val="FF0000"/>
            </a:solidFill>
          </a:ln>
        </p:spPr>
        <p:txBody>
          <a:bodyPr wrap="none" rtlCol="0">
            <a:spAutoFit/>
          </a:bodyPr>
          <a:lstStyle/>
          <a:p>
            <a:pPr fontAlgn="base">
              <a:spcBef>
                <a:spcPct val="0"/>
              </a:spcBef>
              <a:spcAft>
                <a:spcPct val="0"/>
              </a:spcAft>
              <a:defRPr/>
            </a:pPr>
            <a:r>
              <a:rPr lang="en-US" sz="1050" b="1" dirty="0">
                <a:solidFill>
                  <a:srgbClr val="FF0000"/>
                </a:solidFill>
                <a:latin typeface="Arial" charset="0"/>
                <a:cs typeface="Arial" charset="0"/>
              </a:rPr>
              <a:t>OBSE 3</a:t>
            </a:r>
          </a:p>
        </p:txBody>
      </p:sp>
      <p:sp>
        <p:nvSpPr>
          <p:cNvPr id="62" name="TextBox 61">
            <a:extLst>
              <a:ext uri="{FF2B5EF4-FFF2-40B4-BE49-F238E27FC236}">
                <a16:creationId xmlns:a16="http://schemas.microsoft.com/office/drawing/2014/main" xmlns="" id="{9690ABBD-317C-4846-99AA-245B8964B90C}"/>
              </a:ext>
            </a:extLst>
          </p:cNvPr>
          <p:cNvSpPr txBox="1"/>
          <p:nvPr/>
        </p:nvSpPr>
        <p:spPr>
          <a:xfrm>
            <a:off x="9452713" y="4248068"/>
            <a:ext cx="678391" cy="253916"/>
          </a:xfrm>
          <a:prstGeom prst="rect">
            <a:avLst/>
          </a:prstGeom>
          <a:noFill/>
          <a:ln w="6350">
            <a:solidFill>
              <a:srgbClr val="FF0000"/>
            </a:solidFill>
          </a:ln>
        </p:spPr>
        <p:txBody>
          <a:bodyPr wrap="none" rtlCol="0">
            <a:spAutoFit/>
          </a:bodyPr>
          <a:lstStyle/>
          <a:p>
            <a:pPr fontAlgn="base">
              <a:spcBef>
                <a:spcPct val="0"/>
              </a:spcBef>
              <a:spcAft>
                <a:spcPct val="0"/>
              </a:spcAft>
              <a:defRPr/>
            </a:pPr>
            <a:r>
              <a:rPr lang="en-US" sz="1050" b="1" dirty="0">
                <a:solidFill>
                  <a:srgbClr val="FF0000"/>
                </a:solidFill>
                <a:latin typeface="Arial" charset="0"/>
                <a:cs typeface="Arial" charset="0"/>
              </a:rPr>
              <a:t>OBSE 4</a:t>
            </a:r>
          </a:p>
        </p:txBody>
      </p:sp>
      <p:sp>
        <p:nvSpPr>
          <p:cNvPr id="63" name="TextBox 62">
            <a:extLst>
              <a:ext uri="{FF2B5EF4-FFF2-40B4-BE49-F238E27FC236}">
                <a16:creationId xmlns:a16="http://schemas.microsoft.com/office/drawing/2014/main" xmlns="" id="{B83A9EC2-FEAD-4A78-B005-E3B42D4AEF42}"/>
              </a:ext>
            </a:extLst>
          </p:cNvPr>
          <p:cNvSpPr txBox="1"/>
          <p:nvPr/>
        </p:nvSpPr>
        <p:spPr>
          <a:xfrm>
            <a:off x="9452713" y="4577678"/>
            <a:ext cx="678391" cy="253916"/>
          </a:xfrm>
          <a:prstGeom prst="rect">
            <a:avLst/>
          </a:prstGeom>
          <a:noFill/>
          <a:ln w="6350">
            <a:solidFill>
              <a:srgbClr val="FF0000"/>
            </a:solidFill>
          </a:ln>
        </p:spPr>
        <p:txBody>
          <a:bodyPr wrap="none" rtlCol="0">
            <a:spAutoFit/>
          </a:bodyPr>
          <a:lstStyle/>
          <a:p>
            <a:pPr fontAlgn="base">
              <a:spcBef>
                <a:spcPct val="0"/>
              </a:spcBef>
              <a:spcAft>
                <a:spcPct val="0"/>
              </a:spcAft>
              <a:defRPr/>
            </a:pPr>
            <a:r>
              <a:rPr lang="en-US" sz="1050" b="1" dirty="0">
                <a:solidFill>
                  <a:srgbClr val="FF0000"/>
                </a:solidFill>
                <a:latin typeface="Arial" charset="0"/>
                <a:cs typeface="Arial" charset="0"/>
              </a:rPr>
              <a:t>OBSE 5</a:t>
            </a:r>
          </a:p>
        </p:txBody>
      </p:sp>
      <p:cxnSp>
        <p:nvCxnSpPr>
          <p:cNvPr id="64" name="Straight Arrow Connector 63">
            <a:extLst>
              <a:ext uri="{FF2B5EF4-FFF2-40B4-BE49-F238E27FC236}">
                <a16:creationId xmlns:a16="http://schemas.microsoft.com/office/drawing/2014/main" xmlns="" id="{5312C106-67A8-4098-B18D-8F72B16A0B95}"/>
              </a:ext>
            </a:extLst>
          </p:cNvPr>
          <p:cNvCxnSpPr/>
          <p:nvPr/>
        </p:nvCxnSpPr>
        <p:spPr>
          <a:xfrm flipV="1">
            <a:off x="8854147" y="3370889"/>
            <a:ext cx="409141" cy="159489"/>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65" name="Straight Arrow Connector 64">
            <a:extLst>
              <a:ext uri="{FF2B5EF4-FFF2-40B4-BE49-F238E27FC236}">
                <a16:creationId xmlns:a16="http://schemas.microsoft.com/office/drawing/2014/main" xmlns="" id="{8381DEF1-0C93-4539-9FC8-E1295A326207}"/>
              </a:ext>
            </a:extLst>
          </p:cNvPr>
          <p:cNvCxnSpPr/>
          <p:nvPr/>
        </p:nvCxnSpPr>
        <p:spPr>
          <a:xfrm rot="5400000" flipH="1" flipV="1">
            <a:off x="9091282" y="3451186"/>
            <a:ext cx="49394" cy="635303"/>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66" name="Straight Arrow Connector 65">
            <a:extLst>
              <a:ext uri="{FF2B5EF4-FFF2-40B4-BE49-F238E27FC236}">
                <a16:creationId xmlns:a16="http://schemas.microsoft.com/office/drawing/2014/main" xmlns="" id="{0B128DC6-4AD8-4052-81D4-3FD086B7DC14}"/>
              </a:ext>
            </a:extLst>
          </p:cNvPr>
          <p:cNvCxnSpPr/>
          <p:nvPr/>
        </p:nvCxnSpPr>
        <p:spPr>
          <a:xfrm rot="5400000" flipV="1">
            <a:off x="9099268" y="3699513"/>
            <a:ext cx="48958" cy="651669"/>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67" name="Straight Arrow Connector 66">
            <a:extLst>
              <a:ext uri="{FF2B5EF4-FFF2-40B4-BE49-F238E27FC236}">
                <a16:creationId xmlns:a16="http://schemas.microsoft.com/office/drawing/2014/main" xmlns="" id="{403354D9-A0B8-4FAB-A1F2-DBDEBEAA8DB9}"/>
              </a:ext>
            </a:extLst>
          </p:cNvPr>
          <p:cNvCxnSpPr/>
          <p:nvPr/>
        </p:nvCxnSpPr>
        <p:spPr>
          <a:xfrm>
            <a:off x="8805051" y="4136434"/>
            <a:ext cx="487031" cy="195157"/>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68" name="Straight Arrow Connector 67">
            <a:extLst>
              <a:ext uri="{FF2B5EF4-FFF2-40B4-BE49-F238E27FC236}">
                <a16:creationId xmlns:a16="http://schemas.microsoft.com/office/drawing/2014/main" xmlns="" id="{CBDA4241-81A1-448F-94D0-4425C50F41C8}"/>
              </a:ext>
            </a:extLst>
          </p:cNvPr>
          <p:cNvCxnSpPr/>
          <p:nvPr/>
        </p:nvCxnSpPr>
        <p:spPr>
          <a:xfrm>
            <a:off x="8731405" y="4264024"/>
            <a:ext cx="582497" cy="445022"/>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69" name="TextBox 68">
            <a:extLst>
              <a:ext uri="{FF2B5EF4-FFF2-40B4-BE49-F238E27FC236}">
                <a16:creationId xmlns:a16="http://schemas.microsoft.com/office/drawing/2014/main" xmlns="" id="{41DE6E1D-4F73-4EFD-B647-8CA152BDBCE9}"/>
              </a:ext>
            </a:extLst>
          </p:cNvPr>
          <p:cNvSpPr txBox="1"/>
          <p:nvPr/>
        </p:nvSpPr>
        <p:spPr>
          <a:xfrm>
            <a:off x="10020559" y="1659047"/>
            <a:ext cx="574196" cy="253916"/>
          </a:xfrm>
          <a:prstGeom prst="rect">
            <a:avLst/>
          </a:prstGeom>
          <a:noFill/>
          <a:ln w="6350">
            <a:solidFill>
              <a:srgbClr val="FF0000"/>
            </a:solidFill>
          </a:ln>
        </p:spPr>
        <p:txBody>
          <a:bodyPr wrap="none" rtlCol="0">
            <a:spAutoFit/>
          </a:bodyPr>
          <a:lstStyle/>
          <a:p>
            <a:pPr fontAlgn="base">
              <a:spcBef>
                <a:spcPct val="0"/>
              </a:spcBef>
              <a:spcAft>
                <a:spcPct val="0"/>
              </a:spcAft>
              <a:defRPr/>
            </a:pPr>
            <a:r>
              <a:rPr lang="en-US" sz="1050" b="1" dirty="0">
                <a:solidFill>
                  <a:srgbClr val="FF0000"/>
                </a:solidFill>
                <a:latin typeface="Arial" charset="0"/>
                <a:cs typeface="Arial" charset="0"/>
              </a:rPr>
              <a:t>REP 1</a:t>
            </a:r>
          </a:p>
        </p:txBody>
      </p:sp>
      <p:sp>
        <p:nvSpPr>
          <p:cNvPr id="70" name="TextBox 69">
            <a:extLst>
              <a:ext uri="{FF2B5EF4-FFF2-40B4-BE49-F238E27FC236}">
                <a16:creationId xmlns:a16="http://schemas.microsoft.com/office/drawing/2014/main" xmlns="" id="{363AF5CD-0168-4891-9BF6-0B8299A2EC08}"/>
              </a:ext>
            </a:extLst>
          </p:cNvPr>
          <p:cNvSpPr txBox="1"/>
          <p:nvPr/>
        </p:nvSpPr>
        <p:spPr>
          <a:xfrm>
            <a:off x="10020559" y="1988651"/>
            <a:ext cx="574196" cy="253916"/>
          </a:xfrm>
          <a:prstGeom prst="rect">
            <a:avLst/>
          </a:prstGeom>
          <a:noFill/>
          <a:ln w="6350">
            <a:solidFill>
              <a:srgbClr val="FF0000"/>
            </a:solidFill>
          </a:ln>
        </p:spPr>
        <p:txBody>
          <a:bodyPr wrap="none" rtlCol="0">
            <a:spAutoFit/>
          </a:bodyPr>
          <a:lstStyle/>
          <a:p>
            <a:pPr fontAlgn="base">
              <a:spcBef>
                <a:spcPct val="0"/>
              </a:spcBef>
              <a:spcAft>
                <a:spcPct val="0"/>
              </a:spcAft>
              <a:defRPr/>
            </a:pPr>
            <a:r>
              <a:rPr lang="en-US" sz="1050" b="1" dirty="0">
                <a:solidFill>
                  <a:srgbClr val="FF0000"/>
                </a:solidFill>
                <a:latin typeface="Arial" charset="0"/>
                <a:cs typeface="Arial" charset="0"/>
              </a:rPr>
              <a:t>REP 2</a:t>
            </a:r>
          </a:p>
        </p:txBody>
      </p:sp>
      <p:sp>
        <p:nvSpPr>
          <p:cNvPr id="71" name="TextBox 70">
            <a:extLst>
              <a:ext uri="{FF2B5EF4-FFF2-40B4-BE49-F238E27FC236}">
                <a16:creationId xmlns:a16="http://schemas.microsoft.com/office/drawing/2014/main" xmlns="" id="{71EDE180-7B17-4F88-9657-978F1568B906}"/>
              </a:ext>
            </a:extLst>
          </p:cNvPr>
          <p:cNvSpPr txBox="1"/>
          <p:nvPr/>
        </p:nvSpPr>
        <p:spPr>
          <a:xfrm>
            <a:off x="10020559" y="2310285"/>
            <a:ext cx="574196" cy="253916"/>
          </a:xfrm>
          <a:prstGeom prst="rect">
            <a:avLst/>
          </a:prstGeom>
          <a:noFill/>
          <a:ln w="6350">
            <a:solidFill>
              <a:srgbClr val="FF0000"/>
            </a:solidFill>
          </a:ln>
        </p:spPr>
        <p:txBody>
          <a:bodyPr wrap="none" rtlCol="0">
            <a:spAutoFit/>
          </a:bodyPr>
          <a:lstStyle/>
          <a:p>
            <a:pPr fontAlgn="base">
              <a:spcBef>
                <a:spcPct val="0"/>
              </a:spcBef>
              <a:spcAft>
                <a:spcPct val="0"/>
              </a:spcAft>
              <a:defRPr/>
            </a:pPr>
            <a:r>
              <a:rPr lang="en-US" sz="1050" b="1" dirty="0">
                <a:solidFill>
                  <a:srgbClr val="FF0000"/>
                </a:solidFill>
                <a:latin typeface="Arial" charset="0"/>
                <a:cs typeface="Arial" charset="0"/>
              </a:rPr>
              <a:t>REP 3</a:t>
            </a:r>
          </a:p>
        </p:txBody>
      </p:sp>
      <p:sp>
        <p:nvSpPr>
          <p:cNvPr id="72" name="TextBox 71">
            <a:extLst>
              <a:ext uri="{FF2B5EF4-FFF2-40B4-BE49-F238E27FC236}">
                <a16:creationId xmlns:a16="http://schemas.microsoft.com/office/drawing/2014/main" xmlns="" id="{56B90C28-C715-4621-B31B-16FE50C96370}"/>
              </a:ext>
            </a:extLst>
          </p:cNvPr>
          <p:cNvSpPr txBox="1"/>
          <p:nvPr/>
        </p:nvSpPr>
        <p:spPr>
          <a:xfrm>
            <a:off x="10020559" y="2623945"/>
            <a:ext cx="574196" cy="253916"/>
          </a:xfrm>
          <a:prstGeom prst="rect">
            <a:avLst/>
          </a:prstGeom>
          <a:noFill/>
          <a:ln w="6350">
            <a:solidFill>
              <a:srgbClr val="FF0000"/>
            </a:solidFill>
          </a:ln>
        </p:spPr>
        <p:txBody>
          <a:bodyPr wrap="none" rtlCol="0">
            <a:spAutoFit/>
          </a:bodyPr>
          <a:lstStyle/>
          <a:p>
            <a:pPr fontAlgn="base">
              <a:spcBef>
                <a:spcPct val="0"/>
              </a:spcBef>
              <a:spcAft>
                <a:spcPct val="0"/>
              </a:spcAft>
              <a:defRPr/>
            </a:pPr>
            <a:r>
              <a:rPr lang="en-US" sz="1050" b="1" dirty="0">
                <a:solidFill>
                  <a:srgbClr val="FF0000"/>
                </a:solidFill>
                <a:latin typeface="Arial" charset="0"/>
                <a:cs typeface="Arial" charset="0"/>
              </a:rPr>
              <a:t>REP 4</a:t>
            </a:r>
          </a:p>
        </p:txBody>
      </p:sp>
      <p:sp>
        <p:nvSpPr>
          <p:cNvPr id="73" name="TextBox 72">
            <a:extLst>
              <a:ext uri="{FF2B5EF4-FFF2-40B4-BE49-F238E27FC236}">
                <a16:creationId xmlns:a16="http://schemas.microsoft.com/office/drawing/2014/main" xmlns="" id="{8BEA2FAB-47EC-4965-B602-D57A0D030563}"/>
              </a:ext>
            </a:extLst>
          </p:cNvPr>
          <p:cNvSpPr txBox="1"/>
          <p:nvPr/>
        </p:nvSpPr>
        <p:spPr>
          <a:xfrm>
            <a:off x="10020559" y="2953554"/>
            <a:ext cx="574196" cy="253916"/>
          </a:xfrm>
          <a:prstGeom prst="rect">
            <a:avLst/>
          </a:prstGeom>
          <a:noFill/>
          <a:ln w="6350">
            <a:solidFill>
              <a:srgbClr val="FF0000"/>
            </a:solidFill>
          </a:ln>
        </p:spPr>
        <p:txBody>
          <a:bodyPr wrap="none" rtlCol="0">
            <a:spAutoFit/>
          </a:bodyPr>
          <a:lstStyle/>
          <a:p>
            <a:pPr fontAlgn="base">
              <a:spcBef>
                <a:spcPct val="0"/>
              </a:spcBef>
              <a:spcAft>
                <a:spcPct val="0"/>
              </a:spcAft>
              <a:defRPr/>
            </a:pPr>
            <a:r>
              <a:rPr lang="en-US" sz="1050" b="1" dirty="0">
                <a:solidFill>
                  <a:srgbClr val="FF0000"/>
                </a:solidFill>
                <a:latin typeface="Arial" charset="0"/>
                <a:cs typeface="Arial" charset="0"/>
              </a:rPr>
              <a:t>REP 5</a:t>
            </a:r>
          </a:p>
        </p:txBody>
      </p:sp>
      <p:cxnSp>
        <p:nvCxnSpPr>
          <p:cNvPr id="74" name="Straight Arrow Connector 73">
            <a:extLst>
              <a:ext uri="{FF2B5EF4-FFF2-40B4-BE49-F238E27FC236}">
                <a16:creationId xmlns:a16="http://schemas.microsoft.com/office/drawing/2014/main" xmlns="" id="{956C3C3B-6B9A-41D9-B0FE-3D6B993815D8}"/>
              </a:ext>
            </a:extLst>
          </p:cNvPr>
          <p:cNvCxnSpPr/>
          <p:nvPr/>
        </p:nvCxnSpPr>
        <p:spPr>
          <a:xfrm flipV="1">
            <a:off x="9218316" y="1746764"/>
            <a:ext cx="612818" cy="329132"/>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75" name="Straight Arrow Connector 74">
            <a:extLst>
              <a:ext uri="{FF2B5EF4-FFF2-40B4-BE49-F238E27FC236}">
                <a16:creationId xmlns:a16="http://schemas.microsoft.com/office/drawing/2014/main" xmlns="" id="{4B7F56E7-F0F3-43FA-87AE-4680C110EF1B}"/>
              </a:ext>
            </a:extLst>
          </p:cNvPr>
          <p:cNvCxnSpPr/>
          <p:nvPr/>
        </p:nvCxnSpPr>
        <p:spPr>
          <a:xfrm flipV="1">
            <a:off x="9282114" y="2120016"/>
            <a:ext cx="719364" cy="107394"/>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76" name="Straight Arrow Connector 75">
            <a:extLst>
              <a:ext uri="{FF2B5EF4-FFF2-40B4-BE49-F238E27FC236}">
                <a16:creationId xmlns:a16="http://schemas.microsoft.com/office/drawing/2014/main" xmlns="" id="{33ECF520-7E46-494A-B4F2-409F5F2F28C8}"/>
              </a:ext>
            </a:extLst>
          </p:cNvPr>
          <p:cNvCxnSpPr/>
          <p:nvPr/>
        </p:nvCxnSpPr>
        <p:spPr>
          <a:xfrm>
            <a:off x="9329961" y="2410824"/>
            <a:ext cx="687468" cy="14879"/>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77" name="Straight Arrow Connector 76">
            <a:extLst>
              <a:ext uri="{FF2B5EF4-FFF2-40B4-BE49-F238E27FC236}">
                <a16:creationId xmlns:a16="http://schemas.microsoft.com/office/drawing/2014/main" xmlns="" id="{454D5928-788C-4102-92CD-5E24E70FC700}"/>
              </a:ext>
            </a:extLst>
          </p:cNvPr>
          <p:cNvCxnSpPr/>
          <p:nvPr/>
        </p:nvCxnSpPr>
        <p:spPr>
          <a:xfrm>
            <a:off x="9372898" y="2512310"/>
            <a:ext cx="487031" cy="195157"/>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78" name="Straight Arrow Connector 77">
            <a:extLst>
              <a:ext uri="{FF2B5EF4-FFF2-40B4-BE49-F238E27FC236}">
                <a16:creationId xmlns:a16="http://schemas.microsoft.com/office/drawing/2014/main" xmlns="" id="{48883980-8A58-4632-A700-F9B53FD9100C}"/>
              </a:ext>
            </a:extLst>
          </p:cNvPr>
          <p:cNvCxnSpPr/>
          <p:nvPr/>
        </p:nvCxnSpPr>
        <p:spPr>
          <a:xfrm>
            <a:off x="9299253" y="2639900"/>
            <a:ext cx="582497" cy="445022"/>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83" name="Oval 82">
            <a:extLst>
              <a:ext uri="{FF2B5EF4-FFF2-40B4-BE49-F238E27FC236}">
                <a16:creationId xmlns:a16="http://schemas.microsoft.com/office/drawing/2014/main" xmlns="" id="{E8B40F72-9265-45AD-A347-14E71BE173C0}"/>
              </a:ext>
            </a:extLst>
          </p:cNvPr>
          <p:cNvSpPr/>
          <p:nvPr/>
        </p:nvSpPr>
        <p:spPr>
          <a:xfrm>
            <a:off x="7894565" y="2012101"/>
            <a:ext cx="1371599" cy="948956"/>
          </a:xfrm>
          <a:prstGeom prst="ellipse">
            <a:avLst/>
          </a:prstGeom>
          <a:solidFill>
            <a:schemeClr val="bg1"/>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defRPr/>
            </a:pPr>
            <a:endParaRPr lang="en-US" b="1" dirty="0">
              <a:solidFill>
                <a:srgbClr val="FF0000"/>
              </a:solidFill>
              <a:latin typeface="Arial"/>
            </a:endParaRPr>
          </a:p>
        </p:txBody>
      </p:sp>
      <p:sp>
        <p:nvSpPr>
          <p:cNvPr id="84" name="Rectangle 8">
            <a:extLst>
              <a:ext uri="{FF2B5EF4-FFF2-40B4-BE49-F238E27FC236}">
                <a16:creationId xmlns:a16="http://schemas.microsoft.com/office/drawing/2014/main" xmlns="" id="{D4B57755-9F3B-4446-960A-4E74DFC4F1DD}"/>
              </a:ext>
            </a:extLst>
          </p:cNvPr>
          <p:cNvSpPr>
            <a:spLocks noChangeArrowheads="1"/>
          </p:cNvSpPr>
          <p:nvPr/>
        </p:nvSpPr>
        <p:spPr bwMode="auto">
          <a:xfrm>
            <a:off x="7950386" y="2362976"/>
            <a:ext cx="880369" cy="307777"/>
          </a:xfrm>
          <a:prstGeom prst="rect">
            <a:avLst/>
          </a:prstGeom>
          <a:noFill/>
          <a:ln w="9525">
            <a:noFill/>
            <a:miter lim="800000"/>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fontAlgn="base">
              <a:spcBef>
                <a:spcPct val="0"/>
              </a:spcBef>
              <a:spcAft>
                <a:spcPct val="0"/>
              </a:spcAft>
              <a:defRPr/>
            </a:pPr>
            <a:r>
              <a:rPr lang="en-US" altLang="en-US" sz="1400" b="1" dirty="0">
                <a:solidFill>
                  <a:srgbClr val="FF0000"/>
                </a:solidFill>
                <a:cs typeface="Arial" charset="0"/>
              </a:rPr>
              <a:t>Factor 3</a:t>
            </a:r>
          </a:p>
        </p:txBody>
      </p:sp>
      <p:sp>
        <p:nvSpPr>
          <p:cNvPr id="86" name="TextBox 85">
            <a:extLst>
              <a:ext uri="{FF2B5EF4-FFF2-40B4-BE49-F238E27FC236}">
                <a16:creationId xmlns:a16="http://schemas.microsoft.com/office/drawing/2014/main" xmlns="" id="{637C97AB-3A80-4548-8C28-97B9A1B6F687}"/>
              </a:ext>
            </a:extLst>
          </p:cNvPr>
          <p:cNvSpPr txBox="1"/>
          <p:nvPr/>
        </p:nvSpPr>
        <p:spPr>
          <a:xfrm>
            <a:off x="1" y="5287198"/>
            <a:ext cx="5090664" cy="1569660"/>
          </a:xfrm>
          <a:prstGeom prst="rect">
            <a:avLst/>
          </a:prstGeom>
          <a:noFill/>
        </p:spPr>
        <p:txBody>
          <a:bodyPr wrap="square" rtlCol="0">
            <a:spAutoFit/>
          </a:bodyPr>
          <a:lstStyle/>
          <a:p>
            <a:pPr eaLnBrk="0" fontAlgn="base" hangingPunct="0">
              <a:spcBef>
                <a:spcPct val="0"/>
              </a:spcBef>
              <a:spcAft>
                <a:spcPct val="0"/>
              </a:spcAft>
            </a:pPr>
            <a:r>
              <a:rPr lang="en-US" sz="2400" u="sng" dirty="0">
                <a:solidFill>
                  <a:srgbClr val="FF0000"/>
                </a:solidFill>
                <a:latin typeface="Times" pitchFamily="2" charset="0"/>
              </a:rPr>
              <a:t>Convergent Validity</a:t>
            </a:r>
          </a:p>
          <a:p>
            <a:pPr eaLnBrk="0" fontAlgn="base" hangingPunct="0">
              <a:spcBef>
                <a:spcPct val="0"/>
              </a:spcBef>
              <a:spcAft>
                <a:spcPct val="0"/>
              </a:spcAft>
            </a:pPr>
            <a:r>
              <a:rPr lang="en-US" sz="2400" dirty="0">
                <a:solidFill>
                  <a:prstClr val="black"/>
                </a:solidFill>
                <a:latin typeface="Times" pitchFamily="2" charset="0"/>
              </a:rPr>
              <a:t>Associated Indicators converge  (i.e. align themselves most) on an unnamed factor. </a:t>
            </a:r>
          </a:p>
        </p:txBody>
      </p:sp>
      <p:sp>
        <p:nvSpPr>
          <p:cNvPr id="4" name="Freeform: Shape 3">
            <a:extLst>
              <a:ext uri="{FF2B5EF4-FFF2-40B4-BE49-F238E27FC236}">
                <a16:creationId xmlns:a16="http://schemas.microsoft.com/office/drawing/2014/main" xmlns="" id="{BF28D140-CF73-402F-8ADE-83BC66FB1662}"/>
              </a:ext>
            </a:extLst>
          </p:cNvPr>
          <p:cNvSpPr/>
          <p:nvPr/>
        </p:nvSpPr>
        <p:spPr>
          <a:xfrm>
            <a:off x="2408865" y="2366426"/>
            <a:ext cx="604157" cy="489857"/>
          </a:xfrm>
          <a:custGeom>
            <a:avLst/>
            <a:gdLst>
              <a:gd name="connsiteX0" fmla="*/ 0 w 604157"/>
              <a:gd name="connsiteY0" fmla="*/ 326571 h 489857"/>
              <a:gd name="connsiteX1" fmla="*/ 130629 w 604157"/>
              <a:gd name="connsiteY1" fmla="*/ 489857 h 489857"/>
              <a:gd name="connsiteX2" fmla="*/ 555171 w 604157"/>
              <a:gd name="connsiteY2" fmla="*/ 0 h 489857"/>
              <a:gd name="connsiteX3" fmla="*/ 604157 w 604157"/>
              <a:gd name="connsiteY3" fmla="*/ 0 h 489857"/>
            </a:gdLst>
            <a:ahLst/>
            <a:cxnLst>
              <a:cxn ang="0">
                <a:pos x="connsiteX0" y="connsiteY0"/>
              </a:cxn>
              <a:cxn ang="0">
                <a:pos x="connsiteX1" y="connsiteY1"/>
              </a:cxn>
              <a:cxn ang="0">
                <a:pos x="connsiteX2" y="connsiteY2"/>
              </a:cxn>
              <a:cxn ang="0">
                <a:pos x="connsiteX3" y="connsiteY3"/>
              </a:cxn>
            </a:cxnLst>
            <a:rect l="l" t="t" r="r" b="b"/>
            <a:pathLst>
              <a:path w="604157" h="489857">
                <a:moveTo>
                  <a:pt x="0" y="326571"/>
                </a:moveTo>
                <a:lnTo>
                  <a:pt x="130629" y="489857"/>
                </a:lnTo>
                <a:lnTo>
                  <a:pt x="555171" y="0"/>
                </a:lnTo>
                <a:lnTo>
                  <a:pt x="604157" y="0"/>
                </a:lnTo>
              </a:path>
            </a:pathLst>
          </a:custGeom>
          <a:noFill/>
          <a:ln w="88900" cmpd="sng">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0" fontAlgn="base" hangingPunct="0">
              <a:spcBef>
                <a:spcPct val="0"/>
              </a:spcBef>
              <a:spcAft>
                <a:spcPct val="0"/>
              </a:spcAft>
            </a:pPr>
            <a:endParaRPr lang="en-US">
              <a:solidFill>
                <a:srgbClr val="FF0000"/>
              </a:solidFill>
              <a:latin typeface="Times"/>
            </a:endParaRPr>
          </a:p>
        </p:txBody>
      </p:sp>
      <p:sp>
        <p:nvSpPr>
          <p:cNvPr id="87" name="Oval 86">
            <a:extLst>
              <a:ext uri="{FF2B5EF4-FFF2-40B4-BE49-F238E27FC236}">
                <a16:creationId xmlns:a16="http://schemas.microsoft.com/office/drawing/2014/main" xmlns="" id="{9559CCEA-6F30-4CA8-9C79-5DC9581012E9}"/>
              </a:ext>
            </a:extLst>
          </p:cNvPr>
          <p:cNvSpPr/>
          <p:nvPr/>
        </p:nvSpPr>
        <p:spPr>
          <a:xfrm rot="16745911">
            <a:off x="7361978" y="-756380"/>
            <a:ext cx="1940606" cy="5387001"/>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0" fontAlgn="base" hangingPunct="0">
              <a:spcBef>
                <a:spcPct val="0"/>
              </a:spcBef>
              <a:spcAft>
                <a:spcPct val="0"/>
              </a:spcAft>
            </a:pPr>
            <a:endParaRPr lang="en-US">
              <a:solidFill>
                <a:prstClr val="white"/>
              </a:solidFill>
              <a:latin typeface="Times"/>
            </a:endParaRPr>
          </a:p>
        </p:txBody>
      </p:sp>
      <p:sp>
        <p:nvSpPr>
          <p:cNvPr id="9" name="TextBox 8">
            <a:extLst>
              <a:ext uri="{FF2B5EF4-FFF2-40B4-BE49-F238E27FC236}">
                <a16:creationId xmlns:a16="http://schemas.microsoft.com/office/drawing/2014/main" xmlns="" id="{D9506240-3A8D-48B2-A572-25C914A03FAC}"/>
              </a:ext>
            </a:extLst>
          </p:cNvPr>
          <p:cNvSpPr txBox="1"/>
          <p:nvPr/>
        </p:nvSpPr>
        <p:spPr>
          <a:xfrm>
            <a:off x="6898404" y="1502200"/>
            <a:ext cx="740908" cy="1015663"/>
          </a:xfrm>
          <a:prstGeom prst="rect">
            <a:avLst/>
          </a:prstGeom>
          <a:noFill/>
        </p:spPr>
        <p:txBody>
          <a:bodyPr wrap="none" rtlCol="0">
            <a:spAutoFit/>
          </a:bodyPr>
          <a:lstStyle/>
          <a:p>
            <a:pPr eaLnBrk="0" fontAlgn="base" hangingPunct="0">
              <a:spcBef>
                <a:spcPct val="0"/>
              </a:spcBef>
              <a:spcAft>
                <a:spcPct val="0"/>
              </a:spcAft>
            </a:pPr>
            <a:r>
              <a:rPr lang="en-US" sz="6000" b="1" dirty="0">
                <a:solidFill>
                  <a:prstClr val="black"/>
                </a:solidFill>
                <a:latin typeface="Times" pitchFamily="2" charset="0"/>
              </a:rPr>
              <a:t>X</a:t>
            </a:r>
          </a:p>
        </p:txBody>
      </p:sp>
    </p:spTree>
    <p:extLst>
      <p:ext uri="{BB962C8B-B14F-4D97-AF65-F5344CB8AC3E}">
        <p14:creationId xmlns:p14="http://schemas.microsoft.com/office/powerpoint/2010/main" xmlns="" val="184153894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3" name="Rectangle 82">
            <a:extLst>
              <a:ext uri="{FF2B5EF4-FFF2-40B4-BE49-F238E27FC236}">
                <a16:creationId xmlns:a16="http://schemas.microsoft.com/office/drawing/2014/main" xmlns="" id="{6D360969-7352-4927-8586-48CB60C2A013}"/>
              </a:ext>
            </a:extLst>
          </p:cNvPr>
          <p:cNvSpPr/>
          <p:nvPr/>
        </p:nvSpPr>
        <p:spPr>
          <a:xfrm>
            <a:off x="176169" y="5943600"/>
            <a:ext cx="11769753" cy="78625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0" fontAlgn="base" hangingPunct="0">
              <a:spcBef>
                <a:spcPct val="0"/>
              </a:spcBef>
              <a:spcAft>
                <a:spcPct val="0"/>
              </a:spcAft>
            </a:pPr>
            <a:endParaRPr lang="en-US">
              <a:solidFill>
                <a:prstClr val="white"/>
              </a:solidFill>
              <a:latin typeface="Times"/>
            </a:endParaRPr>
          </a:p>
        </p:txBody>
      </p:sp>
      <p:pic>
        <p:nvPicPr>
          <p:cNvPr id="7" name="Picture 6">
            <a:extLst>
              <a:ext uri="{FF2B5EF4-FFF2-40B4-BE49-F238E27FC236}">
                <a16:creationId xmlns:a16="http://schemas.microsoft.com/office/drawing/2014/main" xmlns="" id="{2B042071-3CE6-406F-9484-65D7E971A78F}"/>
              </a:ext>
            </a:extLst>
          </p:cNvPr>
          <p:cNvPicPr>
            <a:picLocks noChangeAspect="1"/>
          </p:cNvPicPr>
          <p:nvPr/>
        </p:nvPicPr>
        <p:blipFill rotWithShape="1">
          <a:blip r:embed="rId2" cstate="print">
            <a:extLst>
              <a:ext uri="{28A0092B-C50C-407E-A947-70E740481C1C}">
                <a14:useLocalDpi xmlns:a14="http://schemas.microsoft.com/office/drawing/2010/main" xmlns="" val="0"/>
              </a:ext>
            </a:extLst>
          </a:blip>
          <a:srcRect l="1186" r="1186" b="78972"/>
          <a:stretch/>
        </p:blipFill>
        <p:spPr>
          <a:xfrm>
            <a:off x="1517650" y="-26987"/>
            <a:ext cx="9150351" cy="1093787"/>
          </a:xfrm>
          <a:prstGeom prst="rect">
            <a:avLst/>
          </a:prstGeom>
        </p:spPr>
      </p:pic>
      <p:sp>
        <p:nvSpPr>
          <p:cNvPr id="8" name="TextBox 7">
            <a:extLst>
              <a:ext uri="{FF2B5EF4-FFF2-40B4-BE49-F238E27FC236}">
                <a16:creationId xmlns:a16="http://schemas.microsoft.com/office/drawing/2014/main" xmlns="" id="{88ECCCDB-C48B-47F9-8FAD-B946CA241B67}"/>
              </a:ext>
            </a:extLst>
          </p:cNvPr>
          <p:cNvSpPr txBox="1"/>
          <p:nvPr/>
        </p:nvSpPr>
        <p:spPr>
          <a:xfrm>
            <a:off x="2933145" y="213365"/>
            <a:ext cx="6319359" cy="757130"/>
          </a:xfrm>
          <a:prstGeom prst="rect">
            <a:avLst/>
          </a:prstGeom>
          <a:noFill/>
        </p:spPr>
        <p:txBody>
          <a:bodyPr wrap="none" rtlCol="0">
            <a:spAutoFit/>
          </a:bodyPr>
          <a:lstStyle/>
          <a:p>
            <a:pPr algn="ctr" fontAlgn="base">
              <a:lnSpc>
                <a:spcPct val="90000"/>
              </a:lnSpc>
              <a:spcBef>
                <a:spcPct val="0"/>
              </a:spcBef>
              <a:spcAft>
                <a:spcPct val="0"/>
              </a:spcAft>
              <a:defRPr/>
            </a:pPr>
            <a:r>
              <a:rPr lang="en-US" sz="2400" b="1" dirty="0">
                <a:solidFill>
                  <a:prstClr val="white"/>
                </a:solidFill>
                <a:latin typeface="Arial"/>
              </a:rPr>
              <a:t>The Regression, Path, or Structural Model</a:t>
            </a:r>
          </a:p>
          <a:p>
            <a:pPr algn="ctr" fontAlgn="base">
              <a:lnSpc>
                <a:spcPct val="90000"/>
              </a:lnSpc>
              <a:spcBef>
                <a:spcPct val="0"/>
              </a:spcBef>
              <a:spcAft>
                <a:spcPct val="0"/>
              </a:spcAft>
              <a:defRPr/>
            </a:pPr>
            <a:r>
              <a:rPr lang="en-US" sz="2400" b="1" dirty="0">
                <a:solidFill>
                  <a:prstClr val="white"/>
                </a:solidFill>
                <a:latin typeface="Arial"/>
              </a:rPr>
              <a:t>Coefficients, p-values, R</a:t>
            </a:r>
            <a:r>
              <a:rPr lang="en-US" sz="2400" b="1" baseline="30000" dirty="0">
                <a:solidFill>
                  <a:prstClr val="white"/>
                </a:solidFill>
                <a:latin typeface="Arial"/>
              </a:rPr>
              <a:t>2</a:t>
            </a:r>
          </a:p>
        </p:txBody>
      </p:sp>
      <p:sp>
        <p:nvSpPr>
          <p:cNvPr id="5" name="Text Box 2">
            <a:extLst>
              <a:ext uri="{FF2B5EF4-FFF2-40B4-BE49-F238E27FC236}">
                <a16:creationId xmlns:a16="http://schemas.microsoft.com/office/drawing/2014/main" xmlns="" id="{AB89252A-ABC0-46AC-877E-0EA3BC1A94EC}"/>
              </a:ext>
            </a:extLst>
          </p:cNvPr>
          <p:cNvSpPr txBox="1">
            <a:spLocks noChangeArrowheads="1"/>
          </p:cNvSpPr>
          <p:nvPr/>
        </p:nvSpPr>
        <p:spPr bwMode="auto">
          <a:xfrm>
            <a:off x="7924800" y="3429001"/>
            <a:ext cx="825868" cy="646331"/>
          </a:xfrm>
          <a:prstGeom prst="rect">
            <a:avLst/>
          </a:prstGeom>
          <a:noFill/>
          <a:ln w="9525">
            <a:noFill/>
            <a:miter lim="800000"/>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fontAlgn="base">
              <a:spcBef>
                <a:spcPct val="0"/>
              </a:spcBef>
              <a:spcAft>
                <a:spcPct val="0"/>
              </a:spcAft>
              <a:defRPr/>
            </a:pPr>
            <a:r>
              <a:rPr lang="en-US" altLang="en-US" dirty="0">
                <a:solidFill>
                  <a:prstClr val="black"/>
                </a:solidFill>
                <a:cs typeface="Arial" charset="0"/>
              </a:rPr>
              <a:t>OBSE</a:t>
            </a:r>
          </a:p>
          <a:p>
            <a:pPr algn="ctr" fontAlgn="base">
              <a:spcBef>
                <a:spcPct val="0"/>
              </a:spcBef>
              <a:spcAft>
                <a:spcPct val="0"/>
              </a:spcAft>
              <a:defRPr/>
            </a:pPr>
            <a:r>
              <a:rPr lang="en-US" altLang="en-US" dirty="0">
                <a:solidFill>
                  <a:srgbClr val="FF0000"/>
                </a:solidFill>
                <a:cs typeface="Arial" charset="0"/>
              </a:rPr>
              <a:t>R</a:t>
            </a:r>
            <a:r>
              <a:rPr lang="en-US" altLang="en-US" baseline="30000" dirty="0">
                <a:solidFill>
                  <a:srgbClr val="FF0000"/>
                </a:solidFill>
                <a:cs typeface="Arial" charset="0"/>
              </a:rPr>
              <a:t>2</a:t>
            </a:r>
          </a:p>
        </p:txBody>
      </p:sp>
      <p:sp>
        <p:nvSpPr>
          <p:cNvPr id="6" name="Rectangle 4">
            <a:extLst>
              <a:ext uri="{FF2B5EF4-FFF2-40B4-BE49-F238E27FC236}">
                <a16:creationId xmlns:a16="http://schemas.microsoft.com/office/drawing/2014/main" xmlns="" id="{DCD4BBDB-A266-4BFD-810F-96C95E559ACF}"/>
              </a:ext>
            </a:extLst>
          </p:cNvPr>
          <p:cNvSpPr>
            <a:spLocks noChangeArrowheads="1"/>
          </p:cNvSpPr>
          <p:nvPr/>
        </p:nvSpPr>
        <p:spPr bwMode="auto">
          <a:xfrm>
            <a:off x="2970030" y="3431311"/>
            <a:ext cx="1090363" cy="276999"/>
          </a:xfrm>
          <a:prstGeom prst="rect">
            <a:avLst/>
          </a:prstGeom>
          <a:noFill/>
          <a:ln w="9525">
            <a:noFill/>
            <a:miter lim="800000"/>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fontAlgn="base">
              <a:spcBef>
                <a:spcPct val="0"/>
              </a:spcBef>
              <a:spcAft>
                <a:spcPct val="0"/>
              </a:spcAft>
              <a:defRPr/>
            </a:pPr>
            <a:r>
              <a:rPr lang="en-US" altLang="en-US" sz="1200" dirty="0">
                <a:solidFill>
                  <a:prstClr val="black"/>
                </a:solidFill>
                <a:cs typeface="Arial" charset="0"/>
              </a:rPr>
              <a:t>ORG_CARE </a:t>
            </a:r>
          </a:p>
        </p:txBody>
      </p:sp>
      <p:sp>
        <p:nvSpPr>
          <p:cNvPr id="10" name="Rectangle 5">
            <a:extLst>
              <a:ext uri="{FF2B5EF4-FFF2-40B4-BE49-F238E27FC236}">
                <a16:creationId xmlns:a16="http://schemas.microsoft.com/office/drawing/2014/main" xmlns="" id="{B222D693-594A-4C7B-8133-C8E70AF6439C}"/>
              </a:ext>
            </a:extLst>
          </p:cNvPr>
          <p:cNvSpPr>
            <a:spLocks noChangeArrowheads="1"/>
          </p:cNvSpPr>
          <p:nvPr/>
        </p:nvSpPr>
        <p:spPr bwMode="auto">
          <a:xfrm>
            <a:off x="5334000" y="2514601"/>
            <a:ext cx="1028700" cy="538609"/>
          </a:xfrm>
          <a:prstGeom prst="rect">
            <a:avLst/>
          </a:prstGeom>
          <a:noFill/>
          <a:ln w="9525">
            <a:noFill/>
            <a:miter lim="800000"/>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fontAlgn="base">
              <a:spcAft>
                <a:spcPct val="0"/>
              </a:spcAft>
              <a:defRPr/>
            </a:pPr>
            <a:r>
              <a:rPr lang="en-US" altLang="en-US" sz="1100" dirty="0">
                <a:solidFill>
                  <a:prstClr val="black"/>
                </a:solidFill>
                <a:cs typeface="Arial" charset="0"/>
              </a:rPr>
              <a:t>FAIRNESS</a:t>
            </a:r>
          </a:p>
          <a:p>
            <a:pPr algn="ctr" fontAlgn="base">
              <a:spcAft>
                <a:spcPct val="0"/>
              </a:spcAft>
              <a:defRPr/>
            </a:pPr>
            <a:r>
              <a:rPr lang="en-US" altLang="en-US" dirty="0">
                <a:solidFill>
                  <a:srgbClr val="FF0000"/>
                </a:solidFill>
                <a:cs typeface="Arial" charset="0"/>
              </a:rPr>
              <a:t>R</a:t>
            </a:r>
            <a:r>
              <a:rPr lang="en-US" altLang="en-US" baseline="30000" dirty="0">
                <a:solidFill>
                  <a:srgbClr val="FF0000"/>
                </a:solidFill>
                <a:cs typeface="Arial" charset="0"/>
              </a:rPr>
              <a:t>2</a:t>
            </a:r>
          </a:p>
        </p:txBody>
      </p:sp>
      <p:sp>
        <p:nvSpPr>
          <p:cNvPr id="11" name="Rectangle 6">
            <a:extLst>
              <a:ext uri="{FF2B5EF4-FFF2-40B4-BE49-F238E27FC236}">
                <a16:creationId xmlns:a16="http://schemas.microsoft.com/office/drawing/2014/main" xmlns="" id="{6B056698-07E5-41E5-AEA5-73B295ED4846}"/>
              </a:ext>
            </a:extLst>
          </p:cNvPr>
          <p:cNvSpPr>
            <a:spLocks noChangeArrowheads="1"/>
          </p:cNvSpPr>
          <p:nvPr/>
        </p:nvSpPr>
        <p:spPr bwMode="auto">
          <a:xfrm>
            <a:off x="5334001" y="4419601"/>
            <a:ext cx="1178885" cy="584775"/>
          </a:xfrm>
          <a:prstGeom prst="rect">
            <a:avLst/>
          </a:prstGeom>
          <a:noFill/>
          <a:ln w="9525">
            <a:noFill/>
            <a:miter lim="800000"/>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fontAlgn="base">
              <a:spcBef>
                <a:spcPct val="50000"/>
              </a:spcBef>
              <a:spcAft>
                <a:spcPct val="0"/>
              </a:spcAft>
              <a:defRPr/>
            </a:pPr>
            <a:r>
              <a:rPr lang="en-US" altLang="en-US" sz="1100" dirty="0">
                <a:solidFill>
                  <a:prstClr val="black"/>
                </a:solidFill>
                <a:cs typeface="Arial" charset="0"/>
              </a:rPr>
              <a:t>AUTHORITY</a:t>
            </a:r>
          </a:p>
          <a:p>
            <a:pPr algn="ctr" fontAlgn="base">
              <a:spcBef>
                <a:spcPct val="50000"/>
              </a:spcBef>
              <a:spcAft>
                <a:spcPct val="0"/>
              </a:spcAft>
              <a:defRPr/>
            </a:pPr>
            <a:r>
              <a:rPr lang="en-US" altLang="en-US" sz="1400" dirty="0">
                <a:solidFill>
                  <a:srgbClr val="FF0000"/>
                </a:solidFill>
                <a:cs typeface="Arial" charset="0"/>
              </a:rPr>
              <a:t>R</a:t>
            </a:r>
            <a:r>
              <a:rPr lang="en-US" altLang="en-US" sz="1400" baseline="30000" dirty="0">
                <a:solidFill>
                  <a:srgbClr val="FF0000"/>
                </a:solidFill>
                <a:cs typeface="Arial" charset="0"/>
              </a:rPr>
              <a:t>2</a:t>
            </a:r>
          </a:p>
        </p:txBody>
      </p:sp>
      <p:sp>
        <p:nvSpPr>
          <p:cNvPr id="12" name="Rectangle 8">
            <a:extLst>
              <a:ext uri="{FF2B5EF4-FFF2-40B4-BE49-F238E27FC236}">
                <a16:creationId xmlns:a16="http://schemas.microsoft.com/office/drawing/2014/main" xmlns="" id="{CC0E3FA5-9FB6-457E-AB1E-D4E53EAB75C5}"/>
              </a:ext>
            </a:extLst>
          </p:cNvPr>
          <p:cNvSpPr>
            <a:spLocks noChangeArrowheads="1"/>
          </p:cNvSpPr>
          <p:nvPr/>
        </p:nvSpPr>
        <p:spPr bwMode="auto">
          <a:xfrm>
            <a:off x="8070999" y="2253756"/>
            <a:ext cx="1315360" cy="307777"/>
          </a:xfrm>
          <a:prstGeom prst="rect">
            <a:avLst/>
          </a:prstGeom>
          <a:noFill/>
          <a:ln w="9525">
            <a:noFill/>
            <a:miter lim="800000"/>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fontAlgn="base">
              <a:spcBef>
                <a:spcPct val="0"/>
              </a:spcBef>
              <a:spcAft>
                <a:spcPct val="0"/>
              </a:spcAft>
              <a:defRPr/>
            </a:pPr>
            <a:r>
              <a:rPr lang="en-US" altLang="en-US" sz="1400" dirty="0">
                <a:solidFill>
                  <a:prstClr val="black"/>
                </a:solidFill>
                <a:cs typeface="Arial" charset="0"/>
              </a:rPr>
              <a:t>REPUTATION</a:t>
            </a:r>
          </a:p>
        </p:txBody>
      </p:sp>
      <p:sp>
        <p:nvSpPr>
          <p:cNvPr id="13" name="Line 9">
            <a:extLst>
              <a:ext uri="{FF2B5EF4-FFF2-40B4-BE49-F238E27FC236}">
                <a16:creationId xmlns:a16="http://schemas.microsoft.com/office/drawing/2014/main" xmlns="" id="{7E765848-1A3E-4F61-865B-EDADB80A5570}"/>
              </a:ext>
            </a:extLst>
          </p:cNvPr>
          <p:cNvSpPr>
            <a:spLocks noChangeShapeType="1"/>
          </p:cNvSpPr>
          <p:nvPr/>
        </p:nvSpPr>
        <p:spPr bwMode="auto">
          <a:xfrm flipV="1">
            <a:off x="4257897" y="2580706"/>
            <a:ext cx="1143000" cy="514350"/>
          </a:xfrm>
          <a:prstGeom prst="line">
            <a:avLst/>
          </a:prstGeom>
          <a:noFill/>
          <a:ln w="9525">
            <a:no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pPr fontAlgn="base">
              <a:spcBef>
                <a:spcPct val="0"/>
              </a:spcBef>
              <a:spcAft>
                <a:spcPct val="0"/>
              </a:spcAft>
              <a:defRPr/>
            </a:pPr>
            <a:endParaRPr lang="en-US">
              <a:solidFill>
                <a:prstClr val="black"/>
              </a:solidFill>
              <a:latin typeface="Arial" charset="0"/>
              <a:cs typeface="Arial" charset="0"/>
            </a:endParaRPr>
          </a:p>
        </p:txBody>
      </p:sp>
      <p:sp>
        <p:nvSpPr>
          <p:cNvPr id="14" name="Line 10">
            <a:extLst>
              <a:ext uri="{FF2B5EF4-FFF2-40B4-BE49-F238E27FC236}">
                <a16:creationId xmlns:a16="http://schemas.microsoft.com/office/drawing/2014/main" xmlns="" id="{D0B3933A-E692-4565-8854-CA705EC1FB32}"/>
              </a:ext>
            </a:extLst>
          </p:cNvPr>
          <p:cNvSpPr>
            <a:spLocks noChangeShapeType="1"/>
          </p:cNvSpPr>
          <p:nvPr/>
        </p:nvSpPr>
        <p:spPr bwMode="auto">
          <a:xfrm>
            <a:off x="4038600" y="3552256"/>
            <a:ext cx="1314450" cy="1257300"/>
          </a:xfrm>
          <a:prstGeom prst="line">
            <a:avLst/>
          </a:prstGeom>
          <a:noFill/>
          <a:ln w="9525">
            <a:no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pPr fontAlgn="base">
              <a:spcBef>
                <a:spcPct val="0"/>
              </a:spcBef>
              <a:spcAft>
                <a:spcPct val="0"/>
              </a:spcAft>
              <a:defRPr/>
            </a:pPr>
            <a:endParaRPr lang="en-US">
              <a:solidFill>
                <a:prstClr val="black"/>
              </a:solidFill>
              <a:latin typeface="Arial" charset="0"/>
              <a:cs typeface="Arial" charset="0"/>
            </a:endParaRPr>
          </a:p>
        </p:txBody>
      </p:sp>
      <p:sp>
        <p:nvSpPr>
          <p:cNvPr id="15" name="Line 13">
            <a:extLst>
              <a:ext uri="{FF2B5EF4-FFF2-40B4-BE49-F238E27FC236}">
                <a16:creationId xmlns:a16="http://schemas.microsoft.com/office/drawing/2014/main" xmlns="" id="{F7B00C50-B0CE-4C32-A962-68B6B99905EE}"/>
              </a:ext>
            </a:extLst>
          </p:cNvPr>
          <p:cNvSpPr>
            <a:spLocks noChangeShapeType="1"/>
          </p:cNvSpPr>
          <p:nvPr/>
        </p:nvSpPr>
        <p:spPr bwMode="auto">
          <a:xfrm>
            <a:off x="6543897" y="2409256"/>
            <a:ext cx="1428750" cy="857250"/>
          </a:xfrm>
          <a:prstGeom prst="line">
            <a:avLst/>
          </a:prstGeom>
          <a:noFill/>
          <a:ln w="9525">
            <a:no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pPr fontAlgn="base">
              <a:spcBef>
                <a:spcPct val="0"/>
              </a:spcBef>
              <a:spcAft>
                <a:spcPct val="0"/>
              </a:spcAft>
              <a:defRPr/>
            </a:pPr>
            <a:endParaRPr lang="en-US">
              <a:solidFill>
                <a:prstClr val="black"/>
              </a:solidFill>
              <a:latin typeface="Arial" charset="0"/>
              <a:cs typeface="Arial" charset="0"/>
            </a:endParaRPr>
          </a:p>
        </p:txBody>
      </p:sp>
      <p:sp>
        <p:nvSpPr>
          <p:cNvPr id="16" name="Line 14">
            <a:extLst>
              <a:ext uri="{FF2B5EF4-FFF2-40B4-BE49-F238E27FC236}">
                <a16:creationId xmlns:a16="http://schemas.microsoft.com/office/drawing/2014/main" xmlns="" id="{865594F7-8096-46EE-845C-53422005B967}"/>
              </a:ext>
            </a:extLst>
          </p:cNvPr>
          <p:cNvSpPr>
            <a:spLocks noChangeShapeType="1"/>
          </p:cNvSpPr>
          <p:nvPr/>
        </p:nvSpPr>
        <p:spPr bwMode="auto">
          <a:xfrm flipV="1">
            <a:off x="6496050" y="3609406"/>
            <a:ext cx="1428750" cy="1200150"/>
          </a:xfrm>
          <a:prstGeom prst="line">
            <a:avLst/>
          </a:prstGeom>
          <a:noFill/>
          <a:ln w="9525">
            <a:no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pPr fontAlgn="base">
              <a:spcBef>
                <a:spcPct val="0"/>
              </a:spcBef>
              <a:spcAft>
                <a:spcPct val="0"/>
              </a:spcAft>
              <a:defRPr/>
            </a:pPr>
            <a:endParaRPr lang="en-US">
              <a:solidFill>
                <a:prstClr val="black"/>
              </a:solidFill>
              <a:latin typeface="Arial" charset="0"/>
              <a:cs typeface="Arial" charset="0"/>
            </a:endParaRPr>
          </a:p>
        </p:txBody>
      </p:sp>
      <p:sp>
        <p:nvSpPr>
          <p:cNvPr id="17" name="Line 15">
            <a:extLst>
              <a:ext uri="{FF2B5EF4-FFF2-40B4-BE49-F238E27FC236}">
                <a16:creationId xmlns:a16="http://schemas.microsoft.com/office/drawing/2014/main" xmlns="" id="{5D5D6852-22DA-4CBE-8F62-B95F3E2A0095}"/>
              </a:ext>
            </a:extLst>
          </p:cNvPr>
          <p:cNvSpPr>
            <a:spLocks noChangeShapeType="1"/>
          </p:cNvSpPr>
          <p:nvPr/>
        </p:nvSpPr>
        <p:spPr bwMode="auto">
          <a:xfrm>
            <a:off x="4257897" y="3323656"/>
            <a:ext cx="3657600" cy="0"/>
          </a:xfrm>
          <a:prstGeom prst="line">
            <a:avLst/>
          </a:prstGeom>
          <a:noFill/>
          <a:ln w="9525">
            <a:no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pPr fontAlgn="base">
              <a:spcBef>
                <a:spcPct val="0"/>
              </a:spcBef>
              <a:spcAft>
                <a:spcPct val="0"/>
              </a:spcAft>
              <a:defRPr/>
            </a:pPr>
            <a:endParaRPr lang="en-US">
              <a:solidFill>
                <a:prstClr val="black"/>
              </a:solidFill>
              <a:latin typeface="Arial" charset="0"/>
              <a:cs typeface="Arial" charset="0"/>
            </a:endParaRPr>
          </a:p>
        </p:txBody>
      </p:sp>
      <p:sp>
        <p:nvSpPr>
          <p:cNvPr id="18" name="Line 16">
            <a:extLst>
              <a:ext uri="{FF2B5EF4-FFF2-40B4-BE49-F238E27FC236}">
                <a16:creationId xmlns:a16="http://schemas.microsoft.com/office/drawing/2014/main" xmlns="" id="{DCDADB05-FA54-461C-BC14-A398A28F468B}"/>
              </a:ext>
            </a:extLst>
          </p:cNvPr>
          <p:cNvSpPr>
            <a:spLocks noChangeShapeType="1"/>
          </p:cNvSpPr>
          <p:nvPr/>
        </p:nvSpPr>
        <p:spPr bwMode="auto">
          <a:xfrm>
            <a:off x="8299598" y="2596655"/>
            <a:ext cx="0" cy="914400"/>
          </a:xfrm>
          <a:prstGeom prst="line">
            <a:avLst/>
          </a:prstGeom>
          <a:noFill/>
          <a:ln w="9525">
            <a:no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pPr fontAlgn="base">
              <a:spcBef>
                <a:spcPct val="0"/>
              </a:spcBef>
              <a:spcAft>
                <a:spcPct val="0"/>
              </a:spcAft>
              <a:defRPr/>
            </a:pPr>
            <a:endParaRPr lang="en-US">
              <a:solidFill>
                <a:prstClr val="black"/>
              </a:solidFill>
              <a:latin typeface="Arial" charset="0"/>
              <a:cs typeface="Arial" charset="0"/>
            </a:endParaRPr>
          </a:p>
        </p:txBody>
      </p:sp>
      <p:sp>
        <p:nvSpPr>
          <p:cNvPr id="19" name="Oval 18">
            <a:extLst>
              <a:ext uri="{FF2B5EF4-FFF2-40B4-BE49-F238E27FC236}">
                <a16:creationId xmlns:a16="http://schemas.microsoft.com/office/drawing/2014/main" xmlns="" id="{8B8CFDF3-20F4-44F8-BD9B-4ED91ADDE979}"/>
              </a:ext>
            </a:extLst>
          </p:cNvPr>
          <p:cNvSpPr/>
          <p:nvPr/>
        </p:nvSpPr>
        <p:spPr>
          <a:xfrm>
            <a:off x="5334001" y="2438400"/>
            <a:ext cx="1124393" cy="653902"/>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defRPr/>
            </a:pPr>
            <a:endParaRPr lang="en-US">
              <a:solidFill>
                <a:prstClr val="white"/>
              </a:solidFill>
              <a:latin typeface="Arial"/>
            </a:endParaRPr>
          </a:p>
        </p:txBody>
      </p:sp>
      <p:sp>
        <p:nvSpPr>
          <p:cNvPr id="20" name="Oval 19">
            <a:extLst>
              <a:ext uri="{FF2B5EF4-FFF2-40B4-BE49-F238E27FC236}">
                <a16:creationId xmlns:a16="http://schemas.microsoft.com/office/drawing/2014/main" xmlns="" id="{BB127243-6E64-4B30-8504-80F50B8D64F1}"/>
              </a:ext>
            </a:extLst>
          </p:cNvPr>
          <p:cNvSpPr/>
          <p:nvPr/>
        </p:nvSpPr>
        <p:spPr>
          <a:xfrm>
            <a:off x="2978004" y="3037906"/>
            <a:ext cx="1124393" cy="948956"/>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defRPr/>
            </a:pPr>
            <a:endParaRPr lang="en-US">
              <a:solidFill>
                <a:prstClr val="white"/>
              </a:solidFill>
              <a:latin typeface="Arial"/>
            </a:endParaRPr>
          </a:p>
        </p:txBody>
      </p:sp>
      <p:sp>
        <p:nvSpPr>
          <p:cNvPr id="21" name="Oval 20">
            <a:extLst>
              <a:ext uri="{FF2B5EF4-FFF2-40B4-BE49-F238E27FC236}">
                <a16:creationId xmlns:a16="http://schemas.microsoft.com/office/drawing/2014/main" xmlns="" id="{8F6DDA91-53E2-443E-A869-F8C11A3EE536}"/>
              </a:ext>
            </a:extLst>
          </p:cNvPr>
          <p:cNvSpPr/>
          <p:nvPr/>
        </p:nvSpPr>
        <p:spPr>
          <a:xfrm>
            <a:off x="5325140" y="4300524"/>
            <a:ext cx="1124393" cy="736304"/>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defRPr/>
            </a:pPr>
            <a:endParaRPr lang="en-US">
              <a:solidFill>
                <a:prstClr val="white"/>
              </a:solidFill>
              <a:latin typeface="Arial"/>
            </a:endParaRPr>
          </a:p>
        </p:txBody>
      </p:sp>
      <p:sp>
        <p:nvSpPr>
          <p:cNvPr id="22" name="Oval 21">
            <a:extLst>
              <a:ext uri="{FF2B5EF4-FFF2-40B4-BE49-F238E27FC236}">
                <a16:creationId xmlns:a16="http://schemas.microsoft.com/office/drawing/2014/main" xmlns="" id="{7C7FA074-EE75-4276-9A85-84BADC6EFB41}"/>
              </a:ext>
            </a:extLst>
          </p:cNvPr>
          <p:cNvSpPr/>
          <p:nvPr/>
        </p:nvSpPr>
        <p:spPr>
          <a:xfrm>
            <a:off x="7757339" y="3319670"/>
            <a:ext cx="1124393" cy="948956"/>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defRPr/>
            </a:pPr>
            <a:endParaRPr lang="en-US" b="1" dirty="0">
              <a:solidFill>
                <a:prstClr val="white"/>
              </a:solidFill>
              <a:latin typeface="Arial"/>
            </a:endParaRPr>
          </a:p>
        </p:txBody>
      </p:sp>
      <p:sp>
        <p:nvSpPr>
          <p:cNvPr id="23" name="Oval 22">
            <a:extLst>
              <a:ext uri="{FF2B5EF4-FFF2-40B4-BE49-F238E27FC236}">
                <a16:creationId xmlns:a16="http://schemas.microsoft.com/office/drawing/2014/main" xmlns="" id="{E21791E7-2F54-42F2-A103-406C2A778BCC}"/>
              </a:ext>
            </a:extLst>
          </p:cNvPr>
          <p:cNvSpPr/>
          <p:nvPr/>
        </p:nvSpPr>
        <p:spPr>
          <a:xfrm>
            <a:off x="8015179" y="1902881"/>
            <a:ext cx="1371599" cy="948956"/>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defRPr/>
            </a:pPr>
            <a:endParaRPr lang="en-US" b="1" dirty="0">
              <a:solidFill>
                <a:prstClr val="white"/>
              </a:solidFill>
              <a:latin typeface="Arial"/>
            </a:endParaRPr>
          </a:p>
        </p:txBody>
      </p:sp>
      <p:sp>
        <p:nvSpPr>
          <p:cNvPr id="24" name="Line 9">
            <a:extLst>
              <a:ext uri="{FF2B5EF4-FFF2-40B4-BE49-F238E27FC236}">
                <a16:creationId xmlns:a16="http://schemas.microsoft.com/office/drawing/2014/main" xmlns="" id="{66F6AD59-7445-4677-9002-8D16E0055193}"/>
              </a:ext>
            </a:extLst>
          </p:cNvPr>
          <p:cNvSpPr>
            <a:spLocks noChangeShapeType="1"/>
          </p:cNvSpPr>
          <p:nvPr/>
        </p:nvSpPr>
        <p:spPr bwMode="auto">
          <a:xfrm flipV="1">
            <a:off x="4228659" y="2724245"/>
            <a:ext cx="1043319" cy="357520"/>
          </a:xfrm>
          <a:prstGeom prst="line">
            <a:avLst/>
          </a:prstGeom>
          <a:noFill/>
          <a:ln w="38100">
            <a:solidFill>
              <a:srgbClr val="FF0000"/>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pPr fontAlgn="base">
              <a:spcBef>
                <a:spcPct val="0"/>
              </a:spcBef>
              <a:spcAft>
                <a:spcPct val="0"/>
              </a:spcAft>
              <a:defRPr/>
            </a:pPr>
            <a:endParaRPr lang="en-US">
              <a:solidFill>
                <a:prstClr val="black"/>
              </a:solidFill>
              <a:latin typeface="Arial" charset="0"/>
              <a:cs typeface="Arial" charset="0"/>
            </a:endParaRPr>
          </a:p>
        </p:txBody>
      </p:sp>
      <p:sp>
        <p:nvSpPr>
          <p:cNvPr id="25" name="Line 10">
            <a:extLst>
              <a:ext uri="{FF2B5EF4-FFF2-40B4-BE49-F238E27FC236}">
                <a16:creationId xmlns:a16="http://schemas.microsoft.com/office/drawing/2014/main" xmlns="" id="{BC59FDE9-6D8B-4E97-8A0A-A707D2D8002D}"/>
              </a:ext>
            </a:extLst>
          </p:cNvPr>
          <p:cNvSpPr>
            <a:spLocks noChangeShapeType="1"/>
          </p:cNvSpPr>
          <p:nvPr/>
        </p:nvSpPr>
        <p:spPr bwMode="auto">
          <a:xfrm>
            <a:off x="4203405" y="3848640"/>
            <a:ext cx="1028700" cy="661877"/>
          </a:xfrm>
          <a:prstGeom prst="line">
            <a:avLst/>
          </a:prstGeom>
          <a:noFill/>
          <a:ln w="38100">
            <a:solidFill>
              <a:srgbClr val="FF0000"/>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pPr fontAlgn="base">
              <a:spcBef>
                <a:spcPct val="0"/>
              </a:spcBef>
              <a:spcAft>
                <a:spcPct val="0"/>
              </a:spcAft>
              <a:defRPr/>
            </a:pPr>
            <a:endParaRPr lang="en-US">
              <a:solidFill>
                <a:prstClr val="black"/>
              </a:solidFill>
              <a:latin typeface="Arial" charset="0"/>
              <a:cs typeface="Arial" charset="0"/>
            </a:endParaRPr>
          </a:p>
        </p:txBody>
      </p:sp>
      <p:sp>
        <p:nvSpPr>
          <p:cNvPr id="26" name="Line 13">
            <a:extLst>
              <a:ext uri="{FF2B5EF4-FFF2-40B4-BE49-F238E27FC236}">
                <a16:creationId xmlns:a16="http://schemas.microsoft.com/office/drawing/2014/main" xmlns="" id="{44C07DED-E292-4534-86FA-0B4659B3C736}"/>
              </a:ext>
            </a:extLst>
          </p:cNvPr>
          <p:cNvSpPr>
            <a:spLocks noChangeShapeType="1"/>
          </p:cNvSpPr>
          <p:nvPr/>
        </p:nvSpPr>
        <p:spPr bwMode="auto">
          <a:xfrm>
            <a:off x="6563202" y="2768641"/>
            <a:ext cx="1117051" cy="282556"/>
          </a:xfrm>
          <a:prstGeom prst="line">
            <a:avLst/>
          </a:prstGeom>
          <a:noFill/>
          <a:ln w="38100">
            <a:solidFill>
              <a:srgbClr val="FF0000"/>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pPr fontAlgn="base">
              <a:spcBef>
                <a:spcPct val="0"/>
              </a:spcBef>
              <a:spcAft>
                <a:spcPct val="0"/>
              </a:spcAft>
              <a:defRPr/>
            </a:pPr>
            <a:endParaRPr lang="en-US">
              <a:solidFill>
                <a:prstClr val="black"/>
              </a:solidFill>
              <a:latin typeface="Arial" charset="0"/>
              <a:cs typeface="Arial" charset="0"/>
            </a:endParaRPr>
          </a:p>
        </p:txBody>
      </p:sp>
      <p:sp>
        <p:nvSpPr>
          <p:cNvPr id="27" name="Line 14">
            <a:extLst>
              <a:ext uri="{FF2B5EF4-FFF2-40B4-BE49-F238E27FC236}">
                <a16:creationId xmlns:a16="http://schemas.microsoft.com/office/drawing/2014/main" xmlns="" id="{D5A83CB9-44E5-4E4F-8F5E-BACAB0CE10A6}"/>
              </a:ext>
            </a:extLst>
          </p:cNvPr>
          <p:cNvSpPr>
            <a:spLocks noChangeShapeType="1"/>
          </p:cNvSpPr>
          <p:nvPr/>
        </p:nvSpPr>
        <p:spPr bwMode="auto">
          <a:xfrm flipV="1">
            <a:off x="6547884" y="3848638"/>
            <a:ext cx="1267932" cy="765544"/>
          </a:xfrm>
          <a:prstGeom prst="line">
            <a:avLst/>
          </a:prstGeom>
          <a:noFill/>
          <a:ln w="38100">
            <a:solidFill>
              <a:srgbClr val="FF0000"/>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pPr fontAlgn="base">
              <a:spcBef>
                <a:spcPct val="0"/>
              </a:spcBef>
              <a:spcAft>
                <a:spcPct val="0"/>
              </a:spcAft>
              <a:defRPr/>
            </a:pPr>
            <a:endParaRPr lang="en-US">
              <a:solidFill>
                <a:prstClr val="black"/>
              </a:solidFill>
              <a:latin typeface="Arial" charset="0"/>
              <a:cs typeface="Arial" charset="0"/>
            </a:endParaRPr>
          </a:p>
        </p:txBody>
      </p:sp>
      <p:sp>
        <p:nvSpPr>
          <p:cNvPr id="28" name="Line 15">
            <a:extLst>
              <a:ext uri="{FF2B5EF4-FFF2-40B4-BE49-F238E27FC236}">
                <a16:creationId xmlns:a16="http://schemas.microsoft.com/office/drawing/2014/main" xmlns="" id="{761A0BDB-CA05-4609-B3B0-DC5254A30635}"/>
              </a:ext>
            </a:extLst>
          </p:cNvPr>
          <p:cNvSpPr>
            <a:spLocks noChangeShapeType="1"/>
          </p:cNvSpPr>
          <p:nvPr/>
        </p:nvSpPr>
        <p:spPr bwMode="auto">
          <a:xfrm flipV="1">
            <a:off x="4396120" y="3617382"/>
            <a:ext cx="3180464" cy="3987"/>
          </a:xfrm>
          <a:prstGeom prst="line">
            <a:avLst/>
          </a:prstGeom>
          <a:noFill/>
          <a:ln w="38100">
            <a:solidFill>
              <a:srgbClr val="FF0000"/>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pPr fontAlgn="base">
              <a:spcBef>
                <a:spcPct val="0"/>
              </a:spcBef>
              <a:spcAft>
                <a:spcPct val="0"/>
              </a:spcAft>
              <a:defRPr/>
            </a:pPr>
            <a:endParaRPr lang="en-US">
              <a:solidFill>
                <a:prstClr val="black"/>
              </a:solidFill>
              <a:latin typeface="Arial" charset="0"/>
              <a:cs typeface="Arial" charset="0"/>
            </a:endParaRPr>
          </a:p>
        </p:txBody>
      </p:sp>
      <p:sp>
        <p:nvSpPr>
          <p:cNvPr id="29" name="Line 16">
            <a:extLst>
              <a:ext uri="{FF2B5EF4-FFF2-40B4-BE49-F238E27FC236}">
                <a16:creationId xmlns:a16="http://schemas.microsoft.com/office/drawing/2014/main" xmlns="" id="{290BD4A5-16E2-4911-9010-D4C16B1704AA}"/>
              </a:ext>
            </a:extLst>
          </p:cNvPr>
          <p:cNvSpPr>
            <a:spLocks noChangeShapeType="1"/>
          </p:cNvSpPr>
          <p:nvPr/>
        </p:nvSpPr>
        <p:spPr bwMode="auto">
          <a:xfrm flipH="1">
            <a:off x="8366051" y="2875760"/>
            <a:ext cx="7974" cy="462516"/>
          </a:xfrm>
          <a:prstGeom prst="line">
            <a:avLst/>
          </a:prstGeom>
          <a:noFill/>
          <a:ln w="38100">
            <a:solidFill>
              <a:srgbClr val="FF0000"/>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pPr fontAlgn="base">
              <a:spcBef>
                <a:spcPct val="0"/>
              </a:spcBef>
              <a:spcAft>
                <a:spcPct val="0"/>
              </a:spcAft>
              <a:defRPr/>
            </a:pPr>
            <a:endParaRPr lang="en-US">
              <a:solidFill>
                <a:prstClr val="black"/>
              </a:solidFill>
              <a:latin typeface="Arial" charset="0"/>
              <a:cs typeface="Arial" charset="0"/>
            </a:endParaRPr>
          </a:p>
        </p:txBody>
      </p:sp>
      <p:sp>
        <p:nvSpPr>
          <p:cNvPr id="30" name="TextBox 29">
            <a:extLst>
              <a:ext uri="{FF2B5EF4-FFF2-40B4-BE49-F238E27FC236}">
                <a16:creationId xmlns:a16="http://schemas.microsoft.com/office/drawing/2014/main" xmlns="" id="{683526B7-8C59-4BF6-91AF-B29CBFEA032D}"/>
              </a:ext>
            </a:extLst>
          </p:cNvPr>
          <p:cNvSpPr txBox="1"/>
          <p:nvPr/>
        </p:nvSpPr>
        <p:spPr>
          <a:xfrm>
            <a:off x="1731335" y="2955504"/>
            <a:ext cx="814647" cy="253916"/>
          </a:xfrm>
          <a:prstGeom prst="rect">
            <a:avLst/>
          </a:prstGeom>
          <a:noFill/>
          <a:ln w="6350">
            <a:solidFill>
              <a:schemeClr val="tx1"/>
            </a:solidFill>
          </a:ln>
        </p:spPr>
        <p:txBody>
          <a:bodyPr wrap="none" rtlCol="0">
            <a:spAutoFit/>
          </a:bodyPr>
          <a:lstStyle/>
          <a:p>
            <a:pPr fontAlgn="base">
              <a:spcBef>
                <a:spcPct val="0"/>
              </a:spcBef>
              <a:spcAft>
                <a:spcPct val="0"/>
              </a:spcAft>
              <a:defRPr/>
            </a:pPr>
            <a:r>
              <a:rPr lang="en-US" sz="1050" dirty="0" err="1">
                <a:solidFill>
                  <a:prstClr val="black"/>
                </a:solidFill>
                <a:latin typeface="Arial" charset="0"/>
                <a:cs typeface="Arial" charset="0"/>
              </a:rPr>
              <a:t>OrgCare</a:t>
            </a:r>
            <a:r>
              <a:rPr lang="en-US" sz="1050" dirty="0">
                <a:solidFill>
                  <a:prstClr val="black"/>
                </a:solidFill>
                <a:latin typeface="Arial" charset="0"/>
                <a:cs typeface="Arial" charset="0"/>
              </a:rPr>
              <a:t> 1</a:t>
            </a:r>
          </a:p>
        </p:txBody>
      </p:sp>
      <p:sp>
        <p:nvSpPr>
          <p:cNvPr id="31" name="TextBox 30">
            <a:extLst>
              <a:ext uri="{FF2B5EF4-FFF2-40B4-BE49-F238E27FC236}">
                <a16:creationId xmlns:a16="http://schemas.microsoft.com/office/drawing/2014/main" xmlns="" id="{36C419D9-4C18-4D0A-9337-135FD21D3C3F}"/>
              </a:ext>
            </a:extLst>
          </p:cNvPr>
          <p:cNvSpPr txBox="1"/>
          <p:nvPr/>
        </p:nvSpPr>
        <p:spPr>
          <a:xfrm>
            <a:off x="1731335" y="3285108"/>
            <a:ext cx="814647" cy="253916"/>
          </a:xfrm>
          <a:prstGeom prst="rect">
            <a:avLst/>
          </a:prstGeom>
          <a:noFill/>
          <a:ln w="6350">
            <a:solidFill>
              <a:schemeClr val="tx1"/>
            </a:solidFill>
          </a:ln>
        </p:spPr>
        <p:txBody>
          <a:bodyPr wrap="none" rtlCol="0">
            <a:spAutoFit/>
          </a:bodyPr>
          <a:lstStyle/>
          <a:p>
            <a:pPr fontAlgn="base">
              <a:spcBef>
                <a:spcPct val="0"/>
              </a:spcBef>
              <a:spcAft>
                <a:spcPct val="0"/>
              </a:spcAft>
              <a:defRPr/>
            </a:pPr>
            <a:r>
              <a:rPr lang="en-US" sz="1050" dirty="0" err="1">
                <a:solidFill>
                  <a:prstClr val="black"/>
                </a:solidFill>
                <a:latin typeface="Arial" charset="0"/>
                <a:cs typeface="Arial" charset="0"/>
              </a:rPr>
              <a:t>OrgCare</a:t>
            </a:r>
            <a:r>
              <a:rPr lang="en-US" sz="1050" dirty="0">
                <a:solidFill>
                  <a:prstClr val="black"/>
                </a:solidFill>
                <a:latin typeface="Arial" charset="0"/>
                <a:cs typeface="Arial" charset="0"/>
              </a:rPr>
              <a:t> 2</a:t>
            </a:r>
          </a:p>
        </p:txBody>
      </p:sp>
      <p:sp>
        <p:nvSpPr>
          <p:cNvPr id="32" name="TextBox 31">
            <a:extLst>
              <a:ext uri="{FF2B5EF4-FFF2-40B4-BE49-F238E27FC236}">
                <a16:creationId xmlns:a16="http://schemas.microsoft.com/office/drawing/2014/main" xmlns="" id="{0CCF3CC3-80D2-45C9-BFE5-0FC02D1DD9AD}"/>
              </a:ext>
            </a:extLst>
          </p:cNvPr>
          <p:cNvSpPr txBox="1"/>
          <p:nvPr/>
        </p:nvSpPr>
        <p:spPr>
          <a:xfrm>
            <a:off x="1731335" y="3606742"/>
            <a:ext cx="814647" cy="253916"/>
          </a:xfrm>
          <a:prstGeom prst="rect">
            <a:avLst/>
          </a:prstGeom>
          <a:noFill/>
          <a:ln w="6350">
            <a:solidFill>
              <a:schemeClr val="tx1"/>
            </a:solidFill>
          </a:ln>
        </p:spPr>
        <p:txBody>
          <a:bodyPr wrap="none" rtlCol="0">
            <a:spAutoFit/>
          </a:bodyPr>
          <a:lstStyle/>
          <a:p>
            <a:pPr fontAlgn="base">
              <a:spcBef>
                <a:spcPct val="0"/>
              </a:spcBef>
              <a:spcAft>
                <a:spcPct val="0"/>
              </a:spcAft>
              <a:defRPr/>
            </a:pPr>
            <a:r>
              <a:rPr lang="en-US" sz="1050" dirty="0" err="1">
                <a:solidFill>
                  <a:prstClr val="black"/>
                </a:solidFill>
                <a:latin typeface="Arial" charset="0"/>
                <a:cs typeface="Arial" charset="0"/>
              </a:rPr>
              <a:t>OrgCare</a:t>
            </a:r>
            <a:r>
              <a:rPr lang="en-US" sz="1050" dirty="0">
                <a:solidFill>
                  <a:prstClr val="black"/>
                </a:solidFill>
                <a:latin typeface="Arial" charset="0"/>
                <a:cs typeface="Arial" charset="0"/>
              </a:rPr>
              <a:t> 3</a:t>
            </a:r>
          </a:p>
        </p:txBody>
      </p:sp>
      <p:sp>
        <p:nvSpPr>
          <p:cNvPr id="33" name="TextBox 32">
            <a:extLst>
              <a:ext uri="{FF2B5EF4-FFF2-40B4-BE49-F238E27FC236}">
                <a16:creationId xmlns:a16="http://schemas.microsoft.com/office/drawing/2014/main" xmlns="" id="{2CC4FFB5-8193-44CC-8A27-71EDD030BB2D}"/>
              </a:ext>
            </a:extLst>
          </p:cNvPr>
          <p:cNvSpPr txBox="1"/>
          <p:nvPr/>
        </p:nvSpPr>
        <p:spPr>
          <a:xfrm>
            <a:off x="1731335" y="3920402"/>
            <a:ext cx="814647" cy="253916"/>
          </a:xfrm>
          <a:prstGeom prst="rect">
            <a:avLst/>
          </a:prstGeom>
          <a:noFill/>
          <a:ln w="6350">
            <a:solidFill>
              <a:schemeClr val="tx1"/>
            </a:solidFill>
          </a:ln>
        </p:spPr>
        <p:txBody>
          <a:bodyPr wrap="none" rtlCol="0">
            <a:spAutoFit/>
          </a:bodyPr>
          <a:lstStyle/>
          <a:p>
            <a:pPr fontAlgn="base">
              <a:spcBef>
                <a:spcPct val="0"/>
              </a:spcBef>
              <a:spcAft>
                <a:spcPct val="0"/>
              </a:spcAft>
              <a:defRPr/>
            </a:pPr>
            <a:r>
              <a:rPr lang="en-US" sz="1050" dirty="0" err="1">
                <a:solidFill>
                  <a:prstClr val="black"/>
                </a:solidFill>
                <a:latin typeface="Arial" charset="0"/>
                <a:cs typeface="Arial" charset="0"/>
              </a:rPr>
              <a:t>OrgCare</a:t>
            </a:r>
            <a:r>
              <a:rPr lang="en-US" sz="1050" dirty="0">
                <a:solidFill>
                  <a:prstClr val="black"/>
                </a:solidFill>
                <a:latin typeface="Arial" charset="0"/>
                <a:cs typeface="Arial" charset="0"/>
              </a:rPr>
              <a:t> 4</a:t>
            </a:r>
          </a:p>
        </p:txBody>
      </p:sp>
      <p:sp>
        <p:nvSpPr>
          <p:cNvPr id="34" name="TextBox 33">
            <a:extLst>
              <a:ext uri="{FF2B5EF4-FFF2-40B4-BE49-F238E27FC236}">
                <a16:creationId xmlns:a16="http://schemas.microsoft.com/office/drawing/2014/main" xmlns="" id="{974BCF07-3B39-4229-9179-B999192D06BE}"/>
              </a:ext>
            </a:extLst>
          </p:cNvPr>
          <p:cNvSpPr txBox="1"/>
          <p:nvPr/>
        </p:nvSpPr>
        <p:spPr>
          <a:xfrm>
            <a:off x="1731335" y="4250011"/>
            <a:ext cx="814647" cy="253916"/>
          </a:xfrm>
          <a:prstGeom prst="rect">
            <a:avLst/>
          </a:prstGeom>
          <a:noFill/>
          <a:ln w="6350">
            <a:solidFill>
              <a:schemeClr val="tx1"/>
            </a:solidFill>
          </a:ln>
        </p:spPr>
        <p:txBody>
          <a:bodyPr wrap="none" rtlCol="0">
            <a:spAutoFit/>
          </a:bodyPr>
          <a:lstStyle/>
          <a:p>
            <a:pPr fontAlgn="base">
              <a:spcBef>
                <a:spcPct val="0"/>
              </a:spcBef>
              <a:spcAft>
                <a:spcPct val="0"/>
              </a:spcAft>
              <a:defRPr/>
            </a:pPr>
            <a:r>
              <a:rPr lang="en-US" sz="1050" dirty="0" err="1">
                <a:solidFill>
                  <a:prstClr val="black"/>
                </a:solidFill>
                <a:latin typeface="Arial" charset="0"/>
                <a:cs typeface="Arial" charset="0"/>
              </a:rPr>
              <a:t>OrgCare</a:t>
            </a:r>
            <a:r>
              <a:rPr lang="en-US" sz="1050" dirty="0">
                <a:solidFill>
                  <a:prstClr val="black"/>
                </a:solidFill>
                <a:latin typeface="Arial" charset="0"/>
                <a:cs typeface="Arial" charset="0"/>
              </a:rPr>
              <a:t> 5</a:t>
            </a:r>
          </a:p>
        </p:txBody>
      </p:sp>
      <p:cxnSp>
        <p:nvCxnSpPr>
          <p:cNvPr id="35" name="Straight Arrow Connector 34">
            <a:extLst>
              <a:ext uri="{FF2B5EF4-FFF2-40B4-BE49-F238E27FC236}">
                <a16:creationId xmlns:a16="http://schemas.microsoft.com/office/drawing/2014/main" xmlns="" id="{254C1E99-0862-42B6-909C-D9011CB62722}"/>
              </a:ext>
            </a:extLst>
          </p:cNvPr>
          <p:cNvCxnSpPr/>
          <p:nvPr/>
        </p:nvCxnSpPr>
        <p:spPr>
          <a:xfrm flipH="1" flipV="1">
            <a:off x="2512828" y="3075121"/>
            <a:ext cx="398722" cy="159489"/>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6" name="Straight Arrow Connector 35">
            <a:extLst>
              <a:ext uri="{FF2B5EF4-FFF2-40B4-BE49-F238E27FC236}">
                <a16:creationId xmlns:a16="http://schemas.microsoft.com/office/drawing/2014/main" xmlns="" id="{AB2133FC-22BF-4B13-909C-822777DE71F8}"/>
              </a:ext>
            </a:extLst>
          </p:cNvPr>
          <p:cNvCxnSpPr>
            <a:endCxn id="31" idx="3"/>
          </p:cNvCxnSpPr>
          <p:nvPr/>
        </p:nvCxnSpPr>
        <p:spPr>
          <a:xfrm flipH="1" flipV="1">
            <a:off x="2545981" y="3412066"/>
            <a:ext cx="365570" cy="37852"/>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7" name="Straight Arrow Connector 36">
            <a:extLst>
              <a:ext uri="{FF2B5EF4-FFF2-40B4-BE49-F238E27FC236}">
                <a16:creationId xmlns:a16="http://schemas.microsoft.com/office/drawing/2014/main" xmlns="" id="{910866FB-4FCD-4E23-AAA5-935EC5C747AA}"/>
              </a:ext>
            </a:extLst>
          </p:cNvPr>
          <p:cNvCxnSpPr>
            <a:endCxn id="32" idx="3"/>
          </p:cNvCxnSpPr>
          <p:nvPr/>
        </p:nvCxnSpPr>
        <p:spPr>
          <a:xfrm flipH="1">
            <a:off x="2545981" y="3673202"/>
            <a:ext cx="381518" cy="60499"/>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8" name="Straight Arrow Connector 37">
            <a:extLst>
              <a:ext uri="{FF2B5EF4-FFF2-40B4-BE49-F238E27FC236}">
                <a16:creationId xmlns:a16="http://schemas.microsoft.com/office/drawing/2014/main" xmlns="" id="{F6581349-3A68-49CF-B135-AF6F0E7F50B7}"/>
              </a:ext>
            </a:extLst>
          </p:cNvPr>
          <p:cNvCxnSpPr/>
          <p:nvPr/>
        </p:nvCxnSpPr>
        <p:spPr>
          <a:xfrm flipH="1">
            <a:off x="2484768" y="3840665"/>
            <a:ext cx="474628" cy="195157"/>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9" name="Straight Arrow Connector 38">
            <a:extLst>
              <a:ext uri="{FF2B5EF4-FFF2-40B4-BE49-F238E27FC236}">
                <a16:creationId xmlns:a16="http://schemas.microsoft.com/office/drawing/2014/main" xmlns="" id="{1BE769CF-A399-437B-B0D3-3AB97C32E1DF}"/>
              </a:ext>
            </a:extLst>
          </p:cNvPr>
          <p:cNvCxnSpPr/>
          <p:nvPr/>
        </p:nvCxnSpPr>
        <p:spPr>
          <a:xfrm flipH="1">
            <a:off x="2463503" y="3968255"/>
            <a:ext cx="567662" cy="445022"/>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nvGrpSpPr>
          <p:cNvPr id="40" name="Group 39">
            <a:extLst>
              <a:ext uri="{FF2B5EF4-FFF2-40B4-BE49-F238E27FC236}">
                <a16:creationId xmlns:a16="http://schemas.microsoft.com/office/drawing/2014/main" xmlns="" id="{59D81E5E-F64D-498E-A8EA-83ECAFDCBBDE}"/>
              </a:ext>
            </a:extLst>
          </p:cNvPr>
          <p:cNvGrpSpPr/>
          <p:nvPr/>
        </p:nvGrpSpPr>
        <p:grpSpPr>
          <a:xfrm rot="16200000">
            <a:off x="5367804" y="4843286"/>
            <a:ext cx="1304880" cy="1548425"/>
            <a:chOff x="475276" y="2093400"/>
            <a:chExt cx="1739840" cy="2064567"/>
          </a:xfrm>
        </p:grpSpPr>
        <p:sp>
          <p:nvSpPr>
            <p:cNvPr id="41" name="TextBox 40">
              <a:extLst>
                <a:ext uri="{FF2B5EF4-FFF2-40B4-BE49-F238E27FC236}">
                  <a16:creationId xmlns:a16="http://schemas.microsoft.com/office/drawing/2014/main" xmlns="" id="{777EBA99-6FBF-4731-90BD-8572576FE034}"/>
                </a:ext>
              </a:extLst>
            </p:cNvPr>
            <p:cNvSpPr txBox="1"/>
            <p:nvPr/>
          </p:nvSpPr>
          <p:spPr>
            <a:xfrm>
              <a:off x="475276" y="2093400"/>
              <a:ext cx="925895" cy="338555"/>
            </a:xfrm>
            <a:prstGeom prst="rect">
              <a:avLst/>
            </a:prstGeom>
            <a:noFill/>
            <a:ln w="6350">
              <a:solidFill>
                <a:schemeClr val="tx1"/>
              </a:solidFill>
            </a:ln>
          </p:spPr>
          <p:txBody>
            <a:bodyPr wrap="none" rtlCol="0">
              <a:spAutoFit/>
            </a:bodyPr>
            <a:lstStyle/>
            <a:p>
              <a:pPr fontAlgn="base">
                <a:spcBef>
                  <a:spcPct val="0"/>
                </a:spcBef>
                <a:spcAft>
                  <a:spcPct val="0"/>
                </a:spcAft>
                <a:defRPr/>
              </a:pPr>
              <a:r>
                <a:rPr lang="en-US" sz="1050" dirty="0">
                  <a:solidFill>
                    <a:prstClr val="black"/>
                  </a:solidFill>
                  <a:latin typeface="Arial" charset="0"/>
                  <a:cs typeface="Arial" charset="0"/>
                </a:rPr>
                <a:t>Author 1</a:t>
              </a:r>
            </a:p>
          </p:txBody>
        </p:sp>
        <p:sp>
          <p:nvSpPr>
            <p:cNvPr id="42" name="TextBox 41">
              <a:extLst>
                <a:ext uri="{FF2B5EF4-FFF2-40B4-BE49-F238E27FC236}">
                  <a16:creationId xmlns:a16="http://schemas.microsoft.com/office/drawing/2014/main" xmlns="" id="{C0A015FA-E042-49C3-A33E-74CCA7F771CA}"/>
                </a:ext>
              </a:extLst>
            </p:cNvPr>
            <p:cNvSpPr txBox="1"/>
            <p:nvPr/>
          </p:nvSpPr>
          <p:spPr>
            <a:xfrm>
              <a:off x="475276" y="2532873"/>
              <a:ext cx="925895" cy="338555"/>
            </a:xfrm>
            <a:prstGeom prst="rect">
              <a:avLst/>
            </a:prstGeom>
            <a:noFill/>
            <a:ln w="6350">
              <a:solidFill>
                <a:schemeClr val="tx1"/>
              </a:solidFill>
            </a:ln>
          </p:spPr>
          <p:txBody>
            <a:bodyPr wrap="none" rtlCol="0">
              <a:spAutoFit/>
            </a:bodyPr>
            <a:lstStyle/>
            <a:p>
              <a:pPr fontAlgn="base">
                <a:spcBef>
                  <a:spcPct val="0"/>
                </a:spcBef>
                <a:spcAft>
                  <a:spcPct val="0"/>
                </a:spcAft>
                <a:defRPr/>
              </a:pPr>
              <a:r>
                <a:rPr lang="en-US" sz="1050" dirty="0">
                  <a:solidFill>
                    <a:prstClr val="black"/>
                  </a:solidFill>
                  <a:latin typeface="Arial" charset="0"/>
                  <a:cs typeface="Arial" charset="0"/>
                </a:rPr>
                <a:t>Author 2</a:t>
              </a:r>
            </a:p>
          </p:txBody>
        </p:sp>
        <p:sp>
          <p:nvSpPr>
            <p:cNvPr id="43" name="TextBox 42">
              <a:extLst>
                <a:ext uri="{FF2B5EF4-FFF2-40B4-BE49-F238E27FC236}">
                  <a16:creationId xmlns:a16="http://schemas.microsoft.com/office/drawing/2014/main" xmlns="" id="{0A1F8FC0-FCEF-486D-813E-4574F8E67693}"/>
                </a:ext>
              </a:extLst>
            </p:cNvPr>
            <p:cNvSpPr txBox="1"/>
            <p:nvPr/>
          </p:nvSpPr>
          <p:spPr>
            <a:xfrm>
              <a:off x="475276" y="2961719"/>
              <a:ext cx="925895" cy="338555"/>
            </a:xfrm>
            <a:prstGeom prst="rect">
              <a:avLst/>
            </a:prstGeom>
            <a:noFill/>
            <a:ln w="6350">
              <a:solidFill>
                <a:schemeClr val="tx1"/>
              </a:solidFill>
            </a:ln>
          </p:spPr>
          <p:txBody>
            <a:bodyPr wrap="none" rtlCol="0">
              <a:spAutoFit/>
            </a:bodyPr>
            <a:lstStyle/>
            <a:p>
              <a:pPr fontAlgn="base">
                <a:spcBef>
                  <a:spcPct val="0"/>
                </a:spcBef>
                <a:spcAft>
                  <a:spcPct val="0"/>
                </a:spcAft>
                <a:defRPr/>
              </a:pPr>
              <a:r>
                <a:rPr lang="en-US" sz="1050" dirty="0">
                  <a:solidFill>
                    <a:prstClr val="black"/>
                  </a:solidFill>
                  <a:latin typeface="Arial" charset="0"/>
                  <a:cs typeface="Arial" charset="0"/>
                </a:rPr>
                <a:t>Author 3</a:t>
              </a:r>
            </a:p>
          </p:txBody>
        </p:sp>
        <p:sp>
          <p:nvSpPr>
            <p:cNvPr id="44" name="TextBox 43">
              <a:extLst>
                <a:ext uri="{FF2B5EF4-FFF2-40B4-BE49-F238E27FC236}">
                  <a16:creationId xmlns:a16="http://schemas.microsoft.com/office/drawing/2014/main" xmlns="" id="{6A787CB9-7DDA-4D54-A37A-4646890BF7D6}"/>
                </a:ext>
              </a:extLst>
            </p:cNvPr>
            <p:cNvSpPr txBox="1"/>
            <p:nvPr/>
          </p:nvSpPr>
          <p:spPr>
            <a:xfrm>
              <a:off x="475276" y="3379932"/>
              <a:ext cx="925895" cy="338555"/>
            </a:xfrm>
            <a:prstGeom prst="rect">
              <a:avLst/>
            </a:prstGeom>
            <a:noFill/>
            <a:ln w="6350">
              <a:solidFill>
                <a:schemeClr val="tx1"/>
              </a:solidFill>
            </a:ln>
          </p:spPr>
          <p:txBody>
            <a:bodyPr wrap="none" rtlCol="0">
              <a:spAutoFit/>
            </a:bodyPr>
            <a:lstStyle/>
            <a:p>
              <a:pPr fontAlgn="base">
                <a:spcBef>
                  <a:spcPct val="0"/>
                </a:spcBef>
                <a:spcAft>
                  <a:spcPct val="0"/>
                </a:spcAft>
                <a:defRPr/>
              </a:pPr>
              <a:r>
                <a:rPr lang="en-US" sz="1050" dirty="0">
                  <a:solidFill>
                    <a:prstClr val="black"/>
                  </a:solidFill>
                  <a:latin typeface="Arial" charset="0"/>
                  <a:cs typeface="Arial" charset="0"/>
                </a:rPr>
                <a:t>Author 4</a:t>
              </a:r>
            </a:p>
          </p:txBody>
        </p:sp>
        <p:sp>
          <p:nvSpPr>
            <p:cNvPr id="45" name="TextBox 44">
              <a:extLst>
                <a:ext uri="{FF2B5EF4-FFF2-40B4-BE49-F238E27FC236}">
                  <a16:creationId xmlns:a16="http://schemas.microsoft.com/office/drawing/2014/main" xmlns="" id="{8C00685B-2A9B-439E-9A95-FDFB23CA5D0F}"/>
                </a:ext>
              </a:extLst>
            </p:cNvPr>
            <p:cNvSpPr txBox="1"/>
            <p:nvPr/>
          </p:nvSpPr>
          <p:spPr>
            <a:xfrm>
              <a:off x="475276" y="3819412"/>
              <a:ext cx="925895" cy="338555"/>
            </a:xfrm>
            <a:prstGeom prst="rect">
              <a:avLst/>
            </a:prstGeom>
            <a:noFill/>
            <a:ln w="6350">
              <a:solidFill>
                <a:schemeClr val="tx1"/>
              </a:solidFill>
            </a:ln>
          </p:spPr>
          <p:txBody>
            <a:bodyPr wrap="none" rtlCol="0">
              <a:spAutoFit/>
            </a:bodyPr>
            <a:lstStyle/>
            <a:p>
              <a:pPr fontAlgn="base">
                <a:spcBef>
                  <a:spcPct val="0"/>
                </a:spcBef>
                <a:spcAft>
                  <a:spcPct val="0"/>
                </a:spcAft>
                <a:defRPr/>
              </a:pPr>
              <a:r>
                <a:rPr lang="en-US" sz="1050" dirty="0">
                  <a:solidFill>
                    <a:prstClr val="black"/>
                  </a:solidFill>
                  <a:latin typeface="Arial" charset="0"/>
                  <a:cs typeface="Arial" charset="0"/>
                </a:rPr>
                <a:t>Author 5</a:t>
              </a:r>
            </a:p>
          </p:txBody>
        </p:sp>
        <p:cxnSp>
          <p:nvCxnSpPr>
            <p:cNvPr id="46" name="Straight Arrow Connector 45">
              <a:extLst>
                <a:ext uri="{FF2B5EF4-FFF2-40B4-BE49-F238E27FC236}">
                  <a16:creationId xmlns:a16="http://schemas.microsoft.com/office/drawing/2014/main" xmlns="" id="{C9E91D1C-691B-46A6-BF24-9B9790435539}"/>
                </a:ext>
              </a:extLst>
            </p:cNvPr>
            <p:cNvCxnSpPr/>
            <p:nvPr/>
          </p:nvCxnSpPr>
          <p:spPr>
            <a:xfrm flipH="1" flipV="1">
              <a:off x="1524000" y="2268279"/>
              <a:ext cx="531629" cy="212652"/>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47" name="Straight Arrow Connector 46">
              <a:extLst>
                <a:ext uri="{FF2B5EF4-FFF2-40B4-BE49-F238E27FC236}">
                  <a16:creationId xmlns:a16="http://schemas.microsoft.com/office/drawing/2014/main" xmlns="" id="{AAC34BEF-F079-494C-9CD9-6CACF29768E0}"/>
                </a:ext>
              </a:extLst>
            </p:cNvPr>
            <p:cNvCxnSpPr>
              <a:endCxn id="42" idx="3"/>
            </p:cNvCxnSpPr>
            <p:nvPr/>
          </p:nvCxnSpPr>
          <p:spPr>
            <a:xfrm rot="5400000" flipH="1">
              <a:off x="1695469" y="2407853"/>
              <a:ext cx="65861" cy="654459"/>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48" name="Straight Arrow Connector 47">
              <a:extLst>
                <a:ext uri="{FF2B5EF4-FFF2-40B4-BE49-F238E27FC236}">
                  <a16:creationId xmlns:a16="http://schemas.microsoft.com/office/drawing/2014/main" xmlns="" id="{48BB42EE-A5F0-441D-B9CE-79DC23ED8AA3}"/>
                </a:ext>
              </a:extLst>
            </p:cNvPr>
            <p:cNvCxnSpPr>
              <a:endCxn id="43" idx="3"/>
            </p:cNvCxnSpPr>
            <p:nvPr/>
          </p:nvCxnSpPr>
          <p:spPr>
            <a:xfrm rot="5400000">
              <a:off x="1706393" y="2760497"/>
              <a:ext cx="65276" cy="675723"/>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49" name="Straight Arrow Connector 48">
              <a:extLst>
                <a:ext uri="{FF2B5EF4-FFF2-40B4-BE49-F238E27FC236}">
                  <a16:creationId xmlns:a16="http://schemas.microsoft.com/office/drawing/2014/main" xmlns="" id="{366CBE73-6EA7-4D77-935D-BB785CD2426A}"/>
                </a:ext>
              </a:extLst>
            </p:cNvPr>
            <p:cNvCxnSpPr/>
            <p:nvPr/>
          </p:nvCxnSpPr>
          <p:spPr>
            <a:xfrm flipH="1">
              <a:off x="1486586" y="3289005"/>
              <a:ext cx="632837" cy="260209"/>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50" name="Straight Arrow Connector 49">
              <a:extLst>
                <a:ext uri="{FF2B5EF4-FFF2-40B4-BE49-F238E27FC236}">
                  <a16:creationId xmlns:a16="http://schemas.microsoft.com/office/drawing/2014/main" xmlns="" id="{C01C7E34-73A8-42CC-A4B5-E44FF39F0111}"/>
                </a:ext>
              </a:extLst>
            </p:cNvPr>
            <p:cNvCxnSpPr/>
            <p:nvPr/>
          </p:nvCxnSpPr>
          <p:spPr>
            <a:xfrm flipH="1">
              <a:off x="1458233" y="3459126"/>
              <a:ext cx="756883" cy="593363"/>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grpSp>
        <p:nvGrpSpPr>
          <p:cNvPr id="51" name="Group 50">
            <a:extLst>
              <a:ext uri="{FF2B5EF4-FFF2-40B4-BE49-F238E27FC236}">
                <a16:creationId xmlns:a16="http://schemas.microsoft.com/office/drawing/2014/main" xmlns="" id="{AF071278-6D5C-4097-9F3E-56BF753A5FC9}"/>
              </a:ext>
            </a:extLst>
          </p:cNvPr>
          <p:cNvGrpSpPr/>
          <p:nvPr/>
        </p:nvGrpSpPr>
        <p:grpSpPr>
          <a:xfrm rot="5400000">
            <a:off x="5177826" y="1056152"/>
            <a:ext cx="1222327" cy="1548424"/>
            <a:chOff x="585346" y="2093401"/>
            <a:chExt cx="1629770" cy="2064565"/>
          </a:xfrm>
        </p:grpSpPr>
        <p:sp>
          <p:nvSpPr>
            <p:cNvPr id="52" name="TextBox 51">
              <a:extLst>
                <a:ext uri="{FF2B5EF4-FFF2-40B4-BE49-F238E27FC236}">
                  <a16:creationId xmlns:a16="http://schemas.microsoft.com/office/drawing/2014/main" xmlns="" id="{02B73D39-64CA-42C5-A2C5-5C4F2982B3A8}"/>
                </a:ext>
              </a:extLst>
            </p:cNvPr>
            <p:cNvSpPr txBox="1"/>
            <p:nvPr/>
          </p:nvSpPr>
          <p:spPr>
            <a:xfrm>
              <a:off x="585346" y="2093401"/>
              <a:ext cx="705749" cy="338555"/>
            </a:xfrm>
            <a:prstGeom prst="rect">
              <a:avLst/>
            </a:prstGeom>
            <a:noFill/>
            <a:ln w="6350">
              <a:solidFill>
                <a:schemeClr val="tx1"/>
              </a:solidFill>
            </a:ln>
          </p:spPr>
          <p:txBody>
            <a:bodyPr wrap="none" rtlCol="0">
              <a:spAutoFit/>
            </a:bodyPr>
            <a:lstStyle/>
            <a:p>
              <a:pPr fontAlgn="base">
                <a:spcBef>
                  <a:spcPct val="0"/>
                </a:spcBef>
                <a:spcAft>
                  <a:spcPct val="0"/>
                </a:spcAft>
                <a:defRPr/>
              </a:pPr>
              <a:r>
                <a:rPr lang="en-US" sz="1050" dirty="0">
                  <a:solidFill>
                    <a:prstClr val="black"/>
                  </a:solidFill>
                  <a:latin typeface="Arial" charset="0"/>
                  <a:cs typeface="Arial" charset="0"/>
                </a:rPr>
                <a:t>Fair 1</a:t>
              </a:r>
            </a:p>
          </p:txBody>
        </p:sp>
        <p:sp>
          <p:nvSpPr>
            <p:cNvPr id="53" name="TextBox 52">
              <a:extLst>
                <a:ext uri="{FF2B5EF4-FFF2-40B4-BE49-F238E27FC236}">
                  <a16:creationId xmlns:a16="http://schemas.microsoft.com/office/drawing/2014/main" xmlns="" id="{311FCEE3-05D8-4094-8A78-CAF1AD77CCEF}"/>
                </a:ext>
              </a:extLst>
            </p:cNvPr>
            <p:cNvSpPr txBox="1"/>
            <p:nvPr/>
          </p:nvSpPr>
          <p:spPr>
            <a:xfrm>
              <a:off x="585347" y="2532874"/>
              <a:ext cx="705750" cy="338555"/>
            </a:xfrm>
            <a:prstGeom prst="rect">
              <a:avLst/>
            </a:prstGeom>
            <a:noFill/>
            <a:ln w="6350">
              <a:solidFill>
                <a:schemeClr val="tx1"/>
              </a:solidFill>
            </a:ln>
          </p:spPr>
          <p:txBody>
            <a:bodyPr wrap="none" rtlCol="0">
              <a:spAutoFit/>
            </a:bodyPr>
            <a:lstStyle/>
            <a:p>
              <a:pPr fontAlgn="base">
                <a:spcBef>
                  <a:spcPct val="0"/>
                </a:spcBef>
                <a:spcAft>
                  <a:spcPct val="0"/>
                </a:spcAft>
                <a:defRPr/>
              </a:pPr>
              <a:r>
                <a:rPr lang="en-US" sz="1050" dirty="0">
                  <a:solidFill>
                    <a:prstClr val="black"/>
                  </a:solidFill>
                  <a:latin typeface="Arial" charset="0"/>
                  <a:cs typeface="Arial" charset="0"/>
                </a:rPr>
                <a:t>Fair 2</a:t>
              </a:r>
            </a:p>
          </p:txBody>
        </p:sp>
        <p:sp>
          <p:nvSpPr>
            <p:cNvPr id="54" name="TextBox 53">
              <a:extLst>
                <a:ext uri="{FF2B5EF4-FFF2-40B4-BE49-F238E27FC236}">
                  <a16:creationId xmlns:a16="http://schemas.microsoft.com/office/drawing/2014/main" xmlns="" id="{45ED6ED7-D80D-4F56-B6F7-62AD493200EF}"/>
                </a:ext>
              </a:extLst>
            </p:cNvPr>
            <p:cNvSpPr txBox="1"/>
            <p:nvPr/>
          </p:nvSpPr>
          <p:spPr>
            <a:xfrm>
              <a:off x="585347" y="2961719"/>
              <a:ext cx="705750" cy="338555"/>
            </a:xfrm>
            <a:prstGeom prst="rect">
              <a:avLst/>
            </a:prstGeom>
            <a:noFill/>
            <a:ln w="6350">
              <a:solidFill>
                <a:schemeClr val="tx1"/>
              </a:solidFill>
            </a:ln>
          </p:spPr>
          <p:txBody>
            <a:bodyPr wrap="none" rtlCol="0">
              <a:spAutoFit/>
            </a:bodyPr>
            <a:lstStyle/>
            <a:p>
              <a:pPr fontAlgn="base">
                <a:spcBef>
                  <a:spcPct val="0"/>
                </a:spcBef>
                <a:spcAft>
                  <a:spcPct val="0"/>
                </a:spcAft>
                <a:defRPr/>
              </a:pPr>
              <a:r>
                <a:rPr lang="en-US" sz="1050" dirty="0">
                  <a:solidFill>
                    <a:prstClr val="black"/>
                  </a:solidFill>
                  <a:latin typeface="Arial" charset="0"/>
                  <a:cs typeface="Arial" charset="0"/>
                </a:rPr>
                <a:t>Fair 3</a:t>
              </a:r>
            </a:p>
          </p:txBody>
        </p:sp>
        <p:sp>
          <p:nvSpPr>
            <p:cNvPr id="55" name="TextBox 54">
              <a:extLst>
                <a:ext uri="{FF2B5EF4-FFF2-40B4-BE49-F238E27FC236}">
                  <a16:creationId xmlns:a16="http://schemas.microsoft.com/office/drawing/2014/main" xmlns="" id="{B6DA20B1-950F-4F28-9428-4EBC4E570296}"/>
                </a:ext>
              </a:extLst>
            </p:cNvPr>
            <p:cNvSpPr txBox="1"/>
            <p:nvPr/>
          </p:nvSpPr>
          <p:spPr>
            <a:xfrm>
              <a:off x="585347" y="3379933"/>
              <a:ext cx="705750" cy="338555"/>
            </a:xfrm>
            <a:prstGeom prst="rect">
              <a:avLst/>
            </a:prstGeom>
            <a:noFill/>
            <a:ln w="6350">
              <a:solidFill>
                <a:schemeClr val="tx1"/>
              </a:solidFill>
            </a:ln>
          </p:spPr>
          <p:txBody>
            <a:bodyPr wrap="none" rtlCol="0">
              <a:spAutoFit/>
            </a:bodyPr>
            <a:lstStyle/>
            <a:p>
              <a:pPr fontAlgn="base">
                <a:spcBef>
                  <a:spcPct val="0"/>
                </a:spcBef>
                <a:spcAft>
                  <a:spcPct val="0"/>
                </a:spcAft>
                <a:defRPr/>
              </a:pPr>
              <a:r>
                <a:rPr lang="en-US" sz="1050" dirty="0">
                  <a:solidFill>
                    <a:prstClr val="black"/>
                  </a:solidFill>
                  <a:latin typeface="Arial" charset="0"/>
                  <a:cs typeface="Arial" charset="0"/>
                </a:rPr>
                <a:t>Fair 4</a:t>
              </a:r>
            </a:p>
          </p:txBody>
        </p:sp>
        <p:sp>
          <p:nvSpPr>
            <p:cNvPr id="56" name="TextBox 55">
              <a:extLst>
                <a:ext uri="{FF2B5EF4-FFF2-40B4-BE49-F238E27FC236}">
                  <a16:creationId xmlns:a16="http://schemas.microsoft.com/office/drawing/2014/main" xmlns="" id="{5C855BEF-22FA-4177-B5F6-9CE434AD1CD6}"/>
                </a:ext>
              </a:extLst>
            </p:cNvPr>
            <p:cNvSpPr txBox="1"/>
            <p:nvPr/>
          </p:nvSpPr>
          <p:spPr>
            <a:xfrm>
              <a:off x="585347" y="3819411"/>
              <a:ext cx="705750" cy="338555"/>
            </a:xfrm>
            <a:prstGeom prst="rect">
              <a:avLst/>
            </a:prstGeom>
            <a:noFill/>
            <a:ln w="6350">
              <a:solidFill>
                <a:schemeClr val="tx1"/>
              </a:solidFill>
            </a:ln>
          </p:spPr>
          <p:txBody>
            <a:bodyPr wrap="none" rtlCol="0">
              <a:spAutoFit/>
            </a:bodyPr>
            <a:lstStyle/>
            <a:p>
              <a:pPr fontAlgn="base">
                <a:spcBef>
                  <a:spcPct val="0"/>
                </a:spcBef>
                <a:spcAft>
                  <a:spcPct val="0"/>
                </a:spcAft>
                <a:defRPr/>
              </a:pPr>
              <a:r>
                <a:rPr lang="en-US" sz="1050" dirty="0">
                  <a:solidFill>
                    <a:prstClr val="black"/>
                  </a:solidFill>
                  <a:latin typeface="Arial" charset="0"/>
                  <a:cs typeface="Arial" charset="0"/>
                </a:rPr>
                <a:t>Fair 5</a:t>
              </a:r>
            </a:p>
          </p:txBody>
        </p:sp>
        <p:cxnSp>
          <p:nvCxnSpPr>
            <p:cNvPr id="57" name="Straight Arrow Connector 56">
              <a:extLst>
                <a:ext uri="{FF2B5EF4-FFF2-40B4-BE49-F238E27FC236}">
                  <a16:creationId xmlns:a16="http://schemas.microsoft.com/office/drawing/2014/main" xmlns="" id="{F9C9A879-D528-485F-A6C1-671D56C8E76E}"/>
                </a:ext>
              </a:extLst>
            </p:cNvPr>
            <p:cNvCxnSpPr/>
            <p:nvPr/>
          </p:nvCxnSpPr>
          <p:spPr>
            <a:xfrm flipH="1" flipV="1">
              <a:off x="1524000" y="2268279"/>
              <a:ext cx="531629" cy="212652"/>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58" name="Straight Arrow Connector 57">
              <a:extLst>
                <a:ext uri="{FF2B5EF4-FFF2-40B4-BE49-F238E27FC236}">
                  <a16:creationId xmlns:a16="http://schemas.microsoft.com/office/drawing/2014/main" xmlns="" id="{B5D54C7B-E3B0-480F-8649-27A6E8156D51}"/>
                </a:ext>
              </a:extLst>
            </p:cNvPr>
            <p:cNvCxnSpPr>
              <a:endCxn id="53" idx="3"/>
            </p:cNvCxnSpPr>
            <p:nvPr/>
          </p:nvCxnSpPr>
          <p:spPr>
            <a:xfrm rot="16200000" flipV="1">
              <a:off x="1640434" y="2352815"/>
              <a:ext cx="65859" cy="764532"/>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59" name="Straight Arrow Connector 58">
              <a:extLst>
                <a:ext uri="{FF2B5EF4-FFF2-40B4-BE49-F238E27FC236}">
                  <a16:creationId xmlns:a16="http://schemas.microsoft.com/office/drawing/2014/main" xmlns="" id="{68037BAD-A45F-4CC3-AA4E-67EE44A255D6}"/>
                </a:ext>
              </a:extLst>
            </p:cNvPr>
            <p:cNvCxnSpPr>
              <a:endCxn id="54" idx="3"/>
            </p:cNvCxnSpPr>
            <p:nvPr/>
          </p:nvCxnSpPr>
          <p:spPr>
            <a:xfrm rot="16200000" flipH="1" flipV="1">
              <a:off x="1651356" y="2705458"/>
              <a:ext cx="65280" cy="785798"/>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60" name="Straight Arrow Connector 59">
              <a:extLst>
                <a:ext uri="{FF2B5EF4-FFF2-40B4-BE49-F238E27FC236}">
                  <a16:creationId xmlns:a16="http://schemas.microsoft.com/office/drawing/2014/main" xmlns="" id="{F16763CA-FE30-4EA0-8E2D-0223BD18959D}"/>
                </a:ext>
              </a:extLst>
            </p:cNvPr>
            <p:cNvCxnSpPr/>
            <p:nvPr/>
          </p:nvCxnSpPr>
          <p:spPr>
            <a:xfrm flipH="1">
              <a:off x="1486586" y="3289005"/>
              <a:ext cx="632837" cy="260209"/>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61" name="Straight Arrow Connector 60">
              <a:extLst>
                <a:ext uri="{FF2B5EF4-FFF2-40B4-BE49-F238E27FC236}">
                  <a16:creationId xmlns:a16="http://schemas.microsoft.com/office/drawing/2014/main" xmlns="" id="{37EA17FE-D90E-46F4-80DA-602ABDC2BA81}"/>
                </a:ext>
              </a:extLst>
            </p:cNvPr>
            <p:cNvCxnSpPr/>
            <p:nvPr/>
          </p:nvCxnSpPr>
          <p:spPr>
            <a:xfrm flipH="1">
              <a:off x="1458233" y="3459126"/>
              <a:ext cx="756883" cy="593363"/>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sp>
        <p:nvSpPr>
          <p:cNvPr id="62" name="TextBox 61">
            <a:extLst>
              <a:ext uri="{FF2B5EF4-FFF2-40B4-BE49-F238E27FC236}">
                <a16:creationId xmlns:a16="http://schemas.microsoft.com/office/drawing/2014/main" xmlns="" id="{DE286E9D-578B-4814-A2A3-40876D494A4F}"/>
              </a:ext>
            </a:extLst>
          </p:cNvPr>
          <p:cNvSpPr txBox="1"/>
          <p:nvPr/>
        </p:nvSpPr>
        <p:spPr>
          <a:xfrm>
            <a:off x="9573326" y="3173950"/>
            <a:ext cx="670376" cy="253916"/>
          </a:xfrm>
          <a:prstGeom prst="rect">
            <a:avLst/>
          </a:prstGeom>
          <a:noFill/>
          <a:ln w="6350">
            <a:solidFill>
              <a:schemeClr val="tx1"/>
            </a:solidFill>
          </a:ln>
        </p:spPr>
        <p:txBody>
          <a:bodyPr wrap="none" rtlCol="0">
            <a:spAutoFit/>
          </a:bodyPr>
          <a:lstStyle/>
          <a:p>
            <a:pPr fontAlgn="base">
              <a:spcBef>
                <a:spcPct val="0"/>
              </a:spcBef>
              <a:spcAft>
                <a:spcPct val="0"/>
              </a:spcAft>
              <a:defRPr/>
            </a:pPr>
            <a:r>
              <a:rPr lang="en-US" sz="1050" dirty="0">
                <a:solidFill>
                  <a:prstClr val="black"/>
                </a:solidFill>
                <a:latin typeface="Arial" charset="0"/>
                <a:cs typeface="Arial" charset="0"/>
              </a:rPr>
              <a:t>OBSE 1</a:t>
            </a:r>
          </a:p>
        </p:txBody>
      </p:sp>
      <p:sp>
        <p:nvSpPr>
          <p:cNvPr id="63" name="TextBox 62">
            <a:extLst>
              <a:ext uri="{FF2B5EF4-FFF2-40B4-BE49-F238E27FC236}">
                <a16:creationId xmlns:a16="http://schemas.microsoft.com/office/drawing/2014/main" xmlns="" id="{17B83155-621F-489C-B477-C8F207C6A151}"/>
              </a:ext>
            </a:extLst>
          </p:cNvPr>
          <p:cNvSpPr txBox="1"/>
          <p:nvPr/>
        </p:nvSpPr>
        <p:spPr>
          <a:xfrm>
            <a:off x="9573326" y="3503554"/>
            <a:ext cx="670376" cy="253916"/>
          </a:xfrm>
          <a:prstGeom prst="rect">
            <a:avLst/>
          </a:prstGeom>
          <a:noFill/>
          <a:ln w="6350">
            <a:solidFill>
              <a:schemeClr val="tx1"/>
            </a:solidFill>
          </a:ln>
        </p:spPr>
        <p:txBody>
          <a:bodyPr wrap="none" rtlCol="0">
            <a:spAutoFit/>
          </a:bodyPr>
          <a:lstStyle/>
          <a:p>
            <a:pPr fontAlgn="base">
              <a:spcBef>
                <a:spcPct val="0"/>
              </a:spcBef>
              <a:spcAft>
                <a:spcPct val="0"/>
              </a:spcAft>
              <a:defRPr/>
            </a:pPr>
            <a:r>
              <a:rPr lang="en-US" sz="1050" dirty="0">
                <a:solidFill>
                  <a:prstClr val="black"/>
                </a:solidFill>
                <a:latin typeface="Arial" charset="0"/>
                <a:cs typeface="Arial" charset="0"/>
              </a:rPr>
              <a:t>OBSE 2</a:t>
            </a:r>
          </a:p>
        </p:txBody>
      </p:sp>
      <p:sp>
        <p:nvSpPr>
          <p:cNvPr id="64" name="TextBox 63">
            <a:extLst>
              <a:ext uri="{FF2B5EF4-FFF2-40B4-BE49-F238E27FC236}">
                <a16:creationId xmlns:a16="http://schemas.microsoft.com/office/drawing/2014/main" xmlns="" id="{A5919134-3421-4C56-8AD6-DB6B76237F92}"/>
              </a:ext>
            </a:extLst>
          </p:cNvPr>
          <p:cNvSpPr txBox="1"/>
          <p:nvPr/>
        </p:nvSpPr>
        <p:spPr>
          <a:xfrm>
            <a:off x="9573326" y="3825189"/>
            <a:ext cx="670376" cy="253916"/>
          </a:xfrm>
          <a:prstGeom prst="rect">
            <a:avLst/>
          </a:prstGeom>
          <a:noFill/>
          <a:ln w="6350">
            <a:solidFill>
              <a:schemeClr val="tx1"/>
            </a:solidFill>
          </a:ln>
        </p:spPr>
        <p:txBody>
          <a:bodyPr wrap="none" rtlCol="0">
            <a:spAutoFit/>
          </a:bodyPr>
          <a:lstStyle/>
          <a:p>
            <a:pPr fontAlgn="base">
              <a:spcBef>
                <a:spcPct val="0"/>
              </a:spcBef>
              <a:spcAft>
                <a:spcPct val="0"/>
              </a:spcAft>
              <a:defRPr/>
            </a:pPr>
            <a:r>
              <a:rPr lang="en-US" sz="1050" dirty="0">
                <a:solidFill>
                  <a:prstClr val="black"/>
                </a:solidFill>
                <a:latin typeface="Arial" charset="0"/>
                <a:cs typeface="Arial" charset="0"/>
              </a:rPr>
              <a:t>OBSE 3</a:t>
            </a:r>
          </a:p>
        </p:txBody>
      </p:sp>
      <p:sp>
        <p:nvSpPr>
          <p:cNvPr id="65" name="TextBox 64">
            <a:extLst>
              <a:ext uri="{FF2B5EF4-FFF2-40B4-BE49-F238E27FC236}">
                <a16:creationId xmlns:a16="http://schemas.microsoft.com/office/drawing/2014/main" xmlns="" id="{40651555-AF5F-4CFF-A5A8-E535F10D501B}"/>
              </a:ext>
            </a:extLst>
          </p:cNvPr>
          <p:cNvSpPr txBox="1"/>
          <p:nvPr/>
        </p:nvSpPr>
        <p:spPr>
          <a:xfrm>
            <a:off x="9573326" y="4138848"/>
            <a:ext cx="670376" cy="253916"/>
          </a:xfrm>
          <a:prstGeom prst="rect">
            <a:avLst/>
          </a:prstGeom>
          <a:noFill/>
          <a:ln w="6350">
            <a:solidFill>
              <a:schemeClr val="tx1"/>
            </a:solidFill>
          </a:ln>
        </p:spPr>
        <p:txBody>
          <a:bodyPr wrap="none" rtlCol="0">
            <a:spAutoFit/>
          </a:bodyPr>
          <a:lstStyle/>
          <a:p>
            <a:pPr fontAlgn="base">
              <a:spcBef>
                <a:spcPct val="0"/>
              </a:spcBef>
              <a:spcAft>
                <a:spcPct val="0"/>
              </a:spcAft>
              <a:defRPr/>
            </a:pPr>
            <a:r>
              <a:rPr lang="en-US" sz="1050" dirty="0">
                <a:solidFill>
                  <a:prstClr val="black"/>
                </a:solidFill>
                <a:latin typeface="Arial" charset="0"/>
                <a:cs typeface="Arial" charset="0"/>
              </a:rPr>
              <a:t>OBSE 4</a:t>
            </a:r>
          </a:p>
        </p:txBody>
      </p:sp>
      <p:sp>
        <p:nvSpPr>
          <p:cNvPr id="66" name="TextBox 65">
            <a:extLst>
              <a:ext uri="{FF2B5EF4-FFF2-40B4-BE49-F238E27FC236}">
                <a16:creationId xmlns:a16="http://schemas.microsoft.com/office/drawing/2014/main" xmlns="" id="{033A6904-A6FE-4225-8BC1-89687FA692B4}"/>
              </a:ext>
            </a:extLst>
          </p:cNvPr>
          <p:cNvSpPr txBox="1"/>
          <p:nvPr/>
        </p:nvSpPr>
        <p:spPr>
          <a:xfrm>
            <a:off x="9573326" y="4468458"/>
            <a:ext cx="670376" cy="253916"/>
          </a:xfrm>
          <a:prstGeom prst="rect">
            <a:avLst/>
          </a:prstGeom>
          <a:noFill/>
          <a:ln w="6350">
            <a:solidFill>
              <a:schemeClr val="tx1"/>
            </a:solidFill>
          </a:ln>
        </p:spPr>
        <p:txBody>
          <a:bodyPr wrap="none" rtlCol="0">
            <a:spAutoFit/>
          </a:bodyPr>
          <a:lstStyle/>
          <a:p>
            <a:pPr fontAlgn="base">
              <a:spcBef>
                <a:spcPct val="0"/>
              </a:spcBef>
              <a:spcAft>
                <a:spcPct val="0"/>
              </a:spcAft>
              <a:defRPr/>
            </a:pPr>
            <a:r>
              <a:rPr lang="en-US" sz="1050" dirty="0">
                <a:solidFill>
                  <a:prstClr val="black"/>
                </a:solidFill>
                <a:latin typeface="Arial" charset="0"/>
                <a:cs typeface="Arial" charset="0"/>
              </a:rPr>
              <a:t>OBSE 5</a:t>
            </a:r>
          </a:p>
        </p:txBody>
      </p:sp>
      <p:cxnSp>
        <p:nvCxnSpPr>
          <p:cNvPr id="67" name="Straight Arrow Connector 66">
            <a:extLst>
              <a:ext uri="{FF2B5EF4-FFF2-40B4-BE49-F238E27FC236}">
                <a16:creationId xmlns:a16="http://schemas.microsoft.com/office/drawing/2014/main" xmlns="" id="{DBCFD62D-7E09-4811-8CEC-1B6EAF3846F5}"/>
              </a:ext>
            </a:extLst>
          </p:cNvPr>
          <p:cNvCxnSpPr/>
          <p:nvPr/>
        </p:nvCxnSpPr>
        <p:spPr>
          <a:xfrm flipV="1">
            <a:off x="8974761" y="3261669"/>
            <a:ext cx="409141" cy="159489"/>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68" name="Straight Arrow Connector 67">
            <a:extLst>
              <a:ext uri="{FF2B5EF4-FFF2-40B4-BE49-F238E27FC236}">
                <a16:creationId xmlns:a16="http://schemas.microsoft.com/office/drawing/2014/main" xmlns="" id="{3DA07496-42B4-486A-AD01-0C9F32F4D1B5}"/>
              </a:ext>
            </a:extLst>
          </p:cNvPr>
          <p:cNvCxnSpPr/>
          <p:nvPr/>
        </p:nvCxnSpPr>
        <p:spPr>
          <a:xfrm rot="5400000" flipH="1" flipV="1">
            <a:off x="9211896" y="3341966"/>
            <a:ext cx="49394" cy="635303"/>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69" name="Straight Arrow Connector 68">
            <a:extLst>
              <a:ext uri="{FF2B5EF4-FFF2-40B4-BE49-F238E27FC236}">
                <a16:creationId xmlns:a16="http://schemas.microsoft.com/office/drawing/2014/main" xmlns="" id="{15AB4377-4049-470D-957C-9C61E36C5F16}"/>
              </a:ext>
            </a:extLst>
          </p:cNvPr>
          <p:cNvCxnSpPr/>
          <p:nvPr/>
        </p:nvCxnSpPr>
        <p:spPr>
          <a:xfrm rot="5400000" flipV="1">
            <a:off x="9219882" y="3590293"/>
            <a:ext cx="48958" cy="651669"/>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70" name="Straight Arrow Connector 69">
            <a:extLst>
              <a:ext uri="{FF2B5EF4-FFF2-40B4-BE49-F238E27FC236}">
                <a16:creationId xmlns:a16="http://schemas.microsoft.com/office/drawing/2014/main" xmlns="" id="{5804F270-6560-45C8-94FE-560352B61882}"/>
              </a:ext>
            </a:extLst>
          </p:cNvPr>
          <p:cNvCxnSpPr/>
          <p:nvPr/>
        </p:nvCxnSpPr>
        <p:spPr>
          <a:xfrm>
            <a:off x="8925665" y="4027214"/>
            <a:ext cx="487031" cy="195157"/>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71" name="Straight Arrow Connector 70">
            <a:extLst>
              <a:ext uri="{FF2B5EF4-FFF2-40B4-BE49-F238E27FC236}">
                <a16:creationId xmlns:a16="http://schemas.microsoft.com/office/drawing/2014/main" xmlns="" id="{EEAB8F91-B67F-4578-BC1E-BC22D1426E82}"/>
              </a:ext>
            </a:extLst>
          </p:cNvPr>
          <p:cNvCxnSpPr/>
          <p:nvPr/>
        </p:nvCxnSpPr>
        <p:spPr>
          <a:xfrm>
            <a:off x="8852019" y="4154804"/>
            <a:ext cx="582497" cy="445022"/>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72" name="TextBox 71">
            <a:extLst>
              <a:ext uri="{FF2B5EF4-FFF2-40B4-BE49-F238E27FC236}">
                <a16:creationId xmlns:a16="http://schemas.microsoft.com/office/drawing/2014/main" xmlns="" id="{8ECB4F18-32B5-41AC-81BC-E6A29E89B5E8}"/>
              </a:ext>
            </a:extLst>
          </p:cNvPr>
          <p:cNvSpPr txBox="1"/>
          <p:nvPr/>
        </p:nvSpPr>
        <p:spPr>
          <a:xfrm>
            <a:off x="10141173" y="1549827"/>
            <a:ext cx="574196" cy="253916"/>
          </a:xfrm>
          <a:prstGeom prst="rect">
            <a:avLst/>
          </a:prstGeom>
          <a:noFill/>
          <a:ln w="6350">
            <a:solidFill>
              <a:schemeClr val="tx1"/>
            </a:solidFill>
          </a:ln>
        </p:spPr>
        <p:txBody>
          <a:bodyPr wrap="none" rtlCol="0">
            <a:spAutoFit/>
          </a:bodyPr>
          <a:lstStyle/>
          <a:p>
            <a:pPr fontAlgn="base">
              <a:spcBef>
                <a:spcPct val="0"/>
              </a:spcBef>
              <a:spcAft>
                <a:spcPct val="0"/>
              </a:spcAft>
              <a:defRPr/>
            </a:pPr>
            <a:r>
              <a:rPr lang="en-US" sz="1050" dirty="0">
                <a:solidFill>
                  <a:prstClr val="black"/>
                </a:solidFill>
                <a:latin typeface="Arial" charset="0"/>
                <a:cs typeface="Arial" charset="0"/>
              </a:rPr>
              <a:t>REP 1</a:t>
            </a:r>
          </a:p>
        </p:txBody>
      </p:sp>
      <p:sp>
        <p:nvSpPr>
          <p:cNvPr id="73" name="TextBox 72">
            <a:extLst>
              <a:ext uri="{FF2B5EF4-FFF2-40B4-BE49-F238E27FC236}">
                <a16:creationId xmlns:a16="http://schemas.microsoft.com/office/drawing/2014/main" xmlns="" id="{EEFBB80E-78D2-4B3C-8B3C-F40970D8BC14}"/>
              </a:ext>
            </a:extLst>
          </p:cNvPr>
          <p:cNvSpPr txBox="1"/>
          <p:nvPr/>
        </p:nvSpPr>
        <p:spPr>
          <a:xfrm>
            <a:off x="10141173" y="1879431"/>
            <a:ext cx="574196" cy="253916"/>
          </a:xfrm>
          <a:prstGeom prst="rect">
            <a:avLst/>
          </a:prstGeom>
          <a:noFill/>
          <a:ln w="6350">
            <a:solidFill>
              <a:schemeClr val="tx1"/>
            </a:solidFill>
          </a:ln>
        </p:spPr>
        <p:txBody>
          <a:bodyPr wrap="none" rtlCol="0">
            <a:spAutoFit/>
          </a:bodyPr>
          <a:lstStyle/>
          <a:p>
            <a:pPr fontAlgn="base">
              <a:spcBef>
                <a:spcPct val="0"/>
              </a:spcBef>
              <a:spcAft>
                <a:spcPct val="0"/>
              </a:spcAft>
              <a:defRPr/>
            </a:pPr>
            <a:r>
              <a:rPr lang="en-US" sz="1050" dirty="0">
                <a:solidFill>
                  <a:prstClr val="black"/>
                </a:solidFill>
                <a:latin typeface="Arial" charset="0"/>
                <a:cs typeface="Arial" charset="0"/>
              </a:rPr>
              <a:t>REP 2</a:t>
            </a:r>
          </a:p>
        </p:txBody>
      </p:sp>
      <p:sp>
        <p:nvSpPr>
          <p:cNvPr id="74" name="TextBox 73">
            <a:extLst>
              <a:ext uri="{FF2B5EF4-FFF2-40B4-BE49-F238E27FC236}">
                <a16:creationId xmlns:a16="http://schemas.microsoft.com/office/drawing/2014/main" xmlns="" id="{282B3B75-F26B-4E5C-B889-54CC74326D56}"/>
              </a:ext>
            </a:extLst>
          </p:cNvPr>
          <p:cNvSpPr txBox="1"/>
          <p:nvPr/>
        </p:nvSpPr>
        <p:spPr>
          <a:xfrm>
            <a:off x="10141173" y="2201065"/>
            <a:ext cx="574196" cy="253916"/>
          </a:xfrm>
          <a:prstGeom prst="rect">
            <a:avLst/>
          </a:prstGeom>
          <a:noFill/>
          <a:ln w="6350">
            <a:solidFill>
              <a:schemeClr val="tx1"/>
            </a:solidFill>
          </a:ln>
        </p:spPr>
        <p:txBody>
          <a:bodyPr wrap="none" rtlCol="0">
            <a:spAutoFit/>
          </a:bodyPr>
          <a:lstStyle/>
          <a:p>
            <a:pPr fontAlgn="base">
              <a:spcBef>
                <a:spcPct val="0"/>
              </a:spcBef>
              <a:spcAft>
                <a:spcPct val="0"/>
              </a:spcAft>
              <a:defRPr/>
            </a:pPr>
            <a:r>
              <a:rPr lang="en-US" sz="1050" dirty="0">
                <a:solidFill>
                  <a:prstClr val="black"/>
                </a:solidFill>
                <a:latin typeface="Arial" charset="0"/>
                <a:cs typeface="Arial" charset="0"/>
              </a:rPr>
              <a:t>REP 3</a:t>
            </a:r>
          </a:p>
        </p:txBody>
      </p:sp>
      <p:sp>
        <p:nvSpPr>
          <p:cNvPr id="75" name="TextBox 74">
            <a:extLst>
              <a:ext uri="{FF2B5EF4-FFF2-40B4-BE49-F238E27FC236}">
                <a16:creationId xmlns:a16="http://schemas.microsoft.com/office/drawing/2014/main" xmlns="" id="{5AC2B12E-57F4-4325-B3CA-4777643A3105}"/>
              </a:ext>
            </a:extLst>
          </p:cNvPr>
          <p:cNvSpPr txBox="1"/>
          <p:nvPr/>
        </p:nvSpPr>
        <p:spPr>
          <a:xfrm>
            <a:off x="10141173" y="2514725"/>
            <a:ext cx="574196" cy="253916"/>
          </a:xfrm>
          <a:prstGeom prst="rect">
            <a:avLst/>
          </a:prstGeom>
          <a:noFill/>
          <a:ln w="6350">
            <a:solidFill>
              <a:schemeClr val="tx1"/>
            </a:solidFill>
          </a:ln>
        </p:spPr>
        <p:txBody>
          <a:bodyPr wrap="none" rtlCol="0">
            <a:spAutoFit/>
          </a:bodyPr>
          <a:lstStyle/>
          <a:p>
            <a:pPr fontAlgn="base">
              <a:spcBef>
                <a:spcPct val="0"/>
              </a:spcBef>
              <a:spcAft>
                <a:spcPct val="0"/>
              </a:spcAft>
              <a:defRPr/>
            </a:pPr>
            <a:r>
              <a:rPr lang="en-US" sz="1050" dirty="0">
                <a:solidFill>
                  <a:prstClr val="black"/>
                </a:solidFill>
                <a:latin typeface="Arial" charset="0"/>
                <a:cs typeface="Arial" charset="0"/>
              </a:rPr>
              <a:t>REP 4</a:t>
            </a:r>
          </a:p>
        </p:txBody>
      </p:sp>
      <p:sp>
        <p:nvSpPr>
          <p:cNvPr id="76" name="TextBox 75">
            <a:extLst>
              <a:ext uri="{FF2B5EF4-FFF2-40B4-BE49-F238E27FC236}">
                <a16:creationId xmlns:a16="http://schemas.microsoft.com/office/drawing/2014/main" xmlns="" id="{B25E1948-2F36-453F-9A77-1FD3E44EDB47}"/>
              </a:ext>
            </a:extLst>
          </p:cNvPr>
          <p:cNvSpPr txBox="1"/>
          <p:nvPr/>
        </p:nvSpPr>
        <p:spPr>
          <a:xfrm>
            <a:off x="10141173" y="2844334"/>
            <a:ext cx="574196" cy="253916"/>
          </a:xfrm>
          <a:prstGeom prst="rect">
            <a:avLst/>
          </a:prstGeom>
          <a:noFill/>
          <a:ln w="6350">
            <a:solidFill>
              <a:schemeClr val="tx1"/>
            </a:solidFill>
          </a:ln>
        </p:spPr>
        <p:txBody>
          <a:bodyPr wrap="none" rtlCol="0">
            <a:spAutoFit/>
          </a:bodyPr>
          <a:lstStyle/>
          <a:p>
            <a:pPr fontAlgn="base">
              <a:spcBef>
                <a:spcPct val="0"/>
              </a:spcBef>
              <a:spcAft>
                <a:spcPct val="0"/>
              </a:spcAft>
              <a:defRPr/>
            </a:pPr>
            <a:r>
              <a:rPr lang="en-US" sz="1050" dirty="0">
                <a:solidFill>
                  <a:prstClr val="black"/>
                </a:solidFill>
                <a:latin typeface="Arial" charset="0"/>
                <a:cs typeface="Arial" charset="0"/>
              </a:rPr>
              <a:t>REP 5</a:t>
            </a:r>
          </a:p>
        </p:txBody>
      </p:sp>
      <p:cxnSp>
        <p:nvCxnSpPr>
          <p:cNvPr id="77" name="Straight Arrow Connector 76">
            <a:extLst>
              <a:ext uri="{FF2B5EF4-FFF2-40B4-BE49-F238E27FC236}">
                <a16:creationId xmlns:a16="http://schemas.microsoft.com/office/drawing/2014/main" xmlns="" id="{9647582E-B9DC-4805-AC03-B39EA266A34A}"/>
              </a:ext>
            </a:extLst>
          </p:cNvPr>
          <p:cNvCxnSpPr/>
          <p:nvPr/>
        </p:nvCxnSpPr>
        <p:spPr>
          <a:xfrm flipV="1">
            <a:off x="9338930" y="1637544"/>
            <a:ext cx="612818" cy="329132"/>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78" name="Straight Arrow Connector 77">
            <a:extLst>
              <a:ext uri="{FF2B5EF4-FFF2-40B4-BE49-F238E27FC236}">
                <a16:creationId xmlns:a16="http://schemas.microsoft.com/office/drawing/2014/main" xmlns="" id="{11272E7C-C9C8-4F37-9A6A-8AF451FF3421}"/>
              </a:ext>
            </a:extLst>
          </p:cNvPr>
          <p:cNvCxnSpPr/>
          <p:nvPr/>
        </p:nvCxnSpPr>
        <p:spPr>
          <a:xfrm flipV="1">
            <a:off x="9402728" y="2010796"/>
            <a:ext cx="719364" cy="107394"/>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79" name="Straight Arrow Connector 78">
            <a:extLst>
              <a:ext uri="{FF2B5EF4-FFF2-40B4-BE49-F238E27FC236}">
                <a16:creationId xmlns:a16="http://schemas.microsoft.com/office/drawing/2014/main" xmlns="" id="{4F7BA8F7-E4F5-4F9B-AACE-9D21A44DB2FC}"/>
              </a:ext>
            </a:extLst>
          </p:cNvPr>
          <p:cNvCxnSpPr/>
          <p:nvPr/>
        </p:nvCxnSpPr>
        <p:spPr>
          <a:xfrm>
            <a:off x="9450575" y="2301604"/>
            <a:ext cx="687468" cy="14879"/>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80" name="Straight Arrow Connector 79">
            <a:extLst>
              <a:ext uri="{FF2B5EF4-FFF2-40B4-BE49-F238E27FC236}">
                <a16:creationId xmlns:a16="http://schemas.microsoft.com/office/drawing/2014/main" xmlns="" id="{D2FBCF19-839C-419E-B658-E6BE74492338}"/>
              </a:ext>
            </a:extLst>
          </p:cNvPr>
          <p:cNvCxnSpPr/>
          <p:nvPr/>
        </p:nvCxnSpPr>
        <p:spPr>
          <a:xfrm>
            <a:off x="9493512" y="2403090"/>
            <a:ext cx="487031" cy="195157"/>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81" name="Straight Arrow Connector 80">
            <a:extLst>
              <a:ext uri="{FF2B5EF4-FFF2-40B4-BE49-F238E27FC236}">
                <a16:creationId xmlns:a16="http://schemas.microsoft.com/office/drawing/2014/main" xmlns="" id="{AE167A69-0CDD-4A35-A98D-1AB61ADD01C0}"/>
              </a:ext>
            </a:extLst>
          </p:cNvPr>
          <p:cNvCxnSpPr/>
          <p:nvPr/>
        </p:nvCxnSpPr>
        <p:spPr>
          <a:xfrm>
            <a:off x="9419867" y="2530680"/>
            <a:ext cx="582497" cy="445022"/>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82" name="TextBox 81">
            <a:extLst>
              <a:ext uri="{FF2B5EF4-FFF2-40B4-BE49-F238E27FC236}">
                <a16:creationId xmlns:a16="http://schemas.microsoft.com/office/drawing/2014/main" xmlns="" id="{565645DC-2C6B-474A-B259-FA54BFF499F4}"/>
              </a:ext>
            </a:extLst>
          </p:cNvPr>
          <p:cNvSpPr txBox="1"/>
          <p:nvPr/>
        </p:nvSpPr>
        <p:spPr>
          <a:xfrm>
            <a:off x="4787294" y="3301383"/>
            <a:ext cx="2529795" cy="738664"/>
          </a:xfrm>
          <a:prstGeom prst="rect">
            <a:avLst/>
          </a:prstGeom>
          <a:noFill/>
        </p:spPr>
        <p:txBody>
          <a:bodyPr wrap="none" rtlCol="0">
            <a:spAutoFit/>
          </a:bodyPr>
          <a:lstStyle/>
          <a:p>
            <a:pPr fontAlgn="base">
              <a:spcBef>
                <a:spcPct val="0"/>
              </a:spcBef>
              <a:spcAft>
                <a:spcPct val="0"/>
              </a:spcAft>
              <a:defRPr/>
            </a:pPr>
            <a:r>
              <a:rPr lang="en-US" sz="1400" dirty="0">
                <a:solidFill>
                  <a:srgbClr val="FF0000"/>
                </a:solidFill>
                <a:latin typeface="Arial" charset="0"/>
                <a:cs typeface="Arial" charset="0"/>
              </a:rPr>
              <a:t>Regression or Beta Weight or</a:t>
            </a:r>
          </a:p>
          <a:p>
            <a:pPr fontAlgn="base">
              <a:spcBef>
                <a:spcPct val="0"/>
              </a:spcBef>
              <a:spcAft>
                <a:spcPct val="0"/>
              </a:spcAft>
              <a:defRPr/>
            </a:pPr>
            <a:endParaRPr lang="en-US" sz="1400" dirty="0">
              <a:solidFill>
                <a:srgbClr val="FF0000"/>
              </a:solidFill>
              <a:latin typeface="Arial" charset="0"/>
              <a:cs typeface="Arial" charset="0"/>
            </a:endParaRPr>
          </a:p>
          <a:p>
            <a:pPr fontAlgn="base">
              <a:spcBef>
                <a:spcPct val="0"/>
              </a:spcBef>
              <a:spcAft>
                <a:spcPct val="0"/>
              </a:spcAft>
              <a:defRPr/>
            </a:pPr>
            <a:r>
              <a:rPr lang="en-US" sz="1400" dirty="0">
                <a:solidFill>
                  <a:srgbClr val="FF0000"/>
                </a:solidFill>
                <a:latin typeface="Arial" charset="0"/>
                <a:cs typeface="Arial" charset="0"/>
              </a:rPr>
              <a:t>Path Coefficient and p-value </a:t>
            </a:r>
            <a:endParaRPr lang="en-US" sz="1400" baseline="30000" dirty="0">
              <a:solidFill>
                <a:srgbClr val="FF0000"/>
              </a:solidFill>
              <a:latin typeface="Arial" charset="0"/>
              <a:cs typeface="Arial" charset="0"/>
            </a:endParaRPr>
          </a:p>
        </p:txBody>
      </p:sp>
      <p:sp>
        <p:nvSpPr>
          <p:cNvPr id="2" name="Rectangle 1">
            <a:extLst>
              <a:ext uri="{FF2B5EF4-FFF2-40B4-BE49-F238E27FC236}">
                <a16:creationId xmlns:a16="http://schemas.microsoft.com/office/drawing/2014/main" xmlns="" id="{757448B0-6EDE-40B5-8508-0848E6E1B9DE}"/>
              </a:ext>
            </a:extLst>
          </p:cNvPr>
          <p:cNvSpPr/>
          <p:nvPr/>
        </p:nvSpPr>
        <p:spPr>
          <a:xfrm>
            <a:off x="1660644" y="4807396"/>
            <a:ext cx="3288936" cy="1631216"/>
          </a:xfrm>
          <a:prstGeom prst="rect">
            <a:avLst/>
          </a:prstGeom>
          <a:ln>
            <a:solidFill>
              <a:schemeClr val="tx1"/>
            </a:solidFill>
          </a:ln>
        </p:spPr>
        <p:txBody>
          <a:bodyPr wrap="square">
            <a:spAutoFit/>
          </a:bodyPr>
          <a:lstStyle/>
          <a:p>
            <a:pPr algn="ctr" eaLnBrk="0" fontAlgn="base" hangingPunct="0">
              <a:spcBef>
                <a:spcPct val="0"/>
              </a:spcBef>
              <a:spcAft>
                <a:spcPct val="0"/>
              </a:spcAft>
            </a:pPr>
            <a:r>
              <a:rPr lang="en-US" sz="2000" u="sng" dirty="0">
                <a:solidFill>
                  <a:srgbClr val="FF0000"/>
                </a:solidFill>
                <a:latin typeface="Times" pitchFamily="2" charset="0"/>
              </a:rPr>
              <a:t>R</a:t>
            </a:r>
            <a:r>
              <a:rPr lang="en-US" sz="2000" u="sng" baseline="30000" dirty="0">
                <a:solidFill>
                  <a:srgbClr val="FF0000"/>
                </a:solidFill>
                <a:latin typeface="Times" pitchFamily="2" charset="0"/>
              </a:rPr>
              <a:t>2</a:t>
            </a:r>
          </a:p>
          <a:p>
            <a:pPr eaLnBrk="0" fontAlgn="base" hangingPunct="0">
              <a:spcBef>
                <a:spcPct val="0"/>
              </a:spcBef>
              <a:spcAft>
                <a:spcPct val="0"/>
              </a:spcAft>
            </a:pPr>
            <a:r>
              <a:rPr lang="en-US" sz="2000" dirty="0">
                <a:solidFill>
                  <a:prstClr val="black"/>
                </a:solidFill>
                <a:latin typeface="Times" pitchFamily="2" charset="0"/>
              </a:rPr>
              <a:t>How much the variation in a dependent or mediating variable is </a:t>
            </a:r>
            <a:r>
              <a:rPr lang="en-US" sz="2000" dirty="0">
                <a:solidFill>
                  <a:srgbClr val="FF0000"/>
                </a:solidFill>
                <a:latin typeface="Times" pitchFamily="2" charset="0"/>
              </a:rPr>
              <a:t>explained by the related independent variables</a:t>
            </a:r>
            <a:r>
              <a:rPr lang="en-US" sz="2000" dirty="0">
                <a:solidFill>
                  <a:prstClr val="black"/>
                </a:solidFill>
                <a:latin typeface="Times" pitchFamily="2" charset="0"/>
              </a:rPr>
              <a:t>.</a:t>
            </a:r>
          </a:p>
        </p:txBody>
      </p:sp>
      <p:sp>
        <p:nvSpPr>
          <p:cNvPr id="3" name="Rectangle 2">
            <a:extLst>
              <a:ext uri="{FF2B5EF4-FFF2-40B4-BE49-F238E27FC236}">
                <a16:creationId xmlns:a16="http://schemas.microsoft.com/office/drawing/2014/main" xmlns="" id="{05FB3ABF-6A81-4458-9238-E4A96815CC7D}"/>
              </a:ext>
            </a:extLst>
          </p:cNvPr>
          <p:cNvSpPr/>
          <p:nvPr/>
        </p:nvSpPr>
        <p:spPr>
          <a:xfrm>
            <a:off x="6934230" y="4898671"/>
            <a:ext cx="5389198" cy="1754326"/>
          </a:xfrm>
          <a:prstGeom prst="rect">
            <a:avLst/>
          </a:prstGeom>
          <a:ln>
            <a:solidFill>
              <a:schemeClr val="tx1"/>
            </a:solidFill>
          </a:ln>
        </p:spPr>
        <p:txBody>
          <a:bodyPr wrap="square">
            <a:spAutoFit/>
          </a:bodyPr>
          <a:lstStyle/>
          <a:p>
            <a:pPr algn="ctr" eaLnBrk="0" fontAlgn="base" hangingPunct="0">
              <a:spcBef>
                <a:spcPct val="0"/>
              </a:spcBef>
              <a:spcAft>
                <a:spcPct val="0"/>
              </a:spcAft>
            </a:pPr>
            <a:r>
              <a:rPr lang="en-US" u="sng" dirty="0">
                <a:solidFill>
                  <a:srgbClr val="FF0000"/>
                </a:solidFill>
                <a:latin typeface="Times" pitchFamily="2" charset="0"/>
              </a:rPr>
              <a:t>Regression/Beta Weigh/Path Coefficient</a:t>
            </a:r>
          </a:p>
          <a:p>
            <a:pPr eaLnBrk="0" fontAlgn="base" hangingPunct="0">
              <a:spcBef>
                <a:spcPct val="0"/>
              </a:spcBef>
              <a:spcAft>
                <a:spcPct val="0"/>
              </a:spcAft>
            </a:pPr>
            <a:r>
              <a:rPr lang="en-US" dirty="0">
                <a:solidFill>
                  <a:prstClr val="black"/>
                </a:solidFill>
                <a:latin typeface="Times" pitchFamily="2" charset="0"/>
              </a:rPr>
              <a:t>How much change does one variable create on another</a:t>
            </a:r>
          </a:p>
          <a:p>
            <a:pPr algn="ctr" eaLnBrk="0" fontAlgn="base" hangingPunct="0">
              <a:spcBef>
                <a:spcPct val="0"/>
              </a:spcBef>
              <a:spcAft>
                <a:spcPct val="0"/>
              </a:spcAft>
            </a:pPr>
            <a:r>
              <a:rPr lang="en-US" u="sng" dirty="0">
                <a:solidFill>
                  <a:srgbClr val="FF0000"/>
                </a:solidFill>
                <a:latin typeface="Times" pitchFamily="2" charset="0"/>
              </a:rPr>
              <a:t>and p-value – ex. 0.05</a:t>
            </a:r>
          </a:p>
          <a:p>
            <a:pPr eaLnBrk="0" fontAlgn="base" hangingPunct="0">
              <a:spcBef>
                <a:spcPct val="0"/>
              </a:spcBef>
              <a:spcAft>
                <a:spcPct val="0"/>
              </a:spcAft>
            </a:pPr>
            <a:r>
              <a:rPr lang="en-US" dirty="0">
                <a:solidFill>
                  <a:prstClr val="black"/>
                </a:solidFill>
                <a:latin typeface="Times" pitchFamily="2" charset="0"/>
              </a:rPr>
              <a:t>Probability that the result IS by chance </a:t>
            </a:r>
          </a:p>
          <a:p>
            <a:pPr algn="ctr" eaLnBrk="0" fontAlgn="base" hangingPunct="0">
              <a:spcBef>
                <a:spcPct val="0"/>
              </a:spcBef>
              <a:spcAft>
                <a:spcPct val="0"/>
              </a:spcAft>
            </a:pPr>
            <a:r>
              <a:rPr lang="en-US" u="sng" dirty="0">
                <a:solidFill>
                  <a:srgbClr val="FF0000"/>
                </a:solidFill>
                <a:latin typeface="Times" pitchFamily="2" charset="0"/>
              </a:rPr>
              <a:t>1 minus p-value - ex 0.95</a:t>
            </a:r>
          </a:p>
          <a:p>
            <a:pPr eaLnBrk="0" fontAlgn="base" hangingPunct="0">
              <a:spcBef>
                <a:spcPct val="0"/>
              </a:spcBef>
              <a:spcAft>
                <a:spcPct val="0"/>
              </a:spcAft>
            </a:pPr>
            <a:r>
              <a:rPr lang="en-US" dirty="0">
                <a:solidFill>
                  <a:prstClr val="black"/>
                </a:solidFill>
                <a:latin typeface="Times" pitchFamily="2" charset="0"/>
              </a:rPr>
              <a:t>Probability that result holds true</a:t>
            </a:r>
          </a:p>
        </p:txBody>
      </p:sp>
    </p:spTree>
    <p:extLst>
      <p:ext uri="{BB962C8B-B14F-4D97-AF65-F5344CB8AC3E}">
        <p14:creationId xmlns:p14="http://schemas.microsoft.com/office/powerpoint/2010/main" xmlns="" val="167193723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 name="Content Placeholder 3">
            <a:extLst>
              <a:ext uri="{FF2B5EF4-FFF2-40B4-BE49-F238E27FC236}">
                <a16:creationId xmlns:a16="http://schemas.microsoft.com/office/drawing/2014/main" xmlns="" id="{1E2E061B-2D15-3D4C-AD18-F4BA19FD4DF3}"/>
              </a:ext>
            </a:extLst>
          </p:cNvPr>
          <p:cNvSpPr txBox="1">
            <a:spLocks noChangeArrowheads="1"/>
          </p:cNvSpPr>
          <p:nvPr/>
        </p:nvSpPr>
        <p:spPr bwMode="auto">
          <a:xfrm>
            <a:off x="1915660" y="1058985"/>
            <a:ext cx="8382000" cy="1093787"/>
          </a:xfrm>
          <a:prstGeom prst="rect">
            <a:avLst/>
          </a:prstGeom>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438150" indent="-319088" algn="l" rtl="0" eaLnBrk="0" fontAlgn="base" hangingPunct="0">
              <a:spcBef>
                <a:spcPct val="0"/>
              </a:spcBef>
              <a:spcAft>
                <a:spcPct val="0"/>
              </a:spcAft>
              <a:buClr>
                <a:srgbClr val="17375E"/>
              </a:buClr>
              <a:buSzPct val="80000"/>
              <a:buFont typeface="Wingdings 2" pitchFamily="2" charset="2"/>
              <a:buChar char=""/>
              <a:defRPr sz="3200" kern="1200">
                <a:solidFill>
                  <a:schemeClr val="tx1"/>
                </a:solidFill>
                <a:latin typeface="Calibri" pitchFamily="34" charset="0"/>
                <a:ea typeface="ＭＳ Ｐゴシック" charset="0"/>
                <a:cs typeface="Times New Roman" pitchFamily="18" charset="0"/>
              </a:defRPr>
            </a:lvl1pPr>
            <a:lvl2pPr marL="730250" indent="-273050" algn="l" rtl="0" eaLnBrk="0" fontAlgn="base" hangingPunct="0">
              <a:spcBef>
                <a:spcPct val="20000"/>
              </a:spcBef>
              <a:spcAft>
                <a:spcPct val="0"/>
              </a:spcAft>
              <a:buClr>
                <a:srgbClr val="CBB845"/>
              </a:buClr>
              <a:buSzPct val="90000"/>
              <a:buFont typeface="Wingdings" pitchFamily="2" charset="2"/>
              <a:buChar char=""/>
              <a:defRPr sz="2800" kern="1200">
                <a:solidFill>
                  <a:schemeClr val="tx1"/>
                </a:solidFill>
                <a:latin typeface="Calibri" pitchFamily="34" charset="0"/>
                <a:ea typeface="Times New Roman" charset="0"/>
                <a:cs typeface="Times New Roman" pitchFamily="18" charset="0"/>
              </a:defRPr>
            </a:lvl2pPr>
            <a:lvl3pPr marL="995363" indent="-228600" algn="l" rtl="0" eaLnBrk="0" fontAlgn="base" hangingPunct="0">
              <a:spcBef>
                <a:spcPct val="20000"/>
              </a:spcBef>
              <a:spcAft>
                <a:spcPct val="0"/>
              </a:spcAft>
              <a:buClr>
                <a:srgbClr val="7F7F7F"/>
              </a:buClr>
              <a:buFont typeface="Arial" panose="020B0604020202020204" pitchFamily="34" charset="0"/>
              <a:buChar char="▪"/>
              <a:defRPr sz="2400" kern="1200">
                <a:solidFill>
                  <a:schemeClr val="tx1"/>
                </a:solidFill>
                <a:latin typeface="Calibri" pitchFamily="34" charset="0"/>
                <a:ea typeface="Times New Roman" charset="0"/>
                <a:cs typeface="Times New Roman" pitchFamily="18" charset="0"/>
              </a:defRPr>
            </a:lvl3pPr>
            <a:lvl4pPr marL="1216025" indent="-182563" algn="l" rtl="0" eaLnBrk="0" fontAlgn="base" hangingPunct="0">
              <a:spcBef>
                <a:spcPct val="20000"/>
              </a:spcBef>
              <a:spcAft>
                <a:spcPct val="0"/>
              </a:spcAft>
              <a:buClr>
                <a:srgbClr val="948A54"/>
              </a:buClr>
              <a:buFont typeface="Arial" panose="020B0604020202020204" pitchFamily="34" charset="0"/>
              <a:buChar char="▪"/>
              <a:defRPr sz="2000" kern="1200">
                <a:solidFill>
                  <a:schemeClr val="tx1"/>
                </a:solidFill>
                <a:latin typeface="Calibri" pitchFamily="34" charset="0"/>
                <a:ea typeface="Times New Roman" charset="0"/>
                <a:cs typeface="Times New Roman" pitchFamily="18" charset="0"/>
              </a:defRPr>
            </a:lvl4pPr>
            <a:lvl5pPr marL="1425575" indent="-182563" algn="l" rtl="0" eaLnBrk="0" fontAlgn="base" hangingPunct="0">
              <a:spcBef>
                <a:spcPct val="20000"/>
              </a:spcBef>
              <a:spcAft>
                <a:spcPct val="0"/>
              </a:spcAft>
              <a:buClr>
                <a:srgbClr val="95B3D7"/>
              </a:buClr>
              <a:buFont typeface="Wingdings 3" pitchFamily="2" charset="2"/>
              <a:buChar char=""/>
              <a:defRPr lang="en-US" sz="2000" kern="1200">
                <a:solidFill>
                  <a:schemeClr val="tx1"/>
                </a:solidFill>
                <a:latin typeface="Calibri" pitchFamily="34" charset="0"/>
                <a:ea typeface="Times New Roman" charset="0"/>
                <a:cs typeface="Times New Roman" pitchFamily="18" charset="0"/>
              </a:defRPr>
            </a:lvl5pPr>
            <a:lvl6pPr marL="1627632" indent="-182880" algn="l" rtl="0" eaLnBrk="1" latinLnBrk="0" hangingPunct="1">
              <a:spcBef>
                <a:spcPct val="20000"/>
              </a:spcBef>
              <a:buClr>
                <a:schemeClr val="accent6"/>
              </a:buClr>
              <a:buSzPct val="100000"/>
              <a:buFont typeface="Wingdings 2"/>
              <a:buChar char=""/>
              <a:defRPr kumimoji="0" sz="2000" kern="1200">
                <a:solidFill>
                  <a:schemeClr val="tx1"/>
                </a:solidFill>
                <a:latin typeface="+mn-lt"/>
                <a:ea typeface="+mn-ea"/>
                <a:cs typeface="+mn-cs"/>
              </a:defRPr>
            </a:lvl6pPr>
            <a:lvl7pPr marL="1828800" indent="-182880" algn="l" rtl="0" eaLnBrk="1" latinLnBrk="0" hangingPunct="1">
              <a:spcBef>
                <a:spcPct val="20000"/>
              </a:spcBef>
              <a:buClr>
                <a:schemeClr val="accent1"/>
              </a:buClr>
              <a:buSzPct val="100000"/>
              <a:buFont typeface="Wingdings 2"/>
              <a:buChar char=""/>
              <a:defRPr kumimoji="0" sz="1800" kern="1200">
                <a:solidFill>
                  <a:schemeClr val="tx1"/>
                </a:solidFill>
                <a:latin typeface="+mn-lt"/>
                <a:ea typeface="+mn-ea"/>
                <a:cs typeface="+mn-cs"/>
              </a:defRPr>
            </a:lvl7pPr>
            <a:lvl8pPr marL="2029968" indent="-182880" algn="l" rtl="0" eaLnBrk="1" latinLnBrk="0" hangingPunct="1">
              <a:spcBef>
                <a:spcPct val="20000"/>
              </a:spcBef>
              <a:buClr>
                <a:schemeClr val="accent2"/>
              </a:buClr>
              <a:buFont typeface="Wingdings 2" pitchFamily="18" charset="2"/>
              <a:buChar char=""/>
              <a:defRPr kumimoji="0" sz="1800" kern="1200">
                <a:solidFill>
                  <a:schemeClr val="tx1"/>
                </a:solidFill>
                <a:latin typeface="+mn-lt"/>
                <a:ea typeface="+mn-ea"/>
                <a:cs typeface="+mn-cs"/>
              </a:defRPr>
            </a:lvl8pPr>
            <a:lvl9pPr marL="2231136" indent="-182880" algn="l" rtl="0" eaLnBrk="1" latinLnBrk="0" hangingPunct="1">
              <a:spcBef>
                <a:spcPct val="20000"/>
              </a:spcBef>
              <a:buClr>
                <a:schemeClr val="accent3"/>
              </a:buClr>
              <a:buFont typeface="Wingdings 2" pitchFamily="18" charset="2"/>
              <a:buChar char=""/>
              <a:defRPr kumimoji="0" sz="1800" kern="1200" baseline="0">
                <a:solidFill>
                  <a:schemeClr val="tx1"/>
                </a:solidFill>
                <a:latin typeface="+mn-lt"/>
                <a:ea typeface="+mn-ea"/>
                <a:cs typeface="+mn-cs"/>
              </a:defRPr>
            </a:lvl9pPr>
            <a:extLst/>
          </a:lstStyle>
          <a:p>
            <a:pPr eaLnBrk="1" hangingPunct="1"/>
            <a:r>
              <a:rPr lang="en-US" altLang="en-US" sz="2400" dirty="0">
                <a:solidFill>
                  <a:prstClr val="black"/>
                </a:solidFill>
                <a:ea typeface="ＭＳ Ｐゴシック" panose="020B0600070205080204" pitchFamily="34" charset="-128"/>
              </a:rPr>
              <a:t>Removal of Outliers – i.e. removal of </a:t>
            </a:r>
            <a:r>
              <a:rPr lang="en-US" altLang="en-US" sz="2400" u="sng" dirty="0">
                <a:solidFill>
                  <a:srgbClr val="FF0000"/>
                </a:solidFill>
                <a:ea typeface="ＭＳ Ｐゴシック" panose="020B0600070205080204" pitchFamily="34" charset="-128"/>
              </a:rPr>
              <a:t>specific responses </a:t>
            </a:r>
            <a:r>
              <a:rPr lang="en-US" altLang="en-US" sz="2400" dirty="0">
                <a:solidFill>
                  <a:prstClr val="black"/>
                </a:solidFill>
                <a:ea typeface="ＭＳ Ｐゴシック" panose="020B0600070205080204" pitchFamily="34" charset="-128"/>
              </a:rPr>
              <a:t>not behaving similar to rest</a:t>
            </a:r>
          </a:p>
          <a:p>
            <a:pPr eaLnBrk="1" hangingPunct="1"/>
            <a:r>
              <a:rPr lang="en-US" altLang="en-US" sz="2400" dirty="0">
                <a:solidFill>
                  <a:prstClr val="black"/>
                </a:solidFill>
                <a:ea typeface="ＭＳ Ｐゴシック" panose="020B0600070205080204" pitchFamily="34" charset="-128"/>
              </a:rPr>
              <a:t>Google</a:t>
            </a:r>
          </a:p>
          <a:p>
            <a:pPr lvl="1" eaLnBrk="1" hangingPunct="1"/>
            <a:r>
              <a:rPr lang="en-US" altLang="en-US" sz="2000" dirty="0">
                <a:solidFill>
                  <a:prstClr val="black"/>
                </a:solidFill>
                <a:ea typeface="ＭＳ Ｐゴシック" panose="020B0600070205080204" pitchFamily="34" charset="-128"/>
              </a:rPr>
              <a:t>Data Analysis Outliers</a:t>
            </a:r>
          </a:p>
        </p:txBody>
      </p:sp>
      <p:pic>
        <p:nvPicPr>
          <p:cNvPr id="5" name="Picture 4">
            <a:extLst>
              <a:ext uri="{FF2B5EF4-FFF2-40B4-BE49-F238E27FC236}">
                <a16:creationId xmlns:a16="http://schemas.microsoft.com/office/drawing/2014/main" xmlns="" id="{2E3F9C82-469D-4802-A813-EC5C382C5033}"/>
              </a:ext>
            </a:extLst>
          </p:cNvPr>
          <p:cNvPicPr>
            <a:picLocks noChangeAspect="1"/>
          </p:cNvPicPr>
          <p:nvPr/>
        </p:nvPicPr>
        <p:blipFill rotWithShape="1">
          <a:blip r:embed="rId3" cstate="print">
            <a:extLst>
              <a:ext uri="{28A0092B-C50C-407E-A947-70E740481C1C}">
                <a14:useLocalDpi xmlns:a14="http://schemas.microsoft.com/office/drawing/2010/main" xmlns="" val="0"/>
              </a:ext>
            </a:extLst>
          </a:blip>
          <a:srcRect l="1186" r="1186" b="78972"/>
          <a:stretch/>
        </p:blipFill>
        <p:spPr>
          <a:xfrm>
            <a:off x="1517650" y="-26987"/>
            <a:ext cx="9150351" cy="1093787"/>
          </a:xfrm>
          <a:prstGeom prst="rect">
            <a:avLst/>
          </a:prstGeom>
        </p:spPr>
      </p:pic>
      <p:sp>
        <p:nvSpPr>
          <p:cNvPr id="7" name="TextBox 6">
            <a:extLst>
              <a:ext uri="{FF2B5EF4-FFF2-40B4-BE49-F238E27FC236}">
                <a16:creationId xmlns:a16="http://schemas.microsoft.com/office/drawing/2014/main" xmlns="" id="{FF448204-6B1A-4CFD-B1C3-B342882BB021}"/>
              </a:ext>
            </a:extLst>
          </p:cNvPr>
          <p:cNvSpPr txBox="1"/>
          <p:nvPr/>
        </p:nvSpPr>
        <p:spPr>
          <a:xfrm>
            <a:off x="4915503" y="253006"/>
            <a:ext cx="2823209" cy="523220"/>
          </a:xfrm>
          <a:prstGeom prst="rect">
            <a:avLst/>
          </a:prstGeom>
          <a:noFill/>
        </p:spPr>
        <p:txBody>
          <a:bodyPr wrap="none" rtlCol="0">
            <a:spAutoFit/>
          </a:bodyPr>
          <a:lstStyle/>
          <a:p>
            <a:pPr eaLnBrk="0" fontAlgn="base" hangingPunct="0">
              <a:spcBef>
                <a:spcPct val="0"/>
              </a:spcBef>
              <a:spcAft>
                <a:spcPct val="0"/>
              </a:spcAft>
            </a:pPr>
            <a:r>
              <a:rPr lang="en-US" sz="2800" dirty="0">
                <a:solidFill>
                  <a:prstClr val="white"/>
                </a:solidFill>
                <a:latin typeface="Times" pitchFamily="2" charset="0"/>
              </a:rPr>
              <a:t>What is an Outlier</a:t>
            </a:r>
          </a:p>
        </p:txBody>
      </p:sp>
      <p:pic>
        <p:nvPicPr>
          <p:cNvPr id="3" name="Picture 2">
            <a:extLst>
              <a:ext uri="{FF2B5EF4-FFF2-40B4-BE49-F238E27FC236}">
                <a16:creationId xmlns:a16="http://schemas.microsoft.com/office/drawing/2014/main" xmlns="" id="{46DB78A2-0D4D-4ED9-9F9F-ABFD6C42138C}"/>
              </a:ext>
            </a:extLst>
          </p:cNvPr>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a:off x="6115346" y="2551061"/>
            <a:ext cx="3511551" cy="3511551"/>
          </a:xfrm>
          <a:prstGeom prst="rect">
            <a:avLst/>
          </a:prstGeom>
        </p:spPr>
      </p:pic>
      <p:sp>
        <p:nvSpPr>
          <p:cNvPr id="4" name="TextBox 3">
            <a:extLst>
              <a:ext uri="{FF2B5EF4-FFF2-40B4-BE49-F238E27FC236}">
                <a16:creationId xmlns:a16="http://schemas.microsoft.com/office/drawing/2014/main" xmlns="" id="{E4E3F1DA-2661-4A54-A046-7C3FFA85DB86}"/>
              </a:ext>
            </a:extLst>
          </p:cNvPr>
          <p:cNvSpPr txBox="1"/>
          <p:nvPr/>
        </p:nvSpPr>
        <p:spPr>
          <a:xfrm>
            <a:off x="6752578" y="1829605"/>
            <a:ext cx="2673425" cy="707886"/>
          </a:xfrm>
          <a:prstGeom prst="rect">
            <a:avLst/>
          </a:prstGeom>
          <a:noFill/>
        </p:spPr>
        <p:txBody>
          <a:bodyPr wrap="none" rtlCol="0">
            <a:spAutoFit/>
          </a:bodyPr>
          <a:lstStyle/>
          <a:p>
            <a:pPr algn="ctr" eaLnBrk="0" fontAlgn="base" hangingPunct="0">
              <a:spcBef>
                <a:spcPct val="0"/>
              </a:spcBef>
              <a:spcAft>
                <a:spcPct val="0"/>
              </a:spcAft>
            </a:pPr>
            <a:r>
              <a:rPr lang="en-US" sz="2000" b="1" dirty="0">
                <a:solidFill>
                  <a:prstClr val="black"/>
                </a:solidFill>
                <a:latin typeface="Times" pitchFamily="2" charset="0"/>
              </a:rPr>
              <a:t>Two Variable Example</a:t>
            </a:r>
          </a:p>
          <a:p>
            <a:pPr algn="ctr" eaLnBrk="0" fontAlgn="base" hangingPunct="0">
              <a:spcBef>
                <a:spcPct val="0"/>
              </a:spcBef>
              <a:spcAft>
                <a:spcPct val="0"/>
              </a:spcAft>
            </a:pPr>
            <a:r>
              <a:rPr lang="en-US" sz="2000" b="1" dirty="0">
                <a:solidFill>
                  <a:prstClr val="black"/>
                </a:solidFill>
                <a:latin typeface="Times" pitchFamily="2" charset="0"/>
              </a:rPr>
              <a:t>Correlation Plot Tool</a:t>
            </a:r>
          </a:p>
        </p:txBody>
      </p:sp>
      <p:sp>
        <p:nvSpPr>
          <p:cNvPr id="16" name="TextBox 15">
            <a:extLst>
              <a:ext uri="{FF2B5EF4-FFF2-40B4-BE49-F238E27FC236}">
                <a16:creationId xmlns:a16="http://schemas.microsoft.com/office/drawing/2014/main" xmlns="" id="{9201C2A5-A8C1-4C1D-B241-ED7175F2B834}"/>
              </a:ext>
            </a:extLst>
          </p:cNvPr>
          <p:cNvSpPr txBox="1"/>
          <p:nvPr/>
        </p:nvSpPr>
        <p:spPr>
          <a:xfrm>
            <a:off x="6942662" y="3669268"/>
            <a:ext cx="838691" cy="369332"/>
          </a:xfrm>
          <a:prstGeom prst="rect">
            <a:avLst/>
          </a:prstGeom>
          <a:noFill/>
        </p:spPr>
        <p:txBody>
          <a:bodyPr wrap="none" rtlCol="0">
            <a:spAutoFit/>
          </a:bodyPr>
          <a:lstStyle/>
          <a:p>
            <a:pPr eaLnBrk="0" fontAlgn="base" hangingPunct="0">
              <a:spcBef>
                <a:spcPct val="0"/>
              </a:spcBef>
              <a:spcAft>
                <a:spcPct val="0"/>
              </a:spcAft>
            </a:pPr>
            <a:r>
              <a:rPr lang="en-US" dirty="0">
                <a:solidFill>
                  <a:prstClr val="black"/>
                </a:solidFill>
                <a:latin typeface="Times" pitchFamily="2" charset="0"/>
              </a:rPr>
              <a:t>Outlier</a:t>
            </a:r>
          </a:p>
        </p:txBody>
      </p:sp>
    </p:spTree>
    <p:extLst>
      <p:ext uri="{BB962C8B-B14F-4D97-AF65-F5344CB8AC3E}">
        <p14:creationId xmlns:p14="http://schemas.microsoft.com/office/powerpoint/2010/main" xmlns="" val="235355021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xmlns="" id="{E0151F15-4DC3-434E-905D-DC60D29D113C}"/>
              </a:ext>
            </a:extLst>
          </p:cNvPr>
          <p:cNvPicPr>
            <a:picLocks noChangeAspect="1"/>
          </p:cNvPicPr>
          <p:nvPr/>
        </p:nvPicPr>
        <p:blipFill rotWithShape="1">
          <a:blip r:embed="rId3" cstate="print"/>
          <a:srcRect l="30000" t="24379" r="56176" b="14939"/>
          <a:stretch/>
        </p:blipFill>
        <p:spPr>
          <a:xfrm>
            <a:off x="8563965" y="1633952"/>
            <a:ext cx="2089039" cy="4995449"/>
          </a:xfrm>
          <a:prstGeom prst="rect">
            <a:avLst/>
          </a:prstGeom>
        </p:spPr>
      </p:pic>
      <p:pic>
        <p:nvPicPr>
          <p:cNvPr id="22" name="Picture 21">
            <a:extLst>
              <a:ext uri="{FF2B5EF4-FFF2-40B4-BE49-F238E27FC236}">
                <a16:creationId xmlns:a16="http://schemas.microsoft.com/office/drawing/2014/main" xmlns="" id="{383DEF2C-A7AF-49CD-9141-4C589A6A6BE8}"/>
              </a:ext>
            </a:extLst>
          </p:cNvPr>
          <p:cNvPicPr>
            <a:picLocks noChangeAspect="1"/>
          </p:cNvPicPr>
          <p:nvPr/>
        </p:nvPicPr>
        <p:blipFill rotWithShape="1">
          <a:blip r:embed="rId4" cstate="print"/>
          <a:srcRect l="29433" t="14937" r="58014" b="22039"/>
          <a:stretch/>
        </p:blipFill>
        <p:spPr>
          <a:xfrm>
            <a:off x="6470184" y="1565287"/>
            <a:ext cx="1929737" cy="5197584"/>
          </a:xfrm>
          <a:prstGeom prst="rect">
            <a:avLst/>
          </a:prstGeom>
        </p:spPr>
      </p:pic>
      <p:sp>
        <p:nvSpPr>
          <p:cNvPr id="8" name="Content Placeholder 3">
            <a:extLst>
              <a:ext uri="{FF2B5EF4-FFF2-40B4-BE49-F238E27FC236}">
                <a16:creationId xmlns:a16="http://schemas.microsoft.com/office/drawing/2014/main" xmlns="" id="{1E2E061B-2D15-3D4C-AD18-F4BA19FD4DF3}"/>
              </a:ext>
            </a:extLst>
          </p:cNvPr>
          <p:cNvSpPr txBox="1">
            <a:spLocks noChangeArrowheads="1"/>
          </p:cNvSpPr>
          <p:nvPr/>
        </p:nvSpPr>
        <p:spPr bwMode="auto">
          <a:xfrm>
            <a:off x="1901824" y="1008816"/>
            <a:ext cx="8382000" cy="1093787"/>
          </a:xfrm>
          <a:prstGeom prst="rect">
            <a:avLst/>
          </a:prstGeom>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438150" indent="-319088" algn="l" rtl="0" eaLnBrk="0" fontAlgn="base" hangingPunct="0">
              <a:spcBef>
                <a:spcPct val="0"/>
              </a:spcBef>
              <a:spcAft>
                <a:spcPct val="0"/>
              </a:spcAft>
              <a:buClr>
                <a:srgbClr val="17375E"/>
              </a:buClr>
              <a:buSzPct val="80000"/>
              <a:buFont typeface="Wingdings 2" pitchFamily="2" charset="2"/>
              <a:buChar char=""/>
              <a:defRPr sz="3200" kern="1200">
                <a:solidFill>
                  <a:schemeClr val="tx1"/>
                </a:solidFill>
                <a:latin typeface="Calibri" pitchFamily="34" charset="0"/>
                <a:ea typeface="ＭＳ Ｐゴシック" charset="0"/>
                <a:cs typeface="Times New Roman" pitchFamily="18" charset="0"/>
              </a:defRPr>
            </a:lvl1pPr>
            <a:lvl2pPr marL="730250" indent="-273050" algn="l" rtl="0" eaLnBrk="0" fontAlgn="base" hangingPunct="0">
              <a:spcBef>
                <a:spcPct val="20000"/>
              </a:spcBef>
              <a:spcAft>
                <a:spcPct val="0"/>
              </a:spcAft>
              <a:buClr>
                <a:srgbClr val="CBB845"/>
              </a:buClr>
              <a:buSzPct val="90000"/>
              <a:buFont typeface="Wingdings" pitchFamily="2" charset="2"/>
              <a:buChar char=""/>
              <a:defRPr sz="2800" kern="1200">
                <a:solidFill>
                  <a:schemeClr val="tx1"/>
                </a:solidFill>
                <a:latin typeface="Calibri" pitchFamily="34" charset="0"/>
                <a:ea typeface="Times New Roman" charset="0"/>
                <a:cs typeface="Times New Roman" pitchFamily="18" charset="0"/>
              </a:defRPr>
            </a:lvl2pPr>
            <a:lvl3pPr marL="995363" indent="-228600" algn="l" rtl="0" eaLnBrk="0" fontAlgn="base" hangingPunct="0">
              <a:spcBef>
                <a:spcPct val="20000"/>
              </a:spcBef>
              <a:spcAft>
                <a:spcPct val="0"/>
              </a:spcAft>
              <a:buClr>
                <a:srgbClr val="7F7F7F"/>
              </a:buClr>
              <a:buFont typeface="Arial" panose="020B0604020202020204" pitchFamily="34" charset="0"/>
              <a:buChar char="▪"/>
              <a:defRPr sz="2400" kern="1200">
                <a:solidFill>
                  <a:schemeClr val="tx1"/>
                </a:solidFill>
                <a:latin typeface="Calibri" pitchFamily="34" charset="0"/>
                <a:ea typeface="Times New Roman" charset="0"/>
                <a:cs typeface="Times New Roman" pitchFamily="18" charset="0"/>
              </a:defRPr>
            </a:lvl3pPr>
            <a:lvl4pPr marL="1216025" indent="-182563" algn="l" rtl="0" eaLnBrk="0" fontAlgn="base" hangingPunct="0">
              <a:spcBef>
                <a:spcPct val="20000"/>
              </a:spcBef>
              <a:spcAft>
                <a:spcPct val="0"/>
              </a:spcAft>
              <a:buClr>
                <a:srgbClr val="948A54"/>
              </a:buClr>
              <a:buFont typeface="Arial" panose="020B0604020202020204" pitchFamily="34" charset="0"/>
              <a:buChar char="▪"/>
              <a:defRPr sz="2000" kern="1200">
                <a:solidFill>
                  <a:schemeClr val="tx1"/>
                </a:solidFill>
                <a:latin typeface="Calibri" pitchFamily="34" charset="0"/>
                <a:ea typeface="Times New Roman" charset="0"/>
                <a:cs typeface="Times New Roman" pitchFamily="18" charset="0"/>
              </a:defRPr>
            </a:lvl4pPr>
            <a:lvl5pPr marL="1425575" indent="-182563" algn="l" rtl="0" eaLnBrk="0" fontAlgn="base" hangingPunct="0">
              <a:spcBef>
                <a:spcPct val="20000"/>
              </a:spcBef>
              <a:spcAft>
                <a:spcPct val="0"/>
              </a:spcAft>
              <a:buClr>
                <a:srgbClr val="95B3D7"/>
              </a:buClr>
              <a:buFont typeface="Wingdings 3" pitchFamily="2" charset="2"/>
              <a:buChar char=""/>
              <a:defRPr lang="en-US" sz="2000" kern="1200">
                <a:solidFill>
                  <a:schemeClr val="tx1"/>
                </a:solidFill>
                <a:latin typeface="Calibri" pitchFamily="34" charset="0"/>
                <a:ea typeface="Times New Roman" charset="0"/>
                <a:cs typeface="Times New Roman" pitchFamily="18" charset="0"/>
              </a:defRPr>
            </a:lvl5pPr>
            <a:lvl6pPr marL="1627632" indent="-182880" algn="l" rtl="0" eaLnBrk="1" latinLnBrk="0" hangingPunct="1">
              <a:spcBef>
                <a:spcPct val="20000"/>
              </a:spcBef>
              <a:buClr>
                <a:schemeClr val="accent6"/>
              </a:buClr>
              <a:buSzPct val="100000"/>
              <a:buFont typeface="Wingdings 2"/>
              <a:buChar char=""/>
              <a:defRPr kumimoji="0" sz="2000" kern="1200">
                <a:solidFill>
                  <a:schemeClr val="tx1"/>
                </a:solidFill>
                <a:latin typeface="+mn-lt"/>
                <a:ea typeface="+mn-ea"/>
                <a:cs typeface="+mn-cs"/>
              </a:defRPr>
            </a:lvl6pPr>
            <a:lvl7pPr marL="1828800" indent="-182880" algn="l" rtl="0" eaLnBrk="1" latinLnBrk="0" hangingPunct="1">
              <a:spcBef>
                <a:spcPct val="20000"/>
              </a:spcBef>
              <a:buClr>
                <a:schemeClr val="accent1"/>
              </a:buClr>
              <a:buSzPct val="100000"/>
              <a:buFont typeface="Wingdings 2"/>
              <a:buChar char=""/>
              <a:defRPr kumimoji="0" sz="1800" kern="1200">
                <a:solidFill>
                  <a:schemeClr val="tx1"/>
                </a:solidFill>
                <a:latin typeface="+mn-lt"/>
                <a:ea typeface="+mn-ea"/>
                <a:cs typeface="+mn-cs"/>
              </a:defRPr>
            </a:lvl7pPr>
            <a:lvl8pPr marL="2029968" indent="-182880" algn="l" rtl="0" eaLnBrk="1" latinLnBrk="0" hangingPunct="1">
              <a:spcBef>
                <a:spcPct val="20000"/>
              </a:spcBef>
              <a:buClr>
                <a:schemeClr val="accent2"/>
              </a:buClr>
              <a:buFont typeface="Wingdings 2" pitchFamily="18" charset="2"/>
              <a:buChar char=""/>
              <a:defRPr kumimoji="0" sz="1800" kern="1200">
                <a:solidFill>
                  <a:schemeClr val="tx1"/>
                </a:solidFill>
                <a:latin typeface="+mn-lt"/>
                <a:ea typeface="+mn-ea"/>
                <a:cs typeface="+mn-cs"/>
              </a:defRPr>
            </a:lvl8pPr>
            <a:lvl9pPr marL="2231136" indent="-182880" algn="l" rtl="0" eaLnBrk="1" latinLnBrk="0" hangingPunct="1">
              <a:spcBef>
                <a:spcPct val="20000"/>
              </a:spcBef>
              <a:buClr>
                <a:schemeClr val="accent3"/>
              </a:buClr>
              <a:buFont typeface="Wingdings 2" pitchFamily="18" charset="2"/>
              <a:buChar char=""/>
              <a:defRPr kumimoji="0" sz="1800" kern="1200" baseline="0">
                <a:solidFill>
                  <a:schemeClr val="tx1"/>
                </a:solidFill>
                <a:latin typeface="+mn-lt"/>
                <a:ea typeface="+mn-ea"/>
                <a:cs typeface="+mn-cs"/>
              </a:defRPr>
            </a:lvl9pPr>
            <a:extLst/>
          </a:lstStyle>
          <a:p>
            <a:pPr eaLnBrk="1" hangingPunct="1"/>
            <a:r>
              <a:rPr lang="en-US" altLang="en-US" sz="2400" dirty="0">
                <a:solidFill>
                  <a:prstClr val="black"/>
                </a:solidFill>
                <a:ea typeface="ＭＳ Ｐゴシック" panose="020B0600070205080204" pitchFamily="34" charset="-128"/>
              </a:rPr>
              <a:t>4 Indicators Example - Box Plot Tool – Sample Size 442</a:t>
            </a:r>
          </a:p>
        </p:txBody>
      </p:sp>
      <p:pic>
        <p:nvPicPr>
          <p:cNvPr id="5" name="Picture 4">
            <a:extLst>
              <a:ext uri="{FF2B5EF4-FFF2-40B4-BE49-F238E27FC236}">
                <a16:creationId xmlns:a16="http://schemas.microsoft.com/office/drawing/2014/main" xmlns="" id="{2E3F9C82-469D-4802-A813-EC5C382C5033}"/>
              </a:ext>
            </a:extLst>
          </p:cNvPr>
          <p:cNvPicPr>
            <a:picLocks noChangeAspect="1"/>
          </p:cNvPicPr>
          <p:nvPr/>
        </p:nvPicPr>
        <p:blipFill rotWithShape="1">
          <a:blip r:embed="rId5" cstate="print">
            <a:extLst>
              <a:ext uri="{28A0092B-C50C-407E-A947-70E740481C1C}">
                <a14:useLocalDpi xmlns:a14="http://schemas.microsoft.com/office/drawing/2010/main" xmlns="" val="0"/>
              </a:ext>
            </a:extLst>
          </a:blip>
          <a:srcRect l="1186" r="1186" b="78972"/>
          <a:stretch/>
        </p:blipFill>
        <p:spPr>
          <a:xfrm>
            <a:off x="1517650" y="-26987"/>
            <a:ext cx="9150351" cy="1093787"/>
          </a:xfrm>
          <a:prstGeom prst="rect">
            <a:avLst/>
          </a:prstGeom>
        </p:spPr>
      </p:pic>
      <p:sp>
        <p:nvSpPr>
          <p:cNvPr id="7" name="TextBox 6">
            <a:extLst>
              <a:ext uri="{FF2B5EF4-FFF2-40B4-BE49-F238E27FC236}">
                <a16:creationId xmlns:a16="http://schemas.microsoft.com/office/drawing/2014/main" xmlns="" id="{FF448204-6B1A-4CFD-B1C3-B342882BB021}"/>
              </a:ext>
            </a:extLst>
          </p:cNvPr>
          <p:cNvSpPr txBox="1"/>
          <p:nvPr/>
        </p:nvSpPr>
        <p:spPr>
          <a:xfrm>
            <a:off x="2554474" y="95129"/>
            <a:ext cx="6869381" cy="892552"/>
          </a:xfrm>
          <a:prstGeom prst="rect">
            <a:avLst/>
          </a:prstGeom>
          <a:noFill/>
        </p:spPr>
        <p:txBody>
          <a:bodyPr wrap="none" rtlCol="0">
            <a:spAutoFit/>
          </a:bodyPr>
          <a:lstStyle/>
          <a:p>
            <a:pPr eaLnBrk="0" fontAlgn="base" hangingPunct="0">
              <a:spcBef>
                <a:spcPct val="0"/>
              </a:spcBef>
              <a:spcAft>
                <a:spcPct val="0"/>
              </a:spcAft>
            </a:pPr>
            <a:r>
              <a:rPr lang="en-US" sz="2800" dirty="0">
                <a:solidFill>
                  <a:prstClr val="white"/>
                </a:solidFill>
                <a:latin typeface="Times" pitchFamily="2" charset="0"/>
              </a:rPr>
              <a:t>Data Cleansing – Outlier Removal by Variable</a:t>
            </a:r>
          </a:p>
          <a:p>
            <a:pPr eaLnBrk="0" fontAlgn="base" hangingPunct="0">
              <a:spcBef>
                <a:spcPct val="0"/>
              </a:spcBef>
              <a:spcAft>
                <a:spcPct val="0"/>
              </a:spcAft>
            </a:pPr>
            <a:r>
              <a:rPr lang="en-US" sz="2400" dirty="0">
                <a:solidFill>
                  <a:prstClr val="white"/>
                </a:solidFill>
                <a:latin typeface="Times" pitchFamily="2" charset="0"/>
              </a:rPr>
              <a:t>i.e. Assess Indicators Associated with One Variable</a:t>
            </a:r>
            <a:endParaRPr lang="en-US" sz="2800" dirty="0">
              <a:solidFill>
                <a:prstClr val="white"/>
              </a:solidFill>
              <a:latin typeface="Times" pitchFamily="2" charset="0"/>
            </a:endParaRPr>
          </a:p>
        </p:txBody>
      </p:sp>
      <p:pic>
        <p:nvPicPr>
          <p:cNvPr id="10" name="Picture 9">
            <a:extLst>
              <a:ext uri="{FF2B5EF4-FFF2-40B4-BE49-F238E27FC236}">
                <a16:creationId xmlns:a16="http://schemas.microsoft.com/office/drawing/2014/main" xmlns="" id="{64397B56-80C8-4C35-AF35-1E4DC5CE9AAA}"/>
              </a:ext>
            </a:extLst>
          </p:cNvPr>
          <p:cNvPicPr>
            <a:picLocks noChangeAspect="1"/>
          </p:cNvPicPr>
          <p:nvPr/>
        </p:nvPicPr>
        <p:blipFill rotWithShape="1">
          <a:blip r:embed="rId6" cstate="print"/>
          <a:srcRect l="17148" t="8548" r="56823" b="76931"/>
          <a:stretch/>
        </p:blipFill>
        <p:spPr>
          <a:xfrm>
            <a:off x="1894341" y="2554481"/>
            <a:ext cx="3485613" cy="1093787"/>
          </a:xfrm>
          <a:prstGeom prst="rect">
            <a:avLst/>
          </a:prstGeom>
        </p:spPr>
      </p:pic>
      <p:sp>
        <p:nvSpPr>
          <p:cNvPr id="16" name="TextBox 15">
            <a:extLst>
              <a:ext uri="{FF2B5EF4-FFF2-40B4-BE49-F238E27FC236}">
                <a16:creationId xmlns:a16="http://schemas.microsoft.com/office/drawing/2014/main" xmlns="" id="{9201C2A5-A8C1-4C1D-B241-ED7175F2B834}"/>
              </a:ext>
            </a:extLst>
          </p:cNvPr>
          <p:cNvSpPr txBox="1"/>
          <p:nvPr/>
        </p:nvSpPr>
        <p:spPr>
          <a:xfrm>
            <a:off x="7844277" y="5396577"/>
            <a:ext cx="1473480" cy="646331"/>
          </a:xfrm>
          <a:prstGeom prst="rect">
            <a:avLst/>
          </a:prstGeom>
          <a:noFill/>
        </p:spPr>
        <p:txBody>
          <a:bodyPr wrap="none" rtlCol="0">
            <a:spAutoFit/>
          </a:bodyPr>
          <a:lstStyle/>
          <a:p>
            <a:pPr algn="ctr" eaLnBrk="0" fontAlgn="base" hangingPunct="0">
              <a:spcBef>
                <a:spcPct val="0"/>
              </a:spcBef>
              <a:spcAft>
                <a:spcPct val="0"/>
              </a:spcAft>
            </a:pPr>
            <a:r>
              <a:rPr lang="en-US" dirty="0">
                <a:solidFill>
                  <a:srgbClr val="FF0000"/>
                </a:solidFill>
                <a:latin typeface="Times" pitchFamily="2" charset="0"/>
              </a:rPr>
              <a:t>Outliers</a:t>
            </a:r>
          </a:p>
          <a:p>
            <a:pPr algn="ctr" eaLnBrk="0" fontAlgn="base" hangingPunct="0">
              <a:spcBef>
                <a:spcPct val="0"/>
              </a:spcBef>
              <a:spcAft>
                <a:spcPct val="0"/>
              </a:spcAft>
            </a:pPr>
            <a:r>
              <a:rPr lang="en-US" dirty="0">
                <a:solidFill>
                  <a:srgbClr val="FF0000"/>
                </a:solidFill>
                <a:latin typeface="Times" pitchFamily="2" charset="0"/>
              </a:rPr>
              <a:t>(Response #’)</a:t>
            </a:r>
          </a:p>
        </p:txBody>
      </p:sp>
      <p:pic>
        <p:nvPicPr>
          <p:cNvPr id="21" name="Picture 20">
            <a:extLst>
              <a:ext uri="{FF2B5EF4-FFF2-40B4-BE49-F238E27FC236}">
                <a16:creationId xmlns:a16="http://schemas.microsoft.com/office/drawing/2014/main" xmlns="" id="{A36CF0DB-3820-4875-9B2D-8FB209F04ABF}"/>
              </a:ext>
            </a:extLst>
          </p:cNvPr>
          <p:cNvPicPr>
            <a:picLocks noChangeAspect="1"/>
          </p:cNvPicPr>
          <p:nvPr/>
        </p:nvPicPr>
        <p:blipFill rotWithShape="1">
          <a:blip r:embed="rId7" cstate="print"/>
          <a:srcRect l="14999" t="36020" r="62167" b="39143"/>
          <a:stretch/>
        </p:blipFill>
        <p:spPr>
          <a:xfrm>
            <a:off x="793103" y="3797621"/>
            <a:ext cx="4859776" cy="2278898"/>
          </a:xfrm>
          <a:prstGeom prst="rect">
            <a:avLst/>
          </a:prstGeom>
        </p:spPr>
      </p:pic>
      <p:sp>
        <p:nvSpPr>
          <p:cNvPr id="6" name="TextBox 5">
            <a:extLst>
              <a:ext uri="{FF2B5EF4-FFF2-40B4-BE49-F238E27FC236}">
                <a16:creationId xmlns:a16="http://schemas.microsoft.com/office/drawing/2014/main" xmlns="" id="{3D781A93-ACE8-4E59-A7D4-C60876BAF2B2}"/>
              </a:ext>
            </a:extLst>
          </p:cNvPr>
          <p:cNvSpPr txBox="1"/>
          <p:nvPr/>
        </p:nvSpPr>
        <p:spPr>
          <a:xfrm>
            <a:off x="6645294" y="1421211"/>
            <a:ext cx="1364476" cy="369332"/>
          </a:xfrm>
          <a:prstGeom prst="rect">
            <a:avLst/>
          </a:prstGeom>
          <a:solidFill>
            <a:schemeClr val="bg1"/>
          </a:solidFill>
          <a:ln>
            <a:noFill/>
          </a:ln>
        </p:spPr>
        <p:txBody>
          <a:bodyPr wrap="none" rtlCol="0">
            <a:spAutoFit/>
          </a:bodyPr>
          <a:lstStyle/>
          <a:p>
            <a:pPr eaLnBrk="0" fontAlgn="base" hangingPunct="0">
              <a:spcBef>
                <a:spcPct val="0"/>
              </a:spcBef>
              <a:spcAft>
                <a:spcPct val="0"/>
              </a:spcAft>
            </a:pPr>
            <a:r>
              <a:rPr lang="en-US" dirty="0">
                <a:solidFill>
                  <a:prstClr val="black"/>
                </a:solidFill>
                <a:latin typeface="Times" pitchFamily="2" charset="0"/>
              </a:rPr>
              <a:t>Indicator # 1</a:t>
            </a:r>
          </a:p>
        </p:txBody>
      </p:sp>
      <p:sp>
        <p:nvSpPr>
          <p:cNvPr id="17" name="TextBox 16">
            <a:extLst>
              <a:ext uri="{FF2B5EF4-FFF2-40B4-BE49-F238E27FC236}">
                <a16:creationId xmlns:a16="http://schemas.microsoft.com/office/drawing/2014/main" xmlns="" id="{2CB6B915-FB69-4086-B7F4-EC24B5E69694}"/>
              </a:ext>
            </a:extLst>
          </p:cNvPr>
          <p:cNvSpPr txBox="1"/>
          <p:nvPr/>
        </p:nvSpPr>
        <p:spPr>
          <a:xfrm>
            <a:off x="8501685" y="1459468"/>
            <a:ext cx="1364476" cy="369332"/>
          </a:xfrm>
          <a:prstGeom prst="rect">
            <a:avLst/>
          </a:prstGeom>
          <a:solidFill>
            <a:schemeClr val="bg1"/>
          </a:solidFill>
          <a:ln>
            <a:noFill/>
          </a:ln>
        </p:spPr>
        <p:txBody>
          <a:bodyPr wrap="none" rtlCol="0">
            <a:spAutoFit/>
          </a:bodyPr>
          <a:lstStyle/>
          <a:p>
            <a:pPr eaLnBrk="0" fontAlgn="base" hangingPunct="0">
              <a:spcBef>
                <a:spcPct val="0"/>
              </a:spcBef>
              <a:spcAft>
                <a:spcPct val="0"/>
              </a:spcAft>
            </a:pPr>
            <a:r>
              <a:rPr lang="en-US" dirty="0">
                <a:solidFill>
                  <a:prstClr val="black"/>
                </a:solidFill>
                <a:latin typeface="Times" pitchFamily="2" charset="0"/>
              </a:rPr>
              <a:t>Indicator # 2</a:t>
            </a:r>
          </a:p>
        </p:txBody>
      </p:sp>
      <p:sp>
        <p:nvSpPr>
          <p:cNvPr id="2" name="Oval 1">
            <a:extLst>
              <a:ext uri="{FF2B5EF4-FFF2-40B4-BE49-F238E27FC236}">
                <a16:creationId xmlns:a16="http://schemas.microsoft.com/office/drawing/2014/main" xmlns="" id="{155905EE-514A-4222-9E31-CD3598343153}"/>
              </a:ext>
            </a:extLst>
          </p:cNvPr>
          <p:cNvSpPr/>
          <p:nvPr/>
        </p:nvSpPr>
        <p:spPr>
          <a:xfrm>
            <a:off x="3508310" y="2682699"/>
            <a:ext cx="1632858" cy="84427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2">
            <a:extLst>
              <a:ext uri="{FF2B5EF4-FFF2-40B4-BE49-F238E27FC236}">
                <a16:creationId xmlns:a16="http://schemas.microsoft.com/office/drawing/2014/main" xmlns="" id="{27AD2BFA-BE39-4661-A993-1E54A8EC21A2}"/>
              </a:ext>
            </a:extLst>
          </p:cNvPr>
          <p:cNvSpPr/>
          <p:nvPr/>
        </p:nvSpPr>
        <p:spPr>
          <a:xfrm>
            <a:off x="923731" y="4945224"/>
            <a:ext cx="1474236" cy="97038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xmlns="" id="{88144DB9-8A6D-422D-809B-35FA98BA25EF}"/>
              </a:ext>
            </a:extLst>
          </p:cNvPr>
          <p:cNvSpPr txBox="1"/>
          <p:nvPr/>
        </p:nvSpPr>
        <p:spPr>
          <a:xfrm>
            <a:off x="3578399" y="2916708"/>
            <a:ext cx="1405256" cy="369332"/>
          </a:xfrm>
          <a:prstGeom prst="rect">
            <a:avLst/>
          </a:prstGeom>
          <a:noFill/>
        </p:spPr>
        <p:txBody>
          <a:bodyPr wrap="none" rtlCol="0">
            <a:spAutoFit/>
          </a:bodyPr>
          <a:lstStyle/>
          <a:p>
            <a:r>
              <a:rPr lang="en-US" dirty="0"/>
              <a:t>Any Variable</a:t>
            </a:r>
          </a:p>
        </p:txBody>
      </p:sp>
      <p:sp>
        <p:nvSpPr>
          <p:cNvPr id="15" name="TextBox 14">
            <a:extLst>
              <a:ext uri="{FF2B5EF4-FFF2-40B4-BE49-F238E27FC236}">
                <a16:creationId xmlns:a16="http://schemas.microsoft.com/office/drawing/2014/main" xmlns="" id="{F2735C0F-BFCC-4A85-8E8C-EEC1207CE5A1}"/>
              </a:ext>
            </a:extLst>
          </p:cNvPr>
          <p:cNvSpPr txBox="1"/>
          <p:nvPr/>
        </p:nvSpPr>
        <p:spPr>
          <a:xfrm>
            <a:off x="1005754" y="4961501"/>
            <a:ext cx="1474235" cy="984885"/>
          </a:xfrm>
          <a:prstGeom prst="rect">
            <a:avLst/>
          </a:prstGeom>
          <a:noFill/>
        </p:spPr>
        <p:txBody>
          <a:bodyPr wrap="square" rtlCol="0">
            <a:spAutoFit/>
          </a:bodyPr>
          <a:lstStyle/>
          <a:p>
            <a:r>
              <a:rPr lang="en-US" sz="1450" dirty="0"/>
              <a:t>Indicator 1</a:t>
            </a:r>
          </a:p>
          <a:p>
            <a:r>
              <a:rPr lang="en-US" sz="1450" dirty="0"/>
              <a:t>Indicator 2</a:t>
            </a:r>
          </a:p>
          <a:p>
            <a:r>
              <a:rPr lang="en-US" sz="1450" dirty="0"/>
              <a:t>Indicator 3</a:t>
            </a:r>
          </a:p>
          <a:p>
            <a:r>
              <a:rPr lang="en-US" sz="1450" dirty="0"/>
              <a:t>Indicator 4</a:t>
            </a:r>
          </a:p>
        </p:txBody>
      </p:sp>
      <p:sp>
        <p:nvSpPr>
          <p:cNvPr id="18" name="TextBox 17">
            <a:extLst>
              <a:ext uri="{FF2B5EF4-FFF2-40B4-BE49-F238E27FC236}">
                <a16:creationId xmlns:a16="http://schemas.microsoft.com/office/drawing/2014/main" xmlns="" id="{D2A483F7-8E03-484F-AEE0-7DF447EE266F}"/>
              </a:ext>
            </a:extLst>
          </p:cNvPr>
          <p:cNvSpPr txBox="1"/>
          <p:nvPr/>
        </p:nvSpPr>
        <p:spPr>
          <a:xfrm>
            <a:off x="6945158" y="6312276"/>
            <a:ext cx="1364476" cy="369332"/>
          </a:xfrm>
          <a:prstGeom prst="rect">
            <a:avLst/>
          </a:prstGeom>
          <a:solidFill>
            <a:schemeClr val="bg1"/>
          </a:solidFill>
          <a:ln>
            <a:noFill/>
          </a:ln>
        </p:spPr>
        <p:txBody>
          <a:bodyPr wrap="none" rtlCol="0">
            <a:spAutoFit/>
          </a:bodyPr>
          <a:lstStyle/>
          <a:p>
            <a:pPr eaLnBrk="0" fontAlgn="base" hangingPunct="0">
              <a:spcBef>
                <a:spcPct val="0"/>
              </a:spcBef>
              <a:spcAft>
                <a:spcPct val="0"/>
              </a:spcAft>
            </a:pPr>
            <a:r>
              <a:rPr lang="en-US" dirty="0">
                <a:solidFill>
                  <a:prstClr val="black"/>
                </a:solidFill>
                <a:latin typeface="Times" pitchFamily="2" charset="0"/>
              </a:rPr>
              <a:t>Indicator # 1</a:t>
            </a:r>
          </a:p>
        </p:txBody>
      </p:sp>
      <p:sp>
        <p:nvSpPr>
          <p:cNvPr id="19" name="TextBox 18">
            <a:extLst>
              <a:ext uri="{FF2B5EF4-FFF2-40B4-BE49-F238E27FC236}">
                <a16:creationId xmlns:a16="http://schemas.microsoft.com/office/drawing/2014/main" xmlns="" id="{D4F526E0-067A-4733-85A9-0A09D8BFE62F}"/>
              </a:ext>
            </a:extLst>
          </p:cNvPr>
          <p:cNvSpPr txBox="1"/>
          <p:nvPr/>
        </p:nvSpPr>
        <p:spPr>
          <a:xfrm>
            <a:off x="8801549" y="6350533"/>
            <a:ext cx="1364476" cy="369332"/>
          </a:xfrm>
          <a:prstGeom prst="rect">
            <a:avLst/>
          </a:prstGeom>
          <a:solidFill>
            <a:schemeClr val="bg1"/>
          </a:solidFill>
          <a:ln>
            <a:noFill/>
          </a:ln>
        </p:spPr>
        <p:txBody>
          <a:bodyPr wrap="none" rtlCol="0">
            <a:spAutoFit/>
          </a:bodyPr>
          <a:lstStyle/>
          <a:p>
            <a:pPr eaLnBrk="0" fontAlgn="base" hangingPunct="0">
              <a:spcBef>
                <a:spcPct val="0"/>
              </a:spcBef>
              <a:spcAft>
                <a:spcPct val="0"/>
              </a:spcAft>
            </a:pPr>
            <a:r>
              <a:rPr lang="en-US" dirty="0">
                <a:solidFill>
                  <a:prstClr val="black"/>
                </a:solidFill>
                <a:latin typeface="Times" pitchFamily="2" charset="0"/>
              </a:rPr>
              <a:t>Indicator # 2</a:t>
            </a:r>
          </a:p>
        </p:txBody>
      </p:sp>
    </p:spTree>
    <p:extLst>
      <p:ext uri="{BB962C8B-B14F-4D97-AF65-F5344CB8AC3E}">
        <p14:creationId xmlns:p14="http://schemas.microsoft.com/office/powerpoint/2010/main" xmlns="" val="122138927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xmlns="" id="{737810C9-E888-BD47-A80C-64DE01EF8902}"/>
              </a:ext>
            </a:extLst>
          </p:cNvPr>
          <p:cNvSpPr/>
          <p:nvPr/>
        </p:nvSpPr>
        <p:spPr>
          <a:xfrm>
            <a:off x="2029968" y="1292352"/>
            <a:ext cx="27432" cy="731520"/>
          </a:xfrm>
          <a:prstGeom prst="rect">
            <a:avLst/>
          </a:prstGeom>
          <a:solidFill>
            <a:srgbClr val="1020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0" fontAlgn="base" hangingPunct="0">
              <a:spcBef>
                <a:spcPct val="0"/>
              </a:spcBef>
              <a:spcAft>
                <a:spcPct val="0"/>
              </a:spcAft>
            </a:pPr>
            <a:endParaRPr lang="en-US" sz="2400">
              <a:solidFill>
                <a:prstClr val="white"/>
              </a:solidFill>
              <a:latin typeface="Times"/>
            </a:endParaRPr>
          </a:p>
        </p:txBody>
      </p:sp>
      <p:sp>
        <p:nvSpPr>
          <p:cNvPr id="6" name="Title 1">
            <a:extLst>
              <a:ext uri="{FF2B5EF4-FFF2-40B4-BE49-F238E27FC236}">
                <a16:creationId xmlns:a16="http://schemas.microsoft.com/office/drawing/2014/main" xmlns="" id="{46AA9AFD-088D-FD47-AF93-33C534D00E36}"/>
              </a:ext>
            </a:extLst>
          </p:cNvPr>
          <p:cNvSpPr txBox="1">
            <a:spLocks/>
          </p:cNvSpPr>
          <p:nvPr/>
        </p:nvSpPr>
        <p:spPr>
          <a:xfrm>
            <a:off x="2209800" y="1292353"/>
            <a:ext cx="7239000" cy="731519"/>
          </a:xfrm>
          <a:prstGeom prst="rect">
            <a:avLst/>
          </a:prstGeom>
        </p:spPr>
        <p:txBody>
          <a:bodyPr lIns="68580" rIns="34290" anchor="ctr">
            <a:normAutofit fontScale="92500"/>
            <a:scene3d>
              <a:camera prst="orthographicFront"/>
              <a:lightRig rig="threePt" dir="t">
                <a:rot lat="0" lon="0" rev="4800000"/>
              </a:lightRig>
            </a:scene3d>
            <a:sp3d prstMaterial="matte">
              <a:bevelT w="50800" h="10160"/>
            </a:sp3d>
          </a:bodyPr>
          <a:lstStyle>
            <a:lvl1pPr algn="l" rtl="0" eaLnBrk="0" fontAlgn="base" hangingPunct="0">
              <a:spcBef>
                <a:spcPct val="0"/>
              </a:spcBef>
              <a:spcAft>
                <a:spcPct val="0"/>
              </a:spcAft>
              <a:defRPr sz="4500" b="1" kern="1200">
                <a:solidFill>
                  <a:schemeClr val="bg1"/>
                </a:solidFill>
                <a:latin typeface="Calibri" pitchFamily="34" charset="0"/>
                <a:ea typeface="ＭＳ Ｐゴシック" charset="0"/>
                <a:cs typeface="Times New Roman" pitchFamily="18" charset="0"/>
              </a:defRPr>
            </a:lvl1pPr>
            <a:lvl2pPr algn="l" rtl="0" eaLnBrk="0" fontAlgn="base" hangingPunct="0">
              <a:spcBef>
                <a:spcPct val="0"/>
              </a:spcBef>
              <a:spcAft>
                <a:spcPct val="0"/>
              </a:spcAft>
              <a:defRPr sz="4500" b="1">
                <a:solidFill>
                  <a:schemeClr val="bg1"/>
                </a:solidFill>
                <a:latin typeface="Calibri" charset="0"/>
                <a:ea typeface="ＭＳ Ｐゴシック" charset="0"/>
                <a:cs typeface="Times New Roman" pitchFamily="18" charset="0"/>
              </a:defRPr>
            </a:lvl2pPr>
            <a:lvl3pPr algn="l" rtl="0" eaLnBrk="0" fontAlgn="base" hangingPunct="0">
              <a:spcBef>
                <a:spcPct val="0"/>
              </a:spcBef>
              <a:spcAft>
                <a:spcPct val="0"/>
              </a:spcAft>
              <a:defRPr sz="4500" b="1">
                <a:solidFill>
                  <a:schemeClr val="bg1"/>
                </a:solidFill>
                <a:latin typeface="Calibri" charset="0"/>
                <a:ea typeface="ＭＳ Ｐゴシック" charset="0"/>
                <a:cs typeface="Times New Roman" pitchFamily="18" charset="0"/>
              </a:defRPr>
            </a:lvl3pPr>
            <a:lvl4pPr algn="l" rtl="0" eaLnBrk="0" fontAlgn="base" hangingPunct="0">
              <a:spcBef>
                <a:spcPct val="0"/>
              </a:spcBef>
              <a:spcAft>
                <a:spcPct val="0"/>
              </a:spcAft>
              <a:defRPr sz="4500" b="1">
                <a:solidFill>
                  <a:schemeClr val="bg1"/>
                </a:solidFill>
                <a:latin typeface="Calibri" charset="0"/>
                <a:ea typeface="ＭＳ Ｐゴシック" charset="0"/>
                <a:cs typeface="Times New Roman" pitchFamily="18" charset="0"/>
              </a:defRPr>
            </a:lvl4pPr>
            <a:lvl5pPr algn="l" rtl="0" eaLnBrk="0" fontAlgn="base" hangingPunct="0">
              <a:spcBef>
                <a:spcPct val="0"/>
              </a:spcBef>
              <a:spcAft>
                <a:spcPct val="0"/>
              </a:spcAft>
              <a:defRPr sz="4500" b="1">
                <a:solidFill>
                  <a:schemeClr val="bg1"/>
                </a:solidFill>
                <a:latin typeface="Calibri" charset="0"/>
                <a:ea typeface="ＭＳ Ｐゴシック" charset="0"/>
                <a:cs typeface="Times New Roman" pitchFamily="18" charset="0"/>
              </a:defRPr>
            </a:lvl5pPr>
            <a:lvl6pPr marL="457200" algn="l" rtl="0" fontAlgn="base">
              <a:spcBef>
                <a:spcPct val="0"/>
              </a:spcBef>
              <a:spcAft>
                <a:spcPct val="0"/>
              </a:spcAft>
              <a:defRPr sz="4500" b="1">
                <a:solidFill>
                  <a:srgbClr val="347FD8"/>
                </a:solidFill>
                <a:latin typeface="Corbel" pitchFamily="34" charset="0"/>
              </a:defRPr>
            </a:lvl6pPr>
            <a:lvl7pPr marL="914400" algn="l" rtl="0" fontAlgn="base">
              <a:spcBef>
                <a:spcPct val="0"/>
              </a:spcBef>
              <a:spcAft>
                <a:spcPct val="0"/>
              </a:spcAft>
              <a:defRPr sz="4500" b="1">
                <a:solidFill>
                  <a:srgbClr val="347FD8"/>
                </a:solidFill>
                <a:latin typeface="Corbel" pitchFamily="34" charset="0"/>
              </a:defRPr>
            </a:lvl7pPr>
            <a:lvl8pPr marL="1371600" algn="l" rtl="0" fontAlgn="base">
              <a:spcBef>
                <a:spcPct val="0"/>
              </a:spcBef>
              <a:spcAft>
                <a:spcPct val="0"/>
              </a:spcAft>
              <a:defRPr sz="4500" b="1">
                <a:solidFill>
                  <a:srgbClr val="347FD8"/>
                </a:solidFill>
                <a:latin typeface="Corbel" pitchFamily="34" charset="0"/>
              </a:defRPr>
            </a:lvl8pPr>
            <a:lvl9pPr marL="1828800" algn="l" rtl="0" fontAlgn="base">
              <a:spcBef>
                <a:spcPct val="0"/>
              </a:spcBef>
              <a:spcAft>
                <a:spcPct val="0"/>
              </a:spcAft>
              <a:defRPr sz="4500" b="1">
                <a:solidFill>
                  <a:srgbClr val="347FD8"/>
                </a:solidFill>
                <a:latin typeface="Corbel" pitchFamily="34" charset="0"/>
              </a:defRPr>
            </a:lvl9pPr>
            <a:extLst/>
          </a:lstStyle>
          <a:p>
            <a:pPr>
              <a:defRPr/>
            </a:pPr>
            <a:r>
              <a:rPr lang="en-US" sz="2400" dirty="0">
                <a:solidFill>
                  <a:prstClr val="black"/>
                </a:solidFill>
                <a:latin typeface="Times New Roman"/>
                <a:ea typeface="Calibri" charset="0"/>
                <a:cs typeface="Calibri" charset="0"/>
              </a:rPr>
              <a:t>What kinds of issues have you seen people experiencing?</a:t>
            </a:r>
          </a:p>
        </p:txBody>
      </p:sp>
      <p:graphicFrame>
        <p:nvGraphicFramePr>
          <p:cNvPr id="5" name="Table 4">
            <a:extLst>
              <a:ext uri="{FF2B5EF4-FFF2-40B4-BE49-F238E27FC236}">
                <a16:creationId xmlns:a16="http://schemas.microsoft.com/office/drawing/2014/main" xmlns="" id="{5092816B-B881-4CF4-B91E-6FD21C88FD50}"/>
              </a:ext>
            </a:extLst>
          </p:cNvPr>
          <p:cNvGraphicFramePr>
            <a:graphicFrameLocks noGrp="1"/>
          </p:cNvGraphicFramePr>
          <p:nvPr>
            <p:extLst/>
          </p:nvPr>
        </p:nvGraphicFramePr>
        <p:xfrm>
          <a:off x="242595" y="1127822"/>
          <a:ext cx="11849876" cy="5677053"/>
        </p:xfrm>
        <a:graphic>
          <a:graphicData uri="http://schemas.openxmlformats.org/drawingml/2006/table">
            <a:tbl>
              <a:tblPr firstRow="1" bandRow="1">
                <a:tableStyleId>{5C22544A-7EE6-4342-B048-85BDC9FD1C3A}</a:tableStyleId>
              </a:tblPr>
              <a:tblGrid>
                <a:gridCol w="2452134">
                  <a:extLst>
                    <a:ext uri="{9D8B030D-6E8A-4147-A177-3AD203B41FA5}">
                      <a16:colId xmlns:a16="http://schemas.microsoft.com/office/drawing/2014/main" xmlns="" val="20000"/>
                    </a:ext>
                  </a:extLst>
                </a:gridCol>
                <a:gridCol w="2669422">
                  <a:extLst>
                    <a:ext uri="{9D8B030D-6E8A-4147-A177-3AD203B41FA5}">
                      <a16:colId xmlns:a16="http://schemas.microsoft.com/office/drawing/2014/main" xmlns="" val="20001"/>
                    </a:ext>
                  </a:extLst>
                </a:gridCol>
                <a:gridCol w="3012680">
                  <a:extLst>
                    <a:ext uri="{9D8B030D-6E8A-4147-A177-3AD203B41FA5}">
                      <a16:colId xmlns:a16="http://schemas.microsoft.com/office/drawing/2014/main" xmlns="" val="20002"/>
                    </a:ext>
                  </a:extLst>
                </a:gridCol>
                <a:gridCol w="3715640">
                  <a:extLst>
                    <a:ext uri="{9D8B030D-6E8A-4147-A177-3AD203B41FA5}">
                      <a16:colId xmlns:a16="http://schemas.microsoft.com/office/drawing/2014/main" xmlns="" val="20003"/>
                    </a:ext>
                  </a:extLst>
                </a:gridCol>
              </a:tblGrid>
              <a:tr h="576841">
                <a:tc>
                  <a:txBody>
                    <a:bodyPr/>
                    <a:lstStyle/>
                    <a:p>
                      <a:r>
                        <a:rPr lang="en-US" sz="1800" dirty="0"/>
                        <a:t>Area</a:t>
                      </a:r>
                      <a:r>
                        <a:rPr lang="en-US" sz="1800" baseline="0" dirty="0"/>
                        <a:t> to Assess</a:t>
                      </a:r>
                      <a:endParaRPr lang="en-US" sz="1800" dirty="0"/>
                    </a:p>
                  </a:txBody>
                  <a:tcPr marL="68580" marR="68580" marT="34290" marB="34290"/>
                </a:tc>
                <a:tc>
                  <a:txBody>
                    <a:bodyPr/>
                    <a:lstStyle/>
                    <a:p>
                      <a:r>
                        <a:rPr lang="en-US" sz="1800" dirty="0"/>
                        <a:t>Simple</a:t>
                      </a:r>
                      <a:r>
                        <a:rPr lang="en-US" sz="1800" baseline="0" dirty="0"/>
                        <a:t> Definition</a:t>
                      </a:r>
                      <a:endParaRPr lang="en-US" sz="1800" dirty="0"/>
                    </a:p>
                  </a:txBody>
                  <a:tcPr marL="68580" marR="68580" marT="34290" marB="34290"/>
                </a:tc>
                <a:tc>
                  <a:txBody>
                    <a:bodyPr/>
                    <a:lstStyle/>
                    <a:p>
                      <a:pPr marL="0" algn="l" defTabSz="914400" rtl="0" eaLnBrk="1" latinLnBrk="0" hangingPunct="1"/>
                      <a:r>
                        <a:rPr lang="en-US" sz="1800" kern="1200" dirty="0">
                          <a:solidFill>
                            <a:schemeClr val="bg1"/>
                          </a:solidFill>
                          <a:latin typeface="+mn-lt"/>
                          <a:ea typeface="+mn-ea"/>
                          <a:cs typeface="+mn-cs"/>
                        </a:rPr>
                        <a:t>SPSS</a:t>
                      </a:r>
                    </a:p>
                  </a:txBody>
                  <a:tcPr marL="68580" marR="68580" marT="34290" marB="34290"/>
                </a:tc>
                <a:tc>
                  <a:txBody>
                    <a:bodyPr/>
                    <a:lstStyle/>
                    <a:p>
                      <a:r>
                        <a:rPr lang="en-US" sz="1800" dirty="0">
                          <a:solidFill>
                            <a:schemeClr val="bg1"/>
                          </a:solidFill>
                        </a:rPr>
                        <a:t>Smart PLS</a:t>
                      </a:r>
                    </a:p>
                  </a:txBody>
                  <a:tcPr marL="68580" marR="68580" marT="34290" marB="34290"/>
                </a:tc>
                <a:extLst>
                  <a:ext uri="{0D108BD9-81ED-4DB2-BD59-A6C34878D82A}">
                    <a16:rowId xmlns:a16="http://schemas.microsoft.com/office/drawing/2014/main" xmlns="" val="10000"/>
                  </a:ext>
                </a:extLst>
              </a:tr>
              <a:tr h="386446">
                <a:tc>
                  <a:txBody>
                    <a:bodyPr/>
                    <a:lstStyle/>
                    <a:p>
                      <a:r>
                        <a:rPr lang="en-US" sz="1400" b="1" dirty="0"/>
                        <a:t>Reliability</a:t>
                      </a:r>
                    </a:p>
                  </a:txBody>
                  <a:tcPr marL="68580" marR="68580" marT="34290" marB="34290"/>
                </a:tc>
                <a:tc>
                  <a:txBody>
                    <a:bodyPr/>
                    <a:lstStyle/>
                    <a:p>
                      <a:endParaRPr lang="en-US" sz="1400"/>
                    </a:p>
                  </a:txBody>
                  <a:tcPr marL="68580" marR="68580" marT="34290" marB="34290"/>
                </a:tc>
                <a:tc>
                  <a:txBody>
                    <a:bodyPr/>
                    <a:lstStyle/>
                    <a:p>
                      <a:endParaRPr lang="en-US" sz="1800" dirty="0"/>
                    </a:p>
                  </a:txBody>
                  <a:tcPr marL="68580" marR="68580" marT="34290" marB="34290"/>
                </a:tc>
                <a:tc>
                  <a:txBody>
                    <a:bodyPr/>
                    <a:lstStyle/>
                    <a:p>
                      <a:endParaRPr lang="en-US" sz="1800"/>
                    </a:p>
                  </a:txBody>
                  <a:tcPr marL="68580" marR="68580" marT="34290" marB="34290"/>
                </a:tc>
                <a:extLst>
                  <a:ext uri="{0D108BD9-81ED-4DB2-BD59-A6C34878D82A}">
                    <a16:rowId xmlns:a16="http://schemas.microsoft.com/office/drawing/2014/main" xmlns="" val="10001"/>
                  </a:ext>
                </a:extLst>
              </a:tr>
              <a:tr h="1039110">
                <a:tc>
                  <a:txBody>
                    <a:bodyPr/>
                    <a:lstStyle/>
                    <a:p>
                      <a:pPr algn="r"/>
                      <a:r>
                        <a:rPr lang="en-US" sz="1400" b="1" dirty="0"/>
                        <a:t>Indicator Reliability</a:t>
                      </a:r>
                    </a:p>
                  </a:txBody>
                  <a:tcPr marL="68580" marR="68580" marT="34290" marB="34290"/>
                </a:tc>
                <a:tc>
                  <a:txBody>
                    <a:bodyPr/>
                    <a:lstStyle/>
                    <a:p>
                      <a:r>
                        <a:rPr lang="en-US" sz="1400" dirty="0"/>
                        <a:t>Does</a:t>
                      </a:r>
                      <a:r>
                        <a:rPr lang="en-US" sz="1400" baseline="0" dirty="0"/>
                        <a:t> the indicator consistently measure the variable?</a:t>
                      </a:r>
                      <a:endParaRPr lang="en-US" sz="1400" dirty="0"/>
                    </a:p>
                  </a:txBody>
                  <a:tcPr marL="68580" marR="68580" marT="34290" marB="34290"/>
                </a:tc>
                <a:tc>
                  <a:txBody>
                    <a:bodyPr/>
                    <a:lstStyle/>
                    <a:p>
                      <a:pPr marL="0" algn="l" defTabSz="914400" rtl="0" eaLnBrk="1" latinLnBrk="0" hangingPunct="1"/>
                      <a:r>
                        <a:rPr lang="en-US" sz="1400" kern="1200" dirty="0">
                          <a:solidFill>
                            <a:schemeClr val="dk1"/>
                          </a:solidFill>
                          <a:latin typeface="+mn-lt"/>
                          <a:ea typeface="+mn-ea"/>
                          <a:cs typeface="+mn-cs"/>
                        </a:rPr>
                        <a:t>Indicator Loading on Variable</a:t>
                      </a:r>
                    </a:p>
                    <a:p>
                      <a:pPr marL="0" algn="l" defTabSz="914400" rtl="0" eaLnBrk="1" latinLnBrk="0" hangingPunct="1"/>
                      <a:endParaRPr lang="en-US" sz="1400" kern="1200" dirty="0">
                        <a:solidFill>
                          <a:schemeClr val="dk1"/>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400" baseline="0" dirty="0"/>
                        <a:t>Greater than 0.7 and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400" baseline="0" dirty="0"/>
                        <a:t>p value &gt; 0.05</a:t>
                      </a:r>
                      <a:endParaRPr lang="en-US" sz="1400" dirty="0"/>
                    </a:p>
                  </a:txBody>
                  <a:tcPr marL="68580" marR="68580" marT="34290" marB="34290"/>
                </a:tc>
                <a:tc>
                  <a:txBody>
                    <a:bodyPr/>
                    <a:lstStyle/>
                    <a:p>
                      <a:r>
                        <a:rPr lang="en-US" sz="1400" dirty="0"/>
                        <a:t>Indicator</a:t>
                      </a:r>
                      <a:r>
                        <a:rPr lang="en-US" sz="1400" baseline="0" dirty="0"/>
                        <a:t> Loading on the Variable</a:t>
                      </a:r>
                    </a:p>
                    <a:p>
                      <a:endParaRPr lang="en-US" sz="1400" baseline="0" dirty="0"/>
                    </a:p>
                    <a:p>
                      <a:r>
                        <a:rPr lang="en-US" sz="1400" baseline="0" dirty="0"/>
                        <a:t>Greater than 0.7 and p value &gt; 0.05</a:t>
                      </a:r>
                      <a:endParaRPr lang="en-US" sz="1400" dirty="0"/>
                    </a:p>
                  </a:txBody>
                  <a:tcPr marL="68580" marR="68580" marT="34290" marB="34290"/>
                </a:tc>
                <a:extLst>
                  <a:ext uri="{0D108BD9-81ED-4DB2-BD59-A6C34878D82A}">
                    <a16:rowId xmlns:a16="http://schemas.microsoft.com/office/drawing/2014/main" xmlns="" val="10002"/>
                  </a:ext>
                </a:extLst>
              </a:tr>
              <a:tr h="1039110">
                <a:tc>
                  <a:txBody>
                    <a:bodyPr/>
                    <a:lstStyle/>
                    <a:p>
                      <a:pPr algn="r"/>
                      <a:r>
                        <a:rPr lang="en-US" sz="1400" b="1" dirty="0"/>
                        <a:t>Internal</a:t>
                      </a:r>
                      <a:r>
                        <a:rPr lang="en-US" sz="1400" b="1" baseline="0" dirty="0"/>
                        <a:t> Consistency Reliability</a:t>
                      </a:r>
                      <a:endParaRPr lang="en-US" sz="1400" b="1" dirty="0"/>
                    </a:p>
                  </a:txBody>
                  <a:tcPr marL="68580" marR="68580" marT="34290" marB="34290"/>
                </a:tc>
                <a:tc>
                  <a:txBody>
                    <a:bodyPr/>
                    <a:lstStyle/>
                    <a:p>
                      <a:r>
                        <a:rPr lang="en-US" sz="1400" dirty="0"/>
                        <a:t>Are the</a:t>
                      </a:r>
                      <a:r>
                        <a:rPr lang="en-US" sz="1400" baseline="0" dirty="0"/>
                        <a:t> items measuring the same thing?</a:t>
                      </a:r>
                      <a:endParaRPr lang="en-US" sz="1400" dirty="0"/>
                    </a:p>
                  </a:txBody>
                  <a:tcPr marL="68580" marR="68580" marT="34290" marB="34290"/>
                </a:tc>
                <a:tc>
                  <a:txBody>
                    <a:bodyPr/>
                    <a:lstStyle/>
                    <a:p>
                      <a:pPr marL="0" algn="l" defTabSz="914400" rtl="0" eaLnBrk="1" latinLnBrk="0" hangingPunct="1"/>
                      <a:r>
                        <a:rPr lang="en-US" sz="1400" kern="1200" dirty="0">
                          <a:solidFill>
                            <a:schemeClr val="dk1"/>
                          </a:solidFill>
                          <a:latin typeface="+mn-lt"/>
                          <a:ea typeface="+mn-ea"/>
                          <a:cs typeface="+mn-cs"/>
                        </a:rPr>
                        <a:t>Cronbach Alpha &gt; 0.7</a:t>
                      </a:r>
                    </a:p>
                  </a:txBody>
                  <a:tcPr marL="68580" marR="68580" marT="34290" marB="34290"/>
                </a:tc>
                <a:tc>
                  <a:txBody>
                    <a:bodyPr/>
                    <a:lstStyle/>
                    <a:p>
                      <a:pPr marL="342900" indent="-342900">
                        <a:buAutoNum type="arabicParenR"/>
                      </a:pPr>
                      <a:r>
                        <a:rPr lang="en-US" sz="1400" dirty="0"/>
                        <a:t>Cronbach</a:t>
                      </a:r>
                      <a:r>
                        <a:rPr lang="en-US" sz="1400" baseline="0" dirty="0"/>
                        <a:t> Alpha, </a:t>
                      </a:r>
                    </a:p>
                    <a:p>
                      <a:pPr marL="342900" indent="-342900">
                        <a:buAutoNum type="arabicParenR"/>
                      </a:pPr>
                      <a:r>
                        <a:rPr lang="en-US" sz="1400" baseline="0" dirty="0"/>
                        <a:t>Composite Reliability, or </a:t>
                      </a:r>
                    </a:p>
                    <a:p>
                      <a:pPr marL="342900" indent="-342900">
                        <a:buAutoNum type="arabicParenR"/>
                      </a:pPr>
                      <a:r>
                        <a:rPr lang="en-US" sz="1400" baseline="0" dirty="0"/>
                        <a:t>Average Variance Extracted (AVE)</a:t>
                      </a:r>
                    </a:p>
                    <a:p>
                      <a:endParaRPr lang="en-US" sz="1400" baseline="0" dirty="0"/>
                    </a:p>
                    <a:p>
                      <a:r>
                        <a:rPr lang="en-US" sz="1400" baseline="0" dirty="0"/>
                        <a:t>All greater than 0.7</a:t>
                      </a:r>
                    </a:p>
                  </a:txBody>
                  <a:tcPr marL="68580" marR="68580" marT="34290" marB="34290"/>
                </a:tc>
                <a:extLst>
                  <a:ext uri="{0D108BD9-81ED-4DB2-BD59-A6C34878D82A}">
                    <a16:rowId xmlns:a16="http://schemas.microsoft.com/office/drawing/2014/main" xmlns="" val="1708067180"/>
                  </a:ext>
                </a:extLst>
              </a:tr>
              <a:tr h="317744">
                <a:tc>
                  <a:txBody>
                    <a:bodyPr/>
                    <a:lstStyle/>
                    <a:p>
                      <a:r>
                        <a:rPr lang="en-US" sz="1400" b="1" dirty="0"/>
                        <a:t>Validity</a:t>
                      </a:r>
                    </a:p>
                  </a:txBody>
                  <a:tcPr marL="68580" marR="68580" marT="34290" marB="34290"/>
                </a:tc>
                <a:tc>
                  <a:txBody>
                    <a:bodyPr/>
                    <a:lstStyle/>
                    <a:p>
                      <a:endParaRPr lang="en-US" sz="1400" dirty="0"/>
                    </a:p>
                  </a:txBody>
                  <a:tcPr marL="68580" marR="68580" marT="34290" marB="34290"/>
                </a:tc>
                <a:tc>
                  <a:txBody>
                    <a:bodyPr/>
                    <a:lstStyle/>
                    <a:p>
                      <a:pPr marL="0" algn="l" defTabSz="914400" rtl="0" eaLnBrk="1" latinLnBrk="0" hangingPunct="1"/>
                      <a:endParaRPr lang="en-US" sz="1400" kern="1200" dirty="0">
                        <a:solidFill>
                          <a:schemeClr val="dk1"/>
                        </a:solidFill>
                        <a:latin typeface="+mn-lt"/>
                        <a:ea typeface="+mn-ea"/>
                        <a:cs typeface="+mn-cs"/>
                      </a:endParaRPr>
                    </a:p>
                  </a:txBody>
                  <a:tcPr marL="68580" marR="68580" marT="34290" marB="34290"/>
                </a:tc>
                <a:tc>
                  <a:txBody>
                    <a:bodyPr/>
                    <a:lstStyle/>
                    <a:p>
                      <a:endParaRPr lang="en-US" sz="1400" dirty="0"/>
                    </a:p>
                  </a:txBody>
                  <a:tcPr marL="68580" marR="68580" marT="34290" marB="34290"/>
                </a:tc>
                <a:extLst>
                  <a:ext uri="{0D108BD9-81ED-4DB2-BD59-A6C34878D82A}">
                    <a16:rowId xmlns:a16="http://schemas.microsoft.com/office/drawing/2014/main" xmlns="" val="10004"/>
                  </a:ext>
                </a:extLst>
              </a:tr>
              <a:tr h="798655">
                <a:tc>
                  <a:txBody>
                    <a:bodyPr/>
                    <a:lstStyle/>
                    <a:p>
                      <a:pPr algn="r"/>
                      <a:r>
                        <a:rPr lang="en-US" sz="1400" b="1" dirty="0"/>
                        <a:t>Convergent Validity</a:t>
                      </a:r>
                    </a:p>
                  </a:txBody>
                  <a:tcPr marL="68580" marR="68580" marT="34290" marB="34290"/>
                </a:tc>
                <a:tc>
                  <a:txBody>
                    <a:bodyPr/>
                    <a:lstStyle/>
                    <a:p>
                      <a:r>
                        <a:rPr lang="en-US" sz="1400" baseline="0" dirty="0"/>
                        <a:t>Does a set of indicators represents the same underlying construct</a:t>
                      </a:r>
                      <a:endParaRPr lang="en-US" sz="1400" dirty="0"/>
                    </a:p>
                  </a:txBody>
                  <a:tcPr marL="68580" marR="68580" marT="34290" marB="34290"/>
                </a:tc>
                <a:tc>
                  <a:txBody>
                    <a:bodyPr/>
                    <a:lstStyle/>
                    <a:p>
                      <a:pPr marL="0" algn="l" defTabSz="914400" rtl="0" eaLnBrk="1" latinLnBrk="0" hangingPunct="1"/>
                      <a:r>
                        <a:rPr lang="en-US" sz="1400" kern="1200" dirty="0">
                          <a:solidFill>
                            <a:schemeClr val="dk1"/>
                          </a:solidFill>
                          <a:latin typeface="+mn-lt"/>
                          <a:ea typeface="+mn-ea"/>
                          <a:cs typeface="+mn-cs"/>
                        </a:rPr>
                        <a:t>Factor Analysis - Correlations</a:t>
                      </a:r>
                      <a:r>
                        <a:rPr lang="en-US" sz="1400" kern="1200" baseline="0" dirty="0">
                          <a:solidFill>
                            <a:schemeClr val="dk1"/>
                          </a:solidFill>
                          <a:latin typeface="+mn-lt"/>
                          <a:ea typeface="+mn-ea"/>
                          <a:cs typeface="+mn-cs"/>
                        </a:rPr>
                        <a:t> between associated indicators are greater than with others.</a:t>
                      </a:r>
                    </a:p>
                  </a:txBody>
                  <a:tcPr marL="68580" marR="68580" marT="34290" marB="34290"/>
                </a:tc>
                <a:tc>
                  <a:txBody>
                    <a:bodyPr/>
                    <a:lstStyle/>
                    <a:p>
                      <a:r>
                        <a:rPr lang="en-US" sz="1400" dirty="0"/>
                        <a:t>Average</a:t>
                      </a:r>
                      <a:r>
                        <a:rPr lang="en-US" sz="1400" baseline="0" dirty="0"/>
                        <a:t> Variance Extracted (AVE) is greater than 0.5</a:t>
                      </a:r>
                      <a:endParaRPr lang="en-US" sz="1400" dirty="0"/>
                    </a:p>
                  </a:txBody>
                  <a:tcPr marL="68580" marR="68580" marT="34290" marB="34290"/>
                </a:tc>
                <a:extLst>
                  <a:ext uri="{0D108BD9-81ED-4DB2-BD59-A6C34878D82A}">
                    <a16:rowId xmlns:a16="http://schemas.microsoft.com/office/drawing/2014/main" xmlns="" val="10005"/>
                  </a:ext>
                </a:extLst>
              </a:tr>
              <a:tr h="1422877">
                <a:tc>
                  <a:txBody>
                    <a:bodyPr/>
                    <a:lstStyle/>
                    <a:p>
                      <a:pPr algn="r"/>
                      <a:r>
                        <a:rPr lang="en-US" sz="1400" b="1" dirty="0"/>
                        <a:t>Discriminant Validity</a:t>
                      </a:r>
                    </a:p>
                  </a:txBody>
                  <a:tcPr marL="68580" marR="68580" marT="34290" marB="34290"/>
                </a:tc>
                <a:tc>
                  <a:txBody>
                    <a:bodyPr/>
                    <a:lstStyle/>
                    <a:p>
                      <a:r>
                        <a:rPr lang="en-US" sz="1400" dirty="0"/>
                        <a:t>Do indicators for different</a:t>
                      </a:r>
                      <a:r>
                        <a:rPr lang="en-US" sz="1400" baseline="0" dirty="0"/>
                        <a:t> constructs only align to their own constructs.</a:t>
                      </a:r>
                      <a:endParaRPr lang="en-US" sz="1400" dirty="0"/>
                    </a:p>
                  </a:txBody>
                  <a:tcPr marL="68580" marR="68580" marT="34290" marB="34290"/>
                </a:tc>
                <a:tc>
                  <a:txBody>
                    <a:bodyPr/>
                    <a:lstStyle/>
                    <a:p>
                      <a:pPr marL="0" algn="l" defTabSz="914400" rtl="0" eaLnBrk="1" latinLnBrk="0" hangingPunct="1"/>
                      <a:r>
                        <a:rPr lang="en-US" sz="1400" kern="1200" dirty="0">
                          <a:solidFill>
                            <a:schemeClr val="dk1"/>
                          </a:solidFill>
                          <a:latin typeface="+mn-lt"/>
                          <a:ea typeface="+mn-ea"/>
                          <a:cs typeface="+mn-cs"/>
                        </a:rPr>
                        <a:t>Factor Analysis – Related Indicators load highest on the same factor</a:t>
                      </a:r>
                    </a:p>
                  </a:txBody>
                  <a:tcPr marL="68580" marR="68580" marT="34290" marB="34290"/>
                </a:tc>
                <a:tc>
                  <a:txBody>
                    <a:bodyPr/>
                    <a:lstStyle/>
                    <a:p>
                      <a:r>
                        <a:rPr lang="en-US" sz="1400" dirty="0"/>
                        <a:t>AVE of each variable should be greater than squared</a:t>
                      </a:r>
                      <a:r>
                        <a:rPr lang="en-US" sz="1400" baseline="0" dirty="0"/>
                        <a:t> correlations </a:t>
                      </a:r>
                    </a:p>
                    <a:p>
                      <a:r>
                        <a:rPr lang="en-US" sz="1400" baseline="0" dirty="0"/>
                        <a:t>or </a:t>
                      </a:r>
                    </a:p>
                    <a:p>
                      <a:r>
                        <a:rPr lang="en-US" sz="1400" baseline="0" dirty="0"/>
                        <a:t>Indicators should not have higher correlations with other variables.</a:t>
                      </a:r>
                      <a:endParaRPr lang="en-US" sz="1400" dirty="0"/>
                    </a:p>
                  </a:txBody>
                  <a:tcPr marL="68580" marR="68580" marT="34290" marB="34290"/>
                </a:tc>
                <a:extLst>
                  <a:ext uri="{0D108BD9-81ED-4DB2-BD59-A6C34878D82A}">
                    <a16:rowId xmlns:a16="http://schemas.microsoft.com/office/drawing/2014/main" xmlns="" val="10006"/>
                  </a:ext>
                </a:extLst>
              </a:tr>
            </a:tbl>
          </a:graphicData>
        </a:graphic>
      </p:graphicFrame>
      <p:pic>
        <p:nvPicPr>
          <p:cNvPr id="7" name="Picture 6">
            <a:extLst>
              <a:ext uri="{FF2B5EF4-FFF2-40B4-BE49-F238E27FC236}">
                <a16:creationId xmlns:a16="http://schemas.microsoft.com/office/drawing/2014/main" xmlns="" id="{2B042071-3CE6-406F-9484-65D7E971A78F}"/>
              </a:ext>
            </a:extLst>
          </p:cNvPr>
          <p:cNvPicPr>
            <a:picLocks noChangeAspect="1"/>
          </p:cNvPicPr>
          <p:nvPr/>
        </p:nvPicPr>
        <p:blipFill rotWithShape="1">
          <a:blip r:embed="rId3" cstate="print">
            <a:extLst>
              <a:ext uri="{28A0092B-C50C-407E-A947-70E740481C1C}">
                <a14:useLocalDpi xmlns:a14="http://schemas.microsoft.com/office/drawing/2010/main" xmlns="" val="0"/>
              </a:ext>
            </a:extLst>
          </a:blip>
          <a:srcRect l="1186" r="1186" b="78972"/>
          <a:stretch/>
        </p:blipFill>
        <p:spPr>
          <a:xfrm>
            <a:off x="149290" y="-26987"/>
            <a:ext cx="11943181" cy="1093787"/>
          </a:xfrm>
          <a:prstGeom prst="rect">
            <a:avLst/>
          </a:prstGeom>
        </p:spPr>
      </p:pic>
      <p:sp>
        <p:nvSpPr>
          <p:cNvPr id="8" name="TextBox 7">
            <a:extLst>
              <a:ext uri="{FF2B5EF4-FFF2-40B4-BE49-F238E27FC236}">
                <a16:creationId xmlns:a16="http://schemas.microsoft.com/office/drawing/2014/main" xmlns="" id="{88ECCCDB-C48B-47F9-8FAD-B946CA241B67}"/>
              </a:ext>
            </a:extLst>
          </p:cNvPr>
          <p:cNvSpPr txBox="1"/>
          <p:nvPr/>
        </p:nvSpPr>
        <p:spPr>
          <a:xfrm>
            <a:off x="1135330" y="149396"/>
            <a:ext cx="9387955" cy="830997"/>
          </a:xfrm>
          <a:prstGeom prst="rect">
            <a:avLst/>
          </a:prstGeom>
          <a:noFill/>
        </p:spPr>
        <p:txBody>
          <a:bodyPr wrap="none" rtlCol="0">
            <a:spAutoFit/>
          </a:bodyPr>
          <a:lstStyle/>
          <a:p>
            <a:pPr algn="ctr" eaLnBrk="0" fontAlgn="base" hangingPunct="0">
              <a:spcBef>
                <a:spcPct val="0"/>
              </a:spcBef>
              <a:spcAft>
                <a:spcPct val="0"/>
              </a:spcAft>
            </a:pPr>
            <a:r>
              <a:rPr lang="en-US" sz="2400" dirty="0">
                <a:solidFill>
                  <a:prstClr val="white"/>
                </a:solidFill>
                <a:latin typeface="Times" pitchFamily="2" charset="0"/>
              </a:rPr>
              <a:t>Measurement Model Validity  - Are we Actually Measuring the Variables?</a:t>
            </a:r>
            <a:r>
              <a:rPr lang="en-US" sz="2400" dirty="0">
                <a:solidFill>
                  <a:schemeClr val="bg1"/>
                </a:solidFill>
                <a:latin typeface="Times" pitchFamily="2" charset="0"/>
              </a:rPr>
              <a:t> </a:t>
            </a:r>
          </a:p>
          <a:p>
            <a:pPr algn="ctr" eaLnBrk="0" fontAlgn="base" hangingPunct="0">
              <a:spcBef>
                <a:spcPct val="0"/>
              </a:spcBef>
              <a:spcAft>
                <a:spcPct val="0"/>
              </a:spcAft>
            </a:pPr>
            <a:r>
              <a:rPr lang="en-US" sz="2400" dirty="0">
                <a:solidFill>
                  <a:schemeClr val="bg1"/>
                </a:solidFill>
                <a:latin typeface="Times" pitchFamily="2" charset="0"/>
              </a:rPr>
              <a:t>Reflective Indicators Variables ONLY</a:t>
            </a:r>
            <a:endParaRPr lang="en-US" sz="2400" dirty="0">
              <a:solidFill>
                <a:prstClr val="white"/>
              </a:solidFill>
              <a:latin typeface="Times" pitchFamily="2" charset="0"/>
            </a:endParaRPr>
          </a:p>
        </p:txBody>
      </p:sp>
    </p:spTree>
    <p:extLst>
      <p:ext uri="{BB962C8B-B14F-4D97-AF65-F5344CB8AC3E}">
        <p14:creationId xmlns:p14="http://schemas.microsoft.com/office/powerpoint/2010/main" xmlns="" val="365886579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xmlns="" id="{737810C9-E888-BD47-A80C-64DE01EF8902}"/>
              </a:ext>
            </a:extLst>
          </p:cNvPr>
          <p:cNvSpPr/>
          <p:nvPr/>
        </p:nvSpPr>
        <p:spPr>
          <a:xfrm>
            <a:off x="2029968" y="1292352"/>
            <a:ext cx="27432" cy="731520"/>
          </a:xfrm>
          <a:prstGeom prst="rect">
            <a:avLst/>
          </a:prstGeom>
          <a:solidFill>
            <a:srgbClr val="1020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0" fontAlgn="base" hangingPunct="0">
              <a:spcBef>
                <a:spcPct val="0"/>
              </a:spcBef>
              <a:spcAft>
                <a:spcPct val="0"/>
              </a:spcAft>
            </a:pPr>
            <a:endParaRPr lang="en-US" sz="2400">
              <a:solidFill>
                <a:prstClr val="white"/>
              </a:solidFill>
              <a:latin typeface="Times"/>
            </a:endParaRPr>
          </a:p>
        </p:txBody>
      </p:sp>
      <p:pic>
        <p:nvPicPr>
          <p:cNvPr id="7" name="Picture 6">
            <a:extLst>
              <a:ext uri="{FF2B5EF4-FFF2-40B4-BE49-F238E27FC236}">
                <a16:creationId xmlns:a16="http://schemas.microsoft.com/office/drawing/2014/main" xmlns="" id="{2B042071-3CE6-406F-9484-65D7E971A78F}"/>
              </a:ext>
            </a:extLst>
          </p:cNvPr>
          <p:cNvPicPr>
            <a:picLocks noChangeAspect="1"/>
          </p:cNvPicPr>
          <p:nvPr/>
        </p:nvPicPr>
        <p:blipFill rotWithShape="1">
          <a:blip r:embed="rId3" cstate="print">
            <a:extLst>
              <a:ext uri="{28A0092B-C50C-407E-A947-70E740481C1C}">
                <a14:useLocalDpi xmlns:a14="http://schemas.microsoft.com/office/drawing/2010/main" xmlns="" val="0"/>
              </a:ext>
            </a:extLst>
          </a:blip>
          <a:srcRect l="1186" r="1186" b="78972"/>
          <a:stretch/>
        </p:blipFill>
        <p:spPr>
          <a:xfrm>
            <a:off x="149290" y="-26987"/>
            <a:ext cx="11943181" cy="1093787"/>
          </a:xfrm>
          <a:prstGeom prst="rect">
            <a:avLst/>
          </a:prstGeom>
        </p:spPr>
      </p:pic>
      <p:sp>
        <p:nvSpPr>
          <p:cNvPr id="8" name="TextBox 7">
            <a:extLst>
              <a:ext uri="{FF2B5EF4-FFF2-40B4-BE49-F238E27FC236}">
                <a16:creationId xmlns:a16="http://schemas.microsoft.com/office/drawing/2014/main" xmlns="" id="{88ECCCDB-C48B-47F9-8FAD-B946CA241B67}"/>
              </a:ext>
            </a:extLst>
          </p:cNvPr>
          <p:cNvSpPr txBox="1"/>
          <p:nvPr/>
        </p:nvSpPr>
        <p:spPr>
          <a:xfrm>
            <a:off x="2692238" y="149396"/>
            <a:ext cx="8255848" cy="707886"/>
          </a:xfrm>
          <a:prstGeom prst="rect">
            <a:avLst/>
          </a:prstGeom>
          <a:noFill/>
        </p:spPr>
        <p:txBody>
          <a:bodyPr wrap="square" rtlCol="0">
            <a:spAutoFit/>
          </a:bodyPr>
          <a:lstStyle/>
          <a:p>
            <a:pPr algn="ctr" eaLnBrk="0" fontAlgn="base" hangingPunct="0">
              <a:spcBef>
                <a:spcPct val="0"/>
              </a:spcBef>
              <a:spcAft>
                <a:spcPct val="0"/>
              </a:spcAft>
            </a:pPr>
            <a:r>
              <a:rPr lang="en-US" sz="2000" dirty="0">
                <a:solidFill>
                  <a:prstClr val="white"/>
                </a:solidFill>
                <a:latin typeface="Times" pitchFamily="2" charset="0"/>
              </a:rPr>
              <a:t>Measurement Model Validity  - </a:t>
            </a:r>
            <a:r>
              <a:rPr lang="en-US" sz="2000" dirty="0">
                <a:solidFill>
                  <a:schemeClr val="bg1"/>
                </a:solidFill>
                <a:latin typeface="Times" pitchFamily="2" charset="0"/>
              </a:rPr>
              <a:t>Formative Variables ONLY</a:t>
            </a:r>
          </a:p>
          <a:p>
            <a:pPr algn="ctr" eaLnBrk="0" fontAlgn="base" hangingPunct="0">
              <a:spcBef>
                <a:spcPct val="0"/>
              </a:spcBef>
              <a:spcAft>
                <a:spcPct val="0"/>
              </a:spcAft>
            </a:pPr>
            <a:r>
              <a:rPr lang="en-US" sz="2000" dirty="0">
                <a:solidFill>
                  <a:schemeClr val="bg1"/>
                </a:solidFill>
                <a:latin typeface="Times" pitchFamily="2" charset="0"/>
              </a:rPr>
              <a:t>Can ONLY be done with SEM Tools - Will NOT work with SPSS</a:t>
            </a:r>
            <a:endParaRPr lang="en-US" sz="2000" dirty="0">
              <a:solidFill>
                <a:prstClr val="white"/>
              </a:solidFill>
              <a:latin typeface="Times" pitchFamily="2" charset="0"/>
            </a:endParaRPr>
          </a:p>
        </p:txBody>
      </p:sp>
      <p:pic>
        <p:nvPicPr>
          <p:cNvPr id="2" name="Picture 1">
            <a:extLst>
              <a:ext uri="{FF2B5EF4-FFF2-40B4-BE49-F238E27FC236}">
                <a16:creationId xmlns:a16="http://schemas.microsoft.com/office/drawing/2014/main" xmlns="" id="{2EBFE9A5-9B9A-40CF-83B2-40E4091FEDF5}"/>
              </a:ext>
            </a:extLst>
          </p:cNvPr>
          <p:cNvPicPr>
            <a:picLocks noChangeAspect="1"/>
          </p:cNvPicPr>
          <p:nvPr/>
        </p:nvPicPr>
        <p:blipFill rotWithShape="1">
          <a:blip r:embed="rId4" cstate="print"/>
          <a:srcRect l="25777" t="31415" r="20339" b="14948"/>
          <a:stretch/>
        </p:blipFill>
        <p:spPr>
          <a:xfrm>
            <a:off x="692457" y="1114220"/>
            <a:ext cx="10511162" cy="5667503"/>
          </a:xfrm>
          <a:prstGeom prst="rect">
            <a:avLst/>
          </a:prstGeom>
        </p:spPr>
      </p:pic>
    </p:spTree>
    <p:extLst>
      <p:ext uri="{BB962C8B-B14F-4D97-AF65-F5344CB8AC3E}">
        <p14:creationId xmlns:p14="http://schemas.microsoft.com/office/powerpoint/2010/main" xmlns="" val="271409341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xmlns="" id="{572882C6-734E-459C-895C-C816CCD088A3}"/>
              </a:ext>
            </a:extLst>
          </p:cNvPr>
          <p:cNvPicPr>
            <a:picLocks noChangeAspect="1"/>
          </p:cNvPicPr>
          <p:nvPr/>
        </p:nvPicPr>
        <p:blipFill rotWithShape="1">
          <a:blip r:embed="rId3" cstate="print">
            <a:extLst>
              <a:ext uri="{28A0092B-C50C-407E-A947-70E740481C1C}">
                <a14:useLocalDpi xmlns:a14="http://schemas.microsoft.com/office/drawing/2010/main" xmlns="" val="0"/>
              </a:ext>
            </a:extLst>
          </a:blip>
          <a:srcRect l="1186" r="1186" b="78972"/>
          <a:stretch/>
        </p:blipFill>
        <p:spPr>
          <a:xfrm>
            <a:off x="117446" y="-26987"/>
            <a:ext cx="11702642" cy="1093787"/>
          </a:xfrm>
          <a:prstGeom prst="rect">
            <a:avLst/>
          </a:prstGeom>
        </p:spPr>
      </p:pic>
      <p:sp>
        <p:nvSpPr>
          <p:cNvPr id="3" name="Rectangle 2">
            <a:extLst>
              <a:ext uri="{FF2B5EF4-FFF2-40B4-BE49-F238E27FC236}">
                <a16:creationId xmlns:a16="http://schemas.microsoft.com/office/drawing/2014/main" xmlns="" id="{737810C9-E888-BD47-A80C-64DE01EF8902}"/>
              </a:ext>
            </a:extLst>
          </p:cNvPr>
          <p:cNvSpPr/>
          <p:nvPr/>
        </p:nvSpPr>
        <p:spPr>
          <a:xfrm>
            <a:off x="2029968" y="1292352"/>
            <a:ext cx="27432" cy="731520"/>
          </a:xfrm>
          <a:prstGeom prst="rect">
            <a:avLst/>
          </a:prstGeom>
          <a:solidFill>
            <a:srgbClr val="1020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0" fontAlgn="base" hangingPunct="0">
              <a:spcBef>
                <a:spcPct val="0"/>
              </a:spcBef>
              <a:spcAft>
                <a:spcPct val="0"/>
              </a:spcAft>
            </a:pPr>
            <a:endParaRPr lang="en-US">
              <a:solidFill>
                <a:prstClr val="white"/>
              </a:solidFill>
              <a:latin typeface="Times"/>
            </a:endParaRPr>
          </a:p>
        </p:txBody>
      </p:sp>
      <p:sp>
        <p:nvSpPr>
          <p:cNvPr id="6" name="Title 1">
            <a:extLst>
              <a:ext uri="{FF2B5EF4-FFF2-40B4-BE49-F238E27FC236}">
                <a16:creationId xmlns:a16="http://schemas.microsoft.com/office/drawing/2014/main" xmlns="" id="{46AA9AFD-088D-FD47-AF93-33C534D00E36}"/>
              </a:ext>
            </a:extLst>
          </p:cNvPr>
          <p:cNvSpPr txBox="1">
            <a:spLocks/>
          </p:cNvSpPr>
          <p:nvPr/>
        </p:nvSpPr>
        <p:spPr>
          <a:xfrm>
            <a:off x="2209800" y="1292353"/>
            <a:ext cx="7239000" cy="731519"/>
          </a:xfrm>
          <a:prstGeom prst="rect">
            <a:avLst/>
          </a:prstGeom>
        </p:spPr>
        <p:txBody>
          <a:bodyPr lIns="68580" rIns="34290" anchor="ctr">
            <a:normAutofit/>
            <a:scene3d>
              <a:camera prst="orthographicFront"/>
              <a:lightRig rig="threePt" dir="t">
                <a:rot lat="0" lon="0" rev="4800000"/>
              </a:lightRig>
            </a:scene3d>
            <a:sp3d prstMaterial="matte">
              <a:bevelT w="50800" h="10160"/>
            </a:sp3d>
          </a:bodyPr>
          <a:lstStyle>
            <a:lvl1pPr algn="l" rtl="0" eaLnBrk="0" fontAlgn="base" hangingPunct="0">
              <a:spcBef>
                <a:spcPct val="0"/>
              </a:spcBef>
              <a:spcAft>
                <a:spcPct val="0"/>
              </a:spcAft>
              <a:defRPr sz="4500" b="1" kern="1200">
                <a:solidFill>
                  <a:schemeClr val="bg1"/>
                </a:solidFill>
                <a:latin typeface="Calibri" pitchFamily="34" charset="0"/>
                <a:ea typeface="ＭＳ Ｐゴシック" charset="0"/>
                <a:cs typeface="Times New Roman" pitchFamily="18" charset="0"/>
              </a:defRPr>
            </a:lvl1pPr>
            <a:lvl2pPr algn="l" rtl="0" eaLnBrk="0" fontAlgn="base" hangingPunct="0">
              <a:spcBef>
                <a:spcPct val="0"/>
              </a:spcBef>
              <a:spcAft>
                <a:spcPct val="0"/>
              </a:spcAft>
              <a:defRPr sz="4500" b="1">
                <a:solidFill>
                  <a:schemeClr val="bg1"/>
                </a:solidFill>
                <a:latin typeface="Calibri" charset="0"/>
                <a:ea typeface="ＭＳ Ｐゴシック" charset="0"/>
                <a:cs typeface="Times New Roman" pitchFamily="18" charset="0"/>
              </a:defRPr>
            </a:lvl2pPr>
            <a:lvl3pPr algn="l" rtl="0" eaLnBrk="0" fontAlgn="base" hangingPunct="0">
              <a:spcBef>
                <a:spcPct val="0"/>
              </a:spcBef>
              <a:spcAft>
                <a:spcPct val="0"/>
              </a:spcAft>
              <a:defRPr sz="4500" b="1">
                <a:solidFill>
                  <a:schemeClr val="bg1"/>
                </a:solidFill>
                <a:latin typeface="Calibri" charset="0"/>
                <a:ea typeface="ＭＳ Ｐゴシック" charset="0"/>
                <a:cs typeface="Times New Roman" pitchFamily="18" charset="0"/>
              </a:defRPr>
            </a:lvl3pPr>
            <a:lvl4pPr algn="l" rtl="0" eaLnBrk="0" fontAlgn="base" hangingPunct="0">
              <a:spcBef>
                <a:spcPct val="0"/>
              </a:spcBef>
              <a:spcAft>
                <a:spcPct val="0"/>
              </a:spcAft>
              <a:defRPr sz="4500" b="1">
                <a:solidFill>
                  <a:schemeClr val="bg1"/>
                </a:solidFill>
                <a:latin typeface="Calibri" charset="0"/>
                <a:ea typeface="ＭＳ Ｐゴシック" charset="0"/>
                <a:cs typeface="Times New Roman" pitchFamily="18" charset="0"/>
              </a:defRPr>
            </a:lvl4pPr>
            <a:lvl5pPr algn="l" rtl="0" eaLnBrk="0" fontAlgn="base" hangingPunct="0">
              <a:spcBef>
                <a:spcPct val="0"/>
              </a:spcBef>
              <a:spcAft>
                <a:spcPct val="0"/>
              </a:spcAft>
              <a:defRPr sz="4500" b="1">
                <a:solidFill>
                  <a:schemeClr val="bg1"/>
                </a:solidFill>
                <a:latin typeface="Calibri" charset="0"/>
                <a:ea typeface="ＭＳ Ｐゴシック" charset="0"/>
                <a:cs typeface="Times New Roman" pitchFamily="18" charset="0"/>
              </a:defRPr>
            </a:lvl5pPr>
            <a:lvl6pPr marL="457200" algn="l" rtl="0" fontAlgn="base">
              <a:spcBef>
                <a:spcPct val="0"/>
              </a:spcBef>
              <a:spcAft>
                <a:spcPct val="0"/>
              </a:spcAft>
              <a:defRPr sz="4500" b="1">
                <a:solidFill>
                  <a:srgbClr val="347FD8"/>
                </a:solidFill>
                <a:latin typeface="Corbel" pitchFamily="34" charset="0"/>
              </a:defRPr>
            </a:lvl6pPr>
            <a:lvl7pPr marL="914400" algn="l" rtl="0" fontAlgn="base">
              <a:spcBef>
                <a:spcPct val="0"/>
              </a:spcBef>
              <a:spcAft>
                <a:spcPct val="0"/>
              </a:spcAft>
              <a:defRPr sz="4500" b="1">
                <a:solidFill>
                  <a:srgbClr val="347FD8"/>
                </a:solidFill>
                <a:latin typeface="Corbel" pitchFamily="34" charset="0"/>
              </a:defRPr>
            </a:lvl7pPr>
            <a:lvl8pPr marL="1371600" algn="l" rtl="0" fontAlgn="base">
              <a:spcBef>
                <a:spcPct val="0"/>
              </a:spcBef>
              <a:spcAft>
                <a:spcPct val="0"/>
              </a:spcAft>
              <a:defRPr sz="4500" b="1">
                <a:solidFill>
                  <a:srgbClr val="347FD8"/>
                </a:solidFill>
                <a:latin typeface="Corbel" pitchFamily="34" charset="0"/>
              </a:defRPr>
            </a:lvl8pPr>
            <a:lvl9pPr marL="1828800" algn="l" rtl="0" fontAlgn="base">
              <a:spcBef>
                <a:spcPct val="0"/>
              </a:spcBef>
              <a:spcAft>
                <a:spcPct val="0"/>
              </a:spcAft>
              <a:defRPr sz="4500" b="1">
                <a:solidFill>
                  <a:srgbClr val="347FD8"/>
                </a:solidFill>
                <a:latin typeface="Corbel" pitchFamily="34" charset="0"/>
              </a:defRPr>
            </a:lvl9pPr>
            <a:extLst/>
          </a:lstStyle>
          <a:p>
            <a:pPr>
              <a:defRPr/>
            </a:pPr>
            <a:r>
              <a:rPr lang="en-US" sz="2000" dirty="0">
                <a:solidFill>
                  <a:prstClr val="black"/>
                </a:solidFill>
                <a:latin typeface="Times New Roman"/>
                <a:ea typeface="Calibri" charset="0"/>
                <a:cs typeface="Calibri" charset="0"/>
              </a:rPr>
              <a:t>What kinds of issues have you seen people experiencing?</a:t>
            </a:r>
          </a:p>
        </p:txBody>
      </p:sp>
      <p:graphicFrame>
        <p:nvGraphicFramePr>
          <p:cNvPr id="5" name="Table 4">
            <a:extLst>
              <a:ext uri="{FF2B5EF4-FFF2-40B4-BE49-F238E27FC236}">
                <a16:creationId xmlns:a16="http://schemas.microsoft.com/office/drawing/2014/main" xmlns="" id="{2F244CA8-FDA9-426B-A84E-FD4331DD6302}"/>
              </a:ext>
            </a:extLst>
          </p:cNvPr>
          <p:cNvGraphicFramePr>
            <a:graphicFrameLocks noGrp="1"/>
          </p:cNvGraphicFramePr>
          <p:nvPr>
            <p:extLst>
              <p:ext uri="{D42A27DB-BD31-4B8C-83A1-F6EECF244321}">
                <p14:modId xmlns:p14="http://schemas.microsoft.com/office/powerpoint/2010/main" xmlns="" val="971271148"/>
              </p:ext>
            </p:extLst>
          </p:nvPr>
        </p:nvGraphicFramePr>
        <p:xfrm>
          <a:off x="117447" y="880000"/>
          <a:ext cx="12074553" cy="5978000"/>
        </p:xfrm>
        <a:graphic>
          <a:graphicData uri="http://schemas.openxmlformats.org/drawingml/2006/table">
            <a:tbl>
              <a:tblPr firstRow="1" bandRow="1">
                <a:tableStyleId>{5C22544A-7EE6-4342-B048-85BDC9FD1C3A}</a:tableStyleId>
              </a:tblPr>
              <a:tblGrid>
                <a:gridCol w="2739604">
                  <a:extLst>
                    <a:ext uri="{9D8B030D-6E8A-4147-A177-3AD203B41FA5}">
                      <a16:colId xmlns:a16="http://schemas.microsoft.com/office/drawing/2014/main" xmlns="" val="20000"/>
                    </a:ext>
                  </a:extLst>
                </a:gridCol>
                <a:gridCol w="2815962">
                  <a:extLst>
                    <a:ext uri="{9D8B030D-6E8A-4147-A177-3AD203B41FA5}">
                      <a16:colId xmlns:a16="http://schemas.microsoft.com/office/drawing/2014/main" xmlns="" val="77135710"/>
                    </a:ext>
                  </a:extLst>
                </a:gridCol>
                <a:gridCol w="4002833">
                  <a:extLst>
                    <a:ext uri="{9D8B030D-6E8A-4147-A177-3AD203B41FA5}">
                      <a16:colId xmlns:a16="http://schemas.microsoft.com/office/drawing/2014/main" xmlns="" val="3233057799"/>
                    </a:ext>
                  </a:extLst>
                </a:gridCol>
                <a:gridCol w="2516154">
                  <a:extLst>
                    <a:ext uri="{9D8B030D-6E8A-4147-A177-3AD203B41FA5}">
                      <a16:colId xmlns:a16="http://schemas.microsoft.com/office/drawing/2014/main" xmlns="" val="3792779908"/>
                    </a:ext>
                  </a:extLst>
                </a:gridCol>
              </a:tblGrid>
              <a:tr h="437115">
                <a:tc>
                  <a:txBody>
                    <a:bodyPr/>
                    <a:lstStyle/>
                    <a:p>
                      <a:r>
                        <a:rPr lang="en-US" sz="1800" baseline="0" dirty="0"/>
                        <a:t>Area to Assess</a:t>
                      </a:r>
                      <a:endParaRPr lang="en-US" sz="1800" dirty="0"/>
                    </a:p>
                  </a:txBody>
                  <a:tcPr marL="68580" marR="68580" marT="34290" marB="34290"/>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t>Simple</a:t>
                      </a:r>
                      <a:r>
                        <a:rPr lang="en-US" sz="1800" baseline="0" dirty="0"/>
                        <a:t> Definition</a:t>
                      </a:r>
                      <a:endParaRPr lang="en-US" sz="1800" dirty="0"/>
                    </a:p>
                  </a:txBody>
                  <a:tcPr marL="68580" marR="68580" marT="34290" marB="34290"/>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kern="1200">
                          <a:solidFill>
                            <a:schemeClr val="bg1"/>
                          </a:solidFill>
                          <a:latin typeface="+mn-lt"/>
                          <a:ea typeface="+mn-ea"/>
                          <a:cs typeface="+mn-cs"/>
                        </a:rPr>
                        <a:t>SPSS</a:t>
                      </a:r>
                      <a:endParaRPr lang="en-US" sz="1800" dirty="0"/>
                    </a:p>
                  </a:txBody>
                  <a:tcPr marL="68580" marR="68580" marT="34290" marB="34290"/>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a:solidFill>
                            <a:schemeClr val="bg1"/>
                          </a:solidFill>
                        </a:rPr>
                        <a:t>Smart PLS</a:t>
                      </a:r>
                      <a:endParaRPr lang="en-US" sz="1800" dirty="0"/>
                    </a:p>
                  </a:txBody>
                  <a:tcPr marL="68580" marR="68580" marT="34290" marB="34290"/>
                </a:tc>
                <a:extLst>
                  <a:ext uri="{0D108BD9-81ED-4DB2-BD59-A6C34878D82A}">
                    <a16:rowId xmlns:a16="http://schemas.microsoft.com/office/drawing/2014/main" xmlns="" val="10000"/>
                  </a:ext>
                </a:extLst>
              </a:tr>
              <a:tr h="942024">
                <a:tc>
                  <a:txBody>
                    <a:bodyPr/>
                    <a:lstStyle/>
                    <a:p>
                      <a:r>
                        <a:rPr lang="en-US" sz="1400" b="1" kern="1200" baseline="0" dirty="0">
                          <a:solidFill>
                            <a:schemeClr val="dk1"/>
                          </a:solidFill>
                          <a:latin typeface="+mn-lt"/>
                          <a:ea typeface="+mn-ea"/>
                          <a:cs typeface="+mn-cs"/>
                        </a:rPr>
                        <a:t>Explained Variance</a:t>
                      </a:r>
                    </a:p>
                    <a:p>
                      <a:r>
                        <a:rPr lang="en-US" sz="1400" b="1" kern="1200" baseline="0" dirty="0">
                          <a:solidFill>
                            <a:schemeClr val="dk1"/>
                          </a:solidFill>
                          <a:latin typeface="+mn-lt"/>
                          <a:ea typeface="+mn-ea"/>
                          <a:cs typeface="+mn-cs"/>
                        </a:rPr>
                        <a:t>(Explanatory Power)</a:t>
                      </a:r>
                    </a:p>
                    <a:p>
                      <a:r>
                        <a:rPr lang="en-US" sz="1200" b="1" u="sng" kern="1200" baseline="0" dirty="0">
                          <a:solidFill>
                            <a:schemeClr val="dk1"/>
                          </a:solidFill>
                          <a:latin typeface="+mn-lt"/>
                          <a:ea typeface="+mn-ea"/>
                          <a:cs typeface="+mn-cs"/>
                        </a:rPr>
                        <a:t>(Measured at the affected Variable)</a:t>
                      </a:r>
                    </a:p>
                  </a:txBody>
                  <a:tcPr marL="68580" marR="68580" marT="34290" marB="34290"/>
                </a:tc>
                <a:tc>
                  <a:txBody>
                    <a:bodyPr/>
                    <a:lstStyle/>
                    <a:p>
                      <a:r>
                        <a:rPr lang="en-US" sz="1400" kern="1200" baseline="0" dirty="0">
                          <a:solidFill>
                            <a:schemeClr val="dk1"/>
                          </a:solidFill>
                          <a:latin typeface="+mn-lt"/>
                          <a:ea typeface="+mn-ea"/>
                          <a:cs typeface="+mn-cs"/>
                        </a:rPr>
                        <a:t>How much the variation in a dependent is explained by the related independent variables.</a:t>
                      </a:r>
                    </a:p>
                  </a:txBody>
                  <a:tcPr marL="68580" marR="68580" marT="34290" marB="34290"/>
                </a:tc>
                <a:tc>
                  <a:txBody>
                    <a:bodyPr/>
                    <a:lstStyle/>
                    <a:p>
                      <a:r>
                        <a:rPr lang="en-US" sz="1400" kern="1200" baseline="0" dirty="0">
                          <a:solidFill>
                            <a:schemeClr val="dk1"/>
                          </a:solidFill>
                          <a:latin typeface="+mn-lt"/>
                          <a:ea typeface="+mn-ea"/>
                          <a:cs typeface="+mn-cs"/>
                        </a:rPr>
                        <a:t>R</a:t>
                      </a:r>
                      <a:r>
                        <a:rPr lang="en-US" sz="1400" kern="1200" baseline="30000" dirty="0">
                          <a:solidFill>
                            <a:schemeClr val="dk1"/>
                          </a:solidFill>
                          <a:latin typeface="+mn-lt"/>
                          <a:ea typeface="+mn-ea"/>
                          <a:cs typeface="+mn-cs"/>
                        </a:rPr>
                        <a:t>2</a:t>
                      </a:r>
                    </a:p>
                    <a:p>
                      <a:endParaRPr lang="en-US" sz="2000" b="1" kern="1200" baseline="30000" dirty="0">
                        <a:solidFill>
                          <a:schemeClr val="dk1"/>
                        </a:solidFill>
                        <a:latin typeface="+mn-lt"/>
                        <a:ea typeface="+mn-ea"/>
                        <a:cs typeface="+mn-cs"/>
                      </a:endParaRPr>
                    </a:p>
                    <a:p>
                      <a:r>
                        <a:rPr lang="en-US" sz="2000" b="1" kern="1200" baseline="30000" dirty="0">
                          <a:solidFill>
                            <a:schemeClr val="dk1"/>
                          </a:solidFill>
                          <a:latin typeface="+mn-lt"/>
                          <a:ea typeface="+mn-ea"/>
                          <a:cs typeface="+mn-cs"/>
                        </a:rPr>
                        <a:t>Values of 0.67, 0.33, and 0.19 as large, moderate, and low levels </a:t>
                      </a:r>
                      <a:endParaRPr lang="en-US" sz="1400" kern="1200" baseline="0" dirty="0">
                        <a:solidFill>
                          <a:schemeClr val="dk1"/>
                        </a:solidFill>
                        <a:latin typeface="+mn-lt"/>
                        <a:ea typeface="+mn-ea"/>
                        <a:cs typeface="+mn-cs"/>
                      </a:endParaRPr>
                    </a:p>
                  </a:txBody>
                  <a:tcPr marL="68580" marR="68580" marT="34290" marB="34290"/>
                </a:tc>
                <a:tc>
                  <a:txBody>
                    <a:bodyPr/>
                    <a:lstStyle/>
                    <a:p>
                      <a:r>
                        <a:rPr lang="en-US" sz="1400" kern="1200" baseline="0" dirty="0">
                          <a:solidFill>
                            <a:schemeClr val="dk1"/>
                          </a:solidFill>
                          <a:latin typeface="+mn-lt"/>
                          <a:ea typeface="+mn-ea"/>
                          <a:cs typeface="+mn-cs"/>
                        </a:rPr>
                        <a:t>R</a:t>
                      </a:r>
                      <a:r>
                        <a:rPr lang="en-US" sz="1400" kern="1200" baseline="30000" dirty="0">
                          <a:solidFill>
                            <a:schemeClr val="dk1"/>
                          </a:solidFill>
                          <a:latin typeface="+mn-lt"/>
                          <a:ea typeface="+mn-ea"/>
                          <a:cs typeface="+mn-cs"/>
                        </a:rPr>
                        <a:t>2</a:t>
                      </a:r>
                    </a:p>
                    <a:p>
                      <a:endParaRPr lang="en-US" sz="1400" kern="1200" baseline="30000" dirty="0">
                        <a:solidFill>
                          <a:schemeClr val="dk1"/>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400" b="1" kern="1200" baseline="0" dirty="0">
                          <a:solidFill>
                            <a:schemeClr val="dk1"/>
                          </a:solidFill>
                          <a:latin typeface="+mn-lt"/>
                          <a:ea typeface="+mn-ea"/>
                          <a:cs typeface="+mn-cs"/>
                        </a:rPr>
                        <a:t>Values of 0.67, 0.33, and 0.19 as large, moderate, and low levels </a:t>
                      </a:r>
                      <a:endParaRPr lang="en-US" sz="1050" kern="1200" baseline="0" dirty="0">
                        <a:solidFill>
                          <a:schemeClr val="dk1"/>
                        </a:solidFill>
                        <a:latin typeface="+mn-lt"/>
                        <a:ea typeface="+mn-ea"/>
                        <a:cs typeface="+mn-cs"/>
                      </a:endParaRPr>
                    </a:p>
                  </a:txBody>
                  <a:tcPr marL="68580" marR="68580" marT="34290" marB="34290"/>
                </a:tc>
                <a:extLst>
                  <a:ext uri="{0D108BD9-81ED-4DB2-BD59-A6C34878D82A}">
                    <a16:rowId xmlns:a16="http://schemas.microsoft.com/office/drawing/2014/main" xmlns="" val="10001"/>
                  </a:ext>
                </a:extLst>
              </a:tr>
              <a:tr h="523347">
                <a:tc gridSpan="4">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b="1" kern="1200" baseline="0" dirty="0">
                          <a:solidFill>
                            <a:schemeClr val="dk1"/>
                          </a:solidFill>
                          <a:latin typeface="+mn-lt"/>
                          <a:ea typeface="+mn-ea"/>
                          <a:cs typeface="+mn-cs"/>
                        </a:rPr>
                        <a:t>The following are measured on the </a:t>
                      </a:r>
                      <a:r>
                        <a:rPr lang="en-US" sz="1400" b="1" u="sng" kern="1200" baseline="0" dirty="0">
                          <a:solidFill>
                            <a:schemeClr val="dk1"/>
                          </a:solidFill>
                          <a:latin typeface="+mn-lt"/>
                          <a:ea typeface="+mn-ea"/>
                          <a:cs typeface="+mn-cs"/>
                        </a:rPr>
                        <a:t>path between 2 variables</a:t>
                      </a:r>
                    </a:p>
                    <a:p>
                      <a:endParaRPr lang="en-US" sz="1400" b="1" kern="1200" baseline="0" dirty="0">
                        <a:solidFill>
                          <a:schemeClr val="dk1"/>
                        </a:solidFill>
                        <a:latin typeface="+mn-lt"/>
                        <a:ea typeface="+mn-ea"/>
                        <a:cs typeface="+mn-cs"/>
                      </a:endParaRPr>
                    </a:p>
                  </a:txBody>
                  <a:tcPr marL="68580" marR="68580" marT="34290" marB="34290"/>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xmlns="" val="422634118"/>
                  </a:ext>
                </a:extLst>
              </a:tr>
              <a:tr h="1650554">
                <a:tc>
                  <a:txBody>
                    <a:bodyPr/>
                    <a:lstStyle/>
                    <a:p>
                      <a:r>
                        <a:rPr lang="en-US" sz="1400" b="1" kern="1200" baseline="0" dirty="0">
                          <a:solidFill>
                            <a:schemeClr val="dk1"/>
                          </a:solidFill>
                          <a:latin typeface="+mn-lt"/>
                          <a:ea typeface="+mn-ea"/>
                          <a:cs typeface="+mn-cs"/>
                        </a:rPr>
                        <a:t>Effect Size</a:t>
                      </a:r>
                    </a:p>
                    <a:p>
                      <a:endParaRPr lang="en-US" sz="1400" b="1" kern="1200" baseline="0" dirty="0">
                        <a:solidFill>
                          <a:schemeClr val="dk1"/>
                        </a:solidFill>
                        <a:latin typeface="+mn-lt"/>
                        <a:ea typeface="+mn-ea"/>
                        <a:cs typeface="+mn-cs"/>
                      </a:endParaRPr>
                    </a:p>
                    <a:p>
                      <a:endParaRPr lang="en-US" sz="1400" b="1" kern="1200" baseline="0" dirty="0">
                        <a:solidFill>
                          <a:schemeClr val="dk1"/>
                        </a:solidFill>
                        <a:latin typeface="+mn-lt"/>
                        <a:ea typeface="+mn-ea"/>
                        <a:cs typeface="+mn-cs"/>
                      </a:endParaRPr>
                    </a:p>
                  </a:txBody>
                  <a:tcPr marL="68580" marR="68580" marT="34290" marB="34290"/>
                </a:tc>
                <a:tc>
                  <a:txBody>
                    <a:bodyPr/>
                    <a:lstStyle/>
                    <a:p>
                      <a:r>
                        <a:rPr lang="en-US" sz="1400" kern="1200" baseline="0" dirty="0">
                          <a:solidFill>
                            <a:schemeClr val="dk1"/>
                          </a:solidFill>
                          <a:latin typeface="+mn-lt"/>
                          <a:ea typeface="+mn-ea"/>
                          <a:cs typeface="+mn-cs"/>
                        </a:rPr>
                        <a:t>What is the strength of the relationship between 2 variables</a:t>
                      </a:r>
                    </a:p>
                  </a:txBody>
                  <a:tcPr marL="68580" marR="68580" marT="34290" marB="34290"/>
                </a:tc>
                <a:tc>
                  <a:txBody>
                    <a:bodyPr/>
                    <a:lstStyle/>
                    <a:p>
                      <a:r>
                        <a:rPr lang="en-US" sz="1400" b="0" kern="1200" baseline="0">
                          <a:solidFill>
                            <a:srgbClr val="FF0000"/>
                          </a:solidFill>
                          <a:latin typeface="+mn-lt"/>
                          <a:ea typeface="+mn-ea"/>
                          <a:cs typeface="+mn-cs"/>
                        </a:rPr>
                        <a:t>Must be Calculated Manually</a:t>
                      </a:r>
                    </a:p>
                    <a:p>
                      <a:r>
                        <a:rPr lang="en-US" sz="1400" b="0" kern="1200" baseline="0">
                          <a:solidFill>
                            <a:schemeClr val="dk1"/>
                          </a:solidFill>
                          <a:latin typeface="+mn-lt"/>
                          <a:ea typeface="+mn-ea"/>
                          <a:cs typeface="+mn-cs"/>
                        </a:rPr>
                        <a:t>Effect Size = f</a:t>
                      </a:r>
                      <a:r>
                        <a:rPr lang="en-US" sz="1400" b="0" kern="1200" baseline="30000">
                          <a:solidFill>
                            <a:schemeClr val="dk1"/>
                          </a:solidFill>
                          <a:latin typeface="+mn-lt"/>
                          <a:ea typeface="+mn-ea"/>
                          <a:cs typeface="+mn-cs"/>
                        </a:rPr>
                        <a:t>2</a:t>
                      </a:r>
                      <a:r>
                        <a:rPr lang="en-US" sz="1400" b="0" kern="1200" baseline="0">
                          <a:solidFill>
                            <a:schemeClr val="dk1"/>
                          </a:solidFill>
                          <a:latin typeface="+mn-lt"/>
                          <a:ea typeface="+mn-ea"/>
                          <a:cs typeface="+mn-cs"/>
                        </a:rPr>
                        <a:t>= R</a:t>
                      </a:r>
                      <a:r>
                        <a:rPr lang="en-US" sz="1400" b="0" kern="1200" baseline="30000">
                          <a:solidFill>
                            <a:schemeClr val="dk1"/>
                          </a:solidFill>
                          <a:latin typeface="+mn-lt"/>
                          <a:ea typeface="+mn-ea"/>
                          <a:cs typeface="+mn-cs"/>
                        </a:rPr>
                        <a:t>2</a:t>
                      </a:r>
                      <a:r>
                        <a:rPr lang="en-US" sz="1400" b="0" kern="1200" baseline="0">
                          <a:solidFill>
                            <a:schemeClr val="dk1"/>
                          </a:solidFill>
                          <a:latin typeface="+mn-lt"/>
                          <a:ea typeface="+mn-ea"/>
                          <a:cs typeface="+mn-cs"/>
                        </a:rPr>
                        <a:t>/(1-R</a:t>
                      </a:r>
                      <a:r>
                        <a:rPr lang="en-US" sz="1400" b="0" kern="1200" baseline="30000">
                          <a:solidFill>
                            <a:schemeClr val="dk1"/>
                          </a:solidFill>
                          <a:latin typeface="+mn-lt"/>
                          <a:ea typeface="+mn-ea"/>
                          <a:cs typeface="+mn-cs"/>
                        </a:rPr>
                        <a:t>2</a:t>
                      </a:r>
                      <a:r>
                        <a:rPr lang="en-US" sz="1400" b="0" kern="1200" baseline="0">
                          <a:solidFill>
                            <a:schemeClr val="dk1"/>
                          </a:solidFill>
                          <a:latin typeface="+mn-lt"/>
                          <a:ea typeface="+mn-ea"/>
                          <a:cs typeface="+mn-cs"/>
                        </a:rPr>
                        <a:t>)</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400" b="0" kern="1200" baseline="0">
                          <a:solidFill>
                            <a:schemeClr val="dk1"/>
                          </a:solidFill>
                          <a:latin typeface="+mn-lt"/>
                          <a:ea typeface="+mn-ea"/>
                          <a:cs typeface="+mn-cs"/>
                        </a:rPr>
                        <a:t>Only simple to do for single (one to one) dependent to Independent Variable relationships</a:t>
                      </a:r>
                    </a:p>
                    <a:p>
                      <a:endParaRPr lang="en-US" sz="1400" b="0" kern="1200" baseline="0">
                        <a:solidFill>
                          <a:schemeClr val="dk1"/>
                        </a:solidFill>
                        <a:latin typeface="+mn-lt"/>
                        <a:ea typeface="+mn-ea"/>
                        <a:cs typeface="+mn-cs"/>
                      </a:endParaRPr>
                    </a:p>
                    <a:p>
                      <a:r>
                        <a:rPr lang="en-US" sz="1400" b="1" kern="1200" baseline="0">
                          <a:solidFill>
                            <a:schemeClr val="dk1"/>
                          </a:solidFill>
                          <a:latin typeface="+mn-lt"/>
                          <a:ea typeface="+mn-ea"/>
                          <a:cs typeface="+mn-cs"/>
                        </a:rPr>
                        <a:t>Values of 0.35, 0.15, and 0.02  represent large, medium, and small effects</a:t>
                      </a:r>
                      <a:endParaRPr lang="en-US" sz="1400" kern="1200" baseline="0" dirty="0">
                        <a:solidFill>
                          <a:schemeClr val="dk1"/>
                        </a:solidFill>
                        <a:latin typeface="+mn-lt"/>
                        <a:ea typeface="+mn-ea"/>
                        <a:cs typeface="+mn-cs"/>
                      </a:endParaRPr>
                    </a:p>
                  </a:txBody>
                  <a:tcPr marL="68580" marR="68580" marT="34290" marB="34290"/>
                </a:tc>
                <a:tc>
                  <a:txBody>
                    <a:bodyPr/>
                    <a:lstStyle/>
                    <a:p>
                      <a:r>
                        <a:rPr lang="en-US" sz="1400" b="0" kern="1200" baseline="0" dirty="0">
                          <a:solidFill>
                            <a:schemeClr val="dk1"/>
                          </a:solidFill>
                          <a:latin typeface="+mn-lt"/>
                          <a:ea typeface="+mn-ea"/>
                          <a:cs typeface="+mn-cs"/>
                        </a:rPr>
                        <a:t>Effect Size = f</a:t>
                      </a:r>
                      <a:r>
                        <a:rPr lang="en-US" sz="1400" b="0" kern="1200" baseline="30000" dirty="0">
                          <a:solidFill>
                            <a:schemeClr val="dk1"/>
                          </a:solidFill>
                          <a:latin typeface="+mn-lt"/>
                          <a:ea typeface="+mn-ea"/>
                          <a:cs typeface="+mn-cs"/>
                        </a:rPr>
                        <a:t>2</a:t>
                      </a:r>
                    </a:p>
                    <a:p>
                      <a:endParaRPr lang="en-US" sz="1400" b="0" kern="1200" baseline="30000" dirty="0">
                        <a:solidFill>
                          <a:schemeClr val="dk1"/>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400" b="1" kern="1200" baseline="0" dirty="0">
                          <a:solidFill>
                            <a:schemeClr val="dk1"/>
                          </a:solidFill>
                          <a:latin typeface="+mn-lt"/>
                          <a:ea typeface="+mn-ea"/>
                          <a:cs typeface="+mn-cs"/>
                        </a:rPr>
                        <a:t>Values of 0.35, 0.15, and 0.02  represent large, medium, and small effects</a:t>
                      </a:r>
                    </a:p>
                  </a:txBody>
                  <a:tcPr marL="68580" marR="68580" marT="34290" marB="34290"/>
                </a:tc>
                <a:extLst>
                  <a:ext uri="{0D108BD9-81ED-4DB2-BD59-A6C34878D82A}">
                    <a16:rowId xmlns:a16="http://schemas.microsoft.com/office/drawing/2014/main" xmlns="" val="10002"/>
                  </a:ext>
                </a:extLst>
              </a:tr>
              <a:tr h="1199671">
                <a:tc>
                  <a:txBody>
                    <a:bodyPr/>
                    <a:lstStyle/>
                    <a:p>
                      <a:r>
                        <a:rPr lang="en-US" sz="1400" b="1" kern="1200" baseline="0" dirty="0">
                          <a:solidFill>
                            <a:schemeClr val="dk1"/>
                          </a:solidFill>
                          <a:latin typeface="+mn-lt"/>
                          <a:ea typeface="+mn-ea"/>
                          <a:cs typeface="+mn-cs"/>
                        </a:rPr>
                        <a:t>Predictive Behavior</a:t>
                      </a:r>
                    </a:p>
                    <a:p>
                      <a:r>
                        <a:rPr lang="en-US" sz="1400" b="1" kern="1200" baseline="0" dirty="0">
                          <a:solidFill>
                            <a:schemeClr val="dk1"/>
                          </a:solidFill>
                          <a:latin typeface="+mn-lt"/>
                          <a:ea typeface="+mn-ea"/>
                          <a:cs typeface="+mn-cs"/>
                        </a:rPr>
                        <a:t> </a:t>
                      </a:r>
                    </a:p>
                    <a:p>
                      <a:r>
                        <a:rPr lang="en-US" sz="1400" b="1" kern="1200" baseline="0" dirty="0">
                          <a:solidFill>
                            <a:schemeClr val="dk1"/>
                          </a:solidFill>
                          <a:latin typeface="+mn-lt"/>
                          <a:ea typeface="+mn-ea"/>
                          <a:cs typeface="+mn-cs"/>
                        </a:rPr>
                        <a:t>Path Coefficient </a:t>
                      </a:r>
                    </a:p>
                    <a:p>
                      <a:r>
                        <a:rPr lang="en-US" sz="1400" b="1" kern="1200" baseline="0" dirty="0">
                          <a:solidFill>
                            <a:schemeClr val="dk1"/>
                          </a:solidFill>
                          <a:latin typeface="+mn-lt"/>
                          <a:ea typeface="+mn-ea"/>
                          <a:cs typeface="+mn-cs"/>
                        </a:rPr>
                        <a:t>or Beta Weight</a:t>
                      </a:r>
                    </a:p>
                  </a:txBody>
                  <a:tcPr marL="68580" marR="68580" marT="34290" marB="34290">
                    <a:solidFill>
                      <a:schemeClr val="accent5">
                        <a:lumMod val="40000"/>
                        <a:lumOff val="60000"/>
                      </a:schemeClr>
                    </a:solidFill>
                  </a:tcPr>
                </a:tc>
                <a:tc>
                  <a:txBody>
                    <a:bodyPr/>
                    <a:lstStyle/>
                    <a:p>
                      <a:r>
                        <a:rPr lang="en-US" sz="1400" kern="1200" baseline="0" dirty="0">
                          <a:solidFill>
                            <a:schemeClr val="dk1"/>
                          </a:solidFill>
                          <a:latin typeface="+mn-lt"/>
                          <a:ea typeface="+mn-ea"/>
                          <a:cs typeface="+mn-cs"/>
                        </a:rPr>
                        <a:t>How much change does one variable create on another</a:t>
                      </a:r>
                    </a:p>
                  </a:txBody>
                  <a:tcPr marL="68580" marR="68580" marT="34290" marB="34290">
                    <a:solidFill>
                      <a:schemeClr val="accent5">
                        <a:lumMod val="40000"/>
                        <a:lumOff val="60000"/>
                      </a:schemeClr>
                    </a:solidFill>
                  </a:tcPr>
                </a:tc>
                <a:tc>
                  <a:txBody>
                    <a:bodyPr/>
                    <a:lstStyle/>
                    <a:p>
                      <a:pPr marL="0" algn="l" defTabSz="914400" rtl="0" eaLnBrk="1" latinLnBrk="0" hangingPunct="1"/>
                      <a:r>
                        <a:rPr lang="en-US" sz="1400" b="0" kern="1200" baseline="0" dirty="0">
                          <a:solidFill>
                            <a:schemeClr val="dk1"/>
                          </a:solidFill>
                          <a:latin typeface="+mn-lt"/>
                          <a:ea typeface="+mn-ea"/>
                          <a:cs typeface="+mn-cs"/>
                        </a:rPr>
                        <a:t>Beta Weight with p value</a:t>
                      </a:r>
                    </a:p>
                    <a:p>
                      <a:pPr marL="0" algn="l" defTabSz="914400" rtl="0" eaLnBrk="1" latinLnBrk="0" hangingPunct="1"/>
                      <a:endParaRPr lang="en-US" sz="1400" b="0" kern="1200" baseline="0" dirty="0">
                        <a:solidFill>
                          <a:schemeClr val="dk1"/>
                        </a:solidFill>
                        <a:latin typeface="+mn-lt"/>
                        <a:ea typeface="+mn-ea"/>
                        <a:cs typeface="+mn-cs"/>
                      </a:endParaRPr>
                    </a:p>
                    <a:p>
                      <a:pPr marL="0" algn="l" defTabSz="914400" rtl="0" eaLnBrk="1" latinLnBrk="0" hangingPunct="1"/>
                      <a:r>
                        <a:rPr lang="en-US" sz="1200" b="0" kern="1200" baseline="0" dirty="0">
                          <a:solidFill>
                            <a:schemeClr val="dk1"/>
                          </a:solidFill>
                          <a:latin typeface="+mn-lt"/>
                          <a:ea typeface="+mn-ea"/>
                          <a:cs typeface="+mn-cs"/>
                        </a:rPr>
                        <a:t>Predictive validity variable, </a:t>
                      </a:r>
                      <a:r>
                        <a:rPr lang="en-US" sz="1200" b="1" kern="1200" baseline="0" dirty="0">
                          <a:solidFill>
                            <a:schemeClr val="dk1"/>
                          </a:solidFill>
                          <a:latin typeface="+mn-lt"/>
                          <a:ea typeface="+mn-ea"/>
                          <a:cs typeface="+mn-cs"/>
                        </a:rPr>
                        <a:t>we would hope </a:t>
                      </a:r>
                      <a:r>
                        <a:rPr lang="en-US" sz="1200" b="0" kern="1200" baseline="0" dirty="0">
                          <a:solidFill>
                            <a:schemeClr val="dk1"/>
                          </a:solidFill>
                          <a:latin typeface="+mn-lt"/>
                          <a:ea typeface="+mn-ea"/>
                          <a:cs typeface="+mn-cs"/>
                        </a:rPr>
                        <a:t>for a beta coefficient coefficient </a:t>
                      </a:r>
                      <a:r>
                        <a:rPr lang="en-US" sz="1200" b="1" kern="1200" baseline="0" dirty="0">
                          <a:solidFill>
                            <a:schemeClr val="dk1"/>
                          </a:solidFill>
                          <a:latin typeface="+mn-lt"/>
                          <a:ea typeface="+mn-ea"/>
                          <a:cs typeface="+mn-cs"/>
                        </a:rPr>
                        <a:t>of at least 0.2</a:t>
                      </a:r>
                      <a:r>
                        <a:rPr lang="en-US" sz="1200" b="0" kern="1200" baseline="0" dirty="0">
                          <a:solidFill>
                            <a:schemeClr val="dk1"/>
                          </a:solidFill>
                          <a:latin typeface="+mn-lt"/>
                          <a:ea typeface="+mn-ea"/>
                          <a:cs typeface="+mn-cs"/>
                        </a:rPr>
                        <a:t>, p-value less than </a:t>
                      </a:r>
                      <a:r>
                        <a:rPr lang="en-US" sz="1200" b="1" kern="1200" baseline="0" dirty="0">
                          <a:solidFill>
                            <a:schemeClr val="dk1"/>
                          </a:solidFill>
                          <a:latin typeface="+mn-lt"/>
                          <a:ea typeface="+mn-ea"/>
                          <a:cs typeface="+mn-cs"/>
                        </a:rPr>
                        <a:t>0.1, 0.05, 0.01</a:t>
                      </a:r>
                      <a:endParaRPr lang="en-US" sz="1200" kern="1200" baseline="0" dirty="0">
                        <a:solidFill>
                          <a:schemeClr val="dk1"/>
                        </a:solidFill>
                        <a:latin typeface="+mn-lt"/>
                        <a:ea typeface="+mn-ea"/>
                        <a:cs typeface="+mn-cs"/>
                      </a:endParaRPr>
                    </a:p>
                  </a:txBody>
                  <a:tcPr marL="68580" marR="68580" marT="34290" marB="34290">
                    <a:solidFill>
                      <a:schemeClr val="accent5">
                        <a:lumMod val="40000"/>
                        <a:lumOff val="60000"/>
                      </a:schemeClr>
                    </a:solidFill>
                  </a:tcPr>
                </a:tc>
                <a:tc>
                  <a:txBody>
                    <a:bodyPr/>
                    <a:lstStyle/>
                    <a:p>
                      <a:r>
                        <a:rPr lang="en-US" sz="1400" b="0" kern="1200" baseline="0" dirty="0">
                          <a:solidFill>
                            <a:schemeClr val="dk1"/>
                          </a:solidFill>
                          <a:latin typeface="+mn-lt"/>
                          <a:ea typeface="+mn-ea"/>
                          <a:cs typeface="+mn-cs"/>
                        </a:rPr>
                        <a:t>Path Coefficient with p-value</a:t>
                      </a:r>
                    </a:p>
                    <a:p>
                      <a:endParaRPr lang="en-US" sz="1400" b="0" kern="1200" baseline="0" dirty="0">
                        <a:solidFill>
                          <a:schemeClr val="dk1"/>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kern="1200" baseline="0" dirty="0">
                          <a:solidFill>
                            <a:schemeClr val="dk1"/>
                          </a:solidFill>
                          <a:latin typeface="+mn-lt"/>
                          <a:ea typeface="+mn-ea"/>
                          <a:cs typeface="+mn-cs"/>
                        </a:rPr>
                        <a:t>Predictive validity variable, </a:t>
                      </a:r>
                      <a:r>
                        <a:rPr lang="en-US" sz="1200" b="1" kern="1200" baseline="0" dirty="0">
                          <a:solidFill>
                            <a:schemeClr val="dk1"/>
                          </a:solidFill>
                          <a:latin typeface="+mn-lt"/>
                          <a:ea typeface="+mn-ea"/>
                          <a:cs typeface="+mn-cs"/>
                        </a:rPr>
                        <a:t>we would hope </a:t>
                      </a:r>
                      <a:r>
                        <a:rPr lang="en-US" sz="1200" b="0" kern="1200" baseline="0" dirty="0">
                          <a:solidFill>
                            <a:schemeClr val="dk1"/>
                          </a:solidFill>
                          <a:latin typeface="+mn-lt"/>
                          <a:ea typeface="+mn-ea"/>
                          <a:cs typeface="+mn-cs"/>
                        </a:rPr>
                        <a:t>for a path coefficient </a:t>
                      </a:r>
                      <a:r>
                        <a:rPr lang="en-US" sz="1200" b="1" kern="1200" baseline="0" dirty="0">
                          <a:solidFill>
                            <a:schemeClr val="dk1"/>
                          </a:solidFill>
                          <a:latin typeface="+mn-lt"/>
                          <a:ea typeface="+mn-ea"/>
                          <a:cs typeface="+mn-cs"/>
                        </a:rPr>
                        <a:t>of at least 0.2</a:t>
                      </a:r>
                      <a:r>
                        <a:rPr lang="en-US" sz="1200" b="0" kern="1200" baseline="0" dirty="0">
                          <a:solidFill>
                            <a:schemeClr val="dk1"/>
                          </a:solidFill>
                          <a:latin typeface="+mn-lt"/>
                          <a:ea typeface="+mn-ea"/>
                          <a:cs typeface="+mn-cs"/>
                        </a:rPr>
                        <a:t>, p-value less than </a:t>
                      </a:r>
                      <a:r>
                        <a:rPr lang="en-US" sz="1200" b="1" kern="1200" baseline="0" dirty="0">
                          <a:solidFill>
                            <a:schemeClr val="dk1"/>
                          </a:solidFill>
                          <a:latin typeface="+mn-lt"/>
                          <a:ea typeface="+mn-ea"/>
                          <a:cs typeface="+mn-cs"/>
                        </a:rPr>
                        <a:t>0.1, 0.05, 0.01</a:t>
                      </a:r>
                      <a:endParaRPr lang="en-US" sz="1400" kern="1200" baseline="0" dirty="0">
                        <a:solidFill>
                          <a:schemeClr val="dk1"/>
                        </a:solidFill>
                        <a:latin typeface="+mn-lt"/>
                        <a:ea typeface="+mn-ea"/>
                        <a:cs typeface="+mn-cs"/>
                      </a:endParaRPr>
                    </a:p>
                  </a:txBody>
                  <a:tcPr marL="68580" marR="68580" marT="34290" marB="34290">
                    <a:solidFill>
                      <a:schemeClr val="accent5">
                        <a:lumMod val="40000"/>
                        <a:lumOff val="60000"/>
                      </a:schemeClr>
                    </a:solidFill>
                  </a:tcPr>
                </a:tc>
                <a:extLst>
                  <a:ext uri="{0D108BD9-81ED-4DB2-BD59-A6C34878D82A}">
                    <a16:rowId xmlns:a16="http://schemas.microsoft.com/office/drawing/2014/main" xmlns="" val="10003"/>
                  </a:ext>
                </a:extLst>
              </a:tr>
              <a:tr h="1103053">
                <a:tc>
                  <a:txBody>
                    <a:bodyPr/>
                    <a:lstStyle/>
                    <a:p>
                      <a:pPr algn="r"/>
                      <a:r>
                        <a:rPr lang="en-US" sz="1400" b="1" kern="1200" baseline="0" dirty="0">
                          <a:solidFill>
                            <a:schemeClr val="dk1"/>
                          </a:solidFill>
                          <a:latin typeface="+mn-lt"/>
                          <a:ea typeface="+mn-ea"/>
                          <a:cs typeface="+mn-cs"/>
                        </a:rPr>
                        <a:t>Predictive Behavior </a:t>
                      </a:r>
                    </a:p>
                    <a:p>
                      <a:pPr algn="r"/>
                      <a:endParaRPr lang="en-US" sz="1400" b="1" kern="1200" baseline="0" dirty="0">
                        <a:solidFill>
                          <a:schemeClr val="dk1"/>
                        </a:solidFill>
                        <a:latin typeface="+mn-lt"/>
                        <a:ea typeface="+mn-ea"/>
                        <a:cs typeface="+mn-cs"/>
                      </a:endParaRPr>
                    </a:p>
                    <a:p>
                      <a:pPr algn="r"/>
                      <a:r>
                        <a:rPr lang="en-US" sz="1400" b="1" kern="1200" baseline="0" dirty="0">
                          <a:solidFill>
                            <a:schemeClr val="dk1"/>
                          </a:solidFill>
                          <a:latin typeface="+mn-lt"/>
                          <a:ea typeface="+mn-ea"/>
                          <a:cs typeface="+mn-cs"/>
                        </a:rPr>
                        <a:t>Q</a:t>
                      </a:r>
                      <a:r>
                        <a:rPr lang="en-US" sz="1400" b="1" kern="1200" baseline="30000" dirty="0">
                          <a:solidFill>
                            <a:schemeClr val="dk1"/>
                          </a:solidFill>
                          <a:latin typeface="+mn-lt"/>
                          <a:ea typeface="+mn-ea"/>
                          <a:cs typeface="+mn-cs"/>
                        </a:rPr>
                        <a:t>2</a:t>
                      </a:r>
                    </a:p>
                  </a:txBody>
                  <a:tcPr marL="68580" marR="68580" marT="34290" marB="34290"/>
                </a:tc>
                <a:tc>
                  <a:txBody>
                    <a:bodyPr/>
                    <a:lstStyle/>
                    <a:p>
                      <a:r>
                        <a:rPr lang="en-US" sz="1400" kern="1200" baseline="0" dirty="0">
                          <a:solidFill>
                            <a:schemeClr val="dk1"/>
                          </a:solidFill>
                          <a:latin typeface="+mn-lt"/>
                          <a:ea typeface="+mn-ea"/>
                          <a:cs typeface="+mn-cs"/>
                        </a:rPr>
                        <a:t>Is the change  in the affect variable actually due to changes affecting variable</a:t>
                      </a:r>
                    </a:p>
                  </a:txBody>
                  <a:tcPr marL="68580" marR="68580" marT="34290" marB="34290"/>
                </a:tc>
                <a:tc>
                  <a:txBody>
                    <a:bodyPr/>
                    <a:lstStyle/>
                    <a:p>
                      <a:r>
                        <a:rPr lang="en-US" sz="1400" b="0" kern="1200" baseline="0" dirty="0">
                          <a:solidFill>
                            <a:schemeClr val="dk1"/>
                          </a:solidFill>
                          <a:latin typeface="+mn-lt"/>
                          <a:ea typeface="+mn-ea"/>
                          <a:cs typeface="+mn-cs"/>
                        </a:rPr>
                        <a:t>Not calculated</a:t>
                      </a:r>
                      <a:endParaRPr lang="en-US" sz="1400" kern="1200" baseline="0" dirty="0">
                        <a:solidFill>
                          <a:schemeClr val="dk1"/>
                        </a:solidFill>
                        <a:latin typeface="+mn-lt"/>
                        <a:ea typeface="+mn-ea"/>
                        <a:cs typeface="+mn-cs"/>
                      </a:endParaRPr>
                    </a:p>
                  </a:txBody>
                  <a:tcPr marL="68580" marR="68580" marT="34290" marB="34290"/>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b="0" kern="1200" baseline="0" dirty="0">
                          <a:solidFill>
                            <a:schemeClr val="dk1"/>
                          </a:solidFill>
                          <a:latin typeface="+mn-lt"/>
                          <a:ea typeface="+mn-ea"/>
                          <a:cs typeface="+mn-cs"/>
                        </a:rPr>
                        <a:t>Predictive Relevance Q</a:t>
                      </a:r>
                      <a:r>
                        <a:rPr lang="en-US" sz="1400" b="0" kern="1200" baseline="30000" dirty="0">
                          <a:solidFill>
                            <a:schemeClr val="dk1"/>
                          </a:solidFill>
                          <a:latin typeface="+mn-lt"/>
                          <a:ea typeface="+mn-ea"/>
                          <a:cs typeface="+mn-cs"/>
                        </a:rPr>
                        <a:t>2</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400" b="0" kern="1200" baseline="30000" dirty="0">
                        <a:solidFill>
                          <a:schemeClr val="dk1"/>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2000" b="0" kern="1200" baseline="30000" dirty="0">
                          <a:solidFill>
                            <a:schemeClr val="dk1"/>
                          </a:solidFill>
                          <a:latin typeface="+mn-lt"/>
                          <a:ea typeface="+mn-ea"/>
                          <a:cs typeface="+mn-cs"/>
                        </a:rPr>
                        <a:t>Should be &gt; 0 and Positive</a:t>
                      </a:r>
                      <a:endParaRPr lang="en-US" sz="1400" kern="1200" baseline="0" dirty="0">
                        <a:solidFill>
                          <a:schemeClr val="dk1"/>
                        </a:solidFill>
                        <a:latin typeface="+mn-lt"/>
                        <a:ea typeface="+mn-ea"/>
                        <a:cs typeface="+mn-cs"/>
                      </a:endParaRPr>
                    </a:p>
                  </a:txBody>
                  <a:tcPr marL="68580" marR="68580" marT="34290" marB="34290"/>
                </a:tc>
                <a:extLst>
                  <a:ext uri="{0D108BD9-81ED-4DB2-BD59-A6C34878D82A}">
                    <a16:rowId xmlns:a16="http://schemas.microsoft.com/office/drawing/2014/main" xmlns="" val="10004"/>
                  </a:ext>
                </a:extLst>
              </a:tr>
            </a:tbl>
          </a:graphicData>
        </a:graphic>
      </p:graphicFrame>
      <p:sp>
        <p:nvSpPr>
          <p:cNvPr id="7" name="TextBox 6">
            <a:extLst>
              <a:ext uri="{FF2B5EF4-FFF2-40B4-BE49-F238E27FC236}">
                <a16:creationId xmlns:a16="http://schemas.microsoft.com/office/drawing/2014/main" xmlns="" id="{EAB163FF-2C14-4328-95DC-CCB823FEDE45}"/>
              </a:ext>
            </a:extLst>
          </p:cNvPr>
          <p:cNvSpPr txBox="1"/>
          <p:nvPr/>
        </p:nvSpPr>
        <p:spPr>
          <a:xfrm>
            <a:off x="3716189" y="149396"/>
            <a:ext cx="4226222" cy="830997"/>
          </a:xfrm>
          <a:prstGeom prst="rect">
            <a:avLst/>
          </a:prstGeom>
          <a:noFill/>
        </p:spPr>
        <p:txBody>
          <a:bodyPr wrap="none" rtlCol="0">
            <a:spAutoFit/>
          </a:bodyPr>
          <a:lstStyle/>
          <a:p>
            <a:pPr algn="ctr" eaLnBrk="0" fontAlgn="base" hangingPunct="0">
              <a:spcBef>
                <a:spcPct val="0"/>
              </a:spcBef>
              <a:spcAft>
                <a:spcPct val="0"/>
              </a:spcAft>
            </a:pPr>
            <a:r>
              <a:rPr lang="en-US" sz="2400" dirty="0">
                <a:solidFill>
                  <a:prstClr val="white"/>
                </a:solidFill>
                <a:latin typeface="Times" pitchFamily="2" charset="0"/>
              </a:rPr>
              <a:t>Structural Model Assessment </a:t>
            </a:r>
          </a:p>
          <a:p>
            <a:pPr algn="ctr" eaLnBrk="0" fontAlgn="base" hangingPunct="0">
              <a:spcBef>
                <a:spcPct val="0"/>
              </a:spcBef>
              <a:spcAft>
                <a:spcPct val="0"/>
              </a:spcAft>
            </a:pPr>
            <a:r>
              <a:rPr lang="en-US" sz="2400" dirty="0">
                <a:solidFill>
                  <a:prstClr val="white"/>
                </a:solidFill>
                <a:latin typeface="Times" pitchFamily="2" charset="0"/>
              </a:rPr>
              <a:t>Relationships Between Variables</a:t>
            </a:r>
          </a:p>
        </p:txBody>
      </p:sp>
    </p:spTree>
    <p:extLst>
      <p:ext uri="{BB962C8B-B14F-4D97-AF65-F5344CB8AC3E}">
        <p14:creationId xmlns:p14="http://schemas.microsoft.com/office/powerpoint/2010/main" xmlns="" val="305881518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Content Placeholder 3">
            <a:extLst>
              <a:ext uri="{FF2B5EF4-FFF2-40B4-BE49-F238E27FC236}">
                <a16:creationId xmlns:a16="http://schemas.microsoft.com/office/drawing/2014/main" xmlns="" id="{02A37736-160C-AC4A-9EC6-F43B33F38E1D}"/>
              </a:ext>
            </a:extLst>
          </p:cNvPr>
          <p:cNvSpPr txBox="1">
            <a:spLocks/>
          </p:cNvSpPr>
          <p:nvPr/>
        </p:nvSpPr>
        <p:spPr>
          <a:xfrm>
            <a:off x="201336" y="1243182"/>
            <a:ext cx="11836866" cy="4191000"/>
          </a:xfrm>
          <a:prstGeom prst="rect">
            <a:avLst/>
          </a:prstGeom>
        </p:spPr>
        <p:txBody>
          <a:bodyPr/>
          <a:lstStyle>
            <a:lvl1pPr marL="438150" indent="-319088" algn="l" rtl="0" eaLnBrk="0" fontAlgn="base" hangingPunct="0">
              <a:spcBef>
                <a:spcPct val="0"/>
              </a:spcBef>
              <a:spcAft>
                <a:spcPct val="0"/>
              </a:spcAft>
              <a:buClr>
                <a:srgbClr val="17375E"/>
              </a:buClr>
              <a:buSzPct val="80000"/>
              <a:buFont typeface="Wingdings 2" pitchFamily="2" charset="2"/>
              <a:buChar char=""/>
              <a:defRPr sz="3200" kern="1200">
                <a:solidFill>
                  <a:schemeClr val="tx1"/>
                </a:solidFill>
                <a:latin typeface="Calibri" pitchFamily="34" charset="0"/>
                <a:ea typeface="ＭＳ Ｐゴシック" charset="0"/>
                <a:cs typeface="Times New Roman" pitchFamily="18" charset="0"/>
              </a:defRPr>
            </a:lvl1pPr>
            <a:lvl2pPr marL="730250" indent="-273050" algn="l" rtl="0" eaLnBrk="0" fontAlgn="base" hangingPunct="0">
              <a:spcBef>
                <a:spcPct val="20000"/>
              </a:spcBef>
              <a:spcAft>
                <a:spcPct val="0"/>
              </a:spcAft>
              <a:buClr>
                <a:srgbClr val="CBB845"/>
              </a:buClr>
              <a:buSzPct val="90000"/>
              <a:buFont typeface="Wingdings" pitchFamily="2" charset="2"/>
              <a:buChar char=""/>
              <a:defRPr sz="2800" kern="1200">
                <a:solidFill>
                  <a:schemeClr val="tx1"/>
                </a:solidFill>
                <a:latin typeface="Calibri" pitchFamily="34" charset="0"/>
                <a:ea typeface="Times New Roman" charset="0"/>
                <a:cs typeface="Times New Roman" pitchFamily="18" charset="0"/>
              </a:defRPr>
            </a:lvl2pPr>
            <a:lvl3pPr marL="995363" indent="-228600" algn="l" rtl="0" eaLnBrk="0" fontAlgn="base" hangingPunct="0">
              <a:spcBef>
                <a:spcPct val="20000"/>
              </a:spcBef>
              <a:spcAft>
                <a:spcPct val="0"/>
              </a:spcAft>
              <a:buClr>
                <a:srgbClr val="7F7F7F"/>
              </a:buClr>
              <a:buFont typeface="Arial" panose="020B0604020202020204" pitchFamily="34" charset="0"/>
              <a:buChar char="▪"/>
              <a:defRPr sz="2400" kern="1200">
                <a:solidFill>
                  <a:schemeClr val="tx1"/>
                </a:solidFill>
                <a:latin typeface="Calibri" pitchFamily="34" charset="0"/>
                <a:ea typeface="Times New Roman" charset="0"/>
                <a:cs typeface="Times New Roman" pitchFamily="18" charset="0"/>
              </a:defRPr>
            </a:lvl3pPr>
            <a:lvl4pPr marL="1216025" indent="-182563" algn="l" rtl="0" eaLnBrk="0" fontAlgn="base" hangingPunct="0">
              <a:spcBef>
                <a:spcPct val="20000"/>
              </a:spcBef>
              <a:spcAft>
                <a:spcPct val="0"/>
              </a:spcAft>
              <a:buClr>
                <a:srgbClr val="948A54"/>
              </a:buClr>
              <a:buFont typeface="Arial" panose="020B0604020202020204" pitchFamily="34" charset="0"/>
              <a:buChar char="▪"/>
              <a:defRPr sz="2000" kern="1200">
                <a:solidFill>
                  <a:schemeClr val="tx1"/>
                </a:solidFill>
                <a:latin typeface="Calibri" pitchFamily="34" charset="0"/>
                <a:ea typeface="Times New Roman" charset="0"/>
                <a:cs typeface="Times New Roman" pitchFamily="18" charset="0"/>
              </a:defRPr>
            </a:lvl4pPr>
            <a:lvl5pPr marL="1425575" indent="-182563" algn="l" rtl="0" eaLnBrk="0" fontAlgn="base" hangingPunct="0">
              <a:spcBef>
                <a:spcPct val="20000"/>
              </a:spcBef>
              <a:spcAft>
                <a:spcPct val="0"/>
              </a:spcAft>
              <a:buClr>
                <a:srgbClr val="95B3D7"/>
              </a:buClr>
              <a:buFont typeface="Wingdings 3" pitchFamily="2" charset="2"/>
              <a:buChar char=""/>
              <a:defRPr lang="en-US" sz="2000" kern="1200">
                <a:solidFill>
                  <a:schemeClr val="tx1"/>
                </a:solidFill>
                <a:latin typeface="Calibri" pitchFamily="34" charset="0"/>
                <a:ea typeface="Times New Roman" charset="0"/>
                <a:cs typeface="Times New Roman" pitchFamily="18" charset="0"/>
              </a:defRPr>
            </a:lvl5pPr>
            <a:lvl6pPr marL="1627632" indent="-182880" algn="l" rtl="0" eaLnBrk="1" latinLnBrk="0" hangingPunct="1">
              <a:spcBef>
                <a:spcPct val="20000"/>
              </a:spcBef>
              <a:buClr>
                <a:schemeClr val="accent6"/>
              </a:buClr>
              <a:buSzPct val="100000"/>
              <a:buFont typeface="Wingdings 2"/>
              <a:buChar char=""/>
              <a:defRPr kumimoji="0" sz="2000" kern="1200">
                <a:solidFill>
                  <a:schemeClr val="tx1"/>
                </a:solidFill>
                <a:latin typeface="+mn-lt"/>
                <a:ea typeface="+mn-ea"/>
                <a:cs typeface="+mn-cs"/>
              </a:defRPr>
            </a:lvl6pPr>
            <a:lvl7pPr marL="1828800" indent="-182880" algn="l" rtl="0" eaLnBrk="1" latinLnBrk="0" hangingPunct="1">
              <a:spcBef>
                <a:spcPct val="20000"/>
              </a:spcBef>
              <a:buClr>
                <a:schemeClr val="accent1"/>
              </a:buClr>
              <a:buSzPct val="100000"/>
              <a:buFont typeface="Wingdings 2"/>
              <a:buChar char=""/>
              <a:defRPr kumimoji="0" sz="1800" kern="1200">
                <a:solidFill>
                  <a:schemeClr val="tx1"/>
                </a:solidFill>
                <a:latin typeface="+mn-lt"/>
                <a:ea typeface="+mn-ea"/>
                <a:cs typeface="+mn-cs"/>
              </a:defRPr>
            </a:lvl7pPr>
            <a:lvl8pPr marL="2029968" indent="-182880" algn="l" rtl="0" eaLnBrk="1" latinLnBrk="0" hangingPunct="1">
              <a:spcBef>
                <a:spcPct val="20000"/>
              </a:spcBef>
              <a:buClr>
                <a:schemeClr val="accent2"/>
              </a:buClr>
              <a:buFont typeface="Wingdings 2" pitchFamily="18" charset="2"/>
              <a:buChar char=""/>
              <a:defRPr kumimoji="0" sz="1800" kern="1200">
                <a:solidFill>
                  <a:schemeClr val="tx1"/>
                </a:solidFill>
                <a:latin typeface="+mn-lt"/>
                <a:ea typeface="+mn-ea"/>
                <a:cs typeface="+mn-cs"/>
              </a:defRPr>
            </a:lvl8pPr>
            <a:lvl9pPr marL="2231136" indent="-182880" algn="l" rtl="0" eaLnBrk="1" latinLnBrk="0" hangingPunct="1">
              <a:spcBef>
                <a:spcPct val="20000"/>
              </a:spcBef>
              <a:buClr>
                <a:schemeClr val="accent3"/>
              </a:buClr>
              <a:buFont typeface="Wingdings 2" pitchFamily="18" charset="2"/>
              <a:buChar char=""/>
              <a:defRPr kumimoji="0" sz="1800" kern="1200" baseline="0">
                <a:solidFill>
                  <a:schemeClr val="tx1"/>
                </a:solidFill>
                <a:latin typeface="+mn-lt"/>
                <a:ea typeface="+mn-ea"/>
                <a:cs typeface="+mn-cs"/>
              </a:defRPr>
            </a:lvl9pPr>
            <a:extLst/>
          </a:lstStyle>
          <a:p>
            <a:pPr>
              <a:buClr>
                <a:prstClr val="black"/>
              </a:buClr>
            </a:pPr>
            <a:endParaRPr lang="en-US" sz="2400" dirty="0">
              <a:solidFill>
                <a:prstClr val="black"/>
              </a:solidFill>
            </a:endParaRPr>
          </a:p>
          <a:p>
            <a:pPr>
              <a:buClr>
                <a:prstClr val="black"/>
              </a:buClr>
            </a:pPr>
            <a:r>
              <a:rPr lang="en-US" sz="2400" dirty="0">
                <a:solidFill>
                  <a:prstClr val="black"/>
                </a:solidFill>
              </a:rPr>
              <a:t>Make sure you understand:</a:t>
            </a:r>
          </a:p>
          <a:p>
            <a:pPr lvl="1">
              <a:buClr>
                <a:prstClr val="black"/>
              </a:buClr>
            </a:pPr>
            <a:r>
              <a:rPr lang="en-US" sz="2000" dirty="0">
                <a:solidFill>
                  <a:prstClr val="black"/>
                </a:solidFill>
              </a:rPr>
              <a:t>Which tool is used for which data analysis</a:t>
            </a:r>
          </a:p>
          <a:p>
            <a:pPr lvl="1">
              <a:buClr>
                <a:prstClr val="black"/>
              </a:buClr>
            </a:pPr>
            <a:r>
              <a:rPr lang="en-US" sz="2000" dirty="0">
                <a:solidFill>
                  <a:prstClr val="black"/>
                </a:solidFill>
              </a:rPr>
              <a:t>Which statistic is used to report each data analysis</a:t>
            </a:r>
          </a:p>
          <a:p>
            <a:pPr>
              <a:buClr>
                <a:prstClr val="black"/>
              </a:buClr>
            </a:pPr>
            <a:r>
              <a:rPr lang="en-US" sz="2400" dirty="0">
                <a:solidFill>
                  <a:prstClr val="black"/>
                </a:solidFill>
              </a:rPr>
              <a:t>As you come across articles related to variables you are studying …..pay attention to:</a:t>
            </a:r>
          </a:p>
          <a:p>
            <a:pPr lvl="1">
              <a:buClr>
                <a:prstClr val="black"/>
              </a:buClr>
            </a:pPr>
            <a:r>
              <a:rPr lang="en-US" sz="2000" dirty="0">
                <a:solidFill>
                  <a:prstClr val="black"/>
                </a:solidFill>
              </a:rPr>
              <a:t> The tools used and </a:t>
            </a:r>
          </a:p>
          <a:p>
            <a:pPr lvl="1">
              <a:buClr>
                <a:prstClr val="black"/>
              </a:buClr>
            </a:pPr>
            <a:r>
              <a:rPr lang="en-US" sz="2000" dirty="0">
                <a:solidFill>
                  <a:prstClr val="black"/>
                </a:solidFill>
              </a:rPr>
              <a:t>The means to display results</a:t>
            </a:r>
          </a:p>
          <a:p>
            <a:pPr>
              <a:buClr>
                <a:prstClr val="black"/>
              </a:buClr>
            </a:pPr>
            <a:r>
              <a:rPr lang="en-US" sz="2400" dirty="0">
                <a:solidFill>
                  <a:prstClr val="black"/>
                </a:solidFill>
              </a:rPr>
              <a:t>Remember – Not all hypothesis are quantitative – some are qualitative – i.e. demonstrated via rigorous presentation of an argument</a:t>
            </a:r>
            <a:r>
              <a:rPr lang="en-US" sz="2400">
                <a:solidFill>
                  <a:prstClr val="black"/>
                </a:solidFill>
              </a:rPr>
              <a:t>/defense</a:t>
            </a:r>
          </a:p>
          <a:p>
            <a:pPr marL="119062" indent="0">
              <a:buClr>
                <a:prstClr val="black"/>
              </a:buClr>
              <a:buNone/>
            </a:pPr>
            <a:endParaRPr lang="en-US" sz="2400" dirty="0">
              <a:solidFill>
                <a:prstClr val="black"/>
              </a:solidFill>
            </a:endParaRPr>
          </a:p>
          <a:p>
            <a:pPr>
              <a:buClr>
                <a:prstClr val="black"/>
              </a:buClr>
            </a:pPr>
            <a:r>
              <a:rPr lang="en-US" sz="2400" dirty="0">
                <a:solidFill>
                  <a:prstClr val="black"/>
                </a:solidFill>
              </a:rPr>
              <a:t>Ask Questions throughout this and every class.</a:t>
            </a:r>
          </a:p>
          <a:p>
            <a:pPr marL="119062" indent="0">
              <a:buClr>
                <a:prstClr val="black"/>
              </a:buClr>
              <a:buNone/>
            </a:pPr>
            <a:endParaRPr lang="en-US" sz="2400" dirty="0">
              <a:solidFill>
                <a:prstClr val="black"/>
              </a:solidFill>
            </a:endParaRPr>
          </a:p>
        </p:txBody>
      </p:sp>
      <p:pic>
        <p:nvPicPr>
          <p:cNvPr id="6" name="Picture 5">
            <a:extLst>
              <a:ext uri="{FF2B5EF4-FFF2-40B4-BE49-F238E27FC236}">
                <a16:creationId xmlns:a16="http://schemas.microsoft.com/office/drawing/2014/main" xmlns="" id="{0472DA3F-46AA-4380-A18D-ED720D8F1F13}"/>
              </a:ext>
            </a:extLst>
          </p:cNvPr>
          <p:cNvPicPr>
            <a:picLocks noChangeAspect="1"/>
          </p:cNvPicPr>
          <p:nvPr/>
        </p:nvPicPr>
        <p:blipFill rotWithShape="1">
          <a:blip r:embed="rId3" cstate="print">
            <a:extLst>
              <a:ext uri="{28A0092B-C50C-407E-A947-70E740481C1C}">
                <a14:useLocalDpi xmlns:a14="http://schemas.microsoft.com/office/drawing/2010/main" xmlns="" val="0"/>
              </a:ext>
            </a:extLst>
          </a:blip>
          <a:srcRect l="1186" r="1186" b="78972"/>
          <a:stretch/>
        </p:blipFill>
        <p:spPr>
          <a:xfrm>
            <a:off x="201336" y="-26987"/>
            <a:ext cx="11895589" cy="1093787"/>
          </a:xfrm>
          <a:prstGeom prst="rect">
            <a:avLst/>
          </a:prstGeom>
        </p:spPr>
      </p:pic>
      <p:sp>
        <p:nvSpPr>
          <p:cNvPr id="7" name="TextBox 6">
            <a:extLst>
              <a:ext uri="{FF2B5EF4-FFF2-40B4-BE49-F238E27FC236}">
                <a16:creationId xmlns:a16="http://schemas.microsoft.com/office/drawing/2014/main" xmlns="" id="{DC5E509A-5C76-411F-9856-4BEC95E17FF5}"/>
              </a:ext>
            </a:extLst>
          </p:cNvPr>
          <p:cNvSpPr txBox="1"/>
          <p:nvPr/>
        </p:nvSpPr>
        <p:spPr>
          <a:xfrm>
            <a:off x="5070134" y="149396"/>
            <a:ext cx="1518364" cy="646331"/>
          </a:xfrm>
          <a:prstGeom prst="rect">
            <a:avLst/>
          </a:prstGeom>
          <a:noFill/>
        </p:spPr>
        <p:txBody>
          <a:bodyPr wrap="none" rtlCol="0">
            <a:spAutoFit/>
          </a:bodyPr>
          <a:lstStyle/>
          <a:p>
            <a:pPr algn="ctr" eaLnBrk="0" fontAlgn="base" hangingPunct="0">
              <a:spcBef>
                <a:spcPct val="0"/>
              </a:spcBef>
              <a:spcAft>
                <a:spcPct val="0"/>
              </a:spcAft>
            </a:pPr>
            <a:r>
              <a:rPr lang="en-US" sz="3600" dirty="0">
                <a:solidFill>
                  <a:prstClr val="white"/>
                </a:solidFill>
                <a:latin typeface="Times" pitchFamily="2" charset="0"/>
              </a:rPr>
              <a:t>Advice</a:t>
            </a:r>
          </a:p>
        </p:txBody>
      </p:sp>
    </p:spTree>
    <p:extLst>
      <p:ext uri="{BB962C8B-B14F-4D97-AF65-F5344CB8AC3E}">
        <p14:creationId xmlns:p14="http://schemas.microsoft.com/office/powerpoint/2010/main" xmlns="" val="179920546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xmlns="" id="{544CF5A2-EF0E-4932-B808-962453DB8C7A}"/>
              </a:ext>
            </a:extLst>
          </p:cNvPr>
          <p:cNvSpPr txBox="1"/>
          <p:nvPr/>
        </p:nvSpPr>
        <p:spPr>
          <a:xfrm>
            <a:off x="2751992" y="1881553"/>
            <a:ext cx="5936240" cy="2123658"/>
          </a:xfrm>
          <a:prstGeom prst="rect">
            <a:avLst/>
          </a:prstGeom>
          <a:noFill/>
        </p:spPr>
        <p:txBody>
          <a:bodyPr wrap="none" rtlCol="0">
            <a:spAutoFit/>
          </a:bodyPr>
          <a:lstStyle/>
          <a:p>
            <a:r>
              <a:rPr lang="en-US" sz="4400" dirty="0"/>
              <a:t>Email Questions to</a:t>
            </a:r>
          </a:p>
          <a:p>
            <a:endParaRPr lang="en-US" sz="4400" dirty="0"/>
          </a:p>
          <a:p>
            <a:r>
              <a:rPr lang="en-US" sz="4400" dirty="0"/>
              <a:t>Jose.angeles@trident.edu</a:t>
            </a:r>
          </a:p>
        </p:txBody>
      </p:sp>
    </p:spTree>
    <p:extLst>
      <p:ext uri="{BB962C8B-B14F-4D97-AF65-F5344CB8AC3E}">
        <p14:creationId xmlns:p14="http://schemas.microsoft.com/office/powerpoint/2010/main" xmlns="" val="4052590215"/>
      </p:ext>
    </p:extLst>
  </p:cSld>
  <p:clrMapOvr>
    <a:masterClrMapping/>
  </p:clrMapOvr>
</p:sld>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1_Modul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rident">
      <a:majorFont>
        <a:latin typeface="Times New Roman"/>
        <a:ea typeface=""/>
        <a:cs typeface=""/>
      </a:majorFont>
      <a:minorFont>
        <a:latin typeface="Times"/>
        <a:ea typeface=""/>
        <a:cs typeface=""/>
      </a:minorFont>
    </a:fontScheme>
    <a:fmtScheme name="Modul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47500"/>
                <a:satMod val="137000"/>
              </a:schemeClr>
            </a:gs>
            <a:gs pos="55000">
              <a:schemeClr val="phClr">
                <a:shade val="69000"/>
                <a:satMod val="137000"/>
              </a:schemeClr>
            </a:gs>
            <a:gs pos="100000">
              <a:schemeClr val="phClr">
                <a:shade val="98000"/>
                <a:satMod val="137000"/>
              </a:schemeClr>
            </a:gs>
          </a:gsLst>
          <a:lin ang="16200000" scaled="0"/>
        </a:gradFill>
      </a:fillStyleLst>
      <a:lnStyleLst>
        <a:ln w="6350" cap="rnd" cmpd="sng" algn="ctr">
          <a:solidFill>
            <a:schemeClr val="phClr">
              <a:shade val="95000"/>
              <a:satMod val="105000"/>
            </a:schemeClr>
          </a:solidFill>
          <a:prstDash val="solid"/>
        </a:ln>
        <a:ln w="48000" cap="flat" cmpd="thickThin" algn="ctr">
          <a:solidFill>
            <a:schemeClr val="phClr"/>
          </a:solidFill>
          <a:prstDash val="solid"/>
        </a:ln>
        <a:ln w="48500" cap="flat" cmpd="thickThin" algn="ctr">
          <a:solidFill>
            <a:schemeClr val="phClr"/>
          </a:solidFill>
          <a:prstDash val="solid"/>
        </a:ln>
      </a:lnStyleLst>
      <a:effectStyleLst>
        <a:effectStyle>
          <a:effectLst>
            <a:outerShdw blurRad="45000" dist="25000" dir="5400000" rotWithShape="0">
              <a:srgbClr val="000000">
                <a:alpha val="38000"/>
              </a:srgbClr>
            </a:outerShdw>
          </a:effectLst>
        </a:effectStyle>
        <a:effectStyle>
          <a:effectLst>
            <a:outerShdw blurRad="39000" dist="25400" dir="5400000" rotWithShape="0">
              <a:srgbClr val="000000">
                <a:alpha val="38000"/>
              </a:srgbClr>
            </a:outerShdw>
          </a:effectLst>
        </a:effectStyle>
        <a:effectStyle>
          <a:effectLst>
            <a:outerShdw blurRad="39000" dist="25400" dir="5400000" rotWithShape="0">
              <a:srgbClr val="000000">
                <a:alpha val="38000"/>
              </a:srgbClr>
            </a:outerShdw>
          </a:effectLst>
          <a:scene3d>
            <a:camera prst="orthographicFront" fov="0">
              <a:rot lat="0" lon="0" rev="0"/>
            </a:camera>
            <a:lightRig rig="threePt" dir="t">
              <a:rot lat="0" lon="0" rev="1800000"/>
            </a:lightRig>
          </a:scene3d>
          <a:sp3d prstMaterial="matte">
            <a:bevelT h="20000"/>
          </a:sp3d>
        </a:effectStyle>
      </a:effectStyleLst>
      <a:bgFillStyleLst>
        <a:solidFill>
          <a:schemeClr val="phClr"/>
        </a:solidFill>
        <a:gradFill rotWithShape="1">
          <a:gsLst>
            <a:gs pos="0">
              <a:schemeClr val="phClr">
                <a:tint val="48000"/>
                <a:satMod val="300000"/>
              </a:schemeClr>
            </a:gs>
            <a:gs pos="12000">
              <a:schemeClr val="phClr">
                <a:tint val="48000"/>
                <a:satMod val="300000"/>
              </a:schemeClr>
            </a:gs>
            <a:gs pos="20000">
              <a:schemeClr val="phClr">
                <a:tint val="49000"/>
                <a:satMod val="300000"/>
              </a:schemeClr>
            </a:gs>
            <a:gs pos="100000">
              <a:schemeClr val="phClr">
                <a:shade val="30000"/>
              </a:schemeClr>
            </a:gs>
          </a:gsLst>
          <a:path path="circle">
            <a:fillToRect l="10000" t="-25000" r="10000" b="125000"/>
          </a:path>
        </a:gradFill>
        <a:blipFill>
          <a:blip xmlns:r="http://schemas.openxmlformats.org/officeDocument/2006/relationships" r:embed="rId1">
            <a:duotone>
              <a:schemeClr val="phClr">
                <a:shade val="75000"/>
                <a:satMod val="105000"/>
              </a:schemeClr>
              <a:schemeClr val="phClr">
                <a:tint val="95000"/>
                <a:satMod val="105000"/>
              </a:schemeClr>
            </a:duotone>
          </a:blip>
          <a:tile tx="0" ty="0" sx="38000" sy="38000" flip="none" algn="tl"/>
        </a:blipFill>
      </a:bgFillStyleLst>
    </a:fmtScheme>
  </a:themeElements>
  <a:objectDefaults/>
  <a:extraClrSchemeLst/>
  <a:extLst>
    <a:ext uri="{05A4C25C-085E-4340-85A3-A5531E510DB2}">
      <thm15:themeFamily xmlns:thm15="http://schemas.microsoft.com/office/thememl/2012/main" xmlns="" name="Presentation4" id="{AAE03133-6196-D047-8E08-3E0B98984974}" vid="{6BBFED3E-CEEF-034A-9F6B-66A4BC944245}"/>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docProps/app.xml><?xml version="1.0" encoding="utf-8"?>
<Properties xmlns="http://schemas.openxmlformats.org/officeDocument/2006/extended-properties" xmlns:vt="http://schemas.openxmlformats.org/officeDocument/2006/docPropsVTypes">
  <TotalTime>215</TotalTime>
  <Words>3093</Words>
  <Application>Microsoft Office PowerPoint</Application>
  <PresentationFormat>Custom</PresentationFormat>
  <Paragraphs>643</Paragraphs>
  <Slides>29</Slides>
  <Notes>11</Notes>
  <HiddenSlides>0</HiddenSlides>
  <MMClips>0</MMClips>
  <ScaleCrop>false</ScaleCrop>
  <HeadingPairs>
    <vt:vector size="4" baseType="variant">
      <vt:variant>
        <vt:lpstr>Theme</vt:lpstr>
      </vt:variant>
      <vt:variant>
        <vt:i4>2</vt:i4>
      </vt:variant>
      <vt:variant>
        <vt:lpstr>Slide Titles</vt:lpstr>
      </vt:variant>
      <vt:variant>
        <vt:i4>29</vt:i4>
      </vt:variant>
    </vt:vector>
  </HeadingPairs>
  <TitlesOfParts>
    <vt:vector size="31" baseType="lpstr">
      <vt:lpstr>Office Theme</vt:lpstr>
      <vt:lpstr>1_Module</vt:lpstr>
      <vt:lpstr>Model Samples and Research Methods There are an Infinite number of possibilities mathematically BUT NOT NECESSARILY theoretically!!!</vt:lpstr>
      <vt:lpstr>Problem to Test Statistic Chain Relationships</vt:lpstr>
      <vt:lpstr>Problem through Test Statistics and Control Chain Examples</vt:lpstr>
      <vt:lpstr>Slide 4</vt:lpstr>
      <vt:lpstr>Slide 5</vt:lpstr>
      <vt:lpstr>Slide 6</vt:lpstr>
      <vt:lpstr>Slide 7</vt:lpstr>
      <vt:lpstr>Slide 8</vt:lpstr>
      <vt:lpstr>Slide 9</vt:lpstr>
      <vt:lpstr>Slide 10</vt:lpstr>
      <vt:lpstr>Slide 11</vt:lpstr>
      <vt:lpstr>Slide 12</vt:lpstr>
      <vt:lpstr>Slide 13</vt:lpstr>
      <vt:lpstr>Slide 14</vt:lpstr>
      <vt:lpstr>Terms that refer to the same ideas or are related</vt:lpstr>
      <vt:lpstr>http://www.slideshare.net/DrAkterCMC/reliability-validity-generalizability-and-the-use-of-multiitem-scales </vt:lpstr>
      <vt:lpstr>http://www.slideshare.net/DrAkterCMC/reliability-validity-generalizability-and-the-use-of-multiitem-scales </vt:lpstr>
      <vt:lpstr>Slide 18</vt:lpstr>
      <vt:lpstr>Slide 19</vt:lpstr>
      <vt:lpstr>Slide 20</vt:lpstr>
      <vt:lpstr>Slide 21</vt:lpstr>
      <vt:lpstr>Slide 22</vt:lpstr>
      <vt:lpstr>Slide 23</vt:lpstr>
      <vt:lpstr>Slide 24</vt:lpstr>
      <vt:lpstr>Slide 25</vt:lpstr>
      <vt:lpstr>Slide 26</vt:lpstr>
      <vt:lpstr>Slide 27</vt:lpstr>
      <vt:lpstr>Slide 28</vt:lpstr>
      <vt:lpstr>Slide 29</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jose angeles</dc:creator>
  <cp:lastModifiedBy>owner</cp:lastModifiedBy>
  <cp:revision>39</cp:revision>
  <dcterms:created xsi:type="dcterms:W3CDTF">2017-10-22T08:11:50Z</dcterms:created>
  <dcterms:modified xsi:type="dcterms:W3CDTF">2018-11-20T20:40:05Z</dcterms:modified>
</cp:coreProperties>
</file>