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8" r:id="rId3"/>
    <p:sldId id="265" r:id="rId4"/>
    <p:sldId id="264" r:id="rId5"/>
    <p:sldId id="266" r:id="rId6"/>
    <p:sldId id="263" r:id="rId7"/>
    <p:sldId id="259" r:id="rId8"/>
    <p:sldId id="257" r:id="rId9"/>
    <p:sldId id="260" r:id="rId10"/>
    <p:sldId id="261" r:id="rId11"/>
    <p:sldId id="262"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p:cViewPr varScale="1">
        <p:scale>
          <a:sx n="108" d="100"/>
          <a:sy n="108" d="100"/>
        </p:scale>
        <p:origin x="174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8FD545-1480-4598-99FC-7041EE1FF048}" type="datetimeFigureOut">
              <a:rPr lang="en-US" smtClean="0"/>
              <a:pPr/>
              <a:t>1/17/2018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1BFE2A-2169-4BB0-A5C6-1602A3BD7405}"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B1FBCAC8-9F2D-4F70-8A93-D8895C0F0383}" type="datetime1">
              <a:rPr lang="en-US" smtClean="0"/>
              <a:pPr/>
              <a:t>1/17/2018</a:t>
            </a:fld>
            <a:endParaRPr lang="en-US" dirty="0"/>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dirty="0"/>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E6EEB072-4572-4113-B3A2-E876EDF61E84}"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9C9E2210-598E-40D2-90E2-E2F7D96FE8D6}" type="datetime1">
              <a:rPr lang="en-US" smtClean="0"/>
              <a:pPr/>
              <a:t>1/17/2018</a:t>
            </a:fld>
            <a:endParaRPr lang="en-US" dirty="0"/>
          </a:p>
        </p:txBody>
      </p:sp>
      <p:sp>
        <p:nvSpPr>
          <p:cNvPr id="9" name="Slide Number Placeholder 8"/>
          <p:cNvSpPr>
            <a:spLocks noGrp="1"/>
          </p:cNvSpPr>
          <p:nvPr>
            <p:ph type="sldNum" sz="quarter" idx="15"/>
          </p:nvPr>
        </p:nvSpPr>
        <p:spPr/>
        <p:txBody>
          <a:bodyPr rtlCol="0"/>
          <a:lstStyle/>
          <a:p>
            <a:fld id="{E6EEB072-4572-4113-B3A2-E876EDF61E84}" type="slidenum">
              <a:rPr lang="en-US" smtClean="0"/>
              <a:pPr/>
              <a:t>‹#›</a:t>
            </a:fld>
            <a:endParaRPr lang="en-US" dirty="0"/>
          </a:p>
        </p:txBody>
      </p:sp>
      <p:sp>
        <p:nvSpPr>
          <p:cNvPr id="10" name="Footer Placeholder 9"/>
          <p:cNvSpPr>
            <a:spLocks noGrp="1"/>
          </p:cNvSpPr>
          <p:nvPr>
            <p:ph type="ftr" sz="quarter" idx="16"/>
          </p:nvPr>
        </p:nvSpPr>
        <p:spPr/>
        <p:txBody>
          <a:bodyPr rtlCol="0"/>
          <a:lstStyle/>
          <a:p>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3750CCF1-4704-4254-95F2-27E17DF5A0EF}" type="datetime1">
              <a:rPr lang="en-US" smtClean="0"/>
              <a:pPr/>
              <a:t>1/17/2018</a:t>
            </a:fld>
            <a:endParaRPr lang="en-US" dirty="0"/>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dirty="0"/>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E6EEB072-4572-4113-B3A2-E876EDF61E84}"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51D0620-03D4-4A1C-93A1-F39F00452AEC}" type="datetime1">
              <a:rPr lang="en-US" smtClean="0"/>
              <a:pPr/>
              <a:t>1/17/2018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6EEB072-4572-4113-B3A2-E876EDF61E84}" type="slidenum">
              <a:rPr lang="en-US" smtClean="0"/>
              <a:pPr/>
              <a:t>‹#›</a:t>
            </a:fld>
            <a:endParaRPr lang="en-US" dirty="0"/>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B5084ADB-87AE-4A78-8C3B-D79D3D2FABA1}" type="datetime1">
              <a:rPr lang="en-US" smtClean="0"/>
              <a:pPr/>
              <a:t>1/17/2018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6EEB072-4572-4113-B3A2-E876EDF61E84}" type="slidenum">
              <a:rPr lang="en-US" smtClean="0"/>
              <a:pPr/>
              <a:t>‹#›</a:t>
            </a:fld>
            <a:endParaRPr lang="en-US" dirty="0"/>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2EA4532C-0CCD-4A1D-A439-EAB819C165E6}" type="datetime1">
              <a:rPr lang="en-US" smtClean="0"/>
              <a:pPr/>
              <a:t>1/17/2018</a:t>
            </a:fld>
            <a:endParaRPr lang="en-US" dirty="0"/>
          </a:p>
        </p:txBody>
      </p:sp>
      <p:sp>
        <p:nvSpPr>
          <p:cNvPr id="7" name="Slide Number Placeholder 6"/>
          <p:cNvSpPr>
            <a:spLocks noGrp="1"/>
          </p:cNvSpPr>
          <p:nvPr>
            <p:ph type="sldNum" sz="quarter" idx="11"/>
          </p:nvPr>
        </p:nvSpPr>
        <p:spPr/>
        <p:txBody>
          <a:bodyPr rtlCol="0"/>
          <a:lstStyle/>
          <a:p>
            <a:fld id="{E6EEB072-4572-4113-B3A2-E876EDF61E84}" type="slidenum">
              <a:rPr lang="en-US" smtClean="0"/>
              <a:pPr/>
              <a:t>‹#›</a:t>
            </a:fld>
            <a:endParaRPr lang="en-US" dirty="0"/>
          </a:p>
        </p:txBody>
      </p:sp>
      <p:sp>
        <p:nvSpPr>
          <p:cNvPr id="8" name="Footer Placeholder 7"/>
          <p:cNvSpPr>
            <a:spLocks noGrp="1"/>
          </p:cNvSpPr>
          <p:nvPr>
            <p:ph type="ftr" sz="quarter" idx="12"/>
          </p:nvPr>
        </p:nvSpPr>
        <p:spPr/>
        <p:txBody>
          <a:bodyPr rtlCol="0"/>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10621E-18B2-4B85-B696-3401AD1B038F}" type="datetime1">
              <a:rPr lang="en-US" smtClean="0"/>
              <a:pPr/>
              <a:t>1/17/2018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6EEB072-4572-4113-B3A2-E876EDF61E84}"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6B5E62B5-50E6-47BD-943B-1637CB2CCD66}" type="datetime1">
              <a:rPr lang="en-US" smtClean="0"/>
              <a:pPr/>
              <a:t>1/17/2018</a:t>
            </a:fld>
            <a:endParaRPr lang="en-US" dirty="0"/>
          </a:p>
        </p:txBody>
      </p:sp>
      <p:sp>
        <p:nvSpPr>
          <p:cNvPr id="22" name="Slide Number Placeholder 21"/>
          <p:cNvSpPr>
            <a:spLocks noGrp="1"/>
          </p:cNvSpPr>
          <p:nvPr>
            <p:ph type="sldNum" sz="quarter" idx="15"/>
          </p:nvPr>
        </p:nvSpPr>
        <p:spPr/>
        <p:txBody>
          <a:bodyPr rtlCol="0"/>
          <a:lstStyle/>
          <a:p>
            <a:fld id="{E6EEB072-4572-4113-B3A2-E876EDF61E84}" type="slidenum">
              <a:rPr lang="en-US" smtClean="0"/>
              <a:pPr/>
              <a:t>‹#›</a:t>
            </a:fld>
            <a:endParaRPr lang="en-US" dirty="0"/>
          </a:p>
        </p:txBody>
      </p:sp>
      <p:sp>
        <p:nvSpPr>
          <p:cNvPr id="23" name="Footer Placeholder 22"/>
          <p:cNvSpPr>
            <a:spLocks noGrp="1"/>
          </p:cNvSpPr>
          <p:nvPr>
            <p:ph type="ftr" sz="quarter" idx="16"/>
          </p:nvPr>
        </p:nvSpPr>
        <p:spPr/>
        <p:txBody>
          <a:bodyPr rtlCol="0"/>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21AFB9D0-DD54-4600-827D-D12C8A50F338}" type="datetime1">
              <a:rPr lang="en-US" smtClean="0"/>
              <a:pPr/>
              <a:t>1/17/2018</a:t>
            </a:fld>
            <a:endParaRPr lang="en-US" dirty="0"/>
          </a:p>
        </p:txBody>
      </p:sp>
      <p:sp>
        <p:nvSpPr>
          <p:cNvPr id="18" name="Slide Number Placeholder 17"/>
          <p:cNvSpPr>
            <a:spLocks noGrp="1"/>
          </p:cNvSpPr>
          <p:nvPr>
            <p:ph type="sldNum" sz="quarter" idx="11"/>
          </p:nvPr>
        </p:nvSpPr>
        <p:spPr/>
        <p:txBody>
          <a:bodyPr rtlCol="0"/>
          <a:lstStyle/>
          <a:p>
            <a:fld id="{E6EEB072-4572-4113-B3A2-E876EDF61E84}" type="slidenum">
              <a:rPr lang="en-US" smtClean="0"/>
              <a:pPr/>
              <a:t>‹#›</a:t>
            </a:fld>
            <a:endParaRPr lang="en-US" dirty="0"/>
          </a:p>
        </p:txBody>
      </p:sp>
      <p:sp>
        <p:nvSpPr>
          <p:cNvPr id="21" name="Footer Placeholder 20"/>
          <p:cNvSpPr>
            <a:spLocks noGrp="1"/>
          </p:cNvSpPr>
          <p:nvPr>
            <p:ph type="ftr" sz="quarter" idx="12"/>
          </p:nvPr>
        </p:nvSpPr>
        <p:spPr/>
        <p:txBody>
          <a:bodyPr rtlCol="0"/>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0FE162F-9737-4FB0-90C2-DFE5DC80F833}" type="datetime1">
              <a:rPr lang="en-US" smtClean="0"/>
              <a:pPr/>
              <a:t>1/17/2018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6EEB072-4572-4113-B3A2-E876EDF61E84}"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EF0E168-4C42-4788-9EFB-E1B9FEEBAAAB}" type="datetime1">
              <a:rPr lang="en-US" smtClean="0"/>
              <a:pPr/>
              <a:t>1/17/2018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6EEB072-4572-4113-B3A2-E876EDF61E84}"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EFFB739-C107-4426-9241-9037FF92E6DE}" type="datetime1">
              <a:rPr lang="en-US" smtClean="0"/>
              <a:pPr/>
              <a:t>1/17/2018</a:t>
            </a:fld>
            <a:endParaRPr lang="en-US" dirty="0"/>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dirty="0"/>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6EEB072-4572-4113-B3A2-E876EDF61E84}"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Times New Roman" pitchFamily="18" charset="0"/>
                <a:cs typeface="Times New Roman" pitchFamily="18" charset="0"/>
              </a:rPr>
              <a:t>Organizational Design, Structure and Change Presentation</a:t>
            </a:r>
            <a:endParaRPr lang="en-US" dirty="0">
              <a:latin typeface="Times New Roman" pitchFamily="18" charset="0"/>
              <a:cs typeface="Times New Roman" pitchFamily="18" charset="0"/>
            </a:endParaRPr>
          </a:p>
        </p:txBody>
      </p:sp>
      <p:sp>
        <p:nvSpPr>
          <p:cNvPr id="3" name="Subtitle 2"/>
          <p:cNvSpPr>
            <a:spLocks noGrp="1"/>
          </p:cNvSpPr>
          <p:nvPr>
            <p:ph type="subTitle" idx="1"/>
          </p:nvPr>
        </p:nvSpPr>
        <p:spPr/>
        <p:txBody>
          <a:bodyPr/>
          <a:lstStyle/>
          <a:p>
            <a:endParaRPr lang="en-US" dirty="0"/>
          </a:p>
          <a:p>
            <a:endParaRPr lang="en-US" dirty="0" smtClean="0"/>
          </a:p>
          <a:p>
            <a:endParaRPr lang="en-US" dirty="0"/>
          </a:p>
          <a:p>
            <a:endParaRPr lang="en-US" dirty="0" smtClean="0"/>
          </a:p>
          <a:p>
            <a:endParaRPr lang="en-US" dirty="0"/>
          </a:p>
        </p:txBody>
      </p:sp>
      <p:sp>
        <p:nvSpPr>
          <p:cNvPr id="4" name="Slide Number Placeholder 3"/>
          <p:cNvSpPr>
            <a:spLocks noGrp="1"/>
          </p:cNvSpPr>
          <p:nvPr>
            <p:ph type="sldNum" sz="quarter" idx="12"/>
          </p:nvPr>
        </p:nvSpPr>
        <p:spPr/>
        <p:txBody>
          <a:bodyPr/>
          <a:lstStyle/>
          <a:p>
            <a:fld id="{E6EEB072-4572-4113-B3A2-E876EDF61E84}" type="slidenum">
              <a:rPr lang="en-US" smtClean="0"/>
              <a:pPr/>
              <a:t>1</a:t>
            </a:fld>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Times New Roman" pitchFamily="18" charset="0"/>
                <a:cs typeface="Times New Roman" pitchFamily="18" charset="0"/>
              </a:rPr>
              <a:t>Organizational </a:t>
            </a:r>
            <a:r>
              <a:rPr lang="en-US" dirty="0">
                <a:latin typeface="Times New Roman" pitchFamily="18" charset="0"/>
                <a:cs typeface="Times New Roman" pitchFamily="18" charset="0"/>
              </a:rPr>
              <a:t>D</a:t>
            </a:r>
            <a:r>
              <a:rPr lang="en-US" dirty="0" smtClean="0">
                <a:latin typeface="Times New Roman" pitchFamily="18" charset="0"/>
                <a:cs typeface="Times New Roman" pitchFamily="18" charset="0"/>
              </a:rPr>
              <a:t>esign Structure</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762000" y="1371600"/>
            <a:ext cx="7924800" cy="4754563"/>
          </a:xfrm>
        </p:spPr>
        <p:txBody>
          <a:bodyPr>
            <a:normAutofit/>
          </a:bodyPr>
          <a:lstStyle/>
          <a:p>
            <a:pPr>
              <a:buNone/>
            </a:pPr>
            <a:r>
              <a:rPr lang="en-US" sz="3000" dirty="0" smtClean="0">
                <a:latin typeface="Times New Roman" pitchFamily="18" charset="0"/>
                <a:cs typeface="Times New Roman" pitchFamily="18" charset="0"/>
              </a:rPr>
              <a:t>    Shelby </a:t>
            </a:r>
            <a:r>
              <a:rPr lang="en-US" sz="3000" dirty="0">
                <a:latin typeface="Times New Roman" pitchFamily="18" charset="0"/>
                <a:cs typeface="Times New Roman" pitchFamily="18" charset="0"/>
              </a:rPr>
              <a:t>County Schools  is facing  major challenges with  public  education, such as allowing the parents an option on  how they wish to educate their student.   Within the  last three years  student academics </a:t>
            </a:r>
            <a:r>
              <a:rPr lang="en-US" sz="3000" dirty="0" smtClean="0">
                <a:latin typeface="Times New Roman" pitchFamily="18" charset="0"/>
                <a:cs typeface="Times New Roman" pitchFamily="18" charset="0"/>
              </a:rPr>
              <a:t>has </a:t>
            </a:r>
            <a:r>
              <a:rPr lang="en-US" sz="3000" dirty="0">
                <a:latin typeface="Times New Roman" pitchFamily="18" charset="0"/>
                <a:cs typeface="Times New Roman" pitchFamily="18" charset="0"/>
              </a:rPr>
              <a:t>been </a:t>
            </a:r>
            <a:r>
              <a:rPr lang="en-US" sz="3000" dirty="0" smtClean="0">
                <a:latin typeface="Times New Roman" pitchFamily="18" charset="0"/>
                <a:cs typeface="Times New Roman" pitchFamily="18" charset="0"/>
              </a:rPr>
              <a:t>a major concern with </a:t>
            </a:r>
            <a:r>
              <a:rPr lang="en-US" sz="3000" dirty="0">
                <a:latin typeface="Times New Roman" pitchFamily="18" charset="0"/>
                <a:cs typeface="Times New Roman" pitchFamily="18" charset="0"/>
              </a:rPr>
              <a:t>many </a:t>
            </a:r>
            <a:r>
              <a:rPr lang="en-US" sz="3000" dirty="0" smtClean="0">
                <a:latin typeface="Times New Roman" pitchFamily="18" charset="0"/>
                <a:cs typeface="Times New Roman" pitchFamily="18" charset="0"/>
              </a:rPr>
              <a:t>of the Shelby County Schools  </a:t>
            </a:r>
            <a:r>
              <a:rPr lang="en-US" sz="3000" dirty="0">
                <a:latin typeface="Times New Roman" pitchFamily="18" charset="0"/>
                <a:cs typeface="Times New Roman" pitchFamily="18" charset="0"/>
              </a:rPr>
              <a:t>and </a:t>
            </a:r>
            <a:r>
              <a:rPr lang="en-US" sz="3000" dirty="0" smtClean="0">
                <a:latin typeface="Times New Roman" pitchFamily="18" charset="0"/>
                <a:cs typeface="Times New Roman" pitchFamily="18" charset="0"/>
              </a:rPr>
              <a:t>now some are scheduled  and set </a:t>
            </a:r>
            <a:r>
              <a:rPr lang="en-US" sz="3000" dirty="0">
                <a:latin typeface="Times New Roman" pitchFamily="18" charset="0"/>
                <a:cs typeface="Times New Roman" pitchFamily="18" charset="0"/>
              </a:rPr>
              <a:t>for closing </a:t>
            </a:r>
            <a:r>
              <a:rPr lang="en-US" sz="3000" dirty="0" smtClean="0">
                <a:latin typeface="Times New Roman" pitchFamily="18" charset="0"/>
                <a:cs typeface="Times New Roman" pitchFamily="18" charset="0"/>
              </a:rPr>
              <a:t>or </a:t>
            </a:r>
            <a:r>
              <a:rPr lang="en-US" sz="3000" dirty="0">
                <a:latin typeface="Times New Roman" pitchFamily="18" charset="0"/>
                <a:cs typeface="Times New Roman" pitchFamily="18" charset="0"/>
              </a:rPr>
              <a:t>takeover with one of the following designs</a:t>
            </a:r>
            <a:r>
              <a:rPr lang="en-US" sz="30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2</a:t>
            </a:fld>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Organizational Design Structure</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pPr algn="ctr">
              <a:buNone/>
            </a:pPr>
            <a:endParaRPr lang="en-US" dirty="0" smtClean="0">
              <a:latin typeface="Times New Roman" pitchFamily="18" charset="0"/>
              <a:cs typeface="Times New Roman" pitchFamily="18" charset="0"/>
            </a:endParaRPr>
          </a:p>
          <a:p>
            <a:pPr algn="ctr">
              <a:buNone/>
            </a:pPr>
            <a:r>
              <a:rPr lang="en-US" dirty="0" smtClean="0">
                <a:latin typeface="Times New Roman" pitchFamily="18" charset="0"/>
                <a:cs typeface="Times New Roman" pitchFamily="18" charset="0"/>
              </a:rPr>
              <a:t>Achievement School District Schools</a:t>
            </a:r>
          </a:p>
          <a:p>
            <a:pPr algn="ctr">
              <a:buNone/>
            </a:pPr>
            <a:r>
              <a:rPr lang="en-US" dirty="0" smtClean="0">
                <a:latin typeface="Times New Roman" pitchFamily="18" charset="0"/>
                <a:cs typeface="Times New Roman" pitchFamily="18" charset="0"/>
              </a:rPr>
              <a:t>Green Dot Schools</a:t>
            </a:r>
          </a:p>
          <a:p>
            <a:pPr algn="ctr">
              <a:buNone/>
            </a:pPr>
            <a:r>
              <a:rPr lang="en-US" dirty="0" smtClean="0">
                <a:latin typeface="Times New Roman" pitchFamily="18" charset="0"/>
                <a:cs typeface="Times New Roman" pitchFamily="18" charset="0"/>
              </a:rPr>
              <a:t>Charter Schools </a:t>
            </a:r>
          </a:p>
          <a:p>
            <a:pPr algn="ctr">
              <a:buNone/>
            </a:pPr>
            <a:r>
              <a:rPr lang="en-US" dirty="0" smtClean="0">
                <a:latin typeface="Times New Roman" pitchFamily="18" charset="0"/>
                <a:cs typeface="Times New Roman" pitchFamily="18" charset="0"/>
              </a:rPr>
              <a:t>Empowerment School </a:t>
            </a:r>
          </a:p>
          <a:p>
            <a:endParaRPr lang="en-US" dirty="0"/>
          </a:p>
        </p:txBody>
      </p:sp>
      <p:sp>
        <p:nvSpPr>
          <p:cNvPr id="4" name="Slide Number Placeholder 3"/>
          <p:cNvSpPr>
            <a:spLocks noGrp="1"/>
          </p:cNvSpPr>
          <p:nvPr>
            <p:ph type="sldNum" sz="quarter" idx="15"/>
          </p:nvPr>
        </p:nvSpPr>
        <p:spPr/>
        <p:txBody>
          <a:bodyPr/>
          <a:lstStyle/>
          <a:p>
            <a:fld id="{E6EEB072-4572-4113-B3A2-E876EDF61E84}" type="slidenum">
              <a:rPr lang="en-US" smtClean="0"/>
              <a:pPr/>
              <a:t>3</a:t>
            </a:fld>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Vision</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r>
              <a:rPr lang="en-US" dirty="0" smtClean="0">
                <a:latin typeface="Times New Roman" pitchFamily="18" charset="0"/>
                <a:cs typeface="Times New Roman" pitchFamily="18" charset="0"/>
              </a:rPr>
              <a:t>ASD vision is to keep the parents and community involved with the students academics</a:t>
            </a:r>
            <a:r>
              <a:rPr lang="en-US" dirty="0" smtClean="0"/>
              <a:t>.</a:t>
            </a:r>
          </a:p>
          <a:p>
            <a:pPr>
              <a:buNone/>
            </a:pPr>
            <a:endParaRPr lang="en-US" dirty="0" smtClean="0"/>
          </a:p>
          <a:p>
            <a:r>
              <a:rPr lang="en-US" dirty="0" smtClean="0">
                <a:latin typeface="Times New Roman" pitchFamily="18" charset="0"/>
                <a:cs typeface="Times New Roman" pitchFamily="18" charset="0"/>
              </a:rPr>
              <a:t>Green Dot vision is to transform public education so that every student can graduate prepared for college and everyday life.</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4</a:t>
            </a:fld>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Vision</a:t>
            </a:r>
            <a:endParaRPr lang="en-US" dirty="0"/>
          </a:p>
        </p:txBody>
      </p:sp>
      <p:sp>
        <p:nvSpPr>
          <p:cNvPr id="3" name="Content Placeholder 2"/>
          <p:cNvSpPr>
            <a:spLocks noGrp="1"/>
          </p:cNvSpPr>
          <p:nvPr>
            <p:ph sz="quarter" idx="1"/>
          </p:nvPr>
        </p:nvSpPr>
        <p:spPr>
          <a:xfrm>
            <a:off x="457200" y="1371600"/>
            <a:ext cx="8229600" cy="4754563"/>
          </a:xfrm>
        </p:spPr>
        <p:txBody>
          <a:bodyPr>
            <a:normAutofit/>
          </a:bodyPr>
          <a:lstStyle/>
          <a:p>
            <a:r>
              <a:rPr lang="en-US" sz="2800" dirty="0" smtClean="0">
                <a:latin typeface="Times New Roman" pitchFamily="18" charset="0"/>
                <a:cs typeface="Times New Roman" pitchFamily="18" charset="0"/>
              </a:rPr>
              <a:t>Charter Schools  vision is to create high performing schools with necessary academics students </a:t>
            </a:r>
            <a:r>
              <a:rPr lang="en-US" sz="2800" dirty="0">
                <a:latin typeface="Times New Roman" pitchFamily="18" charset="0"/>
                <a:cs typeface="Times New Roman" pitchFamily="18" charset="0"/>
              </a:rPr>
              <a:t>necessary academic </a:t>
            </a:r>
            <a:r>
              <a:rPr lang="en-US" sz="2800" dirty="0" smtClean="0">
                <a:latin typeface="Times New Roman" pitchFamily="18" charset="0"/>
                <a:cs typeface="Times New Roman" pitchFamily="18" charset="0"/>
              </a:rPr>
              <a:t> and life skills needed to succeed through college and a competitive world beyond.</a:t>
            </a:r>
          </a:p>
          <a:p>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Empowerment District vision is to </a:t>
            </a:r>
            <a:r>
              <a:rPr lang="en-US" sz="2800" dirty="0">
                <a:latin typeface="Times New Roman" pitchFamily="18" charset="0"/>
                <a:cs typeface="Times New Roman" pitchFamily="18" charset="0"/>
              </a:rPr>
              <a:t>eliminate the cookie cutter approach to education and promote the belief </a:t>
            </a:r>
            <a:r>
              <a:rPr lang="en-US" sz="2800" dirty="0" smtClean="0">
                <a:latin typeface="Times New Roman" pitchFamily="18" charset="0"/>
                <a:cs typeface="Times New Roman" pitchFamily="18" charset="0"/>
              </a:rPr>
              <a:t>that </a:t>
            </a:r>
            <a:r>
              <a:rPr lang="en-US" sz="2800" dirty="0">
                <a:latin typeface="Times New Roman" pitchFamily="18" charset="0"/>
                <a:cs typeface="Times New Roman" pitchFamily="18" charset="0"/>
              </a:rPr>
              <a:t>every student and every school deserves the right to non- restricted learning environment that meet individual needs while promoting creativity. </a:t>
            </a:r>
          </a:p>
        </p:txBody>
      </p:sp>
      <p:sp>
        <p:nvSpPr>
          <p:cNvPr id="4" name="Slide Number Placeholder 3"/>
          <p:cNvSpPr>
            <a:spLocks noGrp="1"/>
          </p:cNvSpPr>
          <p:nvPr>
            <p:ph type="sldNum" sz="quarter" idx="15"/>
          </p:nvPr>
        </p:nvSpPr>
        <p:spPr/>
        <p:txBody>
          <a:bodyPr/>
          <a:lstStyle/>
          <a:p>
            <a:fld id="{E6EEB072-4572-4113-B3A2-E876EDF61E84}" type="slidenum">
              <a:rPr lang="en-US" smtClean="0"/>
              <a:pPr/>
              <a:t>5</a:t>
            </a:fld>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Academic Goals </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a:bodyPr>
          <a:lstStyle/>
          <a:p>
            <a:r>
              <a:rPr lang="en-US" sz="2800" dirty="0" smtClean="0">
                <a:latin typeface="Times New Roman" pitchFamily="18" charset="0"/>
                <a:cs typeface="Times New Roman" pitchFamily="18" charset="0"/>
              </a:rPr>
              <a:t>Long Term Goals: All the Schools are to assure the parent(s) that every student will be </a:t>
            </a:r>
            <a:r>
              <a:rPr lang="en-US" sz="2800" dirty="0">
                <a:latin typeface="Times New Roman" pitchFamily="18" charset="0"/>
                <a:cs typeface="Times New Roman" pitchFamily="18" charset="0"/>
              </a:rPr>
              <a:t>C</a:t>
            </a:r>
            <a:r>
              <a:rPr lang="en-US" sz="2800" dirty="0" smtClean="0">
                <a:latin typeface="Times New Roman" pitchFamily="18" charset="0"/>
                <a:cs typeface="Times New Roman" pitchFamily="18" charset="0"/>
              </a:rPr>
              <a:t>ollege or Career ready upon graduation.</a:t>
            </a:r>
          </a:p>
          <a:p>
            <a:pPr>
              <a:buNone/>
            </a:pP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Short Term Goals: All students have to show academic growth on report card and annual testing.</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6</a:t>
            </a:fld>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Conscious Culture </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457200" y="1371600"/>
            <a:ext cx="8229600" cy="4525963"/>
          </a:xfrm>
        </p:spPr>
        <p:txBody>
          <a:bodyPr>
            <a:normAutofit/>
          </a:bodyPr>
          <a:lstStyle/>
          <a:p>
            <a:r>
              <a:rPr lang="en-US" dirty="0" smtClean="0">
                <a:latin typeface="Times New Roman" pitchFamily="18" charset="0"/>
                <a:cs typeface="Times New Roman" pitchFamily="18" charset="0"/>
              </a:rPr>
              <a:t>Faculty, Parents and Student Involvement with learning process.</a:t>
            </a:r>
          </a:p>
          <a:p>
            <a:r>
              <a:rPr lang="en-US" dirty="0" smtClean="0">
                <a:latin typeface="Times New Roman" pitchFamily="18" charset="0"/>
                <a:cs typeface="Times New Roman" pitchFamily="18" charset="0"/>
              </a:rPr>
              <a:t>Community Involvement included with learning process</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by collaborating with the University of Memphis to assist with tutoring the students with preparation for College Entrance testing (ACT and SAT)</a:t>
            </a:r>
          </a:p>
          <a:p>
            <a:r>
              <a:rPr lang="en-US" dirty="0" smtClean="0">
                <a:latin typeface="Times New Roman" pitchFamily="18" charset="0"/>
                <a:cs typeface="Times New Roman" pitchFamily="18" charset="0"/>
              </a:rPr>
              <a:t>Incorporate business leaders  such as Peer Power Foundation to mentor the students with life skills and career readiness</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7</a:t>
            </a:fld>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Employee Retention</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457200" y="1295400"/>
            <a:ext cx="8229600" cy="4830763"/>
          </a:xfrm>
        </p:spPr>
        <p:txBody>
          <a:bodyPr>
            <a:normAutofit/>
          </a:bodyPr>
          <a:lstStyle/>
          <a:p>
            <a:r>
              <a:rPr lang="en-US" dirty="0" smtClean="0">
                <a:latin typeface="Times New Roman" pitchFamily="18" charset="0"/>
                <a:cs typeface="Times New Roman" pitchFamily="18" charset="0"/>
              </a:rPr>
              <a:t>Employ highly qualified educators for each school.</a:t>
            </a:r>
          </a:p>
          <a:p>
            <a:pPr>
              <a:buNone/>
            </a:pP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Commitment Contract for 3 years along with a signing bonus for all Teachers. This will allow the teacher the opportunity to learn the culture of the school. </a:t>
            </a:r>
          </a:p>
          <a:p>
            <a:pPr>
              <a:buNone/>
            </a:pP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Professional Development for all teachers to learn strategies that will improve the students academics as well as improve teacher instructional strategies.</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8</a:t>
            </a:fld>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Improvement Plan</a:t>
            </a:r>
            <a:endParaRPr lang="en-US" dirty="0"/>
          </a:p>
        </p:txBody>
      </p:sp>
      <p:sp>
        <p:nvSpPr>
          <p:cNvPr id="3" name="Content Placeholder 2"/>
          <p:cNvSpPr>
            <a:spLocks noGrp="1"/>
          </p:cNvSpPr>
          <p:nvPr>
            <p:ph sz="quarter" idx="1"/>
          </p:nvPr>
        </p:nvSpPr>
        <p:spPr>
          <a:xfrm>
            <a:off x="457200" y="1143000"/>
            <a:ext cx="8229600" cy="4983163"/>
          </a:xfrm>
        </p:spPr>
        <p:txBody>
          <a:bodyPr/>
          <a:lstStyle/>
          <a:p>
            <a:endParaRPr lang="en-US"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Each school zone will be allowed 3 years to improve student achievement by offering after school tutoring, mentoring and motivate the students to achieve higher academic success.</a:t>
            </a:r>
          </a:p>
          <a:p>
            <a:pPr>
              <a:buNone/>
            </a:pP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Provide additional instructional supplies, programs or tools needed to achieve academic success.</a:t>
            </a:r>
          </a:p>
          <a:p>
            <a:pPr>
              <a:buNone/>
            </a:pP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9</a:t>
            </a:fld>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Improvement Challenges</a:t>
            </a:r>
            <a:endParaRPr lang="en-US" dirty="0"/>
          </a:p>
        </p:txBody>
      </p:sp>
      <p:sp>
        <p:nvSpPr>
          <p:cNvPr id="3" name="Content Placeholder 2"/>
          <p:cNvSpPr>
            <a:spLocks noGrp="1"/>
          </p:cNvSpPr>
          <p:nvPr>
            <p:ph sz="quarter" idx="1"/>
          </p:nvPr>
        </p:nvSpPr>
        <p:spPr>
          <a:xfrm>
            <a:off x="457200" y="1371600"/>
            <a:ext cx="8229600" cy="4754563"/>
          </a:xfrm>
        </p:spPr>
        <p:txBody>
          <a:bodyPr/>
          <a:lstStyle/>
          <a:p>
            <a:r>
              <a:rPr lang="en-US" dirty="0" smtClean="0">
                <a:latin typeface="Times New Roman" pitchFamily="18" charset="0"/>
                <a:cs typeface="Times New Roman" pitchFamily="18" charset="0"/>
              </a:rPr>
              <a:t>Some of the challenges is to ensure the students that need  additional assistance be encouraged to attend tutoring at least 3 days a week after school.</a:t>
            </a:r>
          </a:p>
          <a:p>
            <a:pPr>
              <a:buNone/>
            </a:pP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Students with grades that fall below passing in any subject area are required to attend mandatory tutoring. Failure is not an option.  Parents will also commit to student success by </a:t>
            </a:r>
            <a:r>
              <a:rPr lang="en-US" dirty="0">
                <a:latin typeface="Times New Roman" pitchFamily="18" charset="0"/>
                <a:cs typeface="Times New Roman" pitchFamily="18" charset="0"/>
              </a:rPr>
              <a:t>e</a:t>
            </a:r>
            <a:r>
              <a:rPr lang="en-US" dirty="0" smtClean="0">
                <a:latin typeface="Times New Roman" pitchFamily="18" charset="0"/>
                <a:cs typeface="Times New Roman" pitchFamily="18" charset="0"/>
              </a:rPr>
              <a:t>nforcing tutoring.</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10</a:t>
            </a:fld>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 a Culture</a:t>
            </a:r>
            <a:endParaRPr lang="en-US" dirty="0"/>
          </a:p>
        </p:txBody>
      </p:sp>
      <p:sp>
        <p:nvSpPr>
          <p:cNvPr id="3" name="Content Placeholder 2"/>
          <p:cNvSpPr>
            <a:spLocks noGrp="1"/>
          </p:cNvSpPr>
          <p:nvPr>
            <p:ph sz="quarter" idx="1"/>
          </p:nvPr>
        </p:nvSpPr>
        <p:spPr/>
        <p:txBody>
          <a:bodyPr/>
          <a:lstStyle/>
          <a:p>
            <a:r>
              <a:rPr lang="en-US" sz="2800" dirty="0" smtClean="0">
                <a:latin typeface="Times New Roman" pitchFamily="18" charset="0"/>
                <a:cs typeface="Times New Roman" pitchFamily="18" charset="0"/>
              </a:rPr>
              <a:t>The administration with each school District will continue to incorporate  and encourage community cohesiveness along with faculty, parents and students.  Committees and or Leadership Council will be formed that would include faculty, student, parents and community leaders to be a part of the student’s academic success</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11</a:t>
            </a:fld>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Building a Culture</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a:bodyPr>
          <a:lstStyle/>
          <a:p>
            <a:r>
              <a:rPr lang="en-US" dirty="0" smtClean="0">
                <a:latin typeface="Times New Roman" pitchFamily="18" charset="0"/>
                <a:cs typeface="Times New Roman" pitchFamily="18" charset="0"/>
              </a:rPr>
              <a:t>The School Districts will continue with openness with all stakeholders by providing test data that will validate student achievement and growth.</a:t>
            </a:r>
          </a:p>
          <a:p>
            <a:r>
              <a:rPr lang="en-US" dirty="0" smtClean="0">
                <a:latin typeface="Times New Roman" pitchFamily="18" charset="0"/>
                <a:cs typeface="Times New Roman" pitchFamily="18" charset="0"/>
              </a:rPr>
              <a:t>The School Districts will lead by example by meeting or exceed the standards that are set by the State of Tennessee Board of Education for student academic success. The School Districts  will seek  to score proficient or above on all standardized test given by the state.</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12</a:t>
            </a:fld>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Building a Culture</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r>
              <a:rPr lang="en-US" dirty="0" smtClean="0">
                <a:latin typeface="Times New Roman" pitchFamily="18" charset="0"/>
                <a:cs typeface="Times New Roman" pitchFamily="18" charset="0"/>
              </a:rPr>
              <a:t>Communicate with parents if the students does not attend tutoring.  Communication will be done by written notice sent home with the student also message will be sent to parents telephone. </a:t>
            </a:r>
          </a:p>
          <a:p>
            <a:r>
              <a:rPr lang="en-US" dirty="0" smtClean="0">
                <a:latin typeface="Times New Roman" pitchFamily="18" charset="0"/>
                <a:cs typeface="Times New Roman" pitchFamily="18" charset="0"/>
              </a:rPr>
              <a:t>Faculty and staff would keep an open line of communication that will serve the teacher, student and parent.</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13</a:t>
            </a:fld>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References</a:t>
            </a:r>
            <a:endParaRPr lang="en-US"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457200" y="1219200"/>
            <a:ext cx="8229600" cy="4906963"/>
          </a:xfrm>
        </p:spPr>
        <p:txBody>
          <a:bodyPr>
            <a:normAutofit fontScale="92500" lnSpcReduction="20000"/>
          </a:bodyPr>
          <a:lstStyle/>
          <a:p>
            <a:endParaRPr lang="en-US" sz="1100" dirty="0" smtClean="0">
              <a:latin typeface="Times New Roman" pitchFamily="18" charset="0"/>
              <a:cs typeface="Times New Roman" pitchFamily="18" charset="0"/>
            </a:endParaRPr>
          </a:p>
          <a:p>
            <a:r>
              <a:rPr lang="en-US" sz="1900" dirty="0">
                <a:latin typeface="Times New Roman" pitchFamily="18" charset="0"/>
                <a:cs typeface="Times New Roman" pitchFamily="18" charset="0"/>
              </a:rPr>
              <a:t>Important Dates. (</a:t>
            </a:r>
            <a:r>
              <a:rPr lang="en-US" sz="1900" dirty="0" err="1">
                <a:latin typeface="Times New Roman" pitchFamily="18" charset="0"/>
                <a:cs typeface="Times New Roman" pitchFamily="18" charset="0"/>
              </a:rPr>
              <a:t>n.d</a:t>
            </a:r>
            <a:r>
              <a:rPr lang="en-US" sz="1900" dirty="0">
                <a:latin typeface="Times New Roman" pitchFamily="18" charset="0"/>
                <a:cs typeface="Times New Roman" pitchFamily="18" charset="0"/>
              </a:rPr>
              <a:t>.). Retrieved April 20, 2016, from  http://www.scsk12.org/uf/webadmin/foundation</a:t>
            </a:r>
            <a:r>
              <a:rPr lang="en-US" sz="1900" dirty="0" smtClean="0">
                <a:latin typeface="Times New Roman" pitchFamily="18" charset="0"/>
                <a:cs typeface="Times New Roman" pitchFamily="18" charset="0"/>
              </a:rPr>
              <a:t>/</a:t>
            </a:r>
          </a:p>
          <a:p>
            <a:endParaRPr lang="en-US" sz="1900" dirty="0">
              <a:latin typeface="Times New Roman" pitchFamily="18" charset="0"/>
              <a:cs typeface="Times New Roman" pitchFamily="18" charset="0"/>
            </a:endParaRPr>
          </a:p>
          <a:p>
            <a:r>
              <a:rPr lang="en-US" sz="1900" dirty="0">
                <a:latin typeface="Times New Roman" pitchFamily="18" charset="0"/>
                <a:cs typeface="Times New Roman" pitchFamily="18" charset="0"/>
              </a:rPr>
              <a:t>Student Assessments- Achievement School District. (</a:t>
            </a:r>
            <a:r>
              <a:rPr lang="en-US" sz="1900" dirty="0" err="1">
                <a:latin typeface="Times New Roman" pitchFamily="18" charset="0"/>
                <a:cs typeface="Times New Roman" pitchFamily="18" charset="0"/>
              </a:rPr>
              <a:t>n.d</a:t>
            </a:r>
            <a:r>
              <a:rPr lang="en-US" sz="1900" dirty="0">
                <a:latin typeface="Times New Roman" pitchFamily="18" charset="0"/>
                <a:cs typeface="Times New Roman" pitchFamily="18" charset="0"/>
              </a:rPr>
              <a:t>.). Retrieved April 20, 2016  from http://achievementschooldistrict.org/student-assessments/</a:t>
            </a:r>
          </a:p>
          <a:p>
            <a:endParaRPr lang="en-US" sz="1900" dirty="0">
              <a:latin typeface="Times New Roman" pitchFamily="18" charset="0"/>
              <a:cs typeface="Times New Roman" pitchFamily="18" charset="0"/>
            </a:endParaRPr>
          </a:p>
          <a:p>
            <a:r>
              <a:rPr lang="en-US" sz="1900" dirty="0" smtClean="0">
                <a:latin typeface="Times New Roman" pitchFamily="18" charset="0"/>
                <a:cs typeface="Times New Roman" pitchFamily="18" charset="0"/>
              </a:rPr>
              <a:t>Green Dot Public Schools (</a:t>
            </a:r>
            <a:r>
              <a:rPr lang="en-US" sz="1900" dirty="0" err="1" smtClean="0">
                <a:latin typeface="Times New Roman" pitchFamily="18" charset="0"/>
                <a:cs typeface="Times New Roman" pitchFamily="18" charset="0"/>
              </a:rPr>
              <a:t>n.d</a:t>
            </a:r>
            <a:r>
              <a:rPr lang="en-US" sz="1900" dirty="0" smtClean="0">
                <a:latin typeface="Times New Roman" pitchFamily="18" charset="0"/>
                <a:cs typeface="Times New Roman" pitchFamily="18" charset="0"/>
              </a:rPr>
              <a:t>.). Retrieved  April 20, 2016, from http</a:t>
            </a:r>
            <a:r>
              <a:rPr lang="en-US" sz="1900" dirty="0">
                <a:latin typeface="Times New Roman" pitchFamily="18" charset="0"/>
                <a:cs typeface="Times New Roman" pitchFamily="18" charset="0"/>
              </a:rPr>
              <a:t>://greendot.org/</a:t>
            </a:r>
          </a:p>
          <a:p>
            <a:endParaRPr lang="en-US" sz="1900" dirty="0" smtClean="0">
              <a:latin typeface="Times New Roman" pitchFamily="18" charset="0"/>
              <a:cs typeface="Times New Roman" pitchFamily="18" charset="0"/>
            </a:endParaRPr>
          </a:p>
          <a:p>
            <a:r>
              <a:rPr lang="en-US" sz="1900" dirty="0" smtClean="0">
                <a:latin typeface="Times New Roman" pitchFamily="18" charset="0"/>
                <a:cs typeface="Times New Roman" pitchFamily="18" charset="0"/>
              </a:rPr>
              <a:t>How corporate culture will change in the face of openness (</a:t>
            </a:r>
            <a:r>
              <a:rPr lang="en-US" sz="1900" dirty="0" err="1" smtClean="0">
                <a:latin typeface="Times New Roman" pitchFamily="18" charset="0"/>
                <a:cs typeface="Times New Roman" pitchFamily="18" charset="0"/>
              </a:rPr>
              <a:t>n.d</a:t>
            </a:r>
            <a:r>
              <a:rPr lang="en-US" sz="1900" dirty="0" smtClean="0">
                <a:latin typeface="Times New Roman" pitchFamily="18" charset="0"/>
                <a:cs typeface="Times New Roman" pitchFamily="18" charset="0"/>
              </a:rPr>
              <a:t>.). Retrieved April 20, 2016, from http</a:t>
            </a:r>
            <a:r>
              <a:rPr lang="en-US" sz="1900" dirty="0">
                <a:latin typeface="Times New Roman" pitchFamily="18" charset="0"/>
                <a:cs typeface="Times New Roman" pitchFamily="18" charset="0"/>
              </a:rPr>
              <a:t>://eng.spb-venchur.ru/news/15851.htm</a:t>
            </a:r>
          </a:p>
          <a:p>
            <a:endParaRPr lang="en-US" sz="1900" dirty="0" smtClean="0">
              <a:latin typeface="Times New Roman" pitchFamily="18" charset="0"/>
              <a:cs typeface="Times New Roman" pitchFamily="18" charset="0"/>
            </a:endParaRPr>
          </a:p>
          <a:p>
            <a:r>
              <a:rPr lang="en-US" sz="1900" dirty="0" smtClean="0">
                <a:latin typeface="Times New Roman" pitchFamily="18" charset="0"/>
                <a:cs typeface="Times New Roman" pitchFamily="18" charset="0"/>
              </a:rPr>
              <a:t>Academic </a:t>
            </a:r>
            <a:r>
              <a:rPr lang="en-US" sz="1900" dirty="0">
                <a:latin typeface="Times New Roman" pitchFamily="18" charset="0"/>
                <a:cs typeface="Times New Roman" pitchFamily="18" charset="0"/>
              </a:rPr>
              <a:t>Standards, (</a:t>
            </a:r>
            <a:r>
              <a:rPr lang="en-US" sz="1900" dirty="0" err="1">
                <a:latin typeface="Times New Roman" pitchFamily="18" charset="0"/>
                <a:cs typeface="Times New Roman" pitchFamily="18" charset="0"/>
              </a:rPr>
              <a:t>n.d</a:t>
            </a:r>
            <a:r>
              <a:rPr lang="en-US" sz="1900" dirty="0">
                <a:latin typeface="Times New Roman" pitchFamily="18" charset="0"/>
                <a:cs typeface="Times New Roman" pitchFamily="18" charset="0"/>
              </a:rPr>
              <a:t>.), Retrieved April 20, 2016, from </a:t>
            </a:r>
            <a:r>
              <a:rPr lang="en-US" sz="1900" dirty="0" smtClean="0">
                <a:latin typeface="Times New Roman" pitchFamily="18" charset="0"/>
                <a:cs typeface="Times New Roman" pitchFamily="18" charset="0"/>
              </a:rPr>
              <a:t>https</a:t>
            </a:r>
            <a:r>
              <a:rPr lang="en-US" sz="1900" dirty="0">
                <a:latin typeface="Times New Roman" pitchFamily="18" charset="0"/>
                <a:cs typeface="Times New Roman" pitchFamily="18" charset="0"/>
              </a:rPr>
              <a:t>://www.tn.gov/education/topic/academic-standards</a:t>
            </a:r>
          </a:p>
          <a:p>
            <a:endParaRPr lang="en-US" sz="1900" dirty="0" smtClean="0">
              <a:latin typeface="Times New Roman" pitchFamily="18" charset="0"/>
              <a:cs typeface="Times New Roman" pitchFamily="18" charset="0"/>
            </a:endParaRPr>
          </a:p>
          <a:p>
            <a:r>
              <a:rPr lang="en-US" sz="1900" dirty="0" smtClean="0">
                <a:latin typeface="Times New Roman" pitchFamily="18" charset="0"/>
                <a:cs typeface="Times New Roman" pitchFamily="18" charset="0"/>
              </a:rPr>
              <a:t>Remolding </a:t>
            </a:r>
            <a:r>
              <a:rPr lang="en-US" sz="1900" dirty="0">
                <a:latin typeface="Times New Roman" pitchFamily="18" charset="0"/>
                <a:cs typeface="Times New Roman" pitchFamily="18" charset="0"/>
              </a:rPr>
              <a:t>Corporate Culture for the Digital Era.(</a:t>
            </a:r>
            <a:r>
              <a:rPr lang="en-US" sz="1900" dirty="0" err="1">
                <a:latin typeface="Times New Roman" pitchFamily="18" charset="0"/>
                <a:cs typeface="Times New Roman" pitchFamily="18" charset="0"/>
              </a:rPr>
              <a:t>n.d</a:t>
            </a:r>
            <a:r>
              <a:rPr lang="en-US" sz="1900" dirty="0">
                <a:latin typeface="Times New Roman" pitchFamily="18" charset="0"/>
                <a:cs typeface="Times New Roman" pitchFamily="18" charset="0"/>
              </a:rPr>
              <a:t>.). Retrieved April 20, 2016, from http://</a:t>
            </a:r>
            <a:r>
              <a:rPr lang="en-US" sz="1900" dirty="0" smtClean="0">
                <a:latin typeface="Times New Roman" pitchFamily="18" charset="0"/>
                <a:cs typeface="Times New Roman" pitchFamily="18" charset="0"/>
              </a:rPr>
              <a:t>www.ecommercetimes.com/story/75402.html</a:t>
            </a:r>
            <a:endParaRPr lang="en-US" sz="1900" dirty="0">
              <a:latin typeface="Times New Roman" pitchFamily="18" charset="0"/>
              <a:cs typeface="Times New Roman" pitchFamily="18" charset="0"/>
            </a:endParaRPr>
          </a:p>
        </p:txBody>
      </p:sp>
      <p:sp>
        <p:nvSpPr>
          <p:cNvPr id="4" name="Slide Number Placeholder 3"/>
          <p:cNvSpPr>
            <a:spLocks noGrp="1"/>
          </p:cNvSpPr>
          <p:nvPr>
            <p:ph type="sldNum" sz="quarter" idx="15"/>
          </p:nvPr>
        </p:nvSpPr>
        <p:spPr/>
        <p:txBody>
          <a:bodyPr/>
          <a:lstStyle/>
          <a:p>
            <a:fld id="{E6EEB072-4572-4113-B3A2-E876EDF61E84}" type="slidenum">
              <a:rPr lang="en-US" smtClean="0"/>
              <a:pPr/>
              <a:t>14</a:t>
            </a:fld>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409</TotalTime>
  <Words>779</Words>
  <Application>Microsoft Office PowerPoint</Application>
  <PresentationFormat>On-screen Show (4:3)</PresentationFormat>
  <Paragraphs>78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Calibri</vt:lpstr>
      <vt:lpstr>Century Schoolbook</vt:lpstr>
      <vt:lpstr>Times New Roman</vt:lpstr>
      <vt:lpstr>Wingdings</vt:lpstr>
      <vt:lpstr>Wingdings 2</vt:lpstr>
      <vt:lpstr>Oriel</vt:lpstr>
      <vt:lpstr>Organizational Design, Structure and Change Presentation</vt:lpstr>
      <vt:lpstr>Organizational Design Structure</vt:lpstr>
      <vt:lpstr>Organizational Design Structure</vt:lpstr>
      <vt:lpstr>Vision</vt:lpstr>
      <vt:lpstr>Vision</vt:lpstr>
      <vt:lpstr>Academic Goals </vt:lpstr>
      <vt:lpstr>Conscious Culture </vt:lpstr>
      <vt:lpstr>Employee Retention</vt:lpstr>
      <vt:lpstr>Improvement Plan</vt:lpstr>
      <vt:lpstr>Improvement Challenges</vt:lpstr>
      <vt:lpstr>Building a Culture</vt:lpstr>
      <vt:lpstr>Building a Culture</vt:lpstr>
      <vt:lpstr>Building a Culture</vt:lpstr>
      <vt:lpstr>References</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Organizational Design, Structure and Change Presentation</dc:title>
  <dc:creator>wil3524netscape.com</dc:creator>
  <cp:lastModifiedBy>Avery, Patricia (CDC/CGH/DGHP) (CTR)</cp:lastModifiedBy>
  <cp:revision>5</cp:revision>
  <dcterms:created xsi:type="dcterms:W3CDTF">2016-04-21T01:19:03Z</dcterms:created>
  <dcterms:modified xsi:type="dcterms:W3CDTF">2018-01-18T00:11:58Z</dcterms:modified>
</cp:coreProperties>
</file>