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trictFirstAndLastChars="0" saveSubsetFonts="1">
  <p:sldMasterIdLst>
    <p:sldMasterId id="2147483809" r:id="rId1"/>
  </p:sldMasterIdLst>
  <p:notesMasterIdLst>
    <p:notesMasterId r:id="rId19"/>
  </p:notesMasterIdLst>
  <p:sldIdLst>
    <p:sldId id="525" r:id="rId2"/>
    <p:sldId id="479" r:id="rId3"/>
    <p:sldId id="481" r:id="rId4"/>
    <p:sldId id="447" r:id="rId5"/>
    <p:sldId id="452" r:id="rId6"/>
    <p:sldId id="489" r:id="rId7"/>
    <p:sldId id="448" r:id="rId8"/>
    <p:sldId id="485" r:id="rId9"/>
    <p:sldId id="569" r:id="rId10"/>
    <p:sldId id="566" r:id="rId11"/>
    <p:sldId id="572" r:id="rId12"/>
    <p:sldId id="573" r:id="rId13"/>
    <p:sldId id="487" r:id="rId14"/>
    <p:sldId id="552" r:id="rId15"/>
    <p:sldId id="553" r:id="rId16"/>
    <p:sldId id="565" r:id="rId17"/>
    <p:sldId id="549" r:id="rId18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4319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1D5FF"/>
    <a:srgbClr val="A50021"/>
    <a:srgbClr val="336699"/>
    <a:srgbClr val="FFCCFF"/>
    <a:srgbClr val="FFFF99"/>
    <a:srgbClr val="FF9966"/>
    <a:srgbClr val="FF9900"/>
    <a:srgbClr val="66FFFF"/>
    <a:srgbClr val="00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13" autoAdjust="0"/>
    <p:restoredTop sz="94627" autoAdjust="0"/>
  </p:normalViewPr>
  <p:slideViewPr>
    <p:cSldViewPr>
      <p:cViewPr varScale="1">
        <p:scale>
          <a:sx n="153" d="100"/>
          <a:sy n="153" d="100"/>
        </p:scale>
        <p:origin x="624" y="150"/>
      </p:cViewPr>
      <p:guideLst>
        <p:guide orient="horz" pos="4319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58" d="100"/>
          <a:sy n="58" d="100"/>
        </p:scale>
        <p:origin x="-1680" y="-66"/>
      </p:cViewPr>
      <p:guideLst>
        <p:guide orient="horz" pos="2880"/>
        <p:guide pos="2160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26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0" hangingPunct="0">
              <a:defRPr sz="1200"/>
            </a:lvl1pPr>
          </a:lstStyle>
          <a:p>
            <a:endParaRPr lang="en-US"/>
          </a:p>
        </p:txBody>
      </p:sp>
      <p:sp>
        <p:nvSpPr>
          <p:cNvPr id="139267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 sz="1200"/>
            </a:lvl1pPr>
          </a:lstStyle>
          <a:p>
            <a:endParaRPr lang="en-US"/>
          </a:p>
        </p:txBody>
      </p:sp>
      <p:sp>
        <p:nvSpPr>
          <p:cNvPr id="139268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139269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14400" y="4343400"/>
            <a:ext cx="50292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0"/>
            <a:r>
              <a:rPr lang="en-US" smtClean="0"/>
              <a:t>Second level</a:t>
            </a:r>
          </a:p>
          <a:p>
            <a:pPr lvl="0"/>
            <a:r>
              <a:rPr lang="en-US" smtClean="0"/>
              <a:t>Third level</a:t>
            </a:r>
          </a:p>
          <a:p>
            <a:pPr lvl="0"/>
            <a:r>
              <a:rPr lang="en-US" smtClean="0"/>
              <a:t>Fourth level</a:t>
            </a:r>
          </a:p>
          <a:p>
            <a:pPr lvl="0"/>
            <a:r>
              <a:rPr lang="en-US" smtClean="0"/>
              <a:t>Fifth level</a:t>
            </a:r>
          </a:p>
        </p:txBody>
      </p:sp>
      <p:sp>
        <p:nvSpPr>
          <p:cNvPr id="139270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0" hangingPunct="0">
              <a:defRPr sz="1200"/>
            </a:lvl1pPr>
          </a:lstStyle>
          <a:p>
            <a:endParaRPr lang="en-US"/>
          </a:p>
        </p:txBody>
      </p:sp>
      <p:sp>
        <p:nvSpPr>
          <p:cNvPr id="139271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0" hangingPunct="0">
              <a:defRPr sz="1200"/>
            </a:lvl1pPr>
          </a:lstStyle>
          <a:p>
            <a:fld id="{CC9929CE-DCCA-4325-BCEB-A02A4E0D3CF9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53013816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F294348-F5D0-46C9-99AA-6A47B65F101B}" type="slidenum">
              <a:rPr lang="en-US"/>
              <a:pPr/>
              <a:t>6</a:t>
            </a:fld>
            <a:endParaRPr lang="en-US"/>
          </a:p>
        </p:txBody>
      </p:sp>
      <p:sp>
        <p:nvSpPr>
          <p:cNvPr id="32973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2973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Above normal rents (economic def.)  neoclassic micro-econ, profit maximizing firm in competitive environment earns 0 rents.  Return is just enough to maintain capital investment - keep all their assets working.  This includes a fair return on entrepreneurial capital including risk.  So market rents (profit) include a fair rate of return on risk.  Above normal rents means that profits are higher than industry average.  </a:t>
            </a:r>
          </a:p>
          <a:p>
            <a:endParaRPr lang="en-US" dirty="0"/>
          </a:p>
          <a:p>
            <a:r>
              <a:rPr lang="en-US" dirty="0"/>
              <a:t>Rent is not profit - it is return on the investment.</a:t>
            </a:r>
          </a:p>
          <a:p>
            <a:r>
              <a:rPr lang="en-US" dirty="0"/>
              <a:t>Return = break even plus profit = rent </a:t>
            </a: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ight Triangle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838200" y="381000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bg2">
                    <a:lumMod val="50000"/>
                  </a:schemeClr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en-US" dirty="0" smtClean="0"/>
              <a:t>Click to edit Master title style</a:t>
            </a:r>
            <a:endParaRPr kumimoji="0" lang="en-US" dirty="0"/>
          </a:p>
        </p:txBody>
      </p:sp>
      <p:grpSp>
        <p:nvGrpSpPr>
          <p:cNvPr id="2" name="Group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Freeform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8" name="Freeform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1" name="Freeform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/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Straight Connector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66F1DE7F-48CD-43CF-A74A-1AE47FFEFCA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lvl1pPr>
              <a:defRPr>
                <a:solidFill>
                  <a:schemeClr val="bg2">
                    <a:lumMod val="50000"/>
                  </a:schemeClr>
                </a:solidFill>
              </a:defRPr>
            </a:lvl1pPr>
            <a:extLst/>
          </a:lstStyle>
          <a:p>
            <a:r>
              <a:rPr kumimoji="0" lang="en-US" dirty="0" smtClean="0"/>
              <a:t>Click to edit Master title style</a:t>
            </a:r>
            <a:endParaRPr kumimoji="0"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 sz="32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  <a:lvl2pPr>
              <a:defRPr sz="24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2pPr>
            <a:lvl3pPr>
              <a:defRPr sz="24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3pPr>
            <a:lvl4pPr>
              <a:defRPr sz="24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4pPr>
            <a:lvl5pPr>
              <a:defRPr sz="24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5pPr>
            <a:extLst/>
          </a:lstStyle>
          <a:p>
            <a:pPr lvl="0" eaLnBrk="1" latinLnBrk="0" hangingPunct="1"/>
            <a:r>
              <a:rPr lang="en-US" dirty="0" smtClean="0"/>
              <a:t>Click to edit Master text styles</a:t>
            </a:r>
          </a:p>
          <a:p>
            <a:pPr lvl="1" eaLnBrk="1" latinLnBrk="0" hangingPunct="1"/>
            <a:r>
              <a:rPr lang="en-US" dirty="0" smtClean="0"/>
              <a:t>Second level</a:t>
            </a:r>
          </a:p>
          <a:p>
            <a:pPr lvl="2" eaLnBrk="1" latinLnBrk="0" hangingPunct="1"/>
            <a:r>
              <a:rPr lang="en-US" dirty="0" smtClean="0"/>
              <a:t>Third level</a:t>
            </a:r>
          </a:p>
          <a:p>
            <a:pPr lvl="3" eaLnBrk="1" latinLnBrk="0" hangingPunct="1"/>
            <a:r>
              <a:rPr lang="en-US" dirty="0" smtClean="0"/>
              <a:t>Fourth level</a:t>
            </a:r>
          </a:p>
          <a:p>
            <a:pPr lvl="4" eaLnBrk="1" latinLnBrk="0" hangingPunct="1"/>
            <a:r>
              <a:rPr lang="en-US" dirty="0" smtClean="0"/>
              <a:t>Fifth level</a:t>
            </a:r>
            <a:endParaRPr kumimoji="0"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71DA79-1F8B-4172-9F39-C190FFB8FF0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B33410-DEB1-4238-BD17-17C491C7EA81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Chevron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l" eaLnBrk="1" latinLnBrk="0" hangingPunct="1"/>
            <a:endParaRPr kumimoji="0" lang="en-US"/>
          </a:p>
        </p:txBody>
      </p:sp>
      <p:sp>
        <p:nvSpPr>
          <p:cNvPr id="8" name="Chevron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61FDED-7ACE-4686-A440-3DB687865768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F50F56-5CC4-41DB-AEAD-9BEEB8E71D0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094C41-D857-425C-B999-EDC76B272A07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6643CD-8CB3-4286-AC6F-1F7F0932414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/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A093B2-AC0A-4833-8DED-84D156E6AD9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9BA13F53-A190-4DEF-B2C5-695D5FC7C417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Freeform 8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Right Triangle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/>
          <a:p>
            <a:pPr algn="ctr" eaLnBrk="1" latinLnBrk="0" hangingPunct="1"/>
            <a:endParaRPr kumimoji="0" lang="en-US"/>
          </a:p>
        </p:txBody>
      </p:sp>
      <p:cxnSp>
        <p:nvCxnSpPr>
          <p:cNvPr id="11" name="Straight Connector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Chevron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l" eaLnBrk="1" latinLnBrk="0" hangingPunct="1"/>
            <a:endParaRPr kumimoji="0" lang="en-US"/>
          </a:p>
        </p:txBody>
      </p:sp>
      <p:sp>
        <p:nvSpPr>
          <p:cNvPr id="13" name="Chevron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07F28B-D344-4E28-80AF-6E37FB3CB19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6266E0-301A-4910-9F21-BA0E84FEF29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Freeform 12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Freeform 11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Right Triangle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/>
          <a:p>
            <a:pPr algn="ctr" eaLnBrk="1" latinLnBrk="0" hangingPunct="1"/>
            <a:endParaRPr kumimoji="0" 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/>
          <a:p>
            <a:r>
              <a:rPr kumimoji="0" lang="en-US" dirty="0" smtClean="0"/>
              <a:t>Click to edit Master title style</a:t>
            </a:r>
            <a:endParaRPr kumimoji="0" lang="en-US" dirty="0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dirty="0" smtClean="0"/>
              <a:t>Click to edit Master text styles</a:t>
            </a:r>
          </a:p>
          <a:p>
            <a:pPr lvl="1" eaLnBrk="1" latinLnBrk="0" hangingPunct="1"/>
            <a:r>
              <a:rPr kumimoji="0" lang="en-US" dirty="0" smtClean="0"/>
              <a:t>Second level</a:t>
            </a:r>
          </a:p>
          <a:p>
            <a:pPr lvl="2" eaLnBrk="1" latinLnBrk="0" hangingPunct="1"/>
            <a:r>
              <a:rPr kumimoji="0" lang="en-US" dirty="0" smtClean="0"/>
              <a:t>Third level</a:t>
            </a:r>
          </a:p>
          <a:p>
            <a:pPr lvl="3" eaLnBrk="1" latinLnBrk="0" hangingPunct="1"/>
            <a:r>
              <a:rPr kumimoji="0" lang="en-US" dirty="0" smtClean="0"/>
              <a:t>Fourth level</a:t>
            </a:r>
          </a:p>
          <a:p>
            <a:pPr lvl="4" eaLnBrk="1" latinLnBrk="0" hangingPunct="1"/>
            <a:r>
              <a:rPr kumimoji="0" lang="en-US" dirty="0" smtClean="0"/>
              <a:t>Fifth level</a:t>
            </a:r>
            <a:endParaRPr kumimoji="0" lang="en-US" dirty="0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A126DD21-39C4-45F0-B260-6987A2B9EA07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16" name="Picture 2" descr="C:\Users\ysmith\Pictures\My Pictures\596 Fall, 2010\Capstone and Paper groups - it is over!.JPG"/>
          <p:cNvPicPr>
            <a:picLocks noChangeAspect="1" noChangeArrowheads="1"/>
          </p:cNvPicPr>
          <p:nvPr userDrawn="1"/>
        </p:nvPicPr>
        <p:blipFill rotWithShape="1"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333"/>
          <a:stretch/>
        </p:blipFill>
        <p:spPr bwMode="auto">
          <a:xfrm>
            <a:off x="8458129" y="7257"/>
            <a:ext cx="685800" cy="11176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810" r:id="rId1"/>
    <p:sldLayoutId id="2147483811" r:id="rId2"/>
    <p:sldLayoutId id="2147483812" r:id="rId3"/>
    <p:sldLayoutId id="2147483813" r:id="rId4"/>
    <p:sldLayoutId id="2147483814" r:id="rId5"/>
    <p:sldLayoutId id="2147483815" r:id="rId6"/>
    <p:sldLayoutId id="2147483816" r:id="rId7"/>
    <p:sldLayoutId id="2147483817" r:id="rId8"/>
    <p:sldLayoutId id="2147483818" r:id="rId9"/>
    <p:sldLayoutId id="2147483819" r:id="rId10"/>
    <p:sldLayoutId id="2147483820" r:id="rId11"/>
  </p:sldLayoutIdLst>
  <p:timing>
    <p:tnLst>
      <p:par>
        <p:cTn id="1" dur="indefinite" restart="never" nodeType="tmRoot"/>
      </p:par>
    </p:tnLst>
  </p:timing>
  <p:hf hdr="0" ftr="0" dt="0"/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bg2">
              <a:lumMod val="50000"/>
            </a:schemeClr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3200" b="1" kern="1200">
          <a:solidFill>
            <a:schemeClr val="bg2">
              <a:lumMod val="50000"/>
            </a:schemeClr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400" b="1" kern="1200">
          <a:solidFill>
            <a:schemeClr val="bg2">
              <a:lumMod val="50000"/>
            </a:schemeClr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400" b="1" kern="1200">
          <a:solidFill>
            <a:schemeClr val="bg2">
              <a:lumMod val="50000"/>
            </a:schemeClr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wm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wm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wm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wm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wmf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wmf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wmf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wmf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wmf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wmf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811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85800" y="762000"/>
            <a:ext cx="7772400" cy="1143000"/>
          </a:xfrm>
        </p:spPr>
        <p:txBody>
          <a:bodyPr>
            <a:normAutofit fontScale="90000"/>
          </a:bodyPr>
          <a:lstStyle/>
          <a:p>
            <a:pPr algn="l"/>
            <a:r>
              <a:rPr lang="en-US" dirty="0"/>
              <a:t>Competitive Advantage</a:t>
            </a:r>
            <a:br>
              <a:rPr lang="en-US" dirty="0"/>
            </a:br>
            <a:r>
              <a:rPr lang="en-US" dirty="0"/>
              <a:t>and Other Things</a:t>
            </a:r>
          </a:p>
        </p:txBody>
      </p:sp>
      <p:pic>
        <p:nvPicPr>
          <p:cNvPr id="858117" name="Picture 5" descr="SO01038_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99362" y="-76200"/>
            <a:ext cx="1620838" cy="1630363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Rectangle 3"/>
          <p:cNvSpPr txBox="1">
            <a:spLocks noChangeArrowheads="1"/>
          </p:cNvSpPr>
          <p:nvPr/>
        </p:nvSpPr>
        <p:spPr>
          <a:xfrm>
            <a:off x="2743200" y="2286000"/>
            <a:ext cx="6019800" cy="1199704"/>
          </a:xfrm>
          <a:prstGeom prst="rect">
            <a:avLst/>
          </a:prstGeom>
        </p:spPr>
        <p:txBody>
          <a:bodyPr vert="horz" lIns="45720" rIns="45720">
            <a:normAutofit/>
          </a:bodyPr>
          <a:lstStyle>
            <a:lvl1pPr marL="0" marR="64008" indent="0" algn="r" rtl="0" eaLnBrk="1" latinLnBrk="0" hangingPunct="1"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None/>
              <a:defRPr kumimoji="0" sz="3200" b="1" kern="120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defRPr>
            </a:lvl1pPr>
            <a:lvl2pPr marL="457200" indent="0" algn="ctr" rtl="0" eaLnBrk="1" latinLnBrk="0" hangingPunct="1">
              <a:spcBef>
                <a:spcPts val="324"/>
              </a:spcBef>
              <a:buClr>
                <a:schemeClr val="accent1"/>
              </a:buClr>
              <a:buFont typeface="Verdana"/>
              <a:buNone/>
              <a:defRPr kumimoji="0" sz="2400" b="1" kern="1200">
                <a:solidFill>
                  <a:schemeClr val="bg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defRPr>
            </a:lvl2pPr>
            <a:lvl3pPr marL="914400" indent="0" algn="ctr" rtl="0" eaLnBrk="1" latinLnBrk="0" hangingPunct="1">
              <a:spcBef>
                <a:spcPts val="350"/>
              </a:spcBef>
              <a:buClr>
                <a:schemeClr val="accent2"/>
              </a:buClr>
              <a:buSzPct val="100000"/>
              <a:buFont typeface="Wingdings 2"/>
              <a:buNone/>
              <a:defRPr kumimoji="0" sz="2400" b="1" kern="1200">
                <a:solidFill>
                  <a:schemeClr val="bg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defRPr>
            </a:lvl3pPr>
            <a:lvl4pPr marL="1371600" indent="0" algn="ctr" rtl="0" eaLnBrk="1" latinLnBrk="0" hangingPunct="1">
              <a:spcBef>
                <a:spcPts val="350"/>
              </a:spcBef>
              <a:buClr>
                <a:schemeClr val="accent2"/>
              </a:buClr>
              <a:buFont typeface="Wingdings 2"/>
              <a:buNone/>
              <a:defRPr kumimoji="0"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rtl="0" eaLnBrk="1" latinLnBrk="0" hangingPunct="1">
              <a:spcBef>
                <a:spcPts val="350"/>
              </a:spcBef>
              <a:buClr>
                <a:schemeClr val="accent2"/>
              </a:buClr>
              <a:buFont typeface="Wingdings 2"/>
              <a:buNone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rtl="0" eaLnBrk="1" latinLnBrk="0" hangingPunct="1">
              <a:spcBef>
                <a:spcPts val="350"/>
              </a:spcBef>
              <a:buClr>
                <a:schemeClr val="accent3"/>
              </a:buClr>
              <a:buFont typeface="Wingdings 2"/>
              <a:buNone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rtl="0" eaLnBrk="1" latinLnBrk="0" hangingPunct="1">
              <a:spcBef>
                <a:spcPts val="350"/>
              </a:spcBef>
              <a:buClr>
                <a:schemeClr val="accent3"/>
              </a:buClr>
              <a:buFont typeface="Wingdings 2"/>
              <a:buNone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rtl="0" eaLnBrk="1" latinLnBrk="0" hangingPunct="1">
              <a:spcBef>
                <a:spcPts val="350"/>
              </a:spcBef>
              <a:buClr>
                <a:schemeClr val="accent3"/>
              </a:buClr>
              <a:buFont typeface="Wingdings 2"/>
              <a:buNone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rtl="0" eaLnBrk="1" latinLnBrk="0" hangingPunct="1">
              <a:spcBef>
                <a:spcPts val="350"/>
              </a:spcBef>
              <a:buClr>
                <a:schemeClr val="accent3"/>
              </a:buClr>
              <a:buFont typeface="Wingdings 2"/>
              <a:buNone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  <a:extLst/>
          </a:lstStyle>
          <a:p>
            <a:pPr fontAlgn="auto">
              <a:lnSpc>
                <a:spcPct val="80000"/>
              </a:lnSpc>
            </a:pPr>
            <a:r>
              <a:rPr lang="en-US" sz="5400" dirty="0" smtClean="0">
                <a:latin typeface="Comic Sans MS" pitchFamily="66" charset="0"/>
              </a:rPr>
              <a:t>Financial Analysis</a:t>
            </a:r>
            <a:endParaRPr lang="en-US" sz="5400" dirty="0">
              <a:latin typeface="Comic Sans MS" pitchFamily="66" charset="0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5D39AF-3542-4277-8E8F-48994776014C}" type="slidenum">
              <a:rPr lang="en-US"/>
              <a:pPr/>
              <a:t>2</a:t>
            </a:fld>
            <a:endParaRPr lang="en-US"/>
          </a:p>
        </p:txBody>
      </p:sp>
      <p:sp>
        <p:nvSpPr>
          <p:cNvPr id="310284" name="Freeform 12"/>
          <p:cNvSpPr>
            <a:spLocks/>
          </p:cNvSpPr>
          <p:nvPr/>
        </p:nvSpPr>
        <p:spPr bwMode="auto">
          <a:xfrm>
            <a:off x="6337300" y="5099050"/>
            <a:ext cx="2805113" cy="1755775"/>
          </a:xfrm>
          <a:custGeom>
            <a:avLst/>
            <a:gdLst>
              <a:gd name="T0" fmla="*/ 1662 w 1767"/>
              <a:gd name="T1" fmla="*/ 576 h 1106"/>
              <a:gd name="T2" fmla="*/ 1576 w 1767"/>
              <a:gd name="T3" fmla="*/ 373 h 1106"/>
              <a:gd name="T4" fmla="*/ 1426 w 1767"/>
              <a:gd name="T5" fmla="*/ 147 h 1106"/>
              <a:gd name="T6" fmla="*/ 1354 w 1767"/>
              <a:gd name="T7" fmla="*/ 94 h 1106"/>
              <a:gd name="T8" fmla="*/ 1137 w 1767"/>
              <a:gd name="T9" fmla="*/ 19 h 1106"/>
              <a:gd name="T10" fmla="*/ 1040 w 1767"/>
              <a:gd name="T11" fmla="*/ 5 h 1106"/>
              <a:gd name="T12" fmla="*/ 803 w 1767"/>
              <a:gd name="T13" fmla="*/ 2 h 1106"/>
              <a:gd name="T14" fmla="*/ 652 w 1767"/>
              <a:gd name="T15" fmla="*/ 22 h 1106"/>
              <a:gd name="T16" fmla="*/ 522 w 1767"/>
              <a:gd name="T17" fmla="*/ 70 h 1106"/>
              <a:gd name="T18" fmla="*/ 455 w 1767"/>
              <a:gd name="T19" fmla="*/ 123 h 1106"/>
              <a:gd name="T20" fmla="*/ 361 w 1767"/>
              <a:gd name="T21" fmla="*/ 263 h 1106"/>
              <a:gd name="T22" fmla="*/ 100 w 1767"/>
              <a:gd name="T23" fmla="*/ 855 h 1106"/>
              <a:gd name="T24" fmla="*/ 0 w 1767"/>
              <a:gd name="T25" fmla="*/ 1106 h 1106"/>
              <a:gd name="T26" fmla="*/ 170 w 1767"/>
              <a:gd name="T27" fmla="*/ 825 h 1106"/>
              <a:gd name="T28" fmla="*/ 308 w 1767"/>
              <a:gd name="T29" fmla="*/ 595 h 1106"/>
              <a:gd name="T30" fmla="*/ 332 w 1767"/>
              <a:gd name="T31" fmla="*/ 525 h 1106"/>
              <a:gd name="T32" fmla="*/ 391 w 1767"/>
              <a:gd name="T33" fmla="*/ 363 h 1106"/>
              <a:gd name="T34" fmla="*/ 450 w 1767"/>
              <a:gd name="T35" fmla="*/ 304 h 1106"/>
              <a:gd name="T36" fmla="*/ 502 w 1767"/>
              <a:gd name="T37" fmla="*/ 283 h 1106"/>
              <a:gd name="T38" fmla="*/ 505 w 1767"/>
              <a:gd name="T39" fmla="*/ 325 h 1106"/>
              <a:gd name="T40" fmla="*/ 491 w 1767"/>
              <a:gd name="T41" fmla="*/ 390 h 1106"/>
              <a:gd name="T42" fmla="*/ 529 w 1767"/>
              <a:gd name="T43" fmla="*/ 400 h 1106"/>
              <a:gd name="T44" fmla="*/ 592 w 1767"/>
              <a:gd name="T45" fmla="*/ 359 h 1106"/>
              <a:gd name="T46" fmla="*/ 669 w 1767"/>
              <a:gd name="T47" fmla="*/ 270 h 1106"/>
              <a:gd name="T48" fmla="*/ 763 w 1767"/>
              <a:gd name="T49" fmla="*/ 223 h 1106"/>
              <a:gd name="T50" fmla="*/ 847 w 1767"/>
              <a:gd name="T51" fmla="*/ 246 h 1106"/>
              <a:gd name="T52" fmla="*/ 917 w 1767"/>
              <a:gd name="T53" fmla="*/ 287 h 1106"/>
              <a:gd name="T54" fmla="*/ 1026 w 1767"/>
              <a:gd name="T55" fmla="*/ 301 h 1106"/>
              <a:gd name="T56" fmla="*/ 1120 w 1767"/>
              <a:gd name="T57" fmla="*/ 277 h 1106"/>
              <a:gd name="T58" fmla="*/ 1194 w 1767"/>
              <a:gd name="T59" fmla="*/ 283 h 1106"/>
              <a:gd name="T60" fmla="*/ 1274 w 1767"/>
              <a:gd name="T61" fmla="*/ 340 h 1106"/>
              <a:gd name="T62" fmla="*/ 1305 w 1767"/>
              <a:gd name="T63" fmla="*/ 343 h 1106"/>
              <a:gd name="T64" fmla="*/ 1303 w 1767"/>
              <a:gd name="T65" fmla="*/ 292 h 1106"/>
              <a:gd name="T66" fmla="*/ 1325 w 1767"/>
              <a:gd name="T67" fmla="*/ 267 h 1106"/>
              <a:gd name="T68" fmla="*/ 1404 w 1767"/>
              <a:gd name="T69" fmla="*/ 328 h 1106"/>
              <a:gd name="T70" fmla="*/ 1452 w 1767"/>
              <a:gd name="T71" fmla="*/ 369 h 1106"/>
              <a:gd name="T72" fmla="*/ 1513 w 1767"/>
              <a:gd name="T73" fmla="*/ 410 h 1106"/>
              <a:gd name="T74" fmla="*/ 1570 w 1767"/>
              <a:gd name="T75" fmla="*/ 511 h 1106"/>
              <a:gd name="T76" fmla="*/ 1611 w 1767"/>
              <a:gd name="T77" fmla="*/ 648 h 1106"/>
              <a:gd name="T78" fmla="*/ 1676 w 1767"/>
              <a:gd name="T79" fmla="*/ 875 h 1106"/>
              <a:gd name="T80" fmla="*/ 1767 w 1767"/>
              <a:gd name="T81" fmla="*/ 975 h 110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</a:cxnLst>
            <a:rect l="0" t="0" r="r" b="b"/>
            <a:pathLst>
              <a:path w="1767" h="1106">
                <a:moveTo>
                  <a:pt x="1767" y="975"/>
                </a:moveTo>
                <a:lnTo>
                  <a:pt x="1662" y="576"/>
                </a:lnTo>
                <a:lnTo>
                  <a:pt x="1616" y="463"/>
                </a:lnTo>
                <a:lnTo>
                  <a:pt x="1576" y="373"/>
                </a:lnTo>
                <a:lnTo>
                  <a:pt x="1529" y="294"/>
                </a:lnTo>
                <a:lnTo>
                  <a:pt x="1426" y="147"/>
                </a:lnTo>
                <a:lnTo>
                  <a:pt x="1395" y="122"/>
                </a:lnTo>
                <a:lnTo>
                  <a:pt x="1354" y="94"/>
                </a:lnTo>
                <a:lnTo>
                  <a:pt x="1264" y="52"/>
                </a:lnTo>
                <a:lnTo>
                  <a:pt x="1137" y="19"/>
                </a:lnTo>
                <a:lnTo>
                  <a:pt x="1094" y="12"/>
                </a:lnTo>
                <a:lnTo>
                  <a:pt x="1040" y="5"/>
                </a:lnTo>
                <a:lnTo>
                  <a:pt x="864" y="0"/>
                </a:lnTo>
                <a:lnTo>
                  <a:pt x="803" y="2"/>
                </a:lnTo>
                <a:lnTo>
                  <a:pt x="729" y="7"/>
                </a:lnTo>
                <a:lnTo>
                  <a:pt x="652" y="22"/>
                </a:lnTo>
                <a:lnTo>
                  <a:pt x="566" y="51"/>
                </a:lnTo>
                <a:lnTo>
                  <a:pt x="522" y="70"/>
                </a:lnTo>
                <a:lnTo>
                  <a:pt x="491" y="92"/>
                </a:lnTo>
                <a:lnTo>
                  <a:pt x="455" y="123"/>
                </a:lnTo>
                <a:lnTo>
                  <a:pt x="409" y="178"/>
                </a:lnTo>
                <a:lnTo>
                  <a:pt x="361" y="263"/>
                </a:lnTo>
                <a:lnTo>
                  <a:pt x="241" y="594"/>
                </a:lnTo>
                <a:lnTo>
                  <a:pt x="100" y="855"/>
                </a:lnTo>
                <a:lnTo>
                  <a:pt x="100" y="875"/>
                </a:lnTo>
                <a:lnTo>
                  <a:pt x="0" y="1106"/>
                </a:lnTo>
                <a:lnTo>
                  <a:pt x="90" y="1016"/>
                </a:lnTo>
                <a:lnTo>
                  <a:pt x="170" y="825"/>
                </a:lnTo>
                <a:lnTo>
                  <a:pt x="291" y="614"/>
                </a:lnTo>
                <a:lnTo>
                  <a:pt x="308" y="595"/>
                </a:lnTo>
                <a:lnTo>
                  <a:pt x="322" y="561"/>
                </a:lnTo>
                <a:lnTo>
                  <a:pt x="332" y="525"/>
                </a:lnTo>
                <a:lnTo>
                  <a:pt x="363" y="412"/>
                </a:lnTo>
                <a:lnTo>
                  <a:pt x="391" y="363"/>
                </a:lnTo>
                <a:lnTo>
                  <a:pt x="416" y="333"/>
                </a:lnTo>
                <a:lnTo>
                  <a:pt x="450" y="304"/>
                </a:lnTo>
                <a:lnTo>
                  <a:pt x="479" y="289"/>
                </a:lnTo>
                <a:lnTo>
                  <a:pt x="502" y="283"/>
                </a:lnTo>
                <a:lnTo>
                  <a:pt x="510" y="299"/>
                </a:lnTo>
                <a:lnTo>
                  <a:pt x="505" y="325"/>
                </a:lnTo>
                <a:lnTo>
                  <a:pt x="486" y="359"/>
                </a:lnTo>
                <a:lnTo>
                  <a:pt x="491" y="390"/>
                </a:lnTo>
                <a:lnTo>
                  <a:pt x="502" y="404"/>
                </a:lnTo>
                <a:lnTo>
                  <a:pt x="529" y="400"/>
                </a:lnTo>
                <a:lnTo>
                  <a:pt x="553" y="386"/>
                </a:lnTo>
                <a:lnTo>
                  <a:pt x="592" y="359"/>
                </a:lnTo>
                <a:lnTo>
                  <a:pt x="632" y="303"/>
                </a:lnTo>
                <a:lnTo>
                  <a:pt x="669" y="270"/>
                </a:lnTo>
                <a:lnTo>
                  <a:pt x="720" y="234"/>
                </a:lnTo>
                <a:lnTo>
                  <a:pt x="763" y="223"/>
                </a:lnTo>
                <a:lnTo>
                  <a:pt x="799" y="229"/>
                </a:lnTo>
                <a:lnTo>
                  <a:pt x="847" y="246"/>
                </a:lnTo>
                <a:lnTo>
                  <a:pt x="873" y="263"/>
                </a:lnTo>
                <a:lnTo>
                  <a:pt x="917" y="287"/>
                </a:lnTo>
                <a:lnTo>
                  <a:pt x="968" y="299"/>
                </a:lnTo>
                <a:lnTo>
                  <a:pt x="1026" y="301"/>
                </a:lnTo>
                <a:lnTo>
                  <a:pt x="1054" y="293"/>
                </a:lnTo>
                <a:lnTo>
                  <a:pt x="1120" y="277"/>
                </a:lnTo>
                <a:lnTo>
                  <a:pt x="1163" y="277"/>
                </a:lnTo>
                <a:lnTo>
                  <a:pt x="1194" y="283"/>
                </a:lnTo>
                <a:lnTo>
                  <a:pt x="1238" y="311"/>
                </a:lnTo>
                <a:lnTo>
                  <a:pt x="1274" y="340"/>
                </a:lnTo>
                <a:lnTo>
                  <a:pt x="1293" y="352"/>
                </a:lnTo>
                <a:lnTo>
                  <a:pt x="1305" y="343"/>
                </a:lnTo>
                <a:lnTo>
                  <a:pt x="1313" y="328"/>
                </a:lnTo>
                <a:lnTo>
                  <a:pt x="1303" y="292"/>
                </a:lnTo>
                <a:lnTo>
                  <a:pt x="1305" y="273"/>
                </a:lnTo>
                <a:lnTo>
                  <a:pt x="1325" y="267"/>
                </a:lnTo>
                <a:lnTo>
                  <a:pt x="1356" y="282"/>
                </a:lnTo>
                <a:lnTo>
                  <a:pt x="1404" y="328"/>
                </a:lnTo>
                <a:lnTo>
                  <a:pt x="1428" y="352"/>
                </a:lnTo>
                <a:lnTo>
                  <a:pt x="1452" y="369"/>
                </a:lnTo>
                <a:lnTo>
                  <a:pt x="1484" y="388"/>
                </a:lnTo>
                <a:lnTo>
                  <a:pt x="1513" y="410"/>
                </a:lnTo>
                <a:lnTo>
                  <a:pt x="1544" y="451"/>
                </a:lnTo>
                <a:lnTo>
                  <a:pt x="1570" y="511"/>
                </a:lnTo>
                <a:lnTo>
                  <a:pt x="1586" y="554"/>
                </a:lnTo>
                <a:lnTo>
                  <a:pt x="1611" y="648"/>
                </a:lnTo>
                <a:lnTo>
                  <a:pt x="1626" y="745"/>
                </a:lnTo>
                <a:lnTo>
                  <a:pt x="1676" y="875"/>
                </a:lnTo>
                <a:lnTo>
                  <a:pt x="1716" y="966"/>
                </a:lnTo>
                <a:lnTo>
                  <a:pt x="1767" y="975"/>
                </a:lnTo>
                <a:close/>
              </a:path>
            </a:pathLst>
          </a:custGeom>
          <a:blipFill dpi="0" rotWithShape="0">
            <a:blip r:embed="rId2"/>
            <a:srcRect/>
            <a:tile tx="0" ty="0" sx="100000" sy="100000" flip="none" algn="tl"/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grpSp>
        <p:nvGrpSpPr>
          <p:cNvPr id="310305" name="Group 33"/>
          <p:cNvGrpSpPr>
            <a:grpSpLocks/>
          </p:cNvGrpSpPr>
          <p:nvPr/>
        </p:nvGrpSpPr>
        <p:grpSpPr bwMode="auto">
          <a:xfrm>
            <a:off x="7078663" y="3700463"/>
            <a:ext cx="923925" cy="1787525"/>
            <a:chOff x="4459" y="2331"/>
            <a:chExt cx="582" cy="1126"/>
          </a:xfrm>
        </p:grpSpPr>
        <p:sp>
          <p:nvSpPr>
            <p:cNvPr id="310299" name="Freeform 27"/>
            <p:cNvSpPr>
              <a:spLocks/>
            </p:cNvSpPr>
            <p:nvPr/>
          </p:nvSpPr>
          <p:spPr bwMode="auto">
            <a:xfrm>
              <a:off x="4459" y="2331"/>
              <a:ext cx="244" cy="231"/>
            </a:xfrm>
            <a:custGeom>
              <a:avLst/>
              <a:gdLst>
                <a:gd name="T0" fmla="*/ 162 w 244"/>
                <a:gd name="T1" fmla="*/ 104 h 231"/>
                <a:gd name="T2" fmla="*/ 154 w 244"/>
                <a:gd name="T3" fmla="*/ 67 h 231"/>
                <a:gd name="T4" fmla="*/ 141 w 244"/>
                <a:gd name="T5" fmla="*/ 39 h 231"/>
                <a:gd name="T6" fmla="*/ 122 w 244"/>
                <a:gd name="T7" fmla="*/ 13 h 231"/>
                <a:gd name="T8" fmla="*/ 96 w 244"/>
                <a:gd name="T9" fmla="*/ 0 h 231"/>
                <a:gd name="T10" fmla="*/ 69 w 244"/>
                <a:gd name="T11" fmla="*/ 4 h 231"/>
                <a:gd name="T12" fmla="*/ 43 w 244"/>
                <a:gd name="T13" fmla="*/ 18 h 231"/>
                <a:gd name="T14" fmla="*/ 22 w 244"/>
                <a:gd name="T15" fmla="*/ 39 h 231"/>
                <a:gd name="T16" fmla="*/ 13 w 244"/>
                <a:gd name="T17" fmla="*/ 70 h 231"/>
                <a:gd name="T18" fmla="*/ 5 w 244"/>
                <a:gd name="T19" fmla="*/ 92 h 231"/>
                <a:gd name="T20" fmla="*/ 0 w 244"/>
                <a:gd name="T21" fmla="*/ 128 h 231"/>
                <a:gd name="T22" fmla="*/ 0 w 244"/>
                <a:gd name="T23" fmla="*/ 166 h 231"/>
                <a:gd name="T24" fmla="*/ 11 w 244"/>
                <a:gd name="T25" fmla="*/ 198 h 231"/>
                <a:gd name="T26" fmla="*/ 27 w 244"/>
                <a:gd name="T27" fmla="*/ 216 h 231"/>
                <a:gd name="T28" fmla="*/ 46 w 244"/>
                <a:gd name="T29" fmla="*/ 224 h 231"/>
                <a:gd name="T30" fmla="*/ 74 w 244"/>
                <a:gd name="T31" fmla="*/ 231 h 231"/>
                <a:gd name="T32" fmla="*/ 101 w 244"/>
                <a:gd name="T33" fmla="*/ 227 h 231"/>
                <a:gd name="T34" fmla="*/ 127 w 244"/>
                <a:gd name="T35" fmla="*/ 214 h 231"/>
                <a:gd name="T36" fmla="*/ 146 w 244"/>
                <a:gd name="T37" fmla="*/ 183 h 231"/>
                <a:gd name="T38" fmla="*/ 159 w 244"/>
                <a:gd name="T39" fmla="*/ 157 h 231"/>
                <a:gd name="T40" fmla="*/ 159 w 244"/>
                <a:gd name="T41" fmla="*/ 130 h 231"/>
                <a:gd name="T42" fmla="*/ 204 w 244"/>
                <a:gd name="T43" fmla="*/ 135 h 231"/>
                <a:gd name="T44" fmla="*/ 234 w 244"/>
                <a:gd name="T45" fmla="*/ 143 h 231"/>
                <a:gd name="T46" fmla="*/ 244 w 244"/>
                <a:gd name="T47" fmla="*/ 130 h 231"/>
                <a:gd name="T48" fmla="*/ 239 w 244"/>
                <a:gd name="T49" fmla="*/ 112 h 231"/>
                <a:gd name="T50" fmla="*/ 213 w 244"/>
                <a:gd name="T51" fmla="*/ 108 h 231"/>
                <a:gd name="T52" fmla="*/ 177 w 244"/>
                <a:gd name="T53" fmla="*/ 103 h 231"/>
                <a:gd name="T54" fmla="*/ 162 w 244"/>
                <a:gd name="T55" fmla="*/ 104 h 2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244" h="231">
                  <a:moveTo>
                    <a:pt x="162" y="104"/>
                  </a:moveTo>
                  <a:lnTo>
                    <a:pt x="154" y="67"/>
                  </a:lnTo>
                  <a:lnTo>
                    <a:pt x="141" y="39"/>
                  </a:lnTo>
                  <a:lnTo>
                    <a:pt x="122" y="13"/>
                  </a:lnTo>
                  <a:lnTo>
                    <a:pt x="96" y="0"/>
                  </a:lnTo>
                  <a:lnTo>
                    <a:pt x="69" y="4"/>
                  </a:lnTo>
                  <a:lnTo>
                    <a:pt x="43" y="18"/>
                  </a:lnTo>
                  <a:lnTo>
                    <a:pt x="22" y="39"/>
                  </a:lnTo>
                  <a:lnTo>
                    <a:pt x="13" y="70"/>
                  </a:lnTo>
                  <a:lnTo>
                    <a:pt x="5" y="92"/>
                  </a:lnTo>
                  <a:lnTo>
                    <a:pt x="0" y="128"/>
                  </a:lnTo>
                  <a:lnTo>
                    <a:pt x="0" y="166"/>
                  </a:lnTo>
                  <a:lnTo>
                    <a:pt x="11" y="198"/>
                  </a:lnTo>
                  <a:lnTo>
                    <a:pt x="27" y="216"/>
                  </a:lnTo>
                  <a:lnTo>
                    <a:pt x="46" y="224"/>
                  </a:lnTo>
                  <a:lnTo>
                    <a:pt x="74" y="231"/>
                  </a:lnTo>
                  <a:lnTo>
                    <a:pt x="101" y="227"/>
                  </a:lnTo>
                  <a:lnTo>
                    <a:pt x="127" y="214"/>
                  </a:lnTo>
                  <a:lnTo>
                    <a:pt x="146" y="183"/>
                  </a:lnTo>
                  <a:lnTo>
                    <a:pt x="159" y="157"/>
                  </a:lnTo>
                  <a:lnTo>
                    <a:pt x="159" y="130"/>
                  </a:lnTo>
                  <a:lnTo>
                    <a:pt x="204" y="135"/>
                  </a:lnTo>
                  <a:lnTo>
                    <a:pt x="234" y="143"/>
                  </a:lnTo>
                  <a:lnTo>
                    <a:pt x="244" y="130"/>
                  </a:lnTo>
                  <a:lnTo>
                    <a:pt x="239" y="112"/>
                  </a:lnTo>
                  <a:lnTo>
                    <a:pt x="213" y="108"/>
                  </a:lnTo>
                  <a:lnTo>
                    <a:pt x="177" y="103"/>
                  </a:lnTo>
                  <a:lnTo>
                    <a:pt x="162" y="104"/>
                  </a:lnTo>
                  <a:close/>
                </a:path>
              </a:pathLst>
            </a:custGeom>
            <a:solidFill>
              <a:srgbClr val="9FFFF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10300" name="Freeform 28"/>
            <p:cNvSpPr>
              <a:spLocks/>
            </p:cNvSpPr>
            <p:nvPr/>
          </p:nvSpPr>
          <p:spPr bwMode="auto">
            <a:xfrm>
              <a:off x="4488" y="2579"/>
              <a:ext cx="185" cy="382"/>
            </a:xfrm>
            <a:custGeom>
              <a:avLst/>
              <a:gdLst>
                <a:gd name="T0" fmla="*/ 11 w 185"/>
                <a:gd name="T1" fmla="*/ 33 h 382"/>
                <a:gd name="T2" fmla="*/ 19 w 185"/>
                <a:gd name="T3" fmla="*/ 14 h 382"/>
                <a:gd name="T4" fmla="*/ 46 w 185"/>
                <a:gd name="T5" fmla="*/ 2 h 382"/>
                <a:gd name="T6" fmla="*/ 69 w 185"/>
                <a:gd name="T7" fmla="*/ 0 h 382"/>
                <a:gd name="T8" fmla="*/ 101 w 185"/>
                <a:gd name="T9" fmla="*/ 2 h 382"/>
                <a:gd name="T10" fmla="*/ 127 w 185"/>
                <a:gd name="T11" fmla="*/ 14 h 382"/>
                <a:gd name="T12" fmla="*/ 149 w 185"/>
                <a:gd name="T13" fmla="*/ 43 h 382"/>
                <a:gd name="T14" fmla="*/ 164 w 185"/>
                <a:gd name="T15" fmla="*/ 76 h 382"/>
                <a:gd name="T16" fmla="*/ 173 w 185"/>
                <a:gd name="T17" fmla="*/ 117 h 382"/>
                <a:gd name="T18" fmla="*/ 177 w 185"/>
                <a:gd name="T19" fmla="*/ 160 h 382"/>
                <a:gd name="T20" fmla="*/ 182 w 185"/>
                <a:gd name="T21" fmla="*/ 210 h 382"/>
                <a:gd name="T22" fmla="*/ 185 w 185"/>
                <a:gd name="T23" fmla="*/ 251 h 382"/>
                <a:gd name="T24" fmla="*/ 177 w 185"/>
                <a:gd name="T25" fmla="*/ 295 h 382"/>
                <a:gd name="T26" fmla="*/ 173 w 185"/>
                <a:gd name="T27" fmla="*/ 337 h 382"/>
                <a:gd name="T28" fmla="*/ 163 w 185"/>
                <a:gd name="T29" fmla="*/ 356 h 382"/>
                <a:gd name="T30" fmla="*/ 144 w 185"/>
                <a:gd name="T31" fmla="*/ 374 h 382"/>
                <a:gd name="T32" fmla="*/ 112 w 185"/>
                <a:gd name="T33" fmla="*/ 382 h 382"/>
                <a:gd name="T34" fmla="*/ 80 w 185"/>
                <a:gd name="T35" fmla="*/ 380 h 382"/>
                <a:gd name="T36" fmla="*/ 58 w 185"/>
                <a:gd name="T37" fmla="*/ 375 h 382"/>
                <a:gd name="T38" fmla="*/ 41 w 185"/>
                <a:gd name="T39" fmla="*/ 360 h 382"/>
                <a:gd name="T40" fmla="*/ 34 w 185"/>
                <a:gd name="T41" fmla="*/ 334 h 382"/>
                <a:gd name="T42" fmla="*/ 29 w 185"/>
                <a:gd name="T43" fmla="*/ 295 h 382"/>
                <a:gd name="T44" fmla="*/ 37 w 185"/>
                <a:gd name="T45" fmla="*/ 255 h 382"/>
                <a:gd name="T46" fmla="*/ 50 w 185"/>
                <a:gd name="T47" fmla="*/ 229 h 382"/>
                <a:gd name="T48" fmla="*/ 55 w 185"/>
                <a:gd name="T49" fmla="*/ 207 h 382"/>
                <a:gd name="T50" fmla="*/ 50 w 185"/>
                <a:gd name="T51" fmla="*/ 176 h 382"/>
                <a:gd name="T52" fmla="*/ 37 w 185"/>
                <a:gd name="T53" fmla="*/ 148 h 382"/>
                <a:gd name="T54" fmla="*/ 17 w 185"/>
                <a:gd name="T55" fmla="*/ 123 h 382"/>
                <a:gd name="T56" fmla="*/ 6 w 185"/>
                <a:gd name="T57" fmla="*/ 93 h 382"/>
                <a:gd name="T58" fmla="*/ 0 w 185"/>
                <a:gd name="T59" fmla="*/ 69 h 382"/>
                <a:gd name="T60" fmla="*/ 2 w 185"/>
                <a:gd name="T61" fmla="*/ 50 h 382"/>
                <a:gd name="T62" fmla="*/ 11 w 185"/>
                <a:gd name="T63" fmla="*/ 33 h 3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85" h="382">
                  <a:moveTo>
                    <a:pt x="11" y="33"/>
                  </a:moveTo>
                  <a:lnTo>
                    <a:pt x="19" y="14"/>
                  </a:lnTo>
                  <a:lnTo>
                    <a:pt x="46" y="2"/>
                  </a:lnTo>
                  <a:lnTo>
                    <a:pt x="69" y="0"/>
                  </a:lnTo>
                  <a:lnTo>
                    <a:pt x="101" y="2"/>
                  </a:lnTo>
                  <a:lnTo>
                    <a:pt x="127" y="14"/>
                  </a:lnTo>
                  <a:lnTo>
                    <a:pt x="149" y="43"/>
                  </a:lnTo>
                  <a:lnTo>
                    <a:pt x="164" y="76"/>
                  </a:lnTo>
                  <a:lnTo>
                    <a:pt x="173" y="117"/>
                  </a:lnTo>
                  <a:lnTo>
                    <a:pt x="177" y="160"/>
                  </a:lnTo>
                  <a:lnTo>
                    <a:pt x="182" y="210"/>
                  </a:lnTo>
                  <a:lnTo>
                    <a:pt x="185" y="251"/>
                  </a:lnTo>
                  <a:lnTo>
                    <a:pt x="177" y="295"/>
                  </a:lnTo>
                  <a:lnTo>
                    <a:pt x="173" y="337"/>
                  </a:lnTo>
                  <a:lnTo>
                    <a:pt x="163" y="356"/>
                  </a:lnTo>
                  <a:lnTo>
                    <a:pt x="144" y="374"/>
                  </a:lnTo>
                  <a:lnTo>
                    <a:pt x="112" y="382"/>
                  </a:lnTo>
                  <a:lnTo>
                    <a:pt x="80" y="380"/>
                  </a:lnTo>
                  <a:lnTo>
                    <a:pt x="58" y="375"/>
                  </a:lnTo>
                  <a:lnTo>
                    <a:pt x="41" y="360"/>
                  </a:lnTo>
                  <a:lnTo>
                    <a:pt x="34" y="334"/>
                  </a:lnTo>
                  <a:lnTo>
                    <a:pt x="29" y="295"/>
                  </a:lnTo>
                  <a:lnTo>
                    <a:pt x="37" y="255"/>
                  </a:lnTo>
                  <a:lnTo>
                    <a:pt x="50" y="229"/>
                  </a:lnTo>
                  <a:lnTo>
                    <a:pt x="55" y="207"/>
                  </a:lnTo>
                  <a:lnTo>
                    <a:pt x="50" y="176"/>
                  </a:lnTo>
                  <a:lnTo>
                    <a:pt x="37" y="148"/>
                  </a:lnTo>
                  <a:lnTo>
                    <a:pt x="17" y="123"/>
                  </a:lnTo>
                  <a:lnTo>
                    <a:pt x="6" y="93"/>
                  </a:lnTo>
                  <a:lnTo>
                    <a:pt x="0" y="69"/>
                  </a:lnTo>
                  <a:lnTo>
                    <a:pt x="2" y="50"/>
                  </a:lnTo>
                  <a:lnTo>
                    <a:pt x="11" y="33"/>
                  </a:lnTo>
                  <a:close/>
                </a:path>
              </a:pathLst>
            </a:custGeom>
            <a:solidFill>
              <a:srgbClr val="9FFFF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10301" name="Freeform 29"/>
            <p:cNvSpPr>
              <a:spLocks/>
            </p:cNvSpPr>
            <p:nvPr/>
          </p:nvSpPr>
          <p:spPr bwMode="auto">
            <a:xfrm>
              <a:off x="4497" y="2597"/>
              <a:ext cx="417" cy="254"/>
            </a:xfrm>
            <a:custGeom>
              <a:avLst/>
              <a:gdLst>
                <a:gd name="T0" fmla="*/ 31 w 417"/>
                <a:gd name="T1" fmla="*/ 84 h 254"/>
                <a:gd name="T2" fmla="*/ 0 w 417"/>
                <a:gd name="T3" fmla="*/ 48 h 254"/>
                <a:gd name="T4" fmla="*/ 5 w 417"/>
                <a:gd name="T5" fmla="*/ 19 h 254"/>
                <a:gd name="T6" fmla="*/ 16 w 417"/>
                <a:gd name="T7" fmla="*/ 0 h 254"/>
                <a:gd name="T8" fmla="*/ 46 w 417"/>
                <a:gd name="T9" fmla="*/ 10 h 254"/>
                <a:gd name="T10" fmla="*/ 64 w 417"/>
                <a:gd name="T11" fmla="*/ 32 h 254"/>
                <a:gd name="T12" fmla="*/ 93 w 417"/>
                <a:gd name="T13" fmla="*/ 67 h 254"/>
                <a:gd name="T14" fmla="*/ 137 w 417"/>
                <a:gd name="T15" fmla="*/ 108 h 254"/>
                <a:gd name="T16" fmla="*/ 178 w 417"/>
                <a:gd name="T17" fmla="*/ 138 h 254"/>
                <a:gd name="T18" fmla="*/ 229 w 417"/>
                <a:gd name="T19" fmla="*/ 166 h 254"/>
                <a:gd name="T20" fmla="*/ 289 w 417"/>
                <a:gd name="T21" fmla="*/ 188 h 254"/>
                <a:gd name="T22" fmla="*/ 333 w 417"/>
                <a:gd name="T23" fmla="*/ 201 h 254"/>
                <a:gd name="T24" fmla="*/ 352 w 417"/>
                <a:gd name="T25" fmla="*/ 201 h 254"/>
                <a:gd name="T26" fmla="*/ 372 w 417"/>
                <a:gd name="T27" fmla="*/ 187 h 254"/>
                <a:gd name="T28" fmla="*/ 385 w 417"/>
                <a:gd name="T29" fmla="*/ 182 h 254"/>
                <a:gd name="T30" fmla="*/ 411 w 417"/>
                <a:gd name="T31" fmla="*/ 194 h 254"/>
                <a:gd name="T32" fmla="*/ 417 w 417"/>
                <a:gd name="T33" fmla="*/ 222 h 254"/>
                <a:gd name="T34" fmla="*/ 399 w 417"/>
                <a:gd name="T35" fmla="*/ 244 h 254"/>
                <a:gd name="T36" fmla="*/ 372 w 417"/>
                <a:gd name="T37" fmla="*/ 254 h 254"/>
                <a:gd name="T38" fmla="*/ 343 w 417"/>
                <a:gd name="T39" fmla="*/ 254 h 254"/>
                <a:gd name="T40" fmla="*/ 320 w 417"/>
                <a:gd name="T41" fmla="*/ 235 h 254"/>
                <a:gd name="T42" fmla="*/ 298 w 417"/>
                <a:gd name="T43" fmla="*/ 218 h 254"/>
                <a:gd name="T44" fmla="*/ 230 w 417"/>
                <a:gd name="T45" fmla="*/ 201 h 254"/>
                <a:gd name="T46" fmla="*/ 174 w 417"/>
                <a:gd name="T47" fmla="*/ 174 h 254"/>
                <a:gd name="T48" fmla="*/ 122 w 417"/>
                <a:gd name="T49" fmla="*/ 154 h 254"/>
                <a:gd name="T50" fmla="*/ 64 w 417"/>
                <a:gd name="T51" fmla="*/ 125 h 254"/>
                <a:gd name="T52" fmla="*/ 31 w 417"/>
                <a:gd name="T53" fmla="*/ 84 h 2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417" h="254">
                  <a:moveTo>
                    <a:pt x="31" y="84"/>
                  </a:moveTo>
                  <a:lnTo>
                    <a:pt x="0" y="48"/>
                  </a:lnTo>
                  <a:lnTo>
                    <a:pt x="5" y="19"/>
                  </a:lnTo>
                  <a:lnTo>
                    <a:pt x="16" y="0"/>
                  </a:lnTo>
                  <a:lnTo>
                    <a:pt x="46" y="10"/>
                  </a:lnTo>
                  <a:lnTo>
                    <a:pt x="64" y="32"/>
                  </a:lnTo>
                  <a:lnTo>
                    <a:pt x="93" y="67"/>
                  </a:lnTo>
                  <a:lnTo>
                    <a:pt x="137" y="108"/>
                  </a:lnTo>
                  <a:lnTo>
                    <a:pt x="178" y="138"/>
                  </a:lnTo>
                  <a:lnTo>
                    <a:pt x="229" y="166"/>
                  </a:lnTo>
                  <a:lnTo>
                    <a:pt x="289" y="188"/>
                  </a:lnTo>
                  <a:lnTo>
                    <a:pt x="333" y="201"/>
                  </a:lnTo>
                  <a:lnTo>
                    <a:pt x="352" y="201"/>
                  </a:lnTo>
                  <a:lnTo>
                    <a:pt x="372" y="187"/>
                  </a:lnTo>
                  <a:lnTo>
                    <a:pt x="385" y="182"/>
                  </a:lnTo>
                  <a:lnTo>
                    <a:pt x="411" y="194"/>
                  </a:lnTo>
                  <a:lnTo>
                    <a:pt x="417" y="222"/>
                  </a:lnTo>
                  <a:lnTo>
                    <a:pt x="399" y="244"/>
                  </a:lnTo>
                  <a:lnTo>
                    <a:pt x="372" y="254"/>
                  </a:lnTo>
                  <a:lnTo>
                    <a:pt x="343" y="254"/>
                  </a:lnTo>
                  <a:lnTo>
                    <a:pt x="320" y="235"/>
                  </a:lnTo>
                  <a:lnTo>
                    <a:pt x="298" y="218"/>
                  </a:lnTo>
                  <a:lnTo>
                    <a:pt x="230" y="201"/>
                  </a:lnTo>
                  <a:lnTo>
                    <a:pt x="174" y="174"/>
                  </a:lnTo>
                  <a:lnTo>
                    <a:pt x="122" y="154"/>
                  </a:lnTo>
                  <a:lnTo>
                    <a:pt x="64" y="125"/>
                  </a:lnTo>
                  <a:lnTo>
                    <a:pt x="31" y="84"/>
                  </a:lnTo>
                  <a:close/>
                </a:path>
              </a:pathLst>
            </a:custGeom>
            <a:solidFill>
              <a:srgbClr val="9FFFF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10302" name="Freeform 30"/>
            <p:cNvSpPr>
              <a:spLocks/>
            </p:cNvSpPr>
            <p:nvPr/>
          </p:nvSpPr>
          <p:spPr bwMode="auto">
            <a:xfrm>
              <a:off x="4538" y="2583"/>
              <a:ext cx="503" cy="151"/>
            </a:xfrm>
            <a:custGeom>
              <a:avLst/>
              <a:gdLst>
                <a:gd name="T0" fmla="*/ 43 w 503"/>
                <a:gd name="T1" fmla="*/ 5 h 151"/>
                <a:gd name="T2" fmla="*/ 91 w 503"/>
                <a:gd name="T3" fmla="*/ 2 h 151"/>
                <a:gd name="T4" fmla="*/ 168 w 503"/>
                <a:gd name="T5" fmla="*/ 5 h 151"/>
                <a:gd name="T6" fmla="*/ 242 w 503"/>
                <a:gd name="T7" fmla="*/ 10 h 151"/>
                <a:gd name="T8" fmla="*/ 303 w 503"/>
                <a:gd name="T9" fmla="*/ 24 h 151"/>
                <a:gd name="T10" fmla="*/ 375 w 503"/>
                <a:gd name="T11" fmla="*/ 44 h 151"/>
                <a:gd name="T12" fmla="*/ 433 w 503"/>
                <a:gd name="T13" fmla="*/ 50 h 151"/>
                <a:gd name="T14" fmla="*/ 446 w 503"/>
                <a:gd name="T15" fmla="*/ 29 h 151"/>
                <a:gd name="T16" fmla="*/ 460 w 503"/>
                <a:gd name="T17" fmla="*/ 0 h 151"/>
                <a:gd name="T18" fmla="*/ 473 w 503"/>
                <a:gd name="T19" fmla="*/ 2 h 151"/>
                <a:gd name="T20" fmla="*/ 482 w 503"/>
                <a:gd name="T21" fmla="*/ 18 h 151"/>
                <a:gd name="T22" fmla="*/ 465 w 503"/>
                <a:gd name="T23" fmla="*/ 44 h 151"/>
                <a:gd name="T24" fmla="*/ 455 w 503"/>
                <a:gd name="T25" fmla="*/ 55 h 151"/>
                <a:gd name="T26" fmla="*/ 470 w 503"/>
                <a:gd name="T27" fmla="*/ 69 h 151"/>
                <a:gd name="T28" fmla="*/ 490 w 503"/>
                <a:gd name="T29" fmla="*/ 84 h 151"/>
                <a:gd name="T30" fmla="*/ 503 w 503"/>
                <a:gd name="T31" fmla="*/ 107 h 151"/>
                <a:gd name="T32" fmla="*/ 503 w 503"/>
                <a:gd name="T33" fmla="*/ 129 h 151"/>
                <a:gd name="T34" fmla="*/ 489 w 503"/>
                <a:gd name="T35" fmla="*/ 151 h 151"/>
                <a:gd name="T36" fmla="*/ 465 w 503"/>
                <a:gd name="T37" fmla="*/ 148 h 151"/>
                <a:gd name="T38" fmla="*/ 455 w 503"/>
                <a:gd name="T39" fmla="*/ 129 h 151"/>
                <a:gd name="T40" fmla="*/ 446 w 503"/>
                <a:gd name="T41" fmla="*/ 103 h 151"/>
                <a:gd name="T42" fmla="*/ 422 w 503"/>
                <a:gd name="T43" fmla="*/ 78 h 151"/>
                <a:gd name="T44" fmla="*/ 380 w 503"/>
                <a:gd name="T45" fmla="*/ 66 h 151"/>
                <a:gd name="T46" fmla="*/ 303 w 503"/>
                <a:gd name="T47" fmla="*/ 60 h 151"/>
                <a:gd name="T48" fmla="*/ 229 w 503"/>
                <a:gd name="T49" fmla="*/ 45 h 151"/>
                <a:gd name="T50" fmla="*/ 155 w 503"/>
                <a:gd name="T51" fmla="*/ 45 h 151"/>
                <a:gd name="T52" fmla="*/ 99 w 503"/>
                <a:gd name="T53" fmla="*/ 55 h 151"/>
                <a:gd name="T54" fmla="*/ 47 w 503"/>
                <a:gd name="T55" fmla="*/ 55 h 151"/>
                <a:gd name="T56" fmla="*/ 22 w 503"/>
                <a:gd name="T57" fmla="*/ 45 h 151"/>
                <a:gd name="T58" fmla="*/ 0 w 503"/>
                <a:gd name="T59" fmla="*/ 28 h 151"/>
                <a:gd name="T60" fmla="*/ 26 w 503"/>
                <a:gd name="T61" fmla="*/ 5 h 151"/>
                <a:gd name="T62" fmla="*/ 43 w 503"/>
                <a:gd name="T63" fmla="*/ 5 h 1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503" h="151">
                  <a:moveTo>
                    <a:pt x="43" y="5"/>
                  </a:moveTo>
                  <a:lnTo>
                    <a:pt x="91" y="2"/>
                  </a:lnTo>
                  <a:lnTo>
                    <a:pt x="168" y="5"/>
                  </a:lnTo>
                  <a:lnTo>
                    <a:pt x="242" y="10"/>
                  </a:lnTo>
                  <a:lnTo>
                    <a:pt x="303" y="24"/>
                  </a:lnTo>
                  <a:lnTo>
                    <a:pt x="375" y="44"/>
                  </a:lnTo>
                  <a:lnTo>
                    <a:pt x="433" y="50"/>
                  </a:lnTo>
                  <a:lnTo>
                    <a:pt x="446" y="29"/>
                  </a:lnTo>
                  <a:lnTo>
                    <a:pt x="460" y="0"/>
                  </a:lnTo>
                  <a:lnTo>
                    <a:pt x="473" y="2"/>
                  </a:lnTo>
                  <a:lnTo>
                    <a:pt x="482" y="18"/>
                  </a:lnTo>
                  <a:lnTo>
                    <a:pt x="465" y="44"/>
                  </a:lnTo>
                  <a:lnTo>
                    <a:pt x="455" y="55"/>
                  </a:lnTo>
                  <a:lnTo>
                    <a:pt x="470" y="69"/>
                  </a:lnTo>
                  <a:lnTo>
                    <a:pt x="490" y="84"/>
                  </a:lnTo>
                  <a:lnTo>
                    <a:pt x="503" y="107"/>
                  </a:lnTo>
                  <a:lnTo>
                    <a:pt x="503" y="129"/>
                  </a:lnTo>
                  <a:lnTo>
                    <a:pt x="489" y="151"/>
                  </a:lnTo>
                  <a:lnTo>
                    <a:pt x="465" y="148"/>
                  </a:lnTo>
                  <a:lnTo>
                    <a:pt x="455" y="129"/>
                  </a:lnTo>
                  <a:lnTo>
                    <a:pt x="446" y="103"/>
                  </a:lnTo>
                  <a:lnTo>
                    <a:pt x="422" y="78"/>
                  </a:lnTo>
                  <a:lnTo>
                    <a:pt x="380" y="66"/>
                  </a:lnTo>
                  <a:lnTo>
                    <a:pt x="303" y="60"/>
                  </a:lnTo>
                  <a:lnTo>
                    <a:pt x="229" y="45"/>
                  </a:lnTo>
                  <a:lnTo>
                    <a:pt x="155" y="45"/>
                  </a:lnTo>
                  <a:lnTo>
                    <a:pt x="99" y="55"/>
                  </a:lnTo>
                  <a:lnTo>
                    <a:pt x="47" y="55"/>
                  </a:lnTo>
                  <a:lnTo>
                    <a:pt x="22" y="45"/>
                  </a:lnTo>
                  <a:lnTo>
                    <a:pt x="0" y="28"/>
                  </a:lnTo>
                  <a:lnTo>
                    <a:pt x="26" y="5"/>
                  </a:lnTo>
                  <a:lnTo>
                    <a:pt x="43" y="5"/>
                  </a:lnTo>
                  <a:close/>
                </a:path>
              </a:pathLst>
            </a:custGeom>
            <a:solidFill>
              <a:srgbClr val="9FFFF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10303" name="Freeform 31"/>
            <p:cNvSpPr>
              <a:spLocks/>
            </p:cNvSpPr>
            <p:nvPr/>
          </p:nvSpPr>
          <p:spPr bwMode="auto">
            <a:xfrm>
              <a:off x="4585" y="2890"/>
              <a:ext cx="297" cy="460"/>
            </a:xfrm>
            <a:custGeom>
              <a:avLst/>
              <a:gdLst>
                <a:gd name="T0" fmla="*/ 13 w 297"/>
                <a:gd name="T1" fmla="*/ 0 h 460"/>
                <a:gd name="T2" fmla="*/ 53 w 297"/>
                <a:gd name="T3" fmla="*/ 5 h 460"/>
                <a:gd name="T4" fmla="*/ 95 w 297"/>
                <a:gd name="T5" fmla="*/ 41 h 460"/>
                <a:gd name="T6" fmla="*/ 150 w 297"/>
                <a:gd name="T7" fmla="*/ 89 h 460"/>
                <a:gd name="T8" fmla="*/ 180 w 297"/>
                <a:gd name="T9" fmla="*/ 134 h 460"/>
                <a:gd name="T10" fmla="*/ 196 w 297"/>
                <a:gd name="T11" fmla="*/ 172 h 460"/>
                <a:gd name="T12" fmla="*/ 201 w 297"/>
                <a:gd name="T13" fmla="*/ 222 h 460"/>
                <a:gd name="T14" fmla="*/ 193 w 297"/>
                <a:gd name="T15" fmla="*/ 297 h 460"/>
                <a:gd name="T16" fmla="*/ 183 w 297"/>
                <a:gd name="T17" fmla="*/ 360 h 460"/>
                <a:gd name="T18" fmla="*/ 188 w 297"/>
                <a:gd name="T19" fmla="*/ 382 h 460"/>
                <a:gd name="T20" fmla="*/ 209 w 297"/>
                <a:gd name="T21" fmla="*/ 402 h 460"/>
                <a:gd name="T22" fmla="*/ 255 w 297"/>
                <a:gd name="T23" fmla="*/ 411 h 460"/>
                <a:gd name="T24" fmla="*/ 293 w 297"/>
                <a:gd name="T25" fmla="*/ 425 h 460"/>
                <a:gd name="T26" fmla="*/ 297 w 297"/>
                <a:gd name="T27" fmla="*/ 440 h 460"/>
                <a:gd name="T28" fmla="*/ 289 w 297"/>
                <a:gd name="T29" fmla="*/ 450 h 460"/>
                <a:gd name="T30" fmla="*/ 236 w 297"/>
                <a:gd name="T31" fmla="*/ 460 h 460"/>
                <a:gd name="T32" fmla="*/ 209 w 297"/>
                <a:gd name="T33" fmla="*/ 439 h 460"/>
                <a:gd name="T34" fmla="*/ 175 w 297"/>
                <a:gd name="T35" fmla="*/ 425 h 460"/>
                <a:gd name="T36" fmla="*/ 148 w 297"/>
                <a:gd name="T37" fmla="*/ 425 h 460"/>
                <a:gd name="T38" fmla="*/ 140 w 297"/>
                <a:gd name="T39" fmla="*/ 411 h 460"/>
                <a:gd name="T40" fmla="*/ 148 w 297"/>
                <a:gd name="T41" fmla="*/ 389 h 460"/>
                <a:gd name="T42" fmla="*/ 154 w 297"/>
                <a:gd name="T43" fmla="*/ 370 h 460"/>
                <a:gd name="T44" fmla="*/ 150 w 297"/>
                <a:gd name="T45" fmla="*/ 318 h 460"/>
                <a:gd name="T46" fmla="*/ 157 w 297"/>
                <a:gd name="T47" fmla="*/ 266 h 460"/>
                <a:gd name="T48" fmla="*/ 162 w 297"/>
                <a:gd name="T49" fmla="*/ 217 h 460"/>
                <a:gd name="T50" fmla="*/ 150 w 297"/>
                <a:gd name="T51" fmla="*/ 170 h 460"/>
                <a:gd name="T52" fmla="*/ 118 w 297"/>
                <a:gd name="T53" fmla="*/ 146 h 460"/>
                <a:gd name="T54" fmla="*/ 79 w 297"/>
                <a:gd name="T55" fmla="*/ 118 h 460"/>
                <a:gd name="T56" fmla="*/ 42 w 297"/>
                <a:gd name="T57" fmla="*/ 84 h 460"/>
                <a:gd name="T58" fmla="*/ 11 w 297"/>
                <a:gd name="T59" fmla="*/ 54 h 460"/>
                <a:gd name="T60" fmla="*/ 0 w 297"/>
                <a:gd name="T61" fmla="*/ 31 h 460"/>
                <a:gd name="T62" fmla="*/ 13 w 297"/>
                <a:gd name="T63" fmla="*/ 0 h 4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297" h="460">
                  <a:moveTo>
                    <a:pt x="13" y="0"/>
                  </a:moveTo>
                  <a:lnTo>
                    <a:pt x="53" y="5"/>
                  </a:lnTo>
                  <a:lnTo>
                    <a:pt x="95" y="41"/>
                  </a:lnTo>
                  <a:lnTo>
                    <a:pt x="150" y="89"/>
                  </a:lnTo>
                  <a:lnTo>
                    <a:pt x="180" y="134"/>
                  </a:lnTo>
                  <a:lnTo>
                    <a:pt x="196" y="172"/>
                  </a:lnTo>
                  <a:lnTo>
                    <a:pt x="201" y="222"/>
                  </a:lnTo>
                  <a:lnTo>
                    <a:pt x="193" y="297"/>
                  </a:lnTo>
                  <a:lnTo>
                    <a:pt x="183" y="360"/>
                  </a:lnTo>
                  <a:lnTo>
                    <a:pt x="188" y="382"/>
                  </a:lnTo>
                  <a:lnTo>
                    <a:pt x="209" y="402"/>
                  </a:lnTo>
                  <a:lnTo>
                    <a:pt x="255" y="411"/>
                  </a:lnTo>
                  <a:lnTo>
                    <a:pt x="293" y="425"/>
                  </a:lnTo>
                  <a:lnTo>
                    <a:pt x="297" y="440"/>
                  </a:lnTo>
                  <a:lnTo>
                    <a:pt x="289" y="450"/>
                  </a:lnTo>
                  <a:lnTo>
                    <a:pt x="236" y="460"/>
                  </a:lnTo>
                  <a:lnTo>
                    <a:pt x="209" y="439"/>
                  </a:lnTo>
                  <a:lnTo>
                    <a:pt x="175" y="425"/>
                  </a:lnTo>
                  <a:lnTo>
                    <a:pt x="148" y="425"/>
                  </a:lnTo>
                  <a:lnTo>
                    <a:pt x="140" y="411"/>
                  </a:lnTo>
                  <a:lnTo>
                    <a:pt x="148" y="389"/>
                  </a:lnTo>
                  <a:lnTo>
                    <a:pt x="154" y="370"/>
                  </a:lnTo>
                  <a:lnTo>
                    <a:pt x="150" y="318"/>
                  </a:lnTo>
                  <a:lnTo>
                    <a:pt x="157" y="266"/>
                  </a:lnTo>
                  <a:lnTo>
                    <a:pt x="162" y="217"/>
                  </a:lnTo>
                  <a:lnTo>
                    <a:pt x="150" y="170"/>
                  </a:lnTo>
                  <a:lnTo>
                    <a:pt x="118" y="146"/>
                  </a:lnTo>
                  <a:lnTo>
                    <a:pt x="79" y="118"/>
                  </a:lnTo>
                  <a:lnTo>
                    <a:pt x="42" y="84"/>
                  </a:lnTo>
                  <a:lnTo>
                    <a:pt x="11" y="54"/>
                  </a:lnTo>
                  <a:lnTo>
                    <a:pt x="0" y="31"/>
                  </a:lnTo>
                  <a:lnTo>
                    <a:pt x="13" y="0"/>
                  </a:lnTo>
                  <a:close/>
                </a:path>
              </a:pathLst>
            </a:custGeom>
            <a:solidFill>
              <a:srgbClr val="9FFFF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10304" name="Freeform 32"/>
            <p:cNvSpPr>
              <a:spLocks/>
            </p:cNvSpPr>
            <p:nvPr/>
          </p:nvSpPr>
          <p:spPr bwMode="auto">
            <a:xfrm>
              <a:off x="4502" y="2915"/>
              <a:ext cx="180" cy="542"/>
            </a:xfrm>
            <a:custGeom>
              <a:avLst/>
              <a:gdLst>
                <a:gd name="T0" fmla="*/ 79 w 180"/>
                <a:gd name="T1" fmla="*/ 0 h 542"/>
                <a:gd name="T2" fmla="*/ 45 w 180"/>
                <a:gd name="T3" fmla="*/ 21 h 542"/>
                <a:gd name="T4" fmla="*/ 27 w 180"/>
                <a:gd name="T5" fmla="*/ 78 h 542"/>
                <a:gd name="T6" fmla="*/ 3 w 180"/>
                <a:gd name="T7" fmla="*/ 147 h 542"/>
                <a:gd name="T8" fmla="*/ 0 w 180"/>
                <a:gd name="T9" fmla="*/ 205 h 542"/>
                <a:gd name="T10" fmla="*/ 7 w 180"/>
                <a:gd name="T11" fmla="*/ 246 h 542"/>
                <a:gd name="T12" fmla="*/ 27 w 180"/>
                <a:gd name="T13" fmla="*/ 292 h 542"/>
                <a:gd name="T14" fmla="*/ 74 w 180"/>
                <a:gd name="T15" fmla="*/ 354 h 542"/>
                <a:gd name="T16" fmla="*/ 116 w 180"/>
                <a:gd name="T17" fmla="*/ 405 h 542"/>
                <a:gd name="T18" fmla="*/ 124 w 180"/>
                <a:gd name="T19" fmla="*/ 430 h 542"/>
                <a:gd name="T20" fmla="*/ 114 w 180"/>
                <a:gd name="T21" fmla="*/ 457 h 542"/>
                <a:gd name="T22" fmla="*/ 79 w 180"/>
                <a:gd name="T23" fmla="*/ 489 h 542"/>
                <a:gd name="T24" fmla="*/ 51 w 180"/>
                <a:gd name="T25" fmla="*/ 521 h 542"/>
                <a:gd name="T26" fmla="*/ 56 w 180"/>
                <a:gd name="T27" fmla="*/ 536 h 542"/>
                <a:gd name="T28" fmla="*/ 66 w 180"/>
                <a:gd name="T29" fmla="*/ 542 h 542"/>
                <a:gd name="T30" fmla="*/ 123 w 180"/>
                <a:gd name="T31" fmla="*/ 523 h 542"/>
                <a:gd name="T32" fmla="*/ 135 w 180"/>
                <a:gd name="T33" fmla="*/ 490 h 542"/>
                <a:gd name="T34" fmla="*/ 156 w 180"/>
                <a:gd name="T35" fmla="*/ 460 h 542"/>
                <a:gd name="T36" fmla="*/ 180 w 180"/>
                <a:gd name="T37" fmla="*/ 445 h 542"/>
                <a:gd name="T38" fmla="*/ 178 w 180"/>
                <a:gd name="T39" fmla="*/ 431 h 542"/>
                <a:gd name="T40" fmla="*/ 163 w 180"/>
                <a:gd name="T41" fmla="*/ 416 h 542"/>
                <a:gd name="T42" fmla="*/ 147 w 180"/>
                <a:gd name="T43" fmla="*/ 401 h 542"/>
                <a:gd name="T44" fmla="*/ 124 w 180"/>
                <a:gd name="T45" fmla="*/ 352 h 542"/>
                <a:gd name="T46" fmla="*/ 90 w 180"/>
                <a:gd name="T47" fmla="*/ 311 h 542"/>
                <a:gd name="T48" fmla="*/ 58 w 180"/>
                <a:gd name="T49" fmla="*/ 272 h 542"/>
                <a:gd name="T50" fmla="*/ 45 w 180"/>
                <a:gd name="T51" fmla="*/ 218 h 542"/>
                <a:gd name="T52" fmla="*/ 60 w 180"/>
                <a:gd name="T53" fmla="*/ 181 h 542"/>
                <a:gd name="T54" fmla="*/ 82 w 180"/>
                <a:gd name="T55" fmla="*/ 139 h 542"/>
                <a:gd name="T56" fmla="*/ 98 w 180"/>
                <a:gd name="T57" fmla="*/ 91 h 542"/>
                <a:gd name="T58" fmla="*/ 106 w 180"/>
                <a:gd name="T59" fmla="*/ 47 h 542"/>
                <a:gd name="T60" fmla="*/ 106 w 180"/>
                <a:gd name="T61" fmla="*/ 21 h 542"/>
                <a:gd name="T62" fmla="*/ 79 w 180"/>
                <a:gd name="T63" fmla="*/ 0 h 5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80" h="542">
                  <a:moveTo>
                    <a:pt x="79" y="0"/>
                  </a:moveTo>
                  <a:lnTo>
                    <a:pt x="45" y="21"/>
                  </a:lnTo>
                  <a:lnTo>
                    <a:pt x="27" y="78"/>
                  </a:lnTo>
                  <a:lnTo>
                    <a:pt x="3" y="147"/>
                  </a:lnTo>
                  <a:lnTo>
                    <a:pt x="0" y="205"/>
                  </a:lnTo>
                  <a:lnTo>
                    <a:pt x="7" y="246"/>
                  </a:lnTo>
                  <a:lnTo>
                    <a:pt x="27" y="292"/>
                  </a:lnTo>
                  <a:lnTo>
                    <a:pt x="74" y="354"/>
                  </a:lnTo>
                  <a:lnTo>
                    <a:pt x="116" y="405"/>
                  </a:lnTo>
                  <a:lnTo>
                    <a:pt x="124" y="430"/>
                  </a:lnTo>
                  <a:lnTo>
                    <a:pt x="114" y="457"/>
                  </a:lnTo>
                  <a:lnTo>
                    <a:pt x="79" y="489"/>
                  </a:lnTo>
                  <a:lnTo>
                    <a:pt x="51" y="521"/>
                  </a:lnTo>
                  <a:lnTo>
                    <a:pt x="56" y="536"/>
                  </a:lnTo>
                  <a:lnTo>
                    <a:pt x="66" y="542"/>
                  </a:lnTo>
                  <a:lnTo>
                    <a:pt x="123" y="523"/>
                  </a:lnTo>
                  <a:lnTo>
                    <a:pt x="135" y="490"/>
                  </a:lnTo>
                  <a:lnTo>
                    <a:pt x="156" y="460"/>
                  </a:lnTo>
                  <a:lnTo>
                    <a:pt x="180" y="445"/>
                  </a:lnTo>
                  <a:lnTo>
                    <a:pt x="178" y="431"/>
                  </a:lnTo>
                  <a:lnTo>
                    <a:pt x="163" y="416"/>
                  </a:lnTo>
                  <a:lnTo>
                    <a:pt x="147" y="401"/>
                  </a:lnTo>
                  <a:lnTo>
                    <a:pt x="124" y="352"/>
                  </a:lnTo>
                  <a:lnTo>
                    <a:pt x="90" y="311"/>
                  </a:lnTo>
                  <a:lnTo>
                    <a:pt x="58" y="272"/>
                  </a:lnTo>
                  <a:lnTo>
                    <a:pt x="45" y="218"/>
                  </a:lnTo>
                  <a:lnTo>
                    <a:pt x="60" y="181"/>
                  </a:lnTo>
                  <a:lnTo>
                    <a:pt x="82" y="139"/>
                  </a:lnTo>
                  <a:lnTo>
                    <a:pt x="98" y="91"/>
                  </a:lnTo>
                  <a:lnTo>
                    <a:pt x="106" y="47"/>
                  </a:lnTo>
                  <a:lnTo>
                    <a:pt x="106" y="21"/>
                  </a:lnTo>
                  <a:lnTo>
                    <a:pt x="79" y="0"/>
                  </a:lnTo>
                  <a:close/>
                </a:path>
              </a:pathLst>
            </a:custGeom>
            <a:solidFill>
              <a:srgbClr val="9FFFF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310288" name="Group 16"/>
          <p:cNvGrpSpPr>
            <a:grpSpLocks/>
          </p:cNvGrpSpPr>
          <p:nvPr/>
        </p:nvGrpSpPr>
        <p:grpSpPr bwMode="auto">
          <a:xfrm>
            <a:off x="6889750" y="4129088"/>
            <a:ext cx="385763" cy="527050"/>
            <a:chOff x="4340" y="2601"/>
            <a:chExt cx="243" cy="332"/>
          </a:xfrm>
        </p:grpSpPr>
        <p:sp>
          <p:nvSpPr>
            <p:cNvPr id="310285" name="Freeform 13"/>
            <p:cNvSpPr>
              <a:spLocks/>
            </p:cNvSpPr>
            <p:nvPr/>
          </p:nvSpPr>
          <p:spPr bwMode="auto">
            <a:xfrm>
              <a:off x="4340" y="2601"/>
              <a:ext cx="243" cy="332"/>
            </a:xfrm>
            <a:custGeom>
              <a:avLst/>
              <a:gdLst>
                <a:gd name="T0" fmla="*/ 31 w 243"/>
                <a:gd name="T1" fmla="*/ 104 h 332"/>
                <a:gd name="T2" fmla="*/ 18 w 243"/>
                <a:gd name="T3" fmla="*/ 82 h 332"/>
                <a:gd name="T4" fmla="*/ 17 w 243"/>
                <a:gd name="T5" fmla="*/ 55 h 332"/>
                <a:gd name="T6" fmla="*/ 36 w 243"/>
                <a:gd name="T7" fmla="*/ 35 h 332"/>
                <a:gd name="T8" fmla="*/ 73 w 243"/>
                <a:gd name="T9" fmla="*/ 12 h 332"/>
                <a:gd name="T10" fmla="*/ 119 w 243"/>
                <a:gd name="T11" fmla="*/ 0 h 332"/>
                <a:gd name="T12" fmla="*/ 147 w 243"/>
                <a:gd name="T13" fmla="*/ 6 h 332"/>
                <a:gd name="T14" fmla="*/ 172 w 243"/>
                <a:gd name="T15" fmla="*/ 19 h 332"/>
                <a:gd name="T16" fmla="*/ 190 w 243"/>
                <a:gd name="T17" fmla="*/ 47 h 332"/>
                <a:gd name="T18" fmla="*/ 189 w 243"/>
                <a:gd name="T19" fmla="*/ 71 h 332"/>
                <a:gd name="T20" fmla="*/ 180 w 243"/>
                <a:gd name="T21" fmla="*/ 98 h 332"/>
                <a:gd name="T22" fmla="*/ 210 w 243"/>
                <a:gd name="T23" fmla="*/ 111 h 332"/>
                <a:gd name="T24" fmla="*/ 231 w 243"/>
                <a:gd name="T25" fmla="*/ 129 h 332"/>
                <a:gd name="T26" fmla="*/ 243 w 243"/>
                <a:gd name="T27" fmla="*/ 155 h 332"/>
                <a:gd name="T28" fmla="*/ 242 w 243"/>
                <a:gd name="T29" fmla="*/ 177 h 332"/>
                <a:gd name="T30" fmla="*/ 229 w 243"/>
                <a:gd name="T31" fmla="*/ 200 h 332"/>
                <a:gd name="T32" fmla="*/ 196 w 243"/>
                <a:gd name="T33" fmla="*/ 235 h 332"/>
                <a:gd name="T34" fmla="*/ 218 w 243"/>
                <a:gd name="T35" fmla="*/ 253 h 332"/>
                <a:gd name="T36" fmla="*/ 230 w 243"/>
                <a:gd name="T37" fmla="*/ 277 h 332"/>
                <a:gd name="T38" fmla="*/ 224 w 243"/>
                <a:gd name="T39" fmla="*/ 305 h 332"/>
                <a:gd name="T40" fmla="*/ 206 w 243"/>
                <a:gd name="T41" fmla="*/ 322 h 332"/>
                <a:gd name="T42" fmla="*/ 173 w 243"/>
                <a:gd name="T43" fmla="*/ 332 h 332"/>
                <a:gd name="T44" fmla="*/ 145 w 243"/>
                <a:gd name="T45" fmla="*/ 329 h 332"/>
                <a:gd name="T46" fmla="*/ 116 w 243"/>
                <a:gd name="T47" fmla="*/ 318 h 332"/>
                <a:gd name="T48" fmla="*/ 98 w 243"/>
                <a:gd name="T49" fmla="*/ 303 h 332"/>
                <a:gd name="T50" fmla="*/ 66 w 243"/>
                <a:gd name="T51" fmla="*/ 305 h 332"/>
                <a:gd name="T52" fmla="*/ 42 w 243"/>
                <a:gd name="T53" fmla="*/ 300 h 332"/>
                <a:gd name="T54" fmla="*/ 23 w 243"/>
                <a:gd name="T55" fmla="*/ 287 h 332"/>
                <a:gd name="T56" fmla="*/ 9 w 243"/>
                <a:gd name="T57" fmla="*/ 264 h 332"/>
                <a:gd name="T58" fmla="*/ 0 w 243"/>
                <a:gd name="T59" fmla="*/ 241 h 332"/>
                <a:gd name="T60" fmla="*/ 7 w 243"/>
                <a:gd name="T61" fmla="*/ 217 h 332"/>
                <a:gd name="T62" fmla="*/ 19 w 243"/>
                <a:gd name="T63" fmla="*/ 203 h 332"/>
                <a:gd name="T64" fmla="*/ 10 w 243"/>
                <a:gd name="T65" fmla="*/ 173 h 332"/>
                <a:gd name="T66" fmla="*/ 4 w 243"/>
                <a:gd name="T67" fmla="*/ 143 h 332"/>
                <a:gd name="T68" fmla="*/ 9 w 243"/>
                <a:gd name="T69" fmla="*/ 119 h 332"/>
                <a:gd name="T70" fmla="*/ 31 w 243"/>
                <a:gd name="T71" fmla="*/ 104 h 3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243" h="332">
                  <a:moveTo>
                    <a:pt x="31" y="104"/>
                  </a:moveTo>
                  <a:lnTo>
                    <a:pt x="18" y="82"/>
                  </a:lnTo>
                  <a:lnTo>
                    <a:pt x="17" y="55"/>
                  </a:lnTo>
                  <a:lnTo>
                    <a:pt x="36" y="35"/>
                  </a:lnTo>
                  <a:lnTo>
                    <a:pt x="73" y="12"/>
                  </a:lnTo>
                  <a:lnTo>
                    <a:pt x="119" y="0"/>
                  </a:lnTo>
                  <a:lnTo>
                    <a:pt x="147" y="6"/>
                  </a:lnTo>
                  <a:lnTo>
                    <a:pt x="172" y="19"/>
                  </a:lnTo>
                  <a:lnTo>
                    <a:pt x="190" y="47"/>
                  </a:lnTo>
                  <a:lnTo>
                    <a:pt x="189" y="71"/>
                  </a:lnTo>
                  <a:lnTo>
                    <a:pt x="180" y="98"/>
                  </a:lnTo>
                  <a:lnTo>
                    <a:pt x="210" y="111"/>
                  </a:lnTo>
                  <a:lnTo>
                    <a:pt x="231" y="129"/>
                  </a:lnTo>
                  <a:lnTo>
                    <a:pt x="243" y="155"/>
                  </a:lnTo>
                  <a:lnTo>
                    <a:pt x="242" y="177"/>
                  </a:lnTo>
                  <a:lnTo>
                    <a:pt x="229" y="200"/>
                  </a:lnTo>
                  <a:lnTo>
                    <a:pt x="196" y="235"/>
                  </a:lnTo>
                  <a:lnTo>
                    <a:pt x="218" y="253"/>
                  </a:lnTo>
                  <a:lnTo>
                    <a:pt x="230" y="277"/>
                  </a:lnTo>
                  <a:lnTo>
                    <a:pt x="224" y="305"/>
                  </a:lnTo>
                  <a:lnTo>
                    <a:pt x="206" y="322"/>
                  </a:lnTo>
                  <a:lnTo>
                    <a:pt x="173" y="332"/>
                  </a:lnTo>
                  <a:lnTo>
                    <a:pt x="145" y="329"/>
                  </a:lnTo>
                  <a:lnTo>
                    <a:pt x="116" y="318"/>
                  </a:lnTo>
                  <a:lnTo>
                    <a:pt x="98" y="303"/>
                  </a:lnTo>
                  <a:lnTo>
                    <a:pt x="66" y="305"/>
                  </a:lnTo>
                  <a:lnTo>
                    <a:pt x="42" y="300"/>
                  </a:lnTo>
                  <a:lnTo>
                    <a:pt x="23" y="287"/>
                  </a:lnTo>
                  <a:lnTo>
                    <a:pt x="9" y="264"/>
                  </a:lnTo>
                  <a:lnTo>
                    <a:pt x="0" y="241"/>
                  </a:lnTo>
                  <a:lnTo>
                    <a:pt x="7" y="217"/>
                  </a:lnTo>
                  <a:lnTo>
                    <a:pt x="19" y="203"/>
                  </a:lnTo>
                  <a:lnTo>
                    <a:pt x="10" y="173"/>
                  </a:lnTo>
                  <a:lnTo>
                    <a:pt x="4" y="143"/>
                  </a:lnTo>
                  <a:lnTo>
                    <a:pt x="9" y="119"/>
                  </a:lnTo>
                  <a:lnTo>
                    <a:pt x="31" y="104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10286" name="Freeform 14"/>
            <p:cNvSpPr>
              <a:spLocks/>
            </p:cNvSpPr>
            <p:nvPr/>
          </p:nvSpPr>
          <p:spPr bwMode="auto">
            <a:xfrm>
              <a:off x="4357" y="2617"/>
              <a:ext cx="209" cy="300"/>
            </a:xfrm>
            <a:custGeom>
              <a:avLst/>
              <a:gdLst>
                <a:gd name="T0" fmla="*/ 41 w 209"/>
                <a:gd name="T1" fmla="*/ 91 h 300"/>
                <a:gd name="T2" fmla="*/ 25 w 209"/>
                <a:gd name="T3" fmla="*/ 73 h 300"/>
                <a:gd name="T4" fmla="*/ 18 w 209"/>
                <a:gd name="T5" fmla="*/ 53 h 300"/>
                <a:gd name="T6" fmla="*/ 22 w 209"/>
                <a:gd name="T7" fmla="*/ 38 h 300"/>
                <a:gd name="T8" fmla="*/ 41 w 209"/>
                <a:gd name="T9" fmla="*/ 20 h 300"/>
                <a:gd name="T10" fmla="*/ 73 w 209"/>
                <a:gd name="T11" fmla="*/ 7 h 300"/>
                <a:gd name="T12" fmla="*/ 110 w 209"/>
                <a:gd name="T13" fmla="*/ 0 h 300"/>
                <a:gd name="T14" fmla="*/ 140 w 209"/>
                <a:gd name="T15" fmla="*/ 12 h 300"/>
                <a:gd name="T16" fmla="*/ 155 w 209"/>
                <a:gd name="T17" fmla="*/ 31 h 300"/>
                <a:gd name="T18" fmla="*/ 158 w 209"/>
                <a:gd name="T19" fmla="*/ 48 h 300"/>
                <a:gd name="T20" fmla="*/ 153 w 209"/>
                <a:gd name="T21" fmla="*/ 66 h 300"/>
                <a:gd name="T22" fmla="*/ 140 w 209"/>
                <a:gd name="T23" fmla="*/ 89 h 300"/>
                <a:gd name="T24" fmla="*/ 149 w 209"/>
                <a:gd name="T25" fmla="*/ 96 h 300"/>
                <a:gd name="T26" fmla="*/ 184 w 209"/>
                <a:gd name="T27" fmla="*/ 105 h 300"/>
                <a:gd name="T28" fmla="*/ 204 w 209"/>
                <a:gd name="T29" fmla="*/ 126 h 300"/>
                <a:gd name="T30" fmla="*/ 209 w 209"/>
                <a:gd name="T31" fmla="*/ 149 h 300"/>
                <a:gd name="T32" fmla="*/ 197 w 209"/>
                <a:gd name="T33" fmla="*/ 170 h 300"/>
                <a:gd name="T34" fmla="*/ 180 w 209"/>
                <a:gd name="T35" fmla="*/ 195 h 300"/>
                <a:gd name="T36" fmla="*/ 160 w 209"/>
                <a:gd name="T37" fmla="*/ 215 h 300"/>
                <a:gd name="T38" fmla="*/ 165 w 209"/>
                <a:gd name="T39" fmla="*/ 222 h 300"/>
                <a:gd name="T40" fmla="*/ 185 w 209"/>
                <a:gd name="T41" fmla="*/ 240 h 300"/>
                <a:gd name="T42" fmla="*/ 192 w 209"/>
                <a:gd name="T43" fmla="*/ 256 h 300"/>
                <a:gd name="T44" fmla="*/ 189 w 209"/>
                <a:gd name="T45" fmla="*/ 276 h 300"/>
                <a:gd name="T46" fmla="*/ 181 w 209"/>
                <a:gd name="T47" fmla="*/ 293 h 300"/>
                <a:gd name="T48" fmla="*/ 159 w 209"/>
                <a:gd name="T49" fmla="*/ 300 h 300"/>
                <a:gd name="T50" fmla="*/ 120 w 209"/>
                <a:gd name="T51" fmla="*/ 293 h 300"/>
                <a:gd name="T52" fmla="*/ 94 w 209"/>
                <a:gd name="T53" fmla="*/ 269 h 300"/>
                <a:gd name="T54" fmla="*/ 81 w 209"/>
                <a:gd name="T55" fmla="*/ 270 h 300"/>
                <a:gd name="T56" fmla="*/ 67 w 209"/>
                <a:gd name="T57" fmla="*/ 274 h 300"/>
                <a:gd name="T58" fmla="*/ 41 w 209"/>
                <a:gd name="T59" fmla="*/ 272 h 300"/>
                <a:gd name="T60" fmla="*/ 21 w 209"/>
                <a:gd name="T61" fmla="*/ 259 h 300"/>
                <a:gd name="T62" fmla="*/ 3 w 209"/>
                <a:gd name="T63" fmla="*/ 230 h 300"/>
                <a:gd name="T64" fmla="*/ 9 w 209"/>
                <a:gd name="T65" fmla="*/ 203 h 300"/>
                <a:gd name="T66" fmla="*/ 23 w 209"/>
                <a:gd name="T67" fmla="*/ 192 h 300"/>
                <a:gd name="T68" fmla="*/ 20 w 209"/>
                <a:gd name="T69" fmla="*/ 180 h 300"/>
                <a:gd name="T70" fmla="*/ 3 w 209"/>
                <a:gd name="T71" fmla="*/ 149 h 300"/>
                <a:gd name="T72" fmla="*/ 0 w 209"/>
                <a:gd name="T73" fmla="*/ 128 h 300"/>
                <a:gd name="T74" fmla="*/ 9 w 209"/>
                <a:gd name="T75" fmla="*/ 107 h 300"/>
                <a:gd name="T76" fmla="*/ 26 w 209"/>
                <a:gd name="T77" fmla="*/ 97 h 300"/>
                <a:gd name="T78" fmla="*/ 41 w 209"/>
                <a:gd name="T79" fmla="*/ 91 h 3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209" h="300">
                  <a:moveTo>
                    <a:pt x="41" y="91"/>
                  </a:moveTo>
                  <a:lnTo>
                    <a:pt x="25" y="73"/>
                  </a:lnTo>
                  <a:lnTo>
                    <a:pt x="18" y="53"/>
                  </a:lnTo>
                  <a:lnTo>
                    <a:pt x="22" y="38"/>
                  </a:lnTo>
                  <a:lnTo>
                    <a:pt x="41" y="20"/>
                  </a:lnTo>
                  <a:lnTo>
                    <a:pt x="73" y="7"/>
                  </a:lnTo>
                  <a:lnTo>
                    <a:pt x="110" y="0"/>
                  </a:lnTo>
                  <a:lnTo>
                    <a:pt x="140" y="12"/>
                  </a:lnTo>
                  <a:lnTo>
                    <a:pt x="155" y="31"/>
                  </a:lnTo>
                  <a:lnTo>
                    <a:pt x="158" y="48"/>
                  </a:lnTo>
                  <a:lnTo>
                    <a:pt x="153" y="66"/>
                  </a:lnTo>
                  <a:lnTo>
                    <a:pt x="140" y="89"/>
                  </a:lnTo>
                  <a:lnTo>
                    <a:pt x="149" y="96"/>
                  </a:lnTo>
                  <a:lnTo>
                    <a:pt x="184" y="105"/>
                  </a:lnTo>
                  <a:lnTo>
                    <a:pt x="204" y="126"/>
                  </a:lnTo>
                  <a:lnTo>
                    <a:pt x="209" y="149"/>
                  </a:lnTo>
                  <a:lnTo>
                    <a:pt x="197" y="170"/>
                  </a:lnTo>
                  <a:lnTo>
                    <a:pt x="180" y="195"/>
                  </a:lnTo>
                  <a:lnTo>
                    <a:pt x="160" y="215"/>
                  </a:lnTo>
                  <a:lnTo>
                    <a:pt x="165" y="222"/>
                  </a:lnTo>
                  <a:lnTo>
                    <a:pt x="185" y="240"/>
                  </a:lnTo>
                  <a:lnTo>
                    <a:pt x="192" y="256"/>
                  </a:lnTo>
                  <a:lnTo>
                    <a:pt x="189" y="276"/>
                  </a:lnTo>
                  <a:lnTo>
                    <a:pt x="181" y="293"/>
                  </a:lnTo>
                  <a:lnTo>
                    <a:pt x="159" y="300"/>
                  </a:lnTo>
                  <a:lnTo>
                    <a:pt x="120" y="293"/>
                  </a:lnTo>
                  <a:lnTo>
                    <a:pt x="94" y="269"/>
                  </a:lnTo>
                  <a:lnTo>
                    <a:pt x="81" y="270"/>
                  </a:lnTo>
                  <a:lnTo>
                    <a:pt x="67" y="274"/>
                  </a:lnTo>
                  <a:lnTo>
                    <a:pt x="41" y="272"/>
                  </a:lnTo>
                  <a:lnTo>
                    <a:pt x="21" y="259"/>
                  </a:lnTo>
                  <a:lnTo>
                    <a:pt x="3" y="230"/>
                  </a:lnTo>
                  <a:lnTo>
                    <a:pt x="9" y="203"/>
                  </a:lnTo>
                  <a:lnTo>
                    <a:pt x="23" y="192"/>
                  </a:lnTo>
                  <a:lnTo>
                    <a:pt x="20" y="180"/>
                  </a:lnTo>
                  <a:lnTo>
                    <a:pt x="3" y="149"/>
                  </a:lnTo>
                  <a:lnTo>
                    <a:pt x="0" y="128"/>
                  </a:lnTo>
                  <a:lnTo>
                    <a:pt x="9" y="107"/>
                  </a:lnTo>
                  <a:lnTo>
                    <a:pt x="26" y="97"/>
                  </a:lnTo>
                  <a:lnTo>
                    <a:pt x="41" y="91"/>
                  </a:lnTo>
                  <a:close/>
                </a:path>
              </a:pathLst>
            </a:custGeom>
            <a:solidFill>
              <a:srgbClr val="33669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10287" name="Freeform 15"/>
            <p:cNvSpPr>
              <a:spLocks/>
            </p:cNvSpPr>
            <p:nvPr/>
          </p:nvSpPr>
          <p:spPr bwMode="auto">
            <a:xfrm>
              <a:off x="4367" y="2617"/>
              <a:ext cx="163" cy="276"/>
            </a:xfrm>
            <a:custGeom>
              <a:avLst/>
              <a:gdLst>
                <a:gd name="T0" fmla="*/ 13 w 163"/>
                <a:gd name="T1" fmla="*/ 82 h 276"/>
                <a:gd name="T2" fmla="*/ 52 w 163"/>
                <a:gd name="T3" fmla="*/ 74 h 276"/>
                <a:gd name="T4" fmla="*/ 80 w 163"/>
                <a:gd name="T5" fmla="*/ 68 h 276"/>
                <a:gd name="T6" fmla="*/ 79 w 163"/>
                <a:gd name="T7" fmla="*/ 38 h 276"/>
                <a:gd name="T8" fmla="*/ 69 w 163"/>
                <a:gd name="T9" fmla="*/ 19 h 276"/>
                <a:gd name="T10" fmla="*/ 57 w 163"/>
                <a:gd name="T11" fmla="*/ 5 h 276"/>
                <a:gd name="T12" fmla="*/ 71 w 163"/>
                <a:gd name="T13" fmla="*/ 0 h 276"/>
                <a:gd name="T14" fmla="*/ 88 w 163"/>
                <a:gd name="T15" fmla="*/ 19 h 276"/>
                <a:gd name="T16" fmla="*/ 95 w 163"/>
                <a:gd name="T17" fmla="*/ 44 h 276"/>
                <a:gd name="T18" fmla="*/ 93 w 163"/>
                <a:gd name="T19" fmla="*/ 71 h 276"/>
                <a:gd name="T20" fmla="*/ 121 w 163"/>
                <a:gd name="T21" fmla="*/ 77 h 276"/>
                <a:gd name="T22" fmla="*/ 142 w 163"/>
                <a:gd name="T23" fmla="*/ 85 h 276"/>
                <a:gd name="T24" fmla="*/ 138 w 163"/>
                <a:gd name="T25" fmla="*/ 93 h 276"/>
                <a:gd name="T26" fmla="*/ 113 w 163"/>
                <a:gd name="T27" fmla="*/ 90 h 276"/>
                <a:gd name="T28" fmla="*/ 100 w 163"/>
                <a:gd name="T29" fmla="*/ 86 h 276"/>
                <a:gd name="T30" fmla="*/ 112 w 163"/>
                <a:gd name="T31" fmla="*/ 115 h 276"/>
                <a:gd name="T32" fmla="*/ 112 w 163"/>
                <a:gd name="T33" fmla="*/ 152 h 276"/>
                <a:gd name="T34" fmla="*/ 108 w 163"/>
                <a:gd name="T35" fmla="*/ 194 h 276"/>
                <a:gd name="T36" fmla="*/ 131 w 163"/>
                <a:gd name="T37" fmla="*/ 197 h 276"/>
                <a:gd name="T38" fmla="*/ 163 w 163"/>
                <a:gd name="T39" fmla="*/ 213 h 276"/>
                <a:gd name="T40" fmla="*/ 163 w 163"/>
                <a:gd name="T41" fmla="*/ 224 h 276"/>
                <a:gd name="T42" fmla="*/ 139 w 163"/>
                <a:gd name="T43" fmla="*/ 216 h 276"/>
                <a:gd name="T44" fmla="*/ 107 w 163"/>
                <a:gd name="T45" fmla="*/ 207 h 276"/>
                <a:gd name="T46" fmla="*/ 94 w 163"/>
                <a:gd name="T47" fmla="*/ 241 h 276"/>
                <a:gd name="T48" fmla="*/ 83 w 163"/>
                <a:gd name="T49" fmla="*/ 276 h 276"/>
                <a:gd name="T50" fmla="*/ 69 w 163"/>
                <a:gd name="T51" fmla="*/ 275 h 276"/>
                <a:gd name="T52" fmla="*/ 77 w 163"/>
                <a:gd name="T53" fmla="*/ 253 h 276"/>
                <a:gd name="T54" fmla="*/ 81 w 163"/>
                <a:gd name="T55" fmla="*/ 226 h 276"/>
                <a:gd name="T56" fmla="*/ 88 w 163"/>
                <a:gd name="T57" fmla="*/ 208 h 276"/>
                <a:gd name="T58" fmla="*/ 58 w 163"/>
                <a:gd name="T59" fmla="*/ 205 h 276"/>
                <a:gd name="T60" fmla="*/ 27 w 163"/>
                <a:gd name="T61" fmla="*/ 202 h 276"/>
                <a:gd name="T62" fmla="*/ 2 w 163"/>
                <a:gd name="T63" fmla="*/ 194 h 276"/>
                <a:gd name="T64" fmla="*/ 0 w 163"/>
                <a:gd name="T65" fmla="*/ 185 h 276"/>
                <a:gd name="T66" fmla="*/ 26 w 163"/>
                <a:gd name="T67" fmla="*/ 189 h 276"/>
                <a:gd name="T68" fmla="*/ 51 w 163"/>
                <a:gd name="T69" fmla="*/ 192 h 276"/>
                <a:gd name="T70" fmla="*/ 88 w 163"/>
                <a:gd name="T71" fmla="*/ 191 h 276"/>
                <a:gd name="T72" fmla="*/ 93 w 163"/>
                <a:gd name="T73" fmla="*/ 164 h 276"/>
                <a:gd name="T74" fmla="*/ 90 w 163"/>
                <a:gd name="T75" fmla="*/ 137 h 276"/>
                <a:gd name="T76" fmla="*/ 86 w 163"/>
                <a:gd name="T77" fmla="*/ 109 h 276"/>
                <a:gd name="T78" fmla="*/ 78 w 163"/>
                <a:gd name="T79" fmla="*/ 83 h 276"/>
                <a:gd name="T80" fmla="*/ 14 w 163"/>
                <a:gd name="T81" fmla="*/ 95 h 276"/>
                <a:gd name="T82" fmla="*/ 13 w 163"/>
                <a:gd name="T83" fmla="*/ 82 h 2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163" h="276">
                  <a:moveTo>
                    <a:pt x="13" y="82"/>
                  </a:moveTo>
                  <a:lnTo>
                    <a:pt x="52" y="74"/>
                  </a:lnTo>
                  <a:lnTo>
                    <a:pt x="80" y="68"/>
                  </a:lnTo>
                  <a:lnTo>
                    <a:pt x="79" y="38"/>
                  </a:lnTo>
                  <a:lnTo>
                    <a:pt x="69" y="19"/>
                  </a:lnTo>
                  <a:lnTo>
                    <a:pt x="57" y="5"/>
                  </a:lnTo>
                  <a:lnTo>
                    <a:pt x="71" y="0"/>
                  </a:lnTo>
                  <a:lnTo>
                    <a:pt x="88" y="19"/>
                  </a:lnTo>
                  <a:lnTo>
                    <a:pt x="95" y="44"/>
                  </a:lnTo>
                  <a:lnTo>
                    <a:pt x="93" y="71"/>
                  </a:lnTo>
                  <a:lnTo>
                    <a:pt x="121" y="77"/>
                  </a:lnTo>
                  <a:lnTo>
                    <a:pt x="142" y="85"/>
                  </a:lnTo>
                  <a:lnTo>
                    <a:pt x="138" y="93"/>
                  </a:lnTo>
                  <a:lnTo>
                    <a:pt x="113" y="90"/>
                  </a:lnTo>
                  <a:lnTo>
                    <a:pt x="100" y="86"/>
                  </a:lnTo>
                  <a:lnTo>
                    <a:pt x="112" y="115"/>
                  </a:lnTo>
                  <a:lnTo>
                    <a:pt x="112" y="152"/>
                  </a:lnTo>
                  <a:lnTo>
                    <a:pt x="108" y="194"/>
                  </a:lnTo>
                  <a:lnTo>
                    <a:pt x="131" y="197"/>
                  </a:lnTo>
                  <a:lnTo>
                    <a:pt x="163" y="213"/>
                  </a:lnTo>
                  <a:lnTo>
                    <a:pt x="163" y="224"/>
                  </a:lnTo>
                  <a:lnTo>
                    <a:pt x="139" y="216"/>
                  </a:lnTo>
                  <a:lnTo>
                    <a:pt x="107" y="207"/>
                  </a:lnTo>
                  <a:lnTo>
                    <a:pt x="94" y="241"/>
                  </a:lnTo>
                  <a:lnTo>
                    <a:pt x="83" y="276"/>
                  </a:lnTo>
                  <a:lnTo>
                    <a:pt x="69" y="275"/>
                  </a:lnTo>
                  <a:lnTo>
                    <a:pt x="77" y="253"/>
                  </a:lnTo>
                  <a:lnTo>
                    <a:pt x="81" y="226"/>
                  </a:lnTo>
                  <a:lnTo>
                    <a:pt x="88" y="208"/>
                  </a:lnTo>
                  <a:lnTo>
                    <a:pt x="58" y="205"/>
                  </a:lnTo>
                  <a:lnTo>
                    <a:pt x="27" y="202"/>
                  </a:lnTo>
                  <a:lnTo>
                    <a:pt x="2" y="194"/>
                  </a:lnTo>
                  <a:lnTo>
                    <a:pt x="0" y="185"/>
                  </a:lnTo>
                  <a:lnTo>
                    <a:pt x="26" y="189"/>
                  </a:lnTo>
                  <a:lnTo>
                    <a:pt x="51" y="192"/>
                  </a:lnTo>
                  <a:lnTo>
                    <a:pt x="88" y="191"/>
                  </a:lnTo>
                  <a:lnTo>
                    <a:pt x="93" y="164"/>
                  </a:lnTo>
                  <a:lnTo>
                    <a:pt x="90" y="137"/>
                  </a:lnTo>
                  <a:lnTo>
                    <a:pt x="86" y="109"/>
                  </a:lnTo>
                  <a:lnTo>
                    <a:pt x="78" y="83"/>
                  </a:lnTo>
                  <a:lnTo>
                    <a:pt x="14" y="95"/>
                  </a:lnTo>
                  <a:lnTo>
                    <a:pt x="13" y="82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310292" name="Group 20"/>
          <p:cNvGrpSpPr>
            <a:grpSpLocks/>
          </p:cNvGrpSpPr>
          <p:nvPr/>
        </p:nvGrpSpPr>
        <p:grpSpPr bwMode="auto">
          <a:xfrm>
            <a:off x="8291513" y="4129088"/>
            <a:ext cx="385762" cy="527050"/>
            <a:chOff x="5223" y="2601"/>
            <a:chExt cx="243" cy="332"/>
          </a:xfrm>
        </p:grpSpPr>
        <p:sp>
          <p:nvSpPr>
            <p:cNvPr id="310289" name="Freeform 17"/>
            <p:cNvSpPr>
              <a:spLocks/>
            </p:cNvSpPr>
            <p:nvPr/>
          </p:nvSpPr>
          <p:spPr bwMode="auto">
            <a:xfrm>
              <a:off x="5223" y="2601"/>
              <a:ext cx="243" cy="332"/>
            </a:xfrm>
            <a:custGeom>
              <a:avLst/>
              <a:gdLst>
                <a:gd name="T0" fmla="*/ 31 w 243"/>
                <a:gd name="T1" fmla="*/ 104 h 332"/>
                <a:gd name="T2" fmla="*/ 18 w 243"/>
                <a:gd name="T3" fmla="*/ 82 h 332"/>
                <a:gd name="T4" fmla="*/ 17 w 243"/>
                <a:gd name="T5" fmla="*/ 55 h 332"/>
                <a:gd name="T6" fmla="*/ 36 w 243"/>
                <a:gd name="T7" fmla="*/ 35 h 332"/>
                <a:gd name="T8" fmla="*/ 73 w 243"/>
                <a:gd name="T9" fmla="*/ 12 h 332"/>
                <a:gd name="T10" fmla="*/ 119 w 243"/>
                <a:gd name="T11" fmla="*/ 0 h 332"/>
                <a:gd name="T12" fmla="*/ 147 w 243"/>
                <a:gd name="T13" fmla="*/ 6 h 332"/>
                <a:gd name="T14" fmla="*/ 172 w 243"/>
                <a:gd name="T15" fmla="*/ 19 h 332"/>
                <a:gd name="T16" fmla="*/ 190 w 243"/>
                <a:gd name="T17" fmla="*/ 47 h 332"/>
                <a:gd name="T18" fmla="*/ 189 w 243"/>
                <a:gd name="T19" fmla="*/ 71 h 332"/>
                <a:gd name="T20" fmla="*/ 180 w 243"/>
                <a:gd name="T21" fmla="*/ 98 h 332"/>
                <a:gd name="T22" fmla="*/ 210 w 243"/>
                <a:gd name="T23" fmla="*/ 111 h 332"/>
                <a:gd name="T24" fmla="*/ 231 w 243"/>
                <a:gd name="T25" fmla="*/ 129 h 332"/>
                <a:gd name="T26" fmla="*/ 243 w 243"/>
                <a:gd name="T27" fmla="*/ 155 h 332"/>
                <a:gd name="T28" fmla="*/ 242 w 243"/>
                <a:gd name="T29" fmla="*/ 177 h 332"/>
                <a:gd name="T30" fmla="*/ 229 w 243"/>
                <a:gd name="T31" fmla="*/ 200 h 332"/>
                <a:gd name="T32" fmla="*/ 196 w 243"/>
                <a:gd name="T33" fmla="*/ 235 h 332"/>
                <a:gd name="T34" fmla="*/ 218 w 243"/>
                <a:gd name="T35" fmla="*/ 253 h 332"/>
                <a:gd name="T36" fmla="*/ 230 w 243"/>
                <a:gd name="T37" fmla="*/ 277 h 332"/>
                <a:gd name="T38" fmla="*/ 224 w 243"/>
                <a:gd name="T39" fmla="*/ 305 h 332"/>
                <a:gd name="T40" fmla="*/ 206 w 243"/>
                <a:gd name="T41" fmla="*/ 322 h 332"/>
                <a:gd name="T42" fmla="*/ 173 w 243"/>
                <a:gd name="T43" fmla="*/ 332 h 332"/>
                <a:gd name="T44" fmla="*/ 145 w 243"/>
                <a:gd name="T45" fmla="*/ 329 h 332"/>
                <a:gd name="T46" fmla="*/ 116 w 243"/>
                <a:gd name="T47" fmla="*/ 318 h 332"/>
                <a:gd name="T48" fmla="*/ 98 w 243"/>
                <a:gd name="T49" fmla="*/ 303 h 332"/>
                <a:gd name="T50" fmla="*/ 66 w 243"/>
                <a:gd name="T51" fmla="*/ 305 h 332"/>
                <a:gd name="T52" fmla="*/ 42 w 243"/>
                <a:gd name="T53" fmla="*/ 300 h 332"/>
                <a:gd name="T54" fmla="*/ 23 w 243"/>
                <a:gd name="T55" fmla="*/ 287 h 332"/>
                <a:gd name="T56" fmla="*/ 9 w 243"/>
                <a:gd name="T57" fmla="*/ 264 h 332"/>
                <a:gd name="T58" fmla="*/ 0 w 243"/>
                <a:gd name="T59" fmla="*/ 241 h 332"/>
                <a:gd name="T60" fmla="*/ 7 w 243"/>
                <a:gd name="T61" fmla="*/ 217 h 332"/>
                <a:gd name="T62" fmla="*/ 19 w 243"/>
                <a:gd name="T63" fmla="*/ 203 h 332"/>
                <a:gd name="T64" fmla="*/ 10 w 243"/>
                <a:gd name="T65" fmla="*/ 173 h 332"/>
                <a:gd name="T66" fmla="*/ 4 w 243"/>
                <a:gd name="T67" fmla="*/ 143 h 332"/>
                <a:gd name="T68" fmla="*/ 9 w 243"/>
                <a:gd name="T69" fmla="*/ 119 h 332"/>
                <a:gd name="T70" fmla="*/ 31 w 243"/>
                <a:gd name="T71" fmla="*/ 104 h 3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243" h="332">
                  <a:moveTo>
                    <a:pt x="31" y="104"/>
                  </a:moveTo>
                  <a:lnTo>
                    <a:pt x="18" y="82"/>
                  </a:lnTo>
                  <a:lnTo>
                    <a:pt x="17" y="55"/>
                  </a:lnTo>
                  <a:lnTo>
                    <a:pt x="36" y="35"/>
                  </a:lnTo>
                  <a:lnTo>
                    <a:pt x="73" y="12"/>
                  </a:lnTo>
                  <a:lnTo>
                    <a:pt x="119" y="0"/>
                  </a:lnTo>
                  <a:lnTo>
                    <a:pt x="147" y="6"/>
                  </a:lnTo>
                  <a:lnTo>
                    <a:pt x="172" y="19"/>
                  </a:lnTo>
                  <a:lnTo>
                    <a:pt x="190" y="47"/>
                  </a:lnTo>
                  <a:lnTo>
                    <a:pt x="189" y="71"/>
                  </a:lnTo>
                  <a:lnTo>
                    <a:pt x="180" y="98"/>
                  </a:lnTo>
                  <a:lnTo>
                    <a:pt x="210" y="111"/>
                  </a:lnTo>
                  <a:lnTo>
                    <a:pt x="231" y="129"/>
                  </a:lnTo>
                  <a:lnTo>
                    <a:pt x="243" y="155"/>
                  </a:lnTo>
                  <a:lnTo>
                    <a:pt x="242" y="177"/>
                  </a:lnTo>
                  <a:lnTo>
                    <a:pt x="229" y="200"/>
                  </a:lnTo>
                  <a:lnTo>
                    <a:pt x="196" y="235"/>
                  </a:lnTo>
                  <a:lnTo>
                    <a:pt x="218" y="253"/>
                  </a:lnTo>
                  <a:lnTo>
                    <a:pt x="230" y="277"/>
                  </a:lnTo>
                  <a:lnTo>
                    <a:pt x="224" y="305"/>
                  </a:lnTo>
                  <a:lnTo>
                    <a:pt x="206" y="322"/>
                  </a:lnTo>
                  <a:lnTo>
                    <a:pt x="173" y="332"/>
                  </a:lnTo>
                  <a:lnTo>
                    <a:pt x="145" y="329"/>
                  </a:lnTo>
                  <a:lnTo>
                    <a:pt x="116" y="318"/>
                  </a:lnTo>
                  <a:lnTo>
                    <a:pt x="98" y="303"/>
                  </a:lnTo>
                  <a:lnTo>
                    <a:pt x="66" y="305"/>
                  </a:lnTo>
                  <a:lnTo>
                    <a:pt x="42" y="300"/>
                  </a:lnTo>
                  <a:lnTo>
                    <a:pt x="23" y="287"/>
                  </a:lnTo>
                  <a:lnTo>
                    <a:pt x="9" y="264"/>
                  </a:lnTo>
                  <a:lnTo>
                    <a:pt x="0" y="241"/>
                  </a:lnTo>
                  <a:lnTo>
                    <a:pt x="7" y="217"/>
                  </a:lnTo>
                  <a:lnTo>
                    <a:pt x="19" y="203"/>
                  </a:lnTo>
                  <a:lnTo>
                    <a:pt x="10" y="173"/>
                  </a:lnTo>
                  <a:lnTo>
                    <a:pt x="4" y="143"/>
                  </a:lnTo>
                  <a:lnTo>
                    <a:pt x="9" y="119"/>
                  </a:lnTo>
                  <a:lnTo>
                    <a:pt x="31" y="104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10290" name="Freeform 18"/>
            <p:cNvSpPr>
              <a:spLocks/>
            </p:cNvSpPr>
            <p:nvPr/>
          </p:nvSpPr>
          <p:spPr bwMode="auto">
            <a:xfrm>
              <a:off x="5240" y="2617"/>
              <a:ext cx="209" cy="300"/>
            </a:xfrm>
            <a:custGeom>
              <a:avLst/>
              <a:gdLst>
                <a:gd name="T0" fmla="*/ 41 w 209"/>
                <a:gd name="T1" fmla="*/ 91 h 300"/>
                <a:gd name="T2" fmla="*/ 25 w 209"/>
                <a:gd name="T3" fmla="*/ 73 h 300"/>
                <a:gd name="T4" fmla="*/ 18 w 209"/>
                <a:gd name="T5" fmla="*/ 53 h 300"/>
                <a:gd name="T6" fmla="*/ 22 w 209"/>
                <a:gd name="T7" fmla="*/ 38 h 300"/>
                <a:gd name="T8" fmla="*/ 41 w 209"/>
                <a:gd name="T9" fmla="*/ 20 h 300"/>
                <a:gd name="T10" fmla="*/ 73 w 209"/>
                <a:gd name="T11" fmla="*/ 7 h 300"/>
                <a:gd name="T12" fmla="*/ 110 w 209"/>
                <a:gd name="T13" fmla="*/ 0 h 300"/>
                <a:gd name="T14" fmla="*/ 140 w 209"/>
                <a:gd name="T15" fmla="*/ 12 h 300"/>
                <a:gd name="T16" fmla="*/ 155 w 209"/>
                <a:gd name="T17" fmla="*/ 31 h 300"/>
                <a:gd name="T18" fmla="*/ 158 w 209"/>
                <a:gd name="T19" fmla="*/ 48 h 300"/>
                <a:gd name="T20" fmla="*/ 153 w 209"/>
                <a:gd name="T21" fmla="*/ 66 h 300"/>
                <a:gd name="T22" fmla="*/ 140 w 209"/>
                <a:gd name="T23" fmla="*/ 89 h 300"/>
                <a:gd name="T24" fmla="*/ 149 w 209"/>
                <a:gd name="T25" fmla="*/ 96 h 300"/>
                <a:gd name="T26" fmla="*/ 184 w 209"/>
                <a:gd name="T27" fmla="*/ 105 h 300"/>
                <a:gd name="T28" fmla="*/ 204 w 209"/>
                <a:gd name="T29" fmla="*/ 126 h 300"/>
                <a:gd name="T30" fmla="*/ 209 w 209"/>
                <a:gd name="T31" fmla="*/ 149 h 300"/>
                <a:gd name="T32" fmla="*/ 197 w 209"/>
                <a:gd name="T33" fmla="*/ 170 h 300"/>
                <a:gd name="T34" fmla="*/ 180 w 209"/>
                <a:gd name="T35" fmla="*/ 195 h 300"/>
                <a:gd name="T36" fmla="*/ 160 w 209"/>
                <a:gd name="T37" fmla="*/ 215 h 300"/>
                <a:gd name="T38" fmla="*/ 165 w 209"/>
                <a:gd name="T39" fmla="*/ 222 h 300"/>
                <a:gd name="T40" fmla="*/ 185 w 209"/>
                <a:gd name="T41" fmla="*/ 240 h 300"/>
                <a:gd name="T42" fmla="*/ 192 w 209"/>
                <a:gd name="T43" fmla="*/ 256 h 300"/>
                <a:gd name="T44" fmla="*/ 189 w 209"/>
                <a:gd name="T45" fmla="*/ 276 h 300"/>
                <a:gd name="T46" fmla="*/ 181 w 209"/>
                <a:gd name="T47" fmla="*/ 293 h 300"/>
                <a:gd name="T48" fmla="*/ 159 w 209"/>
                <a:gd name="T49" fmla="*/ 300 h 300"/>
                <a:gd name="T50" fmla="*/ 120 w 209"/>
                <a:gd name="T51" fmla="*/ 293 h 300"/>
                <a:gd name="T52" fmla="*/ 94 w 209"/>
                <a:gd name="T53" fmla="*/ 269 h 300"/>
                <a:gd name="T54" fmla="*/ 81 w 209"/>
                <a:gd name="T55" fmla="*/ 270 h 300"/>
                <a:gd name="T56" fmla="*/ 67 w 209"/>
                <a:gd name="T57" fmla="*/ 274 h 300"/>
                <a:gd name="T58" fmla="*/ 41 w 209"/>
                <a:gd name="T59" fmla="*/ 272 h 300"/>
                <a:gd name="T60" fmla="*/ 21 w 209"/>
                <a:gd name="T61" fmla="*/ 259 h 300"/>
                <a:gd name="T62" fmla="*/ 3 w 209"/>
                <a:gd name="T63" fmla="*/ 230 h 300"/>
                <a:gd name="T64" fmla="*/ 9 w 209"/>
                <a:gd name="T65" fmla="*/ 203 h 300"/>
                <a:gd name="T66" fmla="*/ 23 w 209"/>
                <a:gd name="T67" fmla="*/ 192 h 300"/>
                <a:gd name="T68" fmla="*/ 20 w 209"/>
                <a:gd name="T69" fmla="*/ 180 h 300"/>
                <a:gd name="T70" fmla="*/ 3 w 209"/>
                <a:gd name="T71" fmla="*/ 149 h 300"/>
                <a:gd name="T72" fmla="*/ 0 w 209"/>
                <a:gd name="T73" fmla="*/ 128 h 300"/>
                <a:gd name="T74" fmla="*/ 9 w 209"/>
                <a:gd name="T75" fmla="*/ 107 h 300"/>
                <a:gd name="T76" fmla="*/ 26 w 209"/>
                <a:gd name="T77" fmla="*/ 97 h 300"/>
                <a:gd name="T78" fmla="*/ 41 w 209"/>
                <a:gd name="T79" fmla="*/ 91 h 3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209" h="300">
                  <a:moveTo>
                    <a:pt x="41" y="91"/>
                  </a:moveTo>
                  <a:lnTo>
                    <a:pt x="25" y="73"/>
                  </a:lnTo>
                  <a:lnTo>
                    <a:pt x="18" y="53"/>
                  </a:lnTo>
                  <a:lnTo>
                    <a:pt x="22" y="38"/>
                  </a:lnTo>
                  <a:lnTo>
                    <a:pt x="41" y="20"/>
                  </a:lnTo>
                  <a:lnTo>
                    <a:pt x="73" y="7"/>
                  </a:lnTo>
                  <a:lnTo>
                    <a:pt x="110" y="0"/>
                  </a:lnTo>
                  <a:lnTo>
                    <a:pt x="140" y="12"/>
                  </a:lnTo>
                  <a:lnTo>
                    <a:pt x="155" y="31"/>
                  </a:lnTo>
                  <a:lnTo>
                    <a:pt x="158" y="48"/>
                  </a:lnTo>
                  <a:lnTo>
                    <a:pt x="153" y="66"/>
                  </a:lnTo>
                  <a:lnTo>
                    <a:pt x="140" y="89"/>
                  </a:lnTo>
                  <a:lnTo>
                    <a:pt x="149" y="96"/>
                  </a:lnTo>
                  <a:lnTo>
                    <a:pt x="184" y="105"/>
                  </a:lnTo>
                  <a:lnTo>
                    <a:pt x="204" y="126"/>
                  </a:lnTo>
                  <a:lnTo>
                    <a:pt x="209" y="149"/>
                  </a:lnTo>
                  <a:lnTo>
                    <a:pt x="197" y="170"/>
                  </a:lnTo>
                  <a:lnTo>
                    <a:pt x="180" y="195"/>
                  </a:lnTo>
                  <a:lnTo>
                    <a:pt x="160" y="215"/>
                  </a:lnTo>
                  <a:lnTo>
                    <a:pt x="165" y="222"/>
                  </a:lnTo>
                  <a:lnTo>
                    <a:pt x="185" y="240"/>
                  </a:lnTo>
                  <a:lnTo>
                    <a:pt x="192" y="256"/>
                  </a:lnTo>
                  <a:lnTo>
                    <a:pt x="189" y="276"/>
                  </a:lnTo>
                  <a:lnTo>
                    <a:pt x="181" y="293"/>
                  </a:lnTo>
                  <a:lnTo>
                    <a:pt x="159" y="300"/>
                  </a:lnTo>
                  <a:lnTo>
                    <a:pt x="120" y="293"/>
                  </a:lnTo>
                  <a:lnTo>
                    <a:pt x="94" y="269"/>
                  </a:lnTo>
                  <a:lnTo>
                    <a:pt x="81" y="270"/>
                  </a:lnTo>
                  <a:lnTo>
                    <a:pt x="67" y="274"/>
                  </a:lnTo>
                  <a:lnTo>
                    <a:pt x="41" y="272"/>
                  </a:lnTo>
                  <a:lnTo>
                    <a:pt x="21" y="259"/>
                  </a:lnTo>
                  <a:lnTo>
                    <a:pt x="3" y="230"/>
                  </a:lnTo>
                  <a:lnTo>
                    <a:pt x="9" y="203"/>
                  </a:lnTo>
                  <a:lnTo>
                    <a:pt x="23" y="192"/>
                  </a:lnTo>
                  <a:lnTo>
                    <a:pt x="20" y="180"/>
                  </a:lnTo>
                  <a:lnTo>
                    <a:pt x="3" y="149"/>
                  </a:lnTo>
                  <a:lnTo>
                    <a:pt x="0" y="128"/>
                  </a:lnTo>
                  <a:lnTo>
                    <a:pt x="9" y="107"/>
                  </a:lnTo>
                  <a:lnTo>
                    <a:pt x="26" y="97"/>
                  </a:lnTo>
                  <a:lnTo>
                    <a:pt x="41" y="91"/>
                  </a:lnTo>
                  <a:close/>
                </a:path>
              </a:pathLst>
            </a:custGeom>
            <a:solidFill>
              <a:srgbClr val="33669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10291" name="Freeform 19"/>
            <p:cNvSpPr>
              <a:spLocks/>
            </p:cNvSpPr>
            <p:nvPr/>
          </p:nvSpPr>
          <p:spPr bwMode="auto">
            <a:xfrm>
              <a:off x="5251" y="2617"/>
              <a:ext cx="162" cy="276"/>
            </a:xfrm>
            <a:custGeom>
              <a:avLst/>
              <a:gdLst>
                <a:gd name="T0" fmla="*/ 14 w 162"/>
                <a:gd name="T1" fmla="*/ 82 h 276"/>
                <a:gd name="T2" fmla="*/ 52 w 162"/>
                <a:gd name="T3" fmla="*/ 74 h 276"/>
                <a:gd name="T4" fmla="*/ 80 w 162"/>
                <a:gd name="T5" fmla="*/ 68 h 276"/>
                <a:gd name="T6" fmla="*/ 79 w 162"/>
                <a:gd name="T7" fmla="*/ 38 h 276"/>
                <a:gd name="T8" fmla="*/ 69 w 162"/>
                <a:gd name="T9" fmla="*/ 19 h 276"/>
                <a:gd name="T10" fmla="*/ 57 w 162"/>
                <a:gd name="T11" fmla="*/ 5 h 276"/>
                <a:gd name="T12" fmla="*/ 71 w 162"/>
                <a:gd name="T13" fmla="*/ 0 h 276"/>
                <a:gd name="T14" fmla="*/ 88 w 162"/>
                <a:gd name="T15" fmla="*/ 19 h 276"/>
                <a:gd name="T16" fmla="*/ 95 w 162"/>
                <a:gd name="T17" fmla="*/ 44 h 276"/>
                <a:gd name="T18" fmla="*/ 93 w 162"/>
                <a:gd name="T19" fmla="*/ 71 h 276"/>
                <a:gd name="T20" fmla="*/ 120 w 162"/>
                <a:gd name="T21" fmla="*/ 77 h 276"/>
                <a:gd name="T22" fmla="*/ 142 w 162"/>
                <a:gd name="T23" fmla="*/ 85 h 276"/>
                <a:gd name="T24" fmla="*/ 138 w 162"/>
                <a:gd name="T25" fmla="*/ 93 h 276"/>
                <a:gd name="T26" fmla="*/ 113 w 162"/>
                <a:gd name="T27" fmla="*/ 90 h 276"/>
                <a:gd name="T28" fmla="*/ 100 w 162"/>
                <a:gd name="T29" fmla="*/ 86 h 276"/>
                <a:gd name="T30" fmla="*/ 112 w 162"/>
                <a:gd name="T31" fmla="*/ 115 h 276"/>
                <a:gd name="T32" fmla="*/ 111 w 162"/>
                <a:gd name="T33" fmla="*/ 152 h 276"/>
                <a:gd name="T34" fmla="*/ 108 w 162"/>
                <a:gd name="T35" fmla="*/ 194 h 276"/>
                <a:gd name="T36" fmla="*/ 131 w 162"/>
                <a:gd name="T37" fmla="*/ 197 h 276"/>
                <a:gd name="T38" fmla="*/ 162 w 162"/>
                <a:gd name="T39" fmla="*/ 213 h 276"/>
                <a:gd name="T40" fmla="*/ 162 w 162"/>
                <a:gd name="T41" fmla="*/ 224 h 276"/>
                <a:gd name="T42" fmla="*/ 139 w 162"/>
                <a:gd name="T43" fmla="*/ 216 h 276"/>
                <a:gd name="T44" fmla="*/ 107 w 162"/>
                <a:gd name="T45" fmla="*/ 207 h 276"/>
                <a:gd name="T46" fmla="*/ 94 w 162"/>
                <a:gd name="T47" fmla="*/ 241 h 276"/>
                <a:gd name="T48" fmla="*/ 83 w 162"/>
                <a:gd name="T49" fmla="*/ 276 h 276"/>
                <a:gd name="T50" fmla="*/ 69 w 162"/>
                <a:gd name="T51" fmla="*/ 275 h 276"/>
                <a:gd name="T52" fmla="*/ 77 w 162"/>
                <a:gd name="T53" fmla="*/ 253 h 276"/>
                <a:gd name="T54" fmla="*/ 81 w 162"/>
                <a:gd name="T55" fmla="*/ 226 h 276"/>
                <a:gd name="T56" fmla="*/ 88 w 162"/>
                <a:gd name="T57" fmla="*/ 208 h 276"/>
                <a:gd name="T58" fmla="*/ 58 w 162"/>
                <a:gd name="T59" fmla="*/ 205 h 276"/>
                <a:gd name="T60" fmla="*/ 28 w 162"/>
                <a:gd name="T61" fmla="*/ 202 h 276"/>
                <a:gd name="T62" fmla="*/ 2 w 162"/>
                <a:gd name="T63" fmla="*/ 194 h 276"/>
                <a:gd name="T64" fmla="*/ 0 w 162"/>
                <a:gd name="T65" fmla="*/ 185 h 276"/>
                <a:gd name="T66" fmla="*/ 26 w 162"/>
                <a:gd name="T67" fmla="*/ 189 h 276"/>
                <a:gd name="T68" fmla="*/ 51 w 162"/>
                <a:gd name="T69" fmla="*/ 192 h 276"/>
                <a:gd name="T70" fmla="*/ 88 w 162"/>
                <a:gd name="T71" fmla="*/ 191 h 276"/>
                <a:gd name="T72" fmla="*/ 93 w 162"/>
                <a:gd name="T73" fmla="*/ 164 h 276"/>
                <a:gd name="T74" fmla="*/ 90 w 162"/>
                <a:gd name="T75" fmla="*/ 137 h 276"/>
                <a:gd name="T76" fmla="*/ 86 w 162"/>
                <a:gd name="T77" fmla="*/ 109 h 276"/>
                <a:gd name="T78" fmla="*/ 78 w 162"/>
                <a:gd name="T79" fmla="*/ 83 h 276"/>
                <a:gd name="T80" fmla="*/ 14 w 162"/>
                <a:gd name="T81" fmla="*/ 95 h 276"/>
                <a:gd name="T82" fmla="*/ 14 w 162"/>
                <a:gd name="T83" fmla="*/ 82 h 2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162" h="276">
                  <a:moveTo>
                    <a:pt x="14" y="82"/>
                  </a:moveTo>
                  <a:lnTo>
                    <a:pt x="52" y="74"/>
                  </a:lnTo>
                  <a:lnTo>
                    <a:pt x="80" y="68"/>
                  </a:lnTo>
                  <a:lnTo>
                    <a:pt x="79" y="38"/>
                  </a:lnTo>
                  <a:lnTo>
                    <a:pt x="69" y="19"/>
                  </a:lnTo>
                  <a:lnTo>
                    <a:pt x="57" y="5"/>
                  </a:lnTo>
                  <a:lnTo>
                    <a:pt x="71" y="0"/>
                  </a:lnTo>
                  <a:lnTo>
                    <a:pt x="88" y="19"/>
                  </a:lnTo>
                  <a:lnTo>
                    <a:pt x="95" y="44"/>
                  </a:lnTo>
                  <a:lnTo>
                    <a:pt x="93" y="71"/>
                  </a:lnTo>
                  <a:lnTo>
                    <a:pt x="120" y="77"/>
                  </a:lnTo>
                  <a:lnTo>
                    <a:pt x="142" y="85"/>
                  </a:lnTo>
                  <a:lnTo>
                    <a:pt x="138" y="93"/>
                  </a:lnTo>
                  <a:lnTo>
                    <a:pt x="113" y="90"/>
                  </a:lnTo>
                  <a:lnTo>
                    <a:pt x="100" y="86"/>
                  </a:lnTo>
                  <a:lnTo>
                    <a:pt x="112" y="115"/>
                  </a:lnTo>
                  <a:lnTo>
                    <a:pt x="111" y="152"/>
                  </a:lnTo>
                  <a:lnTo>
                    <a:pt x="108" y="194"/>
                  </a:lnTo>
                  <a:lnTo>
                    <a:pt x="131" y="197"/>
                  </a:lnTo>
                  <a:lnTo>
                    <a:pt x="162" y="213"/>
                  </a:lnTo>
                  <a:lnTo>
                    <a:pt x="162" y="224"/>
                  </a:lnTo>
                  <a:lnTo>
                    <a:pt x="139" y="216"/>
                  </a:lnTo>
                  <a:lnTo>
                    <a:pt x="107" y="207"/>
                  </a:lnTo>
                  <a:lnTo>
                    <a:pt x="94" y="241"/>
                  </a:lnTo>
                  <a:lnTo>
                    <a:pt x="83" y="276"/>
                  </a:lnTo>
                  <a:lnTo>
                    <a:pt x="69" y="275"/>
                  </a:lnTo>
                  <a:lnTo>
                    <a:pt x="77" y="253"/>
                  </a:lnTo>
                  <a:lnTo>
                    <a:pt x="81" y="226"/>
                  </a:lnTo>
                  <a:lnTo>
                    <a:pt x="88" y="208"/>
                  </a:lnTo>
                  <a:lnTo>
                    <a:pt x="58" y="205"/>
                  </a:lnTo>
                  <a:lnTo>
                    <a:pt x="28" y="202"/>
                  </a:lnTo>
                  <a:lnTo>
                    <a:pt x="2" y="194"/>
                  </a:lnTo>
                  <a:lnTo>
                    <a:pt x="0" y="185"/>
                  </a:lnTo>
                  <a:lnTo>
                    <a:pt x="26" y="189"/>
                  </a:lnTo>
                  <a:lnTo>
                    <a:pt x="51" y="192"/>
                  </a:lnTo>
                  <a:lnTo>
                    <a:pt x="88" y="191"/>
                  </a:lnTo>
                  <a:lnTo>
                    <a:pt x="93" y="164"/>
                  </a:lnTo>
                  <a:lnTo>
                    <a:pt x="90" y="137"/>
                  </a:lnTo>
                  <a:lnTo>
                    <a:pt x="86" y="109"/>
                  </a:lnTo>
                  <a:lnTo>
                    <a:pt x="78" y="83"/>
                  </a:lnTo>
                  <a:lnTo>
                    <a:pt x="14" y="95"/>
                  </a:lnTo>
                  <a:lnTo>
                    <a:pt x="14" y="82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310306" name="Group 34"/>
          <p:cNvGrpSpPr>
            <a:grpSpLocks/>
          </p:cNvGrpSpPr>
          <p:nvPr/>
        </p:nvGrpSpPr>
        <p:grpSpPr bwMode="auto">
          <a:xfrm>
            <a:off x="7677150" y="3654425"/>
            <a:ext cx="1204913" cy="1808163"/>
            <a:chOff x="4836" y="2302"/>
            <a:chExt cx="759" cy="1139"/>
          </a:xfrm>
        </p:grpSpPr>
        <p:sp>
          <p:nvSpPr>
            <p:cNvPr id="310293" name="Freeform 21"/>
            <p:cNvSpPr>
              <a:spLocks/>
            </p:cNvSpPr>
            <p:nvPr/>
          </p:nvSpPr>
          <p:spPr bwMode="auto">
            <a:xfrm>
              <a:off x="5057" y="2350"/>
              <a:ext cx="268" cy="229"/>
            </a:xfrm>
            <a:custGeom>
              <a:avLst/>
              <a:gdLst>
                <a:gd name="T0" fmla="*/ 101 w 268"/>
                <a:gd name="T1" fmla="*/ 107 h 229"/>
                <a:gd name="T2" fmla="*/ 109 w 268"/>
                <a:gd name="T3" fmla="*/ 67 h 229"/>
                <a:gd name="T4" fmla="*/ 123 w 268"/>
                <a:gd name="T5" fmla="*/ 39 h 229"/>
                <a:gd name="T6" fmla="*/ 151 w 268"/>
                <a:gd name="T7" fmla="*/ 14 h 229"/>
                <a:gd name="T8" fmla="*/ 175 w 268"/>
                <a:gd name="T9" fmla="*/ 8 h 229"/>
                <a:gd name="T10" fmla="*/ 202 w 268"/>
                <a:gd name="T11" fmla="*/ 0 h 229"/>
                <a:gd name="T12" fmla="*/ 228 w 268"/>
                <a:gd name="T13" fmla="*/ 8 h 229"/>
                <a:gd name="T14" fmla="*/ 252 w 268"/>
                <a:gd name="T15" fmla="*/ 26 h 229"/>
                <a:gd name="T16" fmla="*/ 264 w 268"/>
                <a:gd name="T17" fmla="*/ 62 h 229"/>
                <a:gd name="T18" fmla="*/ 268 w 268"/>
                <a:gd name="T19" fmla="*/ 104 h 229"/>
                <a:gd name="T20" fmla="*/ 264 w 268"/>
                <a:gd name="T21" fmla="*/ 148 h 229"/>
                <a:gd name="T22" fmla="*/ 250 w 268"/>
                <a:gd name="T23" fmla="*/ 184 h 229"/>
                <a:gd name="T24" fmla="*/ 234 w 268"/>
                <a:gd name="T25" fmla="*/ 210 h 229"/>
                <a:gd name="T26" fmla="*/ 207 w 268"/>
                <a:gd name="T27" fmla="*/ 225 h 229"/>
                <a:gd name="T28" fmla="*/ 184 w 268"/>
                <a:gd name="T29" fmla="*/ 229 h 229"/>
                <a:gd name="T30" fmla="*/ 154 w 268"/>
                <a:gd name="T31" fmla="*/ 228 h 229"/>
                <a:gd name="T32" fmla="*/ 133 w 268"/>
                <a:gd name="T33" fmla="*/ 211 h 229"/>
                <a:gd name="T34" fmla="*/ 114 w 268"/>
                <a:gd name="T35" fmla="*/ 187 h 229"/>
                <a:gd name="T36" fmla="*/ 101 w 268"/>
                <a:gd name="T37" fmla="*/ 157 h 229"/>
                <a:gd name="T38" fmla="*/ 99 w 268"/>
                <a:gd name="T39" fmla="*/ 136 h 229"/>
                <a:gd name="T40" fmla="*/ 56 w 268"/>
                <a:gd name="T41" fmla="*/ 142 h 229"/>
                <a:gd name="T42" fmla="*/ 17 w 268"/>
                <a:gd name="T43" fmla="*/ 157 h 229"/>
                <a:gd name="T44" fmla="*/ 5 w 268"/>
                <a:gd name="T45" fmla="*/ 154 h 229"/>
                <a:gd name="T46" fmla="*/ 0 w 268"/>
                <a:gd name="T47" fmla="*/ 129 h 229"/>
                <a:gd name="T48" fmla="*/ 26 w 268"/>
                <a:gd name="T49" fmla="*/ 117 h 229"/>
                <a:gd name="T50" fmla="*/ 53 w 268"/>
                <a:gd name="T51" fmla="*/ 113 h 229"/>
                <a:gd name="T52" fmla="*/ 101 w 268"/>
                <a:gd name="T53" fmla="*/ 107 h 2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268" h="229">
                  <a:moveTo>
                    <a:pt x="101" y="107"/>
                  </a:moveTo>
                  <a:lnTo>
                    <a:pt x="109" y="67"/>
                  </a:lnTo>
                  <a:lnTo>
                    <a:pt x="123" y="39"/>
                  </a:lnTo>
                  <a:lnTo>
                    <a:pt x="151" y="14"/>
                  </a:lnTo>
                  <a:lnTo>
                    <a:pt x="175" y="8"/>
                  </a:lnTo>
                  <a:lnTo>
                    <a:pt x="202" y="0"/>
                  </a:lnTo>
                  <a:lnTo>
                    <a:pt x="228" y="8"/>
                  </a:lnTo>
                  <a:lnTo>
                    <a:pt x="252" y="26"/>
                  </a:lnTo>
                  <a:lnTo>
                    <a:pt x="264" y="62"/>
                  </a:lnTo>
                  <a:lnTo>
                    <a:pt x="268" y="104"/>
                  </a:lnTo>
                  <a:lnTo>
                    <a:pt x="264" y="148"/>
                  </a:lnTo>
                  <a:lnTo>
                    <a:pt x="250" y="184"/>
                  </a:lnTo>
                  <a:lnTo>
                    <a:pt x="234" y="210"/>
                  </a:lnTo>
                  <a:lnTo>
                    <a:pt x="207" y="225"/>
                  </a:lnTo>
                  <a:lnTo>
                    <a:pt x="184" y="229"/>
                  </a:lnTo>
                  <a:lnTo>
                    <a:pt x="154" y="228"/>
                  </a:lnTo>
                  <a:lnTo>
                    <a:pt x="133" y="211"/>
                  </a:lnTo>
                  <a:lnTo>
                    <a:pt x="114" y="187"/>
                  </a:lnTo>
                  <a:lnTo>
                    <a:pt x="101" y="157"/>
                  </a:lnTo>
                  <a:lnTo>
                    <a:pt x="99" y="136"/>
                  </a:lnTo>
                  <a:lnTo>
                    <a:pt x="56" y="142"/>
                  </a:lnTo>
                  <a:lnTo>
                    <a:pt x="17" y="157"/>
                  </a:lnTo>
                  <a:lnTo>
                    <a:pt x="5" y="154"/>
                  </a:lnTo>
                  <a:lnTo>
                    <a:pt x="0" y="129"/>
                  </a:lnTo>
                  <a:lnTo>
                    <a:pt x="26" y="117"/>
                  </a:lnTo>
                  <a:lnTo>
                    <a:pt x="53" y="113"/>
                  </a:lnTo>
                  <a:lnTo>
                    <a:pt x="101" y="107"/>
                  </a:lnTo>
                  <a:close/>
                </a:path>
              </a:pathLst>
            </a:custGeom>
            <a:solidFill>
              <a:schemeClr val="folHlink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10294" name="Freeform 22"/>
            <p:cNvSpPr>
              <a:spLocks/>
            </p:cNvSpPr>
            <p:nvPr/>
          </p:nvSpPr>
          <p:spPr bwMode="auto">
            <a:xfrm>
              <a:off x="5143" y="2592"/>
              <a:ext cx="196" cy="409"/>
            </a:xfrm>
            <a:custGeom>
              <a:avLst/>
              <a:gdLst>
                <a:gd name="T0" fmla="*/ 5 w 196"/>
                <a:gd name="T1" fmla="*/ 62 h 409"/>
                <a:gd name="T2" fmla="*/ 23 w 196"/>
                <a:gd name="T3" fmla="*/ 27 h 409"/>
                <a:gd name="T4" fmla="*/ 54 w 196"/>
                <a:gd name="T5" fmla="*/ 6 h 409"/>
                <a:gd name="T6" fmla="*/ 83 w 196"/>
                <a:gd name="T7" fmla="*/ 0 h 409"/>
                <a:gd name="T8" fmla="*/ 109 w 196"/>
                <a:gd name="T9" fmla="*/ 6 h 409"/>
                <a:gd name="T10" fmla="*/ 128 w 196"/>
                <a:gd name="T11" fmla="*/ 19 h 409"/>
                <a:gd name="T12" fmla="*/ 136 w 196"/>
                <a:gd name="T13" fmla="*/ 45 h 409"/>
                <a:gd name="T14" fmla="*/ 144 w 196"/>
                <a:gd name="T15" fmla="*/ 75 h 409"/>
                <a:gd name="T16" fmla="*/ 139 w 196"/>
                <a:gd name="T17" fmla="*/ 112 h 409"/>
                <a:gd name="T18" fmla="*/ 131 w 196"/>
                <a:gd name="T19" fmla="*/ 158 h 409"/>
                <a:gd name="T20" fmla="*/ 133 w 196"/>
                <a:gd name="T21" fmla="*/ 206 h 409"/>
                <a:gd name="T22" fmla="*/ 144 w 196"/>
                <a:gd name="T23" fmla="*/ 261 h 409"/>
                <a:gd name="T24" fmla="*/ 164 w 196"/>
                <a:gd name="T25" fmla="*/ 291 h 409"/>
                <a:gd name="T26" fmla="*/ 185 w 196"/>
                <a:gd name="T27" fmla="*/ 309 h 409"/>
                <a:gd name="T28" fmla="*/ 194 w 196"/>
                <a:gd name="T29" fmla="*/ 332 h 409"/>
                <a:gd name="T30" fmla="*/ 196 w 196"/>
                <a:gd name="T31" fmla="*/ 365 h 409"/>
                <a:gd name="T32" fmla="*/ 182 w 196"/>
                <a:gd name="T33" fmla="*/ 391 h 409"/>
                <a:gd name="T34" fmla="*/ 136 w 196"/>
                <a:gd name="T35" fmla="*/ 409 h 409"/>
                <a:gd name="T36" fmla="*/ 105 w 196"/>
                <a:gd name="T37" fmla="*/ 396 h 409"/>
                <a:gd name="T38" fmla="*/ 83 w 196"/>
                <a:gd name="T39" fmla="*/ 393 h 409"/>
                <a:gd name="T40" fmla="*/ 49 w 196"/>
                <a:gd name="T41" fmla="*/ 365 h 409"/>
                <a:gd name="T42" fmla="*/ 22 w 196"/>
                <a:gd name="T43" fmla="*/ 322 h 409"/>
                <a:gd name="T44" fmla="*/ 8 w 196"/>
                <a:gd name="T45" fmla="*/ 265 h 409"/>
                <a:gd name="T46" fmla="*/ 0 w 196"/>
                <a:gd name="T47" fmla="*/ 214 h 409"/>
                <a:gd name="T48" fmla="*/ 3 w 196"/>
                <a:gd name="T49" fmla="*/ 156 h 409"/>
                <a:gd name="T50" fmla="*/ 0 w 196"/>
                <a:gd name="T51" fmla="*/ 96 h 409"/>
                <a:gd name="T52" fmla="*/ 5 w 196"/>
                <a:gd name="T53" fmla="*/ 62 h 4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196" h="409">
                  <a:moveTo>
                    <a:pt x="5" y="62"/>
                  </a:moveTo>
                  <a:lnTo>
                    <a:pt x="23" y="27"/>
                  </a:lnTo>
                  <a:lnTo>
                    <a:pt x="54" y="6"/>
                  </a:lnTo>
                  <a:lnTo>
                    <a:pt x="83" y="0"/>
                  </a:lnTo>
                  <a:lnTo>
                    <a:pt x="109" y="6"/>
                  </a:lnTo>
                  <a:lnTo>
                    <a:pt x="128" y="19"/>
                  </a:lnTo>
                  <a:lnTo>
                    <a:pt x="136" y="45"/>
                  </a:lnTo>
                  <a:lnTo>
                    <a:pt x="144" y="75"/>
                  </a:lnTo>
                  <a:lnTo>
                    <a:pt x="139" y="112"/>
                  </a:lnTo>
                  <a:lnTo>
                    <a:pt x="131" y="158"/>
                  </a:lnTo>
                  <a:lnTo>
                    <a:pt x="133" y="206"/>
                  </a:lnTo>
                  <a:lnTo>
                    <a:pt x="144" y="261"/>
                  </a:lnTo>
                  <a:lnTo>
                    <a:pt x="164" y="291"/>
                  </a:lnTo>
                  <a:lnTo>
                    <a:pt x="185" y="309"/>
                  </a:lnTo>
                  <a:lnTo>
                    <a:pt x="194" y="332"/>
                  </a:lnTo>
                  <a:lnTo>
                    <a:pt x="196" y="365"/>
                  </a:lnTo>
                  <a:lnTo>
                    <a:pt x="182" y="391"/>
                  </a:lnTo>
                  <a:lnTo>
                    <a:pt x="136" y="409"/>
                  </a:lnTo>
                  <a:lnTo>
                    <a:pt x="105" y="396"/>
                  </a:lnTo>
                  <a:lnTo>
                    <a:pt x="83" y="393"/>
                  </a:lnTo>
                  <a:lnTo>
                    <a:pt x="49" y="365"/>
                  </a:lnTo>
                  <a:lnTo>
                    <a:pt x="22" y="322"/>
                  </a:lnTo>
                  <a:lnTo>
                    <a:pt x="8" y="265"/>
                  </a:lnTo>
                  <a:lnTo>
                    <a:pt x="0" y="214"/>
                  </a:lnTo>
                  <a:lnTo>
                    <a:pt x="3" y="156"/>
                  </a:lnTo>
                  <a:lnTo>
                    <a:pt x="0" y="96"/>
                  </a:lnTo>
                  <a:lnTo>
                    <a:pt x="5" y="62"/>
                  </a:lnTo>
                  <a:close/>
                </a:path>
              </a:pathLst>
            </a:custGeom>
            <a:solidFill>
              <a:schemeClr val="folHlink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10295" name="Freeform 23"/>
            <p:cNvSpPr>
              <a:spLocks/>
            </p:cNvSpPr>
            <p:nvPr/>
          </p:nvSpPr>
          <p:spPr bwMode="auto">
            <a:xfrm>
              <a:off x="4836" y="2604"/>
              <a:ext cx="385" cy="250"/>
            </a:xfrm>
            <a:custGeom>
              <a:avLst/>
              <a:gdLst>
                <a:gd name="T0" fmla="*/ 291 w 385"/>
                <a:gd name="T1" fmla="*/ 73 h 250"/>
                <a:gd name="T2" fmla="*/ 319 w 385"/>
                <a:gd name="T3" fmla="*/ 28 h 250"/>
                <a:gd name="T4" fmla="*/ 365 w 385"/>
                <a:gd name="T5" fmla="*/ 0 h 250"/>
                <a:gd name="T6" fmla="*/ 385 w 385"/>
                <a:gd name="T7" fmla="*/ 20 h 250"/>
                <a:gd name="T8" fmla="*/ 383 w 385"/>
                <a:gd name="T9" fmla="*/ 71 h 250"/>
                <a:gd name="T10" fmla="*/ 341 w 385"/>
                <a:gd name="T11" fmla="*/ 113 h 250"/>
                <a:gd name="T12" fmla="*/ 309 w 385"/>
                <a:gd name="T13" fmla="*/ 152 h 250"/>
                <a:gd name="T14" fmla="*/ 269 w 385"/>
                <a:gd name="T15" fmla="*/ 202 h 250"/>
                <a:gd name="T16" fmla="*/ 225 w 385"/>
                <a:gd name="T17" fmla="*/ 227 h 250"/>
                <a:gd name="T18" fmla="*/ 158 w 385"/>
                <a:gd name="T19" fmla="*/ 241 h 250"/>
                <a:gd name="T20" fmla="*/ 85 w 385"/>
                <a:gd name="T21" fmla="*/ 244 h 250"/>
                <a:gd name="T22" fmla="*/ 45 w 385"/>
                <a:gd name="T23" fmla="*/ 250 h 250"/>
                <a:gd name="T24" fmla="*/ 0 w 385"/>
                <a:gd name="T25" fmla="*/ 231 h 250"/>
                <a:gd name="T26" fmla="*/ 4 w 385"/>
                <a:gd name="T27" fmla="*/ 210 h 250"/>
                <a:gd name="T28" fmla="*/ 30 w 385"/>
                <a:gd name="T29" fmla="*/ 187 h 250"/>
                <a:gd name="T30" fmla="*/ 67 w 385"/>
                <a:gd name="T31" fmla="*/ 179 h 250"/>
                <a:gd name="T32" fmla="*/ 85 w 385"/>
                <a:gd name="T33" fmla="*/ 215 h 250"/>
                <a:gd name="T34" fmla="*/ 112 w 385"/>
                <a:gd name="T35" fmla="*/ 220 h 250"/>
                <a:gd name="T36" fmla="*/ 177 w 385"/>
                <a:gd name="T37" fmla="*/ 208 h 250"/>
                <a:gd name="T38" fmla="*/ 230 w 385"/>
                <a:gd name="T39" fmla="*/ 182 h 250"/>
                <a:gd name="T40" fmla="*/ 256 w 385"/>
                <a:gd name="T41" fmla="*/ 152 h 250"/>
                <a:gd name="T42" fmla="*/ 278 w 385"/>
                <a:gd name="T43" fmla="*/ 103 h 250"/>
                <a:gd name="T44" fmla="*/ 291 w 385"/>
                <a:gd name="T45" fmla="*/ 73 h 2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385" h="250">
                  <a:moveTo>
                    <a:pt x="291" y="73"/>
                  </a:moveTo>
                  <a:lnTo>
                    <a:pt x="319" y="28"/>
                  </a:lnTo>
                  <a:lnTo>
                    <a:pt x="365" y="0"/>
                  </a:lnTo>
                  <a:lnTo>
                    <a:pt x="385" y="20"/>
                  </a:lnTo>
                  <a:lnTo>
                    <a:pt x="383" y="71"/>
                  </a:lnTo>
                  <a:lnTo>
                    <a:pt x="341" y="113"/>
                  </a:lnTo>
                  <a:lnTo>
                    <a:pt x="309" y="152"/>
                  </a:lnTo>
                  <a:lnTo>
                    <a:pt x="269" y="202"/>
                  </a:lnTo>
                  <a:lnTo>
                    <a:pt x="225" y="227"/>
                  </a:lnTo>
                  <a:lnTo>
                    <a:pt x="158" y="241"/>
                  </a:lnTo>
                  <a:lnTo>
                    <a:pt x="85" y="244"/>
                  </a:lnTo>
                  <a:lnTo>
                    <a:pt x="45" y="250"/>
                  </a:lnTo>
                  <a:lnTo>
                    <a:pt x="0" y="231"/>
                  </a:lnTo>
                  <a:lnTo>
                    <a:pt x="4" y="210"/>
                  </a:lnTo>
                  <a:lnTo>
                    <a:pt x="30" y="187"/>
                  </a:lnTo>
                  <a:lnTo>
                    <a:pt x="67" y="179"/>
                  </a:lnTo>
                  <a:lnTo>
                    <a:pt x="85" y="215"/>
                  </a:lnTo>
                  <a:lnTo>
                    <a:pt x="112" y="220"/>
                  </a:lnTo>
                  <a:lnTo>
                    <a:pt x="177" y="208"/>
                  </a:lnTo>
                  <a:lnTo>
                    <a:pt x="230" y="182"/>
                  </a:lnTo>
                  <a:lnTo>
                    <a:pt x="256" y="152"/>
                  </a:lnTo>
                  <a:lnTo>
                    <a:pt x="278" y="103"/>
                  </a:lnTo>
                  <a:lnTo>
                    <a:pt x="291" y="73"/>
                  </a:lnTo>
                  <a:close/>
                </a:path>
              </a:pathLst>
            </a:custGeom>
            <a:solidFill>
              <a:schemeClr val="folHlink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10296" name="Freeform 24"/>
            <p:cNvSpPr>
              <a:spLocks/>
            </p:cNvSpPr>
            <p:nvPr/>
          </p:nvSpPr>
          <p:spPr bwMode="auto">
            <a:xfrm>
              <a:off x="5234" y="2302"/>
              <a:ext cx="361" cy="375"/>
            </a:xfrm>
            <a:custGeom>
              <a:avLst/>
              <a:gdLst>
                <a:gd name="T0" fmla="*/ 8 w 361"/>
                <a:gd name="T1" fmla="*/ 369 h 375"/>
                <a:gd name="T2" fmla="*/ 0 w 361"/>
                <a:gd name="T3" fmla="*/ 345 h 375"/>
                <a:gd name="T4" fmla="*/ 26 w 361"/>
                <a:gd name="T5" fmla="*/ 318 h 375"/>
                <a:gd name="T6" fmla="*/ 90 w 361"/>
                <a:gd name="T7" fmla="*/ 265 h 375"/>
                <a:gd name="T8" fmla="*/ 140 w 361"/>
                <a:gd name="T9" fmla="*/ 234 h 375"/>
                <a:gd name="T10" fmla="*/ 177 w 361"/>
                <a:gd name="T11" fmla="*/ 205 h 375"/>
                <a:gd name="T12" fmla="*/ 201 w 361"/>
                <a:gd name="T13" fmla="*/ 183 h 375"/>
                <a:gd name="T14" fmla="*/ 214 w 361"/>
                <a:gd name="T15" fmla="*/ 157 h 375"/>
                <a:gd name="T16" fmla="*/ 222 w 361"/>
                <a:gd name="T17" fmla="*/ 108 h 375"/>
                <a:gd name="T18" fmla="*/ 232 w 361"/>
                <a:gd name="T19" fmla="*/ 73 h 375"/>
                <a:gd name="T20" fmla="*/ 253 w 361"/>
                <a:gd name="T21" fmla="*/ 39 h 375"/>
                <a:gd name="T22" fmla="*/ 270 w 361"/>
                <a:gd name="T23" fmla="*/ 5 h 375"/>
                <a:gd name="T24" fmla="*/ 283 w 361"/>
                <a:gd name="T25" fmla="*/ 0 h 375"/>
                <a:gd name="T26" fmla="*/ 293 w 361"/>
                <a:gd name="T27" fmla="*/ 12 h 375"/>
                <a:gd name="T28" fmla="*/ 283 w 361"/>
                <a:gd name="T29" fmla="*/ 34 h 375"/>
                <a:gd name="T30" fmla="*/ 264 w 361"/>
                <a:gd name="T31" fmla="*/ 55 h 375"/>
                <a:gd name="T32" fmla="*/ 278 w 361"/>
                <a:gd name="T33" fmla="*/ 68 h 375"/>
                <a:gd name="T34" fmla="*/ 323 w 361"/>
                <a:gd name="T35" fmla="*/ 62 h 375"/>
                <a:gd name="T36" fmla="*/ 337 w 361"/>
                <a:gd name="T37" fmla="*/ 48 h 375"/>
                <a:gd name="T38" fmla="*/ 356 w 361"/>
                <a:gd name="T39" fmla="*/ 62 h 375"/>
                <a:gd name="T40" fmla="*/ 343 w 361"/>
                <a:gd name="T41" fmla="*/ 79 h 375"/>
                <a:gd name="T42" fmla="*/ 306 w 361"/>
                <a:gd name="T43" fmla="*/ 83 h 375"/>
                <a:gd name="T44" fmla="*/ 335 w 361"/>
                <a:gd name="T45" fmla="*/ 88 h 375"/>
                <a:gd name="T46" fmla="*/ 361 w 361"/>
                <a:gd name="T47" fmla="*/ 86 h 375"/>
                <a:gd name="T48" fmla="*/ 361 w 361"/>
                <a:gd name="T49" fmla="*/ 108 h 375"/>
                <a:gd name="T50" fmla="*/ 327 w 361"/>
                <a:gd name="T51" fmla="*/ 108 h 375"/>
                <a:gd name="T52" fmla="*/ 291 w 361"/>
                <a:gd name="T53" fmla="*/ 104 h 375"/>
                <a:gd name="T54" fmla="*/ 253 w 361"/>
                <a:gd name="T55" fmla="*/ 104 h 375"/>
                <a:gd name="T56" fmla="*/ 243 w 361"/>
                <a:gd name="T57" fmla="*/ 117 h 375"/>
                <a:gd name="T58" fmla="*/ 240 w 361"/>
                <a:gd name="T59" fmla="*/ 154 h 375"/>
                <a:gd name="T60" fmla="*/ 232 w 361"/>
                <a:gd name="T61" fmla="*/ 190 h 375"/>
                <a:gd name="T62" fmla="*/ 209 w 361"/>
                <a:gd name="T63" fmla="*/ 218 h 375"/>
                <a:gd name="T64" fmla="*/ 164 w 361"/>
                <a:gd name="T65" fmla="*/ 258 h 375"/>
                <a:gd name="T66" fmla="*/ 113 w 361"/>
                <a:gd name="T67" fmla="*/ 300 h 375"/>
                <a:gd name="T68" fmla="*/ 74 w 361"/>
                <a:gd name="T69" fmla="*/ 348 h 375"/>
                <a:gd name="T70" fmla="*/ 55 w 361"/>
                <a:gd name="T71" fmla="*/ 375 h 375"/>
                <a:gd name="T72" fmla="*/ 8 w 361"/>
                <a:gd name="T73" fmla="*/ 369 h 3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361" h="375">
                  <a:moveTo>
                    <a:pt x="8" y="369"/>
                  </a:moveTo>
                  <a:lnTo>
                    <a:pt x="0" y="345"/>
                  </a:lnTo>
                  <a:lnTo>
                    <a:pt x="26" y="318"/>
                  </a:lnTo>
                  <a:lnTo>
                    <a:pt x="90" y="265"/>
                  </a:lnTo>
                  <a:lnTo>
                    <a:pt x="140" y="234"/>
                  </a:lnTo>
                  <a:lnTo>
                    <a:pt x="177" y="205"/>
                  </a:lnTo>
                  <a:lnTo>
                    <a:pt x="201" y="183"/>
                  </a:lnTo>
                  <a:lnTo>
                    <a:pt x="214" y="157"/>
                  </a:lnTo>
                  <a:lnTo>
                    <a:pt x="222" y="108"/>
                  </a:lnTo>
                  <a:lnTo>
                    <a:pt x="232" y="73"/>
                  </a:lnTo>
                  <a:lnTo>
                    <a:pt x="253" y="39"/>
                  </a:lnTo>
                  <a:lnTo>
                    <a:pt x="270" y="5"/>
                  </a:lnTo>
                  <a:lnTo>
                    <a:pt x="283" y="0"/>
                  </a:lnTo>
                  <a:lnTo>
                    <a:pt x="293" y="12"/>
                  </a:lnTo>
                  <a:lnTo>
                    <a:pt x="283" y="34"/>
                  </a:lnTo>
                  <a:lnTo>
                    <a:pt x="264" y="55"/>
                  </a:lnTo>
                  <a:lnTo>
                    <a:pt x="278" y="68"/>
                  </a:lnTo>
                  <a:lnTo>
                    <a:pt x="323" y="62"/>
                  </a:lnTo>
                  <a:lnTo>
                    <a:pt x="337" y="48"/>
                  </a:lnTo>
                  <a:lnTo>
                    <a:pt x="356" y="62"/>
                  </a:lnTo>
                  <a:lnTo>
                    <a:pt x="343" y="79"/>
                  </a:lnTo>
                  <a:lnTo>
                    <a:pt x="306" y="83"/>
                  </a:lnTo>
                  <a:lnTo>
                    <a:pt x="335" y="88"/>
                  </a:lnTo>
                  <a:lnTo>
                    <a:pt x="361" y="86"/>
                  </a:lnTo>
                  <a:lnTo>
                    <a:pt x="361" y="108"/>
                  </a:lnTo>
                  <a:lnTo>
                    <a:pt x="327" y="108"/>
                  </a:lnTo>
                  <a:lnTo>
                    <a:pt x="291" y="104"/>
                  </a:lnTo>
                  <a:lnTo>
                    <a:pt x="253" y="104"/>
                  </a:lnTo>
                  <a:lnTo>
                    <a:pt x="243" y="117"/>
                  </a:lnTo>
                  <a:lnTo>
                    <a:pt x="240" y="154"/>
                  </a:lnTo>
                  <a:lnTo>
                    <a:pt x="232" y="190"/>
                  </a:lnTo>
                  <a:lnTo>
                    <a:pt x="209" y="218"/>
                  </a:lnTo>
                  <a:lnTo>
                    <a:pt x="164" y="258"/>
                  </a:lnTo>
                  <a:lnTo>
                    <a:pt x="113" y="300"/>
                  </a:lnTo>
                  <a:lnTo>
                    <a:pt x="74" y="348"/>
                  </a:lnTo>
                  <a:lnTo>
                    <a:pt x="55" y="375"/>
                  </a:lnTo>
                  <a:lnTo>
                    <a:pt x="8" y="369"/>
                  </a:lnTo>
                  <a:close/>
                </a:path>
              </a:pathLst>
            </a:custGeom>
            <a:solidFill>
              <a:schemeClr val="folHlink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10297" name="Freeform 25"/>
            <p:cNvSpPr>
              <a:spLocks/>
            </p:cNvSpPr>
            <p:nvPr/>
          </p:nvSpPr>
          <p:spPr bwMode="auto">
            <a:xfrm>
              <a:off x="5081" y="2884"/>
              <a:ext cx="177" cy="512"/>
            </a:xfrm>
            <a:custGeom>
              <a:avLst/>
              <a:gdLst>
                <a:gd name="T0" fmla="*/ 90 w 177"/>
                <a:gd name="T1" fmla="*/ 117 h 512"/>
                <a:gd name="T2" fmla="*/ 104 w 177"/>
                <a:gd name="T3" fmla="*/ 26 h 512"/>
                <a:gd name="T4" fmla="*/ 128 w 177"/>
                <a:gd name="T5" fmla="*/ 0 h 512"/>
                <a:gd name="T6" fmla="*/ 174 w 177"/>
                <a:gd name="T7" fmla="*/ 8 h 512"/>
                <a:gd name="T8" fmla="*/ 177 w 177"/>
                <a:gd name="T9" fmla="*/ 57 h 512"/>
                <a:gd name="T10" fmla="*/ 159 w 177"/>
                <a:gd name="T11" fmla="*/ 91 h 512"/>
                <a:gd name="T12" fmla="*/ 135 w 177"/>
                <a:gd name="T13" fmla="*/ 178 h 512"/>
                <a:gd name="T14" fmla="*/ 118 w 177"/>
                <a:gd name="T15" fmla="*/ 234 h 512"/>
                <a:gd name="T16" fmla="*/ 118 w 177"/>
                <a:gd name="T17" fmla="*/ 293 h 512"/>
                <a:gd name="T18" fmla="*/ 135 w 177"/>
                <a:gd name="T19" fmla="*/ 367 h 512"/>
                <a:gd name="T20" fmla="*/ 147 w 177"/>
                <a:gd name="T21" fmla="*/ 421 h 512"/>
                <a:gd name="T22" fmla="*/ 147 w 177"/>
                <a:gd name="T23" fmla="*/ 444 h 512"/>
                <a:gd name="T24" fmla="*/ 128 w 177"/>
                <a:gd name="T25" fmla="*/ 452 h 512"/>
                <a:gd name="T26" fmla="*/ 92 w 177"/>
                <a:gd name="T27" fmla="*/ 456 h 512"/>
                <a:gd name="T28" fmla="*/ 48 w 177"/>
                <a:gd name="T29" fmla="*/ 491 h 512"/>
                <a:gd name="T30" fmla="*/ 35 w 177"/>
                <a:gd name="T31" fmla="*/ 512 h 512"/>
                <a:gd name="T32" fmla="*/ 16 w 177"/>
                <a:gd name="T33" fmla="*/ 506 h 512"/>
                <a:gd name="T34" fmla="*/ 0 w 177"/>
                <a:gd name="T35" fmla="*/ 469 h 512"/>
                <a:gd name="T36" fmla="*/ 14 w 177"/>
                <a:gd name="T37" fmla="*/ 427 h 512"/>
                <a:gd name="T38" fmla="*/ 72 w 177"/>
                <a:gd name="T39" fmla="*/ 412 h 512"/>
                <a:gd name="T40" fmla="*/ 103 w 177"/>
                <a:gd name="T41" fmla="*/ 406 h 512"/>
                <a:gd name="T42" fmla="*/ 109 w 177"/>
                <a:gd name="T43" fmla="*/ 375 h 512"/>
                <a:gd name="T44" fmla="*/ 92 w 177"/>
                <a:gd name="T45" fmla="*/ 328 h 512"/>
                <a:gd name="T46" fmla="*/ 75 w 177"/>
                <a:gd name="T47" fmla="*/ 284 h 512"/>
                <a:gd name="T48" fmla="*/ 74 w 177"/>
                <a:gd name="T49" fmla="*/ 234 h 512"/>
                <a:gd name="T50" fmla="*/ 74 w 177"/>
                <a:gd name="T51" fmla="*/ 181 h 512"/>
                <a:gd name="T52" fmla="*/ 90 w 177"/>
                <a:gd name="T53" fmla="*/ 117 h 5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177" h="512">
                  <a:moveTo>
                    <a:pt x="90" y="117"/>
                  </a:moveTo>
                  <a:lnTo>
                    <a:pt x="104" y="26"/>
                  </a:lnTo>
                  <a:lnTo>
                    <a:pt x="128" y="0"/>
                  </a:lnTo>
                  <a:lnTo>
                    <a:pt x="174" y="8"/>
                  </a:lnTo>
                  <a:lnTo>
                    <a:pt x="177" y="57"/>
                  </a:lnTo>
                  <a:lnTo>
                    <a:pt x="159" y="91"/>
                  </a:lnTo>
                  <a:lnTo>
                    <a:pt x="135" y="178"/>
                  </a:lnTo>
                  <a:lnTo>
                    <a:pt x="118" y="234"/>
                  </a:lnTo>
                  <a:lnTo>
                    <a:pt x="118" y="293"/>
                  </a:lnTo>
                  <a:lnTo>
                    <a:pt x="135" y="367"/>
                  </a:lnTo>
                  <a:lnTo>
                    <a:pt x="147" y="421"/>
                  </a:lnTo>
                  <a:lnTo>
                    <a:pt x="147" y="444"/>
                  </a:lnTo>
                  <a:lnTo>
                    <a:pt x="128" y="452"/>
                  </a:lnTo>
                  <a:lnTo>
                    <a:pt x="92" y="456"/>
                  </a:lnTo>
                  <a:lnTo>
                    <a:pt x="48" y="491"/>
                  </a:lnTo>
                  <a:lnTo>
                    <a:pt x="35" y="512"/>
                  </a:lnTo>
                  <a:lnTo>
                    <a:pt x="16" y="506"/>
                  </a:lnTo>
                  <a:lnTo>
                    <a:pt x="0" y="469"/>
                  </a:lnTo>
                  <a:lnTo>
                    <a:pt x="14" y="427"/>
                  </a:lnTo>
                  <a:lnTo>
                    <a:pt x="72" y="412"/>
                  </a:lnTo>
                  <a:lnTo>
                    <a:pt x="103" y="406"/>
                  </a:lnTo>
                  <a:lnTo>
                    <a:pt x="109" y="375"/>
                  </a:lnTo>
                  <a:lnTo>
                    <a:pt x="92" y="328"/>
                  </a:lnTo>
                  <a:lnTo>
                    <a:pt x="75" y="284"/>
                  </a:lnTo>
                  <a:lnTo>
                    <a:pt x="74" y="234"/>
                  </a:lnTo>
                  <a:lnTo>
                    <a:pt x="74" y="181"/>
                  </a:lnTo>
                  <a:lnTo>
                    <a:pt x="90" y="117"/>
                  </a:lnTo>
                  <a:close/>
                </a:path>
              </a:pathLst>
            </a:custGeom>
            <a:solidFill>
              <a:schemeClr val="folHlink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10298" name="Freeform 26"/>
            <p:cNvSpPr>
              <a:spLocks/>
            </p:cNvSpPr>
            <p:nvPr/>
          </p:nvSpPr>
          <p:spPr bwMode="auto">
            <a:xfrm>
              <a:off x="5158" y="2915"/>
              <a:ext cx="175" cy="526"/>
            </a:xfrm>
            <a:custGeom>
              <a:avLst/>
              <a:gdLst>
                <a:gd name="T0" fmla="*/ 88 w 175"/>
                <a:gd name="T1" fmla="*/ 119 h 526"/>
                <a:gd name="T2" fmla="*/ 104 w 175"/>
                <a:gd name="T3" fmla="*/ 28 h 526"/>
                <a:gd name="T4" fmla="*/ 127 w 175"/>
                <a:gd name="T5" fmla="*/ 0 h 526"/>
                <a:gd name="T6" fmla="*/ 172 w 175"/>
                <a:gd name="T7" fmla="*/ 10 h 526"/>
                <a:gd name="T8" fmla="*/ 175 w 175"/>
                <a:gd name="T9" fmla="*/ 59 h 526"/>
                <a:gd name="T10" fmla="*/ 157 w 175"/>
                <a:gd name="T11" fmla="*/ 93 h 526"/>
                <a:gd name="T12" fmla="*/ 135 w 175"/>
                <a:gd name="T13" fmla="*/ 182 h 526"/>
                <a:gd name="T14" fmla="*/ 115 w 175"/>
                <a:gd name="T15" fmla="*/ 241 h 526"/>
                <a:gd name="T16" fmla="*/ 115 w 175"/>
                <a:gd name="T17" fmla="*/ 300 h 526"/>
                <a:gd name="T18" fmla="*/ 135 w 175"/>
                <a:gd name="T19" fmla="*/ 376 h 526"/>
                <a:gd name="T20" fmla="*/ 144 w 175"/>
                <a:gd name="T21" fmla="*/ 433 h 526"/>
                <a:gd name="T22" fmla="*/ 144 w 175"/>
                <a:gd name="T23" fmla="*/ 457 h 526"/>
                <a:gd name="T24" fmla="*/ 127 w 175"/>
                <a:gd name="T25" fmla="*/ 465 h 526"/>
                <a:gd name="T26" fmla="*/ 89 w 175"/>
                <a:gd name="T27" fmla="*/ 468 h 526"/>
                <a:gd name="T28" fmla="*/ 48 w 175"/>
                <a:gd name="T29" fmla="*/ 504 h 526"/>
                <a:gd name="T30" fmla="*/ 35 w 175"/>
                <a:gd name="T31" fmla="*/ 526 h 526"/>
                <a:gd name="T32" fmla="*/ 16 w 175"/>
                <a:gd name="T33" fmla="*/ 518 h 526"/>
                <a:gd name="T34" fmla="*/ 0 w 175"/>
                <a:gd name="T35" fmla="*/ 481 h 526"/>
                <a:gd name="T36" fmla="*/ 12 w 175"/>
                <a:gd name="T37" fmla="*/ 439 h 526"/>
                <a:gd name="T38" fmla="*/ 70 w 175"/>
                <a:gd name="T39" fmla="*/ 425 h 526"/>
                <a:gd name="T40" fmla="*/ 103 w 175"/>
                <a:gd name="T41" fmla="*/ 416 h 526"/>
                <a:gd name="T42" fmla="*/ 109 w 175"/>
                <a:gd name="T43" fmla="*/ 385 h 526"/>
                <a:gd name="T44" fmla="*/ 89 w 175"/>
                <a:gd name="T45" fmla="*/ 336 h 526"/>
                <a:gd name="T46" fmla="*/ 75 w 175"/>
                <a:gd name="T47" fmla="*/ 292 h 526"/>
                <a:gd name="T48" fmla="*/ 72 w 175"/>
                <a:gd name="T49" fmla="*/ 241 h 526"/>
                <a:gd name="T50" fmla="*/ 72 w 175"/>
                <a:gd name="T51" fmla="*/ 186 h 526"/>
                <a:gd name="T52" fmla="*/ 88 w 175"/>
                <a:gd name="T53" fmla="*/ 119 h 5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175" h="526">
                  <a:moveTo>
                    <a:pt x="88" y="119"/>
                  </a:moveTo>
                  <a:lnTo>
                    <a:pt x="104" y="28"/>
                  </a:lnTo>
                  <a:lnTo>
                    <a:pt x="127" y="0"/>
                  </a:lnTo>
                  <a:lnTo>
                    <a:pt x="172" y="10"/>
                  </a:lnTo>
                  <a:lnTo>
                    <a:pt x="175" y="59"/>
                  </a:lnTo>
                  <a:lnTo>
                    <a:pt x="157" y="93"/>
                  </a:lnTo>
                  <a:lnTo>
                    <a:pt x="135" y="182"/>
                  </a:lnTo>
                  <a:lnTo>
                    <a:pt x="115" y="241"/>
                  </a:lnTo>
                  <a:lnTo>
                    <a:pt x="115" y="300"/>
                  </a:lnTo>
                  <a:lnTo>
                    <a:pt x="135" y="376"/>
                  </a:lnTo>
                  <a:lnTo>
                    <a:pt x="144" y="433"/>
                  </a:lnTo>
                  <a:lnTo>
                    <a:pt x="144" y="457"/>
                  </a:lnTo>
                  <a:lnTo>
                    <a:pt x="127" y="465"/>
                  </a:lnTo>
                  <a:lnTo>
                    <a:pt x="89" y="468"/>
                  </a:lnTo>
                  <a:lnTo>
                    <a:pt x="48" y="504"/>
                  </a:lnTo>
                  <a:lnTo>
                    <a:pt x="35" y="526"/>
                  </a:lnTo>
                  <a:lnTo>
                    <a:pt x="16" y="518"/>
                  </a:lnTo>
                  <a:lnTo>
                    <a:pt x="0" y="481"/>
                  </a:lnTo>
                  <a:lnTo>
                    <a:pt x="12" y="439"/>
                  </a:lnTo>
                  <a:lnTo>
                    <a:pt x="70" y="425"/>
                  </a:lnTo>
                  <a:lnTo>
                    <a:pt x="103" y="416"/>
                  </a:lnTo>
                  <a:lnTo>
                    <a:pt x="109" y="385"/>
                  </a:lnTo>
                  <a:lnTo>
                    <a:pt x="89" y="336"/>
                  </a:lnTo>
                  <a:lnTo>
                    <a:pt x="75" y="292"/>
                  </a:lnTo>
                  <a:lnTo>
                    <a:pt x="72" y="241"/>
                  </a:lnTo>
                  <a:lnTo>
                    <a:pt x="72" y="186"/>
                  </a:lnTo>
                  <a:lnTo>
                    <a:pt x="88" y="119"/>
                  </a:lnTo>
                  <a:close/>
                </a:path>
              </a:pathLst>
            </a:custGeom>
            <a:solidFill>
              <a:schemeClr val="folHlink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310281" name="Rectangle 9"/>
          <p:cNvSpPr>
            <a:spLocks noGrp="1" noChangeArrowheads="1"/>
          </p:cNvSpPr>
          <p:nvPr>
            <p:ph idx="1"/>
          </p:nvPr>
        </p:nvSpPr>
        <p:spPr>
          <a:xfrm>
            <a:off x="533400" y="685800"/>
            <a:ext cx="7772400" cy="4114800"/>
          </a:xfrm>
        </p:spPr>
        <p:txBody>
          <a:bodyPr>
            <a:normAutofit/>
          </a:bodyPr>
          <a:lstStyle/>
          <a:p>
            <a:pPr algn="ctr">
              <a:lnSpc>
                <a:spcPct val="80000"/>
              </a:lnSpc>
              <a:buFont typeface="Wingdings 2" pitchFamily="18" charset="2"/>
              <a:buNone/>
            </a:pPr>
            <a:r>
              <a:rPr lang="en-US" sz="4800" dirty="0">
                <a:latin typeface="Bradley Hand ITC" pitchFamily="66" charset="0"/>
              </a:rPr>
              <a:t>The big question…</a:t>
            </a:r>
            <a:r>
              <a:rPr lang="en-US" sz="3200" dirty="0"/>
              <a:t> </a:t>
            </a:r>
          </a:p>
          <a:p>
            <a:pPr algn="ctr">
              <a:lnSpc>
                <a:spcPct val="80000"/>
              </a:lnSpc>
              <a:buFont typeface="Wingdings 2" pitchFamily="18" charset="2"/>
              <a:buNone/>
            </a:pPr>
            <a:r>
              <a:rPr lang="en-US" sz="2800" dirty="0"/>
              <a:t>“Why do some organizations succeed</a:t>
            </a:r>
          </a:p>
          <a:p>
            <a:pPr algn="ctr">
              <a:lnSpc>
                <a:spcPct val="80000"/>
              </a:lnSpc>
              <a:buFont typeface="Wingdings 2" pitchFamily="18" charset="2"/>
              <a:buNone/>
            </a:pPr>
            <a:r>
              <a:rPr lang="en-US" sz="2800" dirty="0"/>
              <a:t>and others fail?”  </a:t>
            </a:r>
          </a:p>
          <a:p>
            <a:pPr lvl="2" algn="ctr">
              <a:lnSpc>
                <a:spcPct val="80000"/>
              </a:lnSpc>
            </a:pPr>
            <a:endParaRPr lang="en-US" sz="2800" dirty="0"/>
          </a:p>
          <a:p>
            <a:pPr lvl="2" algn="ctr">
              <a:lnSpc>
                <a:spcPct val="80000"/>
              </a:lnSpc>
            </a:pPr>
            <a:endParaRPr lang="en-US" sz="2000" dirty="0"/>
          </a:p>
          <a:p>
            <a:pPr algn="ctr">
              <a:lnSpc>
                <a:spcPct val="80000"/>
              </a:lnSpc>
              <a:buFont typeface="Wingdings 2" pitchFamily="18" charset="2"/>
              <a:buNone/>
            </a:pPr>
            <a:r>
              <a:rPr lang="en-US" sz="4800" dirty="0">
                <a:latin typeface="Bradley Hand ITC" pitchFamily="66" charset="0"/>
              </a:rPr>
              <a:t>In strategic words…</a:t>
            </a:r>
            <a:r>
              <a:rPr lang="en-US" sz="3200" dirty="0"/>
              <a:t> </a:t>
            </a:r>
          </a:p>
          <a:p>
            <a:pPr algn="ctr">
              <a:lnSpc>
                <a:spcPct val="80000"/>
              </a:lnSpc>
              <a:buFont typeface="Wingdings 2" pitchFamily="18" charset="2"/>
              <a:buNone/>
            </a:pPr>
            <a:r>
              <a:rPr lang="en-US" sz="3200" dirty="0"/>
              <a:t>“How does an organization gain and maintain competitive advantage?” 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028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028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0281" grpId="0" uiExpand="1" build="p" bldLvl="2" autoUpdateAnimBg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9E9BD4-21D6-42E2-82C7-29DA261ABC0B}" type="slidenum">
              <a:rPr lang="en-US"/>
              <a:pPr/>
              <a:t>3</a:t>
            </a:fld>
            <a:endParaRPr lang="en-US"/>
          </a:p>
        </p:txBody>
      </p:sp>
      <p:sp>
        <p:nvSpPr>
          <p:cNvPr id="312322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533400"/>
            <a:ext cx="7772400" cy="1143000"/>
          </a:xfrm>
        </p:spPr>
        <p:txBody>
          <a:bodyPr>
            <a:normAutofit/>
          </a:bodyPr>
          <a:lstStyle/>
          <a:p>
            <a:r>
              <a:rPr lang="en-US">
                <a:latin typeface="Algerian" pitchFamily="82" charset="0"/>
              </a:rPr>
              <a:t>Competitive Advantage</a:t>
            </a:r>
          </a:p>
        </p:txBody>
      </p:sp>
      <p:sp>
        <p:nvSpPr>
          <p:cNvPr id="312327" name="WordArt 7"/>
          <p:cNvSpPr>
            <a:spLocks noChangeArrowheads="1" noChangeShapeType="1" noTextEdit="1"/>
          </p:cNvSpPr>
          <p:nvPr/>
        </p:nvSpPr>
        <p:spPr bwMode="auto">
          <a:xfrm>
            <a:off x="5105400" y="5715000"/>
            <a:ext cx="3867150" cy="965200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SlantUp">
              <a:avLst>
                <a:gd name="adj" fmla="val 55556"/>
              </a:avLst>
            </a:prstTxWarp>
          </a:bodyPr>
          <a:lstStyle/>
          <a:p>
            <a:pPr algn="ctr"/>
            <a:r>
              <a:rPr lang="en-US" b="1" kern="10">
                <a:ln w="28575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:ln>
                <a:gradFill rotWithShape="0">
                  <a:gsLst>
                    <a:gs pos="0">
                      <a:schemeClr val="folHlink"/>
                    </a:gs>
                    <a:gs pos="100000">
                      <a:srgbClr val="FFFFFF"/>
                    </a:gs>
                  </a:gsLst>
                  <a:lin ang="5400000" scaled="1"/>
                </a:gradFill>
                <a:latin typeface="Arial Black"/>
              </a:rPr>
              <a:t>And should I care?</a:t>
            </a:r>
          </a:p>
        </p:txBody>
      </p:sp>
      <p:pic>
        <p:nvPicPr>
          <p:cNvPr id="312324" name="Picture 4" descr="pe02927_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23025" y="3276600"/>
            <a:ext cx="2720975" cy="2625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12329" name="Text Box 9"/>
          <p:cNvSpPr txBox="1">
            <a:spLocks noChangeArrowheads="1"/>
          </p:cNvSpPr>
          <p:nvPr/>
        </p:nvSpPr>
        <p:spPr bwMode="auto">
          <a:xfrm>
            <a:off x="150270" y="3657600"/>
            <a:ext cx="6481261" cy="646331"/>
          </a:xfrm>
          <a:prstGeom prst="rect">
            <a:avLst/>
          </a:prstGeom>
          <a:noFill/>
          <a:ln w="57150">
            <a:solidFill>
              <a:srgbClr val="CCECFF"/>
            </a:solidFill>
            <a:miter lim="800000"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 eaLnBrk="0" hangingPunct="0"/>
            <a:r>
              <a:rPr lang="en-US" sz="3600" b="1" dirty="0">
                <a:solidFill>
                  <a:schemeClr val="bg2">
                    <a:lumMod val="50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What is competitive advantage?</a:t>
            </a:r>
          </a:p>
        </p:txBody>
      </p:sp>
      <p:sp>
        <p:nvSpPr>
          <p:cNvPr id="312330" name="Text Box 10"/>
          <p:cNvSpPr txBox="1">
            <a:spLocks noChangeArrowheads="1"/>
          </p:cNvSpPr>
          <p:nvPr/>
        </p:nvSpPr>
        <p:spPr bwMode="auto">
          <a:xfrm>
            <a:off x="1305857" y="4724400"/>
            <a:ext cx="3877985" cy="646331"/>
          </a:xfrm>
          <a:prstGeom prst="rect">
            <a:avLst/>
          </a:prstGeom>
          <a:noFill/>
          <a:ln w="57150">
            <a:solidFill>
              <a:srgbClr val="CCECFF"/>
            </a:solidFill>
            <a:miter lim="800000"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 eaLnBrk="0" hangingPunct="0"/>
            <a:r>
              <a:rPr lang="en-US" sz="3600" b="1" dirty="0">
                <a:solidFill>
                  <a:schemeClr val="bg2">
                    <a:lumMod val="50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How do you get it?</a:t>
            </a:r>
          </a:p>
        </p:txBody>
      </p:sp>
      <p:grpSp>
        <p:nvGrpSpPr>
          <p:cNvPr id="312333" name="Group 13"/>
          <p:cNvGrpSpPr>
            <a:grpSpLocks/>
          </p:cNvGrpSpPr>
          <p:nvPr/>
        </p:nvGrpSpPr>
        <p:grpSpPr bwMode="auto">
          <a:xfrm>
            <a:off x="1447800" y="1828800"/>
            <a:ext cx="6248400" cy="1295400"/>
            <a:chOff x="912" y="1152"/>
            <a:chExt cx="3936" cy="816"/>
          </a:xfrm>
        </p:grpSpPr>
        <p:sp>
          <p:nvSpPr>
            <p:cNvPr id="312326" name="Text Box 6"/>
            <p:cNvSpPr txBox="1">
              <a:spLocks noChangeArrowheads="1"/>
            </p:cNvSpPr>
            <p:nvPr/>
          </p:nvSpPr>
          <p:spPr bwMode="auto">
            <a:xfrm>
              <a:off x="1058" y="1344"/>
              <a:ext cx="3644" cy="40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57150">
                  <a:solidFill>
                    <a:srgbClr val="CCECFF"/>
                  </a:solidFill>
                  <a:miter lim="800000"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ctr" eaLnBrk="0" hangingPunct="0"/>
              <a:r>
                <a:rPr lang="en-US" sz="3600" b="1" dirty="0">
                  <a:solidFill>
                    <a:schemeClr val="bg2">
                      <a:lumMod val="50000"/>
                    </a:schemeClr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</a:rPr>
                <a:t>Here today for one day only!</a:t>
              </a:r>
            </a:p>
          </p:txBody>
        </p:sp>
        <p:sp>
          <p:nvSpPr>
            <p:cNvPr id="312331" name="AutoShape 11"/>
            <p:cNvSpPr>
              <a:spLocks noChangeArrowheads="1"/>
            </p:cNvSpPr>
            <p:nvPr/>
          </p:nvSpPr>
          <p:spPr bwMode="auto">
            <a:xfrm>
              <a:off x="912" y="1152"/>
              <a:ext cx="3936" cy="816"/>
            </a:xfrm>
            <a:prstGeom prst="wave">
              <a:avLst>
                <a:gd name="adj1" fmla="val 13005"/>
                <a:gd name="adj2" fmla="val 0"/>
              </a:avLst>
            </a:prstGeom>
            <a:noFill/>
            <a:ln w="57150">
              <a:solidFill>
                <a:srgbClr val="CCECFF"/>
              </a:solidFill>
              <a:round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23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123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123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withGroup">
                            <p:stCondLst>
                              <p:cond delay="500"/>
                            </p:stCondLst>
                            <p:childTnLst>
                              <p:par>
                                <p:cTn id="10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23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123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123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123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123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23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0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23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123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123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2327" grpId="0" animBg="1"/>
      <p:bldP spid="312329" grpId="0" animBg="1" autoUpdateAnimBg="0"/>
      <p:bldP spid="312330" grpId="0" animBg="1" autoUpdateAnimBg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9619" name="Rectangle 3"/>
          <p:cNvSpPr>
            <a:spLocks noGrp="1" noChangeArrowheads="1"/>
          </p:cNvSpPr>
          <p:nvPr>
            <p:ph idx="1"/>
          </p:nvPr>
        </p:nvSpPr>
        <p:spPr>
          <a:xfrm>
            <a:off x="533400" y="1752600"/>
            <a:ext cx="8305800" cy="44196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chemeClr val="tx2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accent1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>
              <a:buFont typeface="Wingdings 2" pitchFamily="18" charset="2"/>
              <a:buNone/>
            </a:pPr>
            <a:r>
              <a:rPr lang="en-US" dirty="0"/>
              <a:t>Edge over rivals in…</a:t>
            </a:r>
          </a:p>
          <a:p>
            <a:pPr lvl="1"/>
            <a:r>
              <a:rPr lang="en-US" dirty="0"/>
              <a:t> Securing customers </a:t>
            </a:r>
          </a:p>
          <a:p>
            <a:pPr lvl="5"/>
            <a:r>
              <a:rPr lang="en-US" b="1" dirty="0" smtClean="0">
                <a:solidFill>
                  <a:srgbClr val="C00000"/>
                </a:solidFill>
              </a:rPr>
              <a:t>Ex</a:t>
            </a:r>
            <a:r>
              <a:rPr lang="en-US" b="1" dirty="0">
                <a:solidFill>
                  <a:srgbClr val="C00000"/>
                </a:solidFill>
              </a:rPr>
              <a:t>: gain market share, customer loyalty</a:t>
            </a:r>
          </a:p>
          <a:p>
            <a:pPr lvl="2"/>
            <a:endParaRPr lang="en-US" sz="2800" dirty="0">
              <a:solidFill>
                <a:srgbClr val="99FFCC"/>
              </a:solidFill>
              <a:latin typeface="Comic Sans MS" pitchFamily="66" charset="0"/>
            </a:endParaRPr>
          </a:p>
          <a:p>
            <a:pPr lvl="1"/>
            <a:r>
              <a:rPr lang="en-US" dirty="0"/>
              <a:t>	 Defending against industry forces</a:t>
            </a:r>
          </a:p>
          <a:p>
            <a:pPr lvl="5"/>
            <a:r>
              <a:rPr lang="en-US" b="1" dirty="0" smtClean="0">
                <a:solidFill>
                  <a:srgbClr val="C00000"/>
                </a:solidFill>
              </a:rPr>
              <a:t>Ex</a:t>
            </a:r>
            <a:r>
              <a:rPr lang="en-US" b="1" dirty="0">
                <a:solidFill>
                  <a:srgbClr val="C00000"/>
                </a:solidFill>
              </a:rPr>
              <a:t>: strong suppliers, new technologies </a:t>
            </a: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75CC17-76DD-4368-91B9-140F24F4B5B3}" type="slidenum">
              <a:rPr lang="en-US"/>
              <a:pPr/>
              <a:t>4</a:t>
            </a:fld>
            <a:endParaRPr lang="en-US"/>
          </a:p>
        </p:txBody>
      </p:sp>
      <p:sp>
        <p:nvSpPr>
          <p:cNvPr id="239631" name="Rectangle 15"/>
          <p:cNvSpPr>
            <a:spLocks noGrp="1" noChangeArrowheads="1"/>
          </p:cNvSpPr>
          <p:nvPr>
            <p:ph type="title"/>
          </p:nvPr>
        </p:nvSpPr>
        <p:spPr>
          <a:xfrm>
            <a:off x="685800" y="533400"/>
            <a:ext cx="7772400" cy="1143000"/>
          </a:xfrm>
          <a:noFill/>
          <a:ln/>
        </p:spPr>
        <p:txBody>
          <a:bodyPr>
            <a:normAutofit/>
          </a:bodyPr>
          <a:lstStyle/>
          <a:p>
            <a:r>
              <a:rPr lang="en-US">
                <a:latin typeface="Algerian" pitchFamily="82" charset="0"/>
              </a:rPr>
              <a:t>Competitive Advantage</a:t>
            </a:r>
          </a:p>
        </p:txBody>
      </p:sp>
      <p:pic>
        <p:nvPicPr>
          <p:cNvPr id="239621" name="Picture 5" descr="bd05462_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9800" y="4703763"/>
            <a:ext cx="2895600" cy="21542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39623" name="Text Box 7"/>
          <p:cNvSpPr txBox="1">
            <a:spLocks noChangeArrowheads="1"/>
          </p:cNvSpPr>
          <p:nvPr/>
        </p:nvSpPr>
        <p:spPr bwMode="auto">
          <a:xfrm>
            <a:off x="1066800" y="3048000"/>
            <a:ext cx="776288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sz="2800" b="1" dirty="0">
                <a:solidFill>
                  <a:srgbClr val="C00000"/>
                </a:solidFill>
                <a:latin typeface="Comic Sans MS" pitchFamily="66" charset="0"/>
              </a:rPr>
              <a:t>and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2.89017E-7 L -0.76667 0.00162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2396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8333" y="6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3959" name="Picture 7" descr="j014940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5232" y="2362200"/>
            <a:ext cx="6619568" cy="3124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53955" name="Rectangle 3"/>
          <p:cNvSpPr>
            <a:spLocks noGrp="1" noChangeArrowheads="1"/>
          </p:cNvSpPr>
          <p:nvPr>
            <p:ph idx="1"/>
          </p:nvPr>
        </p:nvSpPr>
        <p:spPr>
          <a:xfrm>
            <a:off x="381000" y="1481328"/>
            <a:ext cx="8305800" cy="4424171"/>
          </a:xfrm>
        </p:spPr>
        <p:txBody>
          <a:bodyPr>
            <a:normAutofit lnSpcReduction="10000"/>
          </a:bodyPr>
          <a:lstStyle/>
          <a:p>
            <a:r>
              <a:rPr lang="en-US" dirty="0" smtClean="0">
                <a:solidFill>
                  <a:schemeClr val="tx1"/>
                </a:solidFill>
              </a:rPr>
              <a:t>Demonstrated by:</a:t>
            </a:r>
            <a:endParaRPr lang="en-US" dirty="0">
              <a:solidFill>
                <a:schemeClr val="tx1"/>
              </a:solidFill>
            </a:endParaRPr>
          </a:p>
          <a:p>
            <a:pPr lvl="1"/>
            <a:r>
              <a:rPr lang="en-US" dirty="0">
                <a:solidFill>
                  <a:schemeClr val="tx1"/>
                </a:solidFill>
              </a:rPr>
              <a:t>Rents above market </a:t>
            </a:r>
            <a:r>
              <a:rPr lang="en-US" dirty="0" smtClean="0">
                <a:solidFill>
                  <a:schemeClr val="tx1"/>
                </a:solidFill>
              </a:rPr>
              <a:t>equilibrium (economic) </a:t>
            </a:r>
            <a:endParaRPr lang="en-US" dirty="0">
              <a:solidFill>
                <a:schemeClr val="tx1"/>
              </a:solidFill>
            </a:endParaRPr>
          </a:p>
          <a:p>
            <a:pPr marL="630936" lvl="2" indent="0">
              <a:buNone/>
            </a:pPr>
            <a:r>
              <a:rPr lang="en-US" dirty="0">
                <a:solidFill>
                  <a:schemeClr val="tx1"/>
                </a:solidFill>
              </a:rPr>
              <a:t> </a:t>
            </a:r>
            <a:endParaRPr lang="en-US" dirty="0" smtClean="0">
              <a:solidFill>
                <a:schemeClr val="tx1"/>
              </a:solidFill>
            </a:endParaRPr>
          </a:p>
          <a:p>
            <a:pPr lvl="2"/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</a:endParaRPr>
          </a:p>
          <a:p>
            <a:pPr lvl="2"/>
            <a:endParaRPr lang="en-US" dirty="0" smtClean="0">
              <a:solidFill>
                <a:schemeClr val="accent1">
                  <a:lumMod val="60000"/>
                  <a:lumOff val="40000"/>
                </a:schemeClr>
              </a:solidFill>
            </a:endParaRPr>
          </a:p>
          <a:p>
            <a:pPr lvl="2"/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</a:endParaRPr>
          </a:p>
          <a:p>
            <a:pPr lvl="1"/>
            <a:endParaRPr lang="en-US" dirty="0" smtClean="0">
              <a:solidFill>
                <a:schemeClr val="tx1"/>
              </a:solidFill>
            </a:endParaRPr>
          </a:p>
          <a:p>
            <a:pPr lvl="1"/>
            <a:endParaRPr lang="en-US" dirty="0">
              <a:solidFill>
                <a:schemeClr val="tx1"/>
              </a:solidFill>
            </a:endParaRPr>
          </a:p>
          <a:p>
            <a:pPr lvl="1"/>
            <a:endParaRPr lang="en-US" dirty="0" smtClean="0">
              <a:solidFill>
                <a:schemeClr val="tx1"/>
              </a:solidFill>
            </a:endParaRPr>
          </a:p>
          <a:p>
            <a:pPr lvl="1"/>
            <a:endParaRPr lang="en-US" dirty="0">
              <a:solidFill>
                <a:schemeClr val="tx1"/>
              </a:solidFill>
            </a:endParaRPr>
          </a:p>
          <a:p>
            <a:pPr lvl="1"/>
            <a:r>
              <a:rPr lang="en-US" dirty="0" smtClean="0">
                <a:solidFill>
                  <a:schemeClr val="tx1"/>
                </a:solidFill>
              </a:rPr>
              <a:t>Profit ratios </a:t>
            </a:r>
            <a:r>
              <a:rPr lang="en-US" dirty="0">
                <a:solidFill>
                  <a:schemeClr val="tx1"/>
                </a:solidFill>
              </a:rPr>
              <a:t>above industry </a:t>
            </a:r>
            <a:r>
              <a:rPr lang="en-US" dirty="0" smtClean="0">
                <a:solidFill>
                  <a:schemeClr val="tx1"/>
                </a:solidFill>
              </a:rPr>
              <a:t>average (financial)</a:t>
            </a:r>
            <a:endParaRPr lang="en-US" dirty="0">
              <a:solidFill>
                <a:schemeClr val="tx1"/>
              </a:solidFill>
            </a:endParaRPr>
          </a:p>
          <a:p>
            <a:pPr marL="630936" lvl="2" indent="0">
              <a:buNone/>
            </a:pP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3838B7-20EC-4C7A-88D5-B155DD4FA2C5}" type="slidenum">
              <a:rPr lang="en-US"/>
              <a:pPr/>
              <a:t>5</a:t>
            </a:fld>
            <a:endParaRPr lang="en-US"/>
          </a:p>
        </p:txBody>
      </p:sp>
      <p:sp>
        <p:nvSpPr>
          <p:cNvPr id="916481" name="Rectangle 1"/>
          <p:cNvSpPr>
            <a:spLocks noGrp="1" noChangeArrowheads="1"/>
          </p:cNvSpPr>
          <p:nvPr>
            <p:ph type="title"/>
          </p:nvPr>
        </p:nvSpPr>
        <p:spPr>
          <a:xfrm>
            <a:off x="685800" y="533400"/>
            <a:ext cx="7772400" cy="1143000"/>
          </a:xfrm>
          <a:noFill/>
          <a:ln/>
        </p:spPr>
        <p:txBody>
          <a:bodyPr>
            <a:normAutofit/>
          </a:bodyPr>
          <a:lstStyle/>
          <a:p>
            <a:r>
              <a:rPr lang="en-US" dirty="0">
                <a:latin typeface="Algerian" pitchFamily="82" charset="0"/>
              </a:rPr>
              <a:t>Competitive Advantage</a:t>
            </a:r>
          </a:p>
        </p:txBody>
      </p:sp>
      <p:sp>
        <p:nvSpPr>
          <p:cNvPr id="253956" name="WordArt 4"/>
          <p:cNvSpPr>
            <a:spLocks noChangeArrowheads="1" noChangeShapeType="1" noTextEdit="1"/>
          </p:cNvSpPr>
          <p:nvPr/>
        </p:nvSpPr>
        <p:spPr bwMode="auto">
          <a:xfrm>
            <a:off x="3962400" y="6229349"/>
            <a:ext cx="5181600" cy="627063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sz="3600" kern="10" dirty="0">
                <a:ln w="12700">
                  <a:solidFill>
                    <a:srgbClr val="EAEAEA"/>
                  </a:solidFill>
                  <a:round/>
                  <a:headEnd type="none" w="sm" len="sm"/>
                  <a:tailEnd type="none" w="sm" len="sm"/>
                </a:ln>
                <a:gradFill rotWithShape="0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/>
                  </a:outerShdw>
                </a:effectLst>
                <a:latin typeface="Arial Black"/>
              </a:rPr>
              <a:t>Are we having fun yet?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39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539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395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25395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395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25395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39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539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539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3955" grpId="0" uiExpand="1" build="p" bldLvl="2" autoUpdateAnimBg="0"/>
      <p:bldP spid="25395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28755" name="Group 51"/>
          <p:cNvGrpSpPr>
            <a:grpSpLocks/>
          </p:cNvGrpSpPr>
          <p:nvPr/>
        </p:nvGrpSpPr>
        <p:grpSpPr bwMode="auto">
          <a:xfrm>
            <a:off x="76200" y="2971800"/>
            <a:ext cx="7848600" cy="457200"/>
            <a:chOff x="96" y="1872"/>
            <a:chExt cx="4944" cy="288"/>
          </a:xfrm>
        </p:grpSpPr>
        <p:sp>
          <p:nvSpPr>
            <p:cNvPr id="328729" name="Line 25"/>
            <p:cNvSpPr>
              <a:spLocks noChangeShapeType="1"/>
            </p:cNvSpPr>
            <p:nvPr/>
          </p:nvSpPr>
          <p:spPr bwMode="auto">
            <a:xfrm flipH="1">
              <a:off x="1968" y="1872"/>
              <a:ext cx="3072" cy="0"/>
            </a:xfrm>
            <a:prstGeom prst="line">
              <a:avLst/>
            </a:prstGeom>
            <a:noFill/>
            <a:ln w="38100" cap="rnd">
              <a:solidFill>
                <a:schemeClr val="bg2">
                  <a:lumMod val="50000"/>
                </a:schemeClr>
              </a:solidFill>
              <a:prstDash val="sysDot"/>
              <a:round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grpSp>
          <p:nvGrpSpPr>
            <p:cNvPr id="328753" name="Group 49"/>
            <p:cNvGrpSpPr>
              <a:grpSpLocks/>
            </p:cNvGrpSpPr>
            <p:nvPr/>
          </p:nvGrpSpPr>
          <p:grpSpPr bwMode="auto">
            <a:xfrm>
              <a:off x="96" y="1872"/>
              <a:ext cx="1872" cy="288"/>
              <a:chOff x="96" y="1872"/>
              <a:chExt cx="1872" cy="288"/>
            </a:xfrm>
          </p:grpSpPr>
          <p:sp>
            <p:nvSpPr>
              <p:cNvPr id="328731" name="Text Box 27"/>
              <p:cNvSpPr txBox="1">
                <a:spLocks noChangeArrowheads="1"/>
              </p:cNvSpPr>
              <p:nvPr/>
            </p:nvSpPr>
            <p:spPr bwMode="auto">
              <a:xfrm>
                <a:off x="96" y="1872"/>
                <a:ext cx="1486" cy="252"/>
              </a:xfrm>
              <a:prstGeom prst="rect">
                <a:avLst/>
              </a:prstGeom>
              <a:noFill/>
              <a:ln w="12700">
                <a:noFill/>
                <a:miter lim="800000"/>
                <a:headEnd type="none" w="sm" len="sm"/>
                <a:tailEnd type="none" w="sm" len="sm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99CCFF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/>
              <a:p>
                <a:pPr eaLnBrk="0" hangingPunct="0"/>
                <a:r>
                  <a:rPr lang="en-US" sz="2000" b="1" dirty="0">
                    <a:solidFill>
                      <a:srgbClr val="81D5FF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Above market rents</a:t>
                </a:r>
              </a:p>
            </p:txBody>
          </p:sp>
          <p:sp>
            <p:nvSpPr>
              <p:cNvPr id="328741" name="AutoShape 37"/>
              <p:cNvSpPr>
                <a:spLocks/>
              </p:cNvSpPr>
              <p:nvPr/>
            </p:nvSpPr>
            <p:spPr bwMode="auto">
              <a:xfrm>
                <a:off x="1728" y="1872"/>
                <a:ext cx="240" cy="288"/>
              </a:xfrm>
              <a:prstGeom prst="leftBrace">
                <a:avLst>
                  <a:gd name="adj1" fmla="val 10000"/>
                  <a:gd name="adj2" fmla="val 53333"/>
                </a:avLst>
              </a:prstGeom>
              <a:noFill/>
              <a:ln w="28575">
                <a:solidFill>
                  <a:schemeClr val="bg2">
                    <a:lumMod val="50000"/>
                  </a:schemeClr>
                </a:solidFill>
                <a:round/>
                <a:headEnd type="none" w="sm" len="sm"/>
                <a:tailEnd type="none" w="sm" len="sm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99CCFF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</p:grpSp>
      </p:grpSp>
      <p:sp>
        <p:nvSpPr>
          <p:cNvPr id="328707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1524000"/>
            <a:ext cx="8382000" cy="4419600"/>
          </a:xfrm>
        </p:spPr>
        <p:txBody>
          <a:bodyPr/>
          <a:lstStyle/>
          <a:p>
            <a:r>
              <a:rPr lang="en-US" sz="2000" dirty="0">
                <a:solidFill>
                  <a:schemeClr val="bg2">
                    <a:lumMod val="75000"/>
                  </a:schemeClr>
                </a:solidFill>
              </a:rPr>
              <a:t>CA:  firm has rents higher than market equilibrium</a:t>
            </a:r>
          </a:p>
        </p:txBody>
      </p:sp>
      <p:sp>
        <p:nvSpPr>
          <p:cNvPr id="3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372D49-6296-48B9-BE50-9DD1062A5DF5}" type="slidenum">
              <a:rPr lang="en-US"/>
              <a:pPr/>
              <a:t>6</a:t>
            </a:fld>
            <a:endParaRPr lang="en-US"/>
          </a:p>
        </p:txBody>
      </p:sp>
      <p:sp>
        <p:nvSpPr>
          <p:cNvPr id="328706" name="Rectangle 2"/>
          <p:cNvSpPr>
            <a:spLocks noGrp="1" noChangeArrowheads="1"/>
          </p:cNvSpPr>
          <p:nvPr>
            <p:ph type="title"/>
          </p:nvPr>
        </p:nvSpPr>
        <p:spPr>
          <a:xfrm>
            <a:off x="609600" y="228600"/>
            <a:ext cx="8229600" cy="1143000"/>
          </a:xfrm>
        </p:spPr>
        <p:txBody>
          <a:bodyPr>
            <a:normAutofit/>
          </a:bodyPr>
          <a:lstStyle/>
          <a:p>
            <a:r>
              <a:rPr lang="en-US" sz="3200" dirty="0">
                <a:solidFill>
                  <a:schemeClr val="bg2">
                    <a:lumMod val="75000"/>
                  </a:schemeClr>
                </a:solidFill>
              </a:rPr>
              <a:t>CA: Above Normal </a:t>
            </a:r>
            <a:r>
              <a:rPr lang="en-US" sz="3200" dirty="0" smtClean="0">
                <a:solidFill>
                  <a:schemeClr val="bg2">
                    <a:lumMod val="75000"/>
                  </a:schemeClr>
                </a:solidFill>
              </a:rPr>
              <a:t>Rents (Economic)</a:t>
            </a:r>
            <a:endParaRPr lang="en-US" sz="2800" dirty="0">
              <a:solidFill>
                <a:schemeClr val="bg2">
                  <a:lumMod val="75000"/>
                </a:schemeClr>
              </a:solidFill>
            </a:endParaRPr>
          </a:p>
        </p:txBody>
      </p:sp>
      <p:sp>
        <p:nvSpPr>
          <p:cNvPr id="328717" name="Text Box 13"/>
          <p:cNvSpPr txBox="1">
            <a:spLocks noChangeArrowheads="1"/>
          </p:cNvSpPr>
          <p:nvPr/>
        </p:nvSpPr>
        <p:spPr bwMode="auto">
          <a:xfrm>
            <a:off x="4648200" y="2133600"/>
            <a:ext cx="40481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en-US" dirty="0">
                <a:solidFill>
                  <a:srgbClr val="C00000"/>
                </a:solidFill>
              </a:rPr>
              <a:t>D</a:t>
            </a:r>
          </a:p>
        </p:txBody>
      </p:sp>
      <p:sp>
        <p:nvSpPr>
          <p:cNvPr id="328718" name="Text Box 14"/>
          <p:cNvSpPr txBox="1">
            <a:spLocks noChangeArrowheads="1"/>
          </p:cNvSpPr>
          <p:nvPr/>
        </p:nvSpPr>
        <p:spPr bwMode="auto">
          <a:xfrm>
            <a:off x="6122988" y="2133600"/>
            <a:ext cx="354012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en-US" dirty="0">
                <a:solidFill>
                  <a:srgbClr val="C00000"/>
                </a:solidFill>
              </a:rPr>
              <a:t>S</a:t>
            </a:r>
          </a:p>
        </p:txBody>
      </p:sp>
      <p:grpSp>
        <p:nvGrpSpPr>
          <p:cNvPr id="328752" name="Group 48"/>
          <p:cNvGrpSpPr>
            <a:grpSpLocks/>
          </p:cNvGrpSpPr>
          <p:nvPr/>
        </p:nvGrpSpPr>
        <p:grpSpPr bwMode="auto">
          <a:xfrm>
            <a:off x="4343400" y="2286000"/>
            <a:ext cx="2514600" cy="2514600"/>
            <a:chOff x="2736" y="1440"/>
            <a:chExt cx="1584" cy="1584"/>
          </a:xfrm>
        </p:grpSpPr>
        <p:sp>
          <p:nvSpPr>
            <p:cNvPr id="328709" name="Line 5"/>
            <p:cNvSpPr>
              <a:spLocks noChangeShapeType="1"/>
            </p:cNvSpPr>
            <p:nvPr/>
          </p:nvSpPr>
          <p:spPr bwMode="auto">
            <a:xfrm>
              <a:off x="2736" y="1440"/>
              <a:ext cx="0" cy="1584"/>
            </a:xfrm>
            <a:prstGeom prst="line">
              <a:avLst/>
            </a:prstGeom>
            <a:noFill/>
            <a:ln w="38100">
              <a:solidFill>
                <a:schemeClr val="tx1">
                  <a:lumMod val="85000"/>
                  <a:lumOff val="15000"/>
                </a:schemeClr>
              </a:solidFill>
              <a:round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28711" name="Line 7"/>
            <p:cNvSpPr>
              <a:spLocks noChangeShapeType="1"/>
            </p:cNvSpPr>
            <p:nvPr/>
          </p:nvSpPr>
          <p:spPr bwMode="auto">
            <a:xfrm rot="-5400000">
              <a:off x="3528" y="2232"/>
              <a:ext cx="0" cy="1584"/>
            </a:xfrm>
            <a:prstGeom prst="line">
              <a:avLst/>
            </a:prstGeom>
            <a:noFill/>
            <a:ln w="38100">
              <a:solidFill>
                <a:schemeClr val="tx1">
                  <a:lumMod val="85000"/>
                  <a:lumOff val="15000"/>
                </a:schemeClr>
              </a:solidFill>
              <a:round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328713" name="Text Box 9"/>
          <p:cNvSpPr txBox="1">
            <a:spLocks noChangeArrowheads="1"/>
          </p:cNvSpPr>
          <p:nvPr/>
        </p:nvSpPr>
        <p:spPr bwMode="auto">
          <a:xfrm rot="-5400000">
            <a:off x="3706675" y="4088756"/>
            <a:ext cx="816249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en-US" dirty="0">
                <a:solidFill>
                  <a:srgbClr val="C00000"/>
                </a:solidFill>
              </a:rPr>
              <a:t>Price</a:t>
            </a:r>
          </a:p>
        </p:txBody>
      </p:sp>
      <p:sp>
        <p:nvSpPr>
          <p:cNvPr id="328714" name="Text Box 10"/>
          <p:cNvSpPr txBox="1">
            <a:spLocks noChangeArrowheads="1"/>
          </p:cNvSpPr>
          <p:nvPr/>
        </p:nvSpPr>
        <p:spPr bwMode="auto">
          <a:xfrm>
            <a:off x="4419600" y="4724400"/>
            <a:ext cx="124936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en-US" dirty="0">
                <a:solidFill>
                  <a:srgbClr val="C00000"/>
                </a:solidFill>
              </a:rPr>
              <a:t>Quantity</a:t>
            </a:r>
          </a:p>
        </p:txBody>
      </p:sp>
      <p:sp>
        <p:nvSpPr>
          <p:cNvPr id="328716" name="Line 12"/>
          <p:cNvSpPr>
            <a:spLocks noChangeShapeType="1"/>
          </p:cNvSpPr>
          <p:nvPr/>
        </p:nvSpPr>
        <p:spPr bwMode="auto">
          <a:xfrm flipH="1">
            <a:off x="4343400" y="2514600"/>
            <a:ext cx="1905000" cy="2286000"/>
          </a:xfrm>
          <a:prstGeom prst="line">
            <a:avLst/>
          </a:prstGeom>
          <a:noFill/>
          <a:ln w="28575">
            <a:solidFill>
              <a:schemeClr val="tx1">
                <a:lumMod val="85000"/>
                <a:lumOff val="15000"/>
              </a:schemeClr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28715" name="Line 11"/>
          <p:cNvSpPr>
            <a:spLocks noChangeShapeType="1"/>
          </p:cNvSpPr>
          <p:nvPr/>
        </p:nvSpPr>
        <p:spPr bwMode="auto">
          <a:xfrm flipH="1" flipV="1">
            <a:off x="4876800" y="2514600"/>
            <a:ext cx="1600200" cy="2286000"/>
          </a:xfrm>
          <a:prstGeom prst="line">
            <a:avLst/>
          </a:prstGeom>
          <a:noFill/>
          <a:ln w="28575">
            <a:solidFill>
              <a:schemeClr val="tx1">
                <a:lumMod val="85000"/>
                <a:lumOff val="15000"/>
              </a:schemeClr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grpSp>
        <p:nvGrpSpPr>
          <p:cNvPr id="328748" name="Group 44"/>
          <p:cNvGrpSpPr>
            <a:grpSpLocks/>
          </p:cNvGrpSpPr>
          <p:nvPr/>
        </p:nvGrpSpPr>
        <p:grpSpPr bwMode="auto">
          <a:xfrm>
            <a:off x="7848600" y="3429000"/>
            <a:ext cx="1219200" cy="461963"/>
            <a:chOff x="4800" y="2160"/>
            <a:chExt cx="768" cy="291"/>
          </a:xfrm>
        </p:grpSpPr>
        <p:sp>
          <p:nvSpPr>
            <p:cNvPr id="328726" name="Text Box 22"/>
            <p:cNvSpPr txBox="1">
              <a:spLocks noChangeArrowheads="1"/>
            </p:cNvSpPr>
            <p:nvPr/>
          </p:nvSpPr>
          <p:spPr bwMode="auto">
            <a:xfrm flipH="1">
              <a:off x="4992" y="2160"/>
              <a:ext cx="576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27FFFA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FFCCCC"/>
                  </a:solidFill>
                  <a:miter lim="800000"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eaLnBrk="0" hangingPunct="0"/>
              <a:r>
                <a:rPr lang="en-US" dirty="0">
                  <a:solidFill>
                    <a:schemeClr val="accent1">
                      <a:lumMod val="75000"/>
                    </a:schemeClr>
                  </a:solidFill>
                  <a:latin typeface="Script MT Bold" pitchFamily="66" charset="0"/>
                </a:rPr>
                <a:t>Profit</a:t>
              </a:r>
            </a:p>
          </p:txBody>
        </p:sp>
        <p:sp>
          <p:nvSpPr>
            <p:cNvPr id="328732" name="AutoShape 28"/>
            <p:cNvSpPr>
              <a:spLocks/>
            </p:cNvSpPr>
            <p:nvPr/>
          </p:nvSpPr>
          <p:spPr bwMode="auto">
            <a:xfrm flipH="1">
              <a:off x="4800" y="2160"/>
              <a:ext cx="192" cy="291"/>
            </a:xfrm>
            <a:prstGeom prst="leftBrace">
              <a:avLst>
                <a:gd name="adj1" fmla="val 12630"/>
                <a:gd name="adj2" fmla="val 50000"/>
              </a:avLst>
            </a:prstGeom>
            <a:noFill/>
            <a:ln w="28575">
              <a:solidFill>
                <a:schemeClr val="bg2">
                  <a:lumMod val="25000"/>
                </a:schemeClr>
              </a:solidFill>
              <a:round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27FFFA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>
                <a:solidFill>
                  <a:schemeClr val="accent4">
                    <a:lumMod val="75000"/>
                  </a:schemeClr>
                </a:solidFill>
              </a:endParaRPr>
            </a:p>
          </p:txBody>
        </p:sp>
      </p:grpSp>
      <p:grpSp>
        <p:nvGrpSpPr>
          <p:cNvPr id="328756" name="Group 52"/>
          <p:cNvGrpSpPr>
            <a:grpSpLocks/>
          </p:cNvGrpSpPr>
          <p:nvPr/>
        </p:nvGrpSpPr>
        <p:grpSpPr bwMode="auto">
          <a:xfrm>
            <a:off x="3276600" y="3886200"/>
            <a:ext cx="5483225" cy="838200"/>
            <a:chOff x="2064" y="2448"/>
            <a:chExt cx="3454" cy="528"/>
          </a:xfrm>
        </p:grpSpPr>
        <p:sp>
          <p:nvSpPr>
            <p:cNvPr id="328730" name="Line 26"/>
            <p:cNvSpPr>
              <a:spLocks noChangeShapeType="1"/>
            </p:cNvSpPr>
            <p:nvPr/>
          </p:nvSpPr>
          <p:spPr bwMode="auto">
            <a:xfrm flipH="1" flipV="1">
              <a:off x="2064" y="2448"/>
              <a:ext cx="2928" cy="3"/>
            </a:xfrm>
            <a:prstGeom prst="line">
              <a:avLst/>
            </a:prstGeom>
            <a:noFill/>
            <a:ln w="28575">
              <a:solidFill>
                <a:srgbClr val="00B050"/>
              </a:solidFill>
              <a:prstDash val="dash"/>
              <a:round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grpSp>
          <p:nvGrpSpPr>
            <p:cNvPr id="328754" name="Group 50"/>
            <p:cNvGrpSpPr>
              <a:grpSpLocks/>
            </p:cNvGrpSpPr>
            <p:nvPr/>
          </p:nvGrpSpPr>
          <p:grpSpPr bwMode="auto">
            <a:xfrm>
              <a:off x="4416" y="2448"/>
              <a:ext cx="1102" cy="528"/>
              <a:chOff x="4416" y="2448"/>
              <a:chExt cx="1102" cy="528"/>
            </a:xfrm>
          </p:grpSpPr>
          <p:sp>
            <p:nvSpPr>
              <p:cNvPr id="328725" name="Text Box 21"/>
              <p:cNvSpPr txBox="1">
                <a:spLocks noChangeArrowheads="1"/>
              </p:cNvSpPr>
              <p:nvPr/>
            </p:nvSpPr>
            <p:spPr bwMode="auto">
              <a:xfrm flipH="1">
                <a:off x="4560" y="2688"/>
                <a:ext cx="958" cy="288"/>
              </a:xfrm>
              <a:prstGeom prst="rect">
                <a:avLst/>
              </a:prstGeom>
              <a:noFill/>
              <a:ln w="12700">
                <a:noFill/>
                <a:miter lim="800000"/>
                <a:headEnd type="none" w="sm" len="sm"/>
                <a:tailEnd type="none" w="sm" len="sm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/>
              <a:p>
                <a:pPr eaLnBrk="0" hangingPunct="0"/>
                <a:r>
                  <a:rPr lang="en-US" dirty="0">
                    <a:solidFill>
                      <a:srgbClr val="00B050"/>
                    </a:solidFill>
                    <a:latin typeface="Script MT Bold" pitchFamily="66" charset="0"/>
                  </a:rPr>
                  <a:t>Break even</a:t>
                </a:r>
              </a:p>
            </p:txBody>
          </p:sp>
          <p:sp>
            <p:nvSpPr>
              <p:cNvPr id="328733" name="Line 29"/>
              <p:cNvSpPr>
                <a:spLocks noChangeShapeType="1"/>
              </p:cNvSpPr>
              <p:nvPr/>
            </p:nvSpPr>
            <p:spPr bwMode="auto">
              <a:xfrm flipH="1" flipV="1">
                <a:off x="4416" y="2448"/>
                <a:ext cx="480" cy="240"/>
              </a:xfrm>
              <a:prstGeom prst="line">
                <a:avLst/>
              </a:prstGeom>
              <a:noFill/>
              <a:ln w="28575">
                <a:solidFill>
                  <a:srgbClr val="00B050"/>
                </a:solidFill>
                <a:prstDash val="dash"/>
                <a:round/>
                <a:headEnd type="none" w="sm" len="sm"/>
                <a:tailEnd type="triangle" w="sm" len="sm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</p:grpSp>
      </p:grpSp>
      <p:grpSp>
        <p:nvGrpSpPr>
          <p:cNvPr id="328749" name="Group 45"/>
          <p:cNvGrpSpPr>
            <a:grpSpLocks/>
          </p:cNvGrpSpPr>
          <p:nvPr/>
        </p:nvGrpSpPr>
        <p:grpSpPr bwMode="auto">
          <a:xfrm>
            <a:off x="347663" y="3429000"/>
            <a:ext cx="2852738" cy="1371600"/>
            <a:chOff x="219" y="2160"/>
            <a:chExt cx="1797" cy="864"/>
          </a:xfrm>
          <a:noFill/>
        </p:grpSpPr>
        <p:sp>
          <p:nvSpPr>
            <p:cNvPr id="328727" name="Text Box 23"/>
            <p:cNvSpPr txBox="1">
              <a:spLocks noChangeArrowheads="1"/>
            </p:cNvSpPr>
            <p:nvPr/>
          </p:nvSpPr>
          <p:spPr bwMode="auto">
            <a:xfrm flipH="1">
              <a:off x="219" y="2352"/>
              <a:ext cx="1454" cy="523"/>
            </a:xfrm>
            <a:prstGeom prst="rect">
              <a:avLst/>
            </a:prstGeom>
            <a:grpFill/>
            <a:ln w="12700">
              <a:noFill/>
              <a:miter lim="800000"/>
              <a:headEnd type="none" w="sm" len="sm"/>
              <a:tailEnd type="none" w="sm" len="sm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ctr" eaLnBrk="0" hangingPunct="0"/>
              <a:r>
                <a:rPr lang="en-US" b="1" dirty="0">
                  <a:solidFill>
                    <a:srgbClr val="C00000"/>
                  </a:solidFill>
                </a:rPr>
                <a:t>Entrepreneurial</a:t>
              </a:r>
            </a:p>
            <a:p>
              <a:pPr algn="ctr" eaLnBrk="0" hangingPunct="0"/>
              <a:r>
                <a:rPr lang="en-US" b="1" dirty="0">
                  <a:solidFill>
                    <a:srgbClr val="C00000"/>
                  </a:solidFill>
                </a:rPr>
                <a:t>rents</a:t>
              </a:r>
            </a:p>
          </p:txBody>
        </p:sp>
        <p:sp>
          <p:nvSpPr>
            <p:cNvPr id="328734" name="AutoShape 30"/>
            <p:cNvSpPr>
              <a:spLocks/>
            </p:cNvSpPr>
            <p:nvPr/>
          </p:nvSpPr>
          <p:spPr bwMode="auto">
            <a:xfrm flipH="1">
              <a:off x="1632" y="2160"/>
              <a:ext cx="384" cy="864"/>
            </a:xfrm>
            <a:prstGeom prst="rightBrace">
              <a:avLst>
                <a:gd name="adj1" fmla="val 18750"/>
                <a:gd name="adj2" fmla="val 50000"/>
              </a:avLst>
            </a:prstGeom>
            <a:grpFill/>
            <a:ln w="28575">
              <a:solidFill>
                <a:srgbClr val="C00000"/>
              </a:solidFill>
              <a:round/>
              <a:headEnd type="none" w="sm" len="sm"/>
              <a:tailEnd type="none" w="sm" len="sm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b="1">
                <a:solidFill>
                  <a:srgbClr val="C00000"/>
                </a:solidFill>
              </a:endParaRPr>
            </a:p>
          </p:txBody>
        </p:sp>
      </p:grpSp>
      <p:sp>
        <p:nvSpPr>
          <p:cNvPr id="328746" name="Text Box 42"/>
          <p:cNvSpPr txBox="1">
            <a:spLocks noChangeArrowheads="1"/>
          </p:cNvSpPr>
          <p:nvPr/>
        </p:nvSpPr>
        <p:spPr bwMode="auto">
          <a:xfrm>
            <a:off x="-228600" y="5486400"/>
            <a:ext cx="9472401" cy="19205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lvl="1" eaLnBrk="0" hangingPunct="0">
              <a:spcBef>
                <a:spcPct val="20000"/>
              </a:spcBef>
              <a:buClr>
                <a:schemeClr val="folHlink"/>
              </a:buClr>
              <a:buSzPct val="80000"/>
              <a:buFont typeface="Monotype Sorts" pitchFamily="2" charset="2"/>
              <a:buNone/>
            </a:pPr>
            <a:r>
              <a:rPr lang="en-US" sz="1800" b="1" dirty="0">
                <a:solidFill>
                  <a:srgbClr val="C00000"/>
                </a:solidFill>
                <a:latin typeface="Rockwell" pitchFamily="18" charset="0"/>
              </a:rPr>
              <a:t>M.E. =</a:t>
            </a:r>
            <a:r>
              <a:rPr lang="en-US" sz="1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Rockwell" pitchFamily="18" charset="0"/>
              </a:rPr>
              <a:t>  </a:t>
            </a:r>
            <a:r>
              <a:rPr lang="en-US" sz="1800" b="1" dirty="0">
                <a:solidFill>
                  <a:srgbClr val="C00000"/>
                </a:solidFill>
                <a:latin typeface="Rockwell" pitchFamily="18" charset="0"/>
              </a:rPr>
              <a:t>average rate of return (ARR) of firms in a particular market / industry </a:t>
            </a:r>
          </a:p>
          <a:p>
            <a:pPr lvl="1" eaLnBrk="0" hangingPunct="0">
              <a:spcBef>
                <a:spcPct val="20000"/>
              </a:spcBef>
              <a:buClr>
                <a:schemeClr val="folHlink"/>
              </a:buClr>
              <a:buSzPct val="80000"/>
              <a:buFont typeface="Monotype Sorts" pitchFamily="2" charset="2"/>
              <a:buNone/>
            </a:pPr>
            <a:r>
              <a:rPr lang="en-US" sz="1800" b="1" dirty="0">
                <a:solidFill>
                  <a:srgbClr val="C00000"/>
                </a:solidFill>
                <a:latin typeface="Rockwell" pitchFamily="18" charset="0"/>
              </a:rPr>
              <a:t>	ARR = break even + profit = Entrepreneurial rent </a:t>
            </a:r>
          </a:p>
          <a:p>
            <a:pPr lvl="1" eaLnBrk="0" hangingPunct="0">
              <a:spcBef>
                <a:spcPct val="20000"/>
              </a:spcBef>
              <a:buClr>
                <a:schemeClr val="folHlink"/>
              </a:buClr>
              <a:buSzPct val="80000"/>
              <a:buFont typeface="Monotype Sorts" pitchFamily="2" charset="2"/>
              <a:buNone/>
            </a:pPr>
            <a:r>
              <a:rPr lang="en-US" sz="1800" b="1" dirty="0">
                <a:solidFill>
                  <a:srgbClr val="C00000"/>
                </a:solidFill>
                <a:latin typeface="Rockwell" pitchFamily="18" charset="0"/>
              </a:rPr>
              <a:t>	Profit is the “rent” on invested capital…the return for risk  </a:t>
            </a:r>
          </a:p>
          <a:p>
            <a:pPr lvl="1" eaLnBrk="0" hangingPunct="0">
              <a:spcBef>
                <a:spcPct val="20000"/>
              </a:spcBef>
              <a:buClr>
                <a:schemeClr val="folHlink"/>
              </a:buClr>
              <a:buSzPct val="80000"/>
              <a:buFont typeface="Monotype Sorts" pitchFamily="2" charset="2"/>
              <a:buNone/>
            </a:pPr>
            <a:r>
              <a:rPr lang="en-US" sz="1800" b="1" dirty="0">
                <a:solidFill>
                  <a:srgbClr val="C00000"/>
                </a:solidFill>
                <a:latin typeface="Rockwell" pitchFamily="18" charset="0"/>
              </a:rPr>
              <a:t>M.E. maintains capital investment (keeps assets working) </a:t>
            </a:r>
          </a:p>
          <a:p>
            <a:pPr eaLnBrk="0" hangingPunct="0"/>
            <a:r>
              <a:rPr lang="en-US" sz="1800" b="1" dirty="0">
                <a:solidFill>
                  <a:srgbClr val="C00000"/>
                </a:solidFill>
                <a:latin typeface="Rockwell" pitchFamily="18" charset="0"/>
              </a:rPr>
              <a:t>	</a:t>
            </a:r>
          </a:p>
          <a:p>
            <a:pPr eaLnBrk="0" hangingPunct="0"/>
            <a:endParaRPr lang="en-US" sz="1800" dirty="0"/>
          </a:p>
        </p:txBody>
      </p:sp>
      <p:cxnSp>
        <p:nvCxnSpPr>
          <p:cNvPr id="6" name="Straight Connector 5"/>
          <p:cNvCxnSpPr/>
          <p:nvPr/>
        </p:nvCxnSpPr>
        <p:spPr>
          <a:xfrm>
            <a:off x="3200400" y="3429000"/>
            <a:ext cx="4724400" cy="0"/>
          </a:xfrm>
          <a:prstGeom prst="line">
            <a:avLst/>
          </a:prstGeom>
          <a:ln w="38100">
            <a:solidFill>
              <a:schemeClr val="accent3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87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" dur="500"/>
                                        <p:tgtEl>
                                          <p:spTgt spid="3287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87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3287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87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1000"/>
                                        <p:tgtEl>
                                          <p:spTgt spid="3287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874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32874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874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32874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500"/>
                            </p:stCondLst>
                            <p:childTnLst>
                              <p:par>
                                <p:cTn id="31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87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3" dur="500"/>
                                        <p:tgtEl>
                                          <p:spTgt spid="3287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874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32874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87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1" dur="500"/>
                                        <p:tgtEl>
                                          <p:spTgt spid="3287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0649" name="Picture 9" descr="j014940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228600"/>
            <a:ext cx="3505200" cy="21383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40645" name="Rectangle 5"/>
          <p:cNvSpPr>
            <a:spLocks noGrp="1" noChangeArrowheads="1"/>
          </p:cNvSpPr>
          <p:nvPr>
            <p:ph idx="1"/>
          </p:nvPr>
        </p:nvSpPr>
        <p:spPr>
          <a:xfrm>
            <a:off x="609600" y="2514600"/>
            <a:ext cx="8305800" cy="4419600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en-US" sz="3200" dirty="0"/>
              <a:t>CA:  measured by higher than industry </a:t>
            </a:r>
            <a:r>
              <a:rPr lang="en-US" dirty="0"/>
              <a:t>        </a:t>
            </a:r>
          </a:p>
          <a:p>
            <a:pPr lvl="1">
              <a:lnSpc>
                <a:spcPct val="90000"/>
              </a:lnSpc>
            </a:pPr>
            <a:r>
              <a:rPr lang="en-US" dirty="0"/>
              <a:t>Profitability Ratios </a:t>
            </a:r>
          </a:p>
          <a:p>
            <a:pPr lvl="2">
              <a:lnSpc>
                <a:spcPct val="90000"/>
              </a:lnSpc>
            </a:pPr>
            <a:r>
              <a:rPr lang="en-US" dirty="0">
                <a:solidFill>
                  <a:schemeClr val="bg1"/>
                </a:solidFill>
              </a:rPr>
              <a:t>-</a:t>
            </a:r>
            <a:r>
              <a:rPr lang="en-US" sz="1800" i="1" dirty="0">
                <a:solidFill>
                  <a:schemeClr val="bg2">
                    <a:lumMod val="75000"/>
                  </a:schemeClr>
                </a:solidFill>
              </a:rPr>
              <a:t>Gross profit margin, net profit margin, ROA, ROE</a:t>
            </a:r>
          </a:p>
          <a:p>
            <a:pPr lvl="1">
              <a:lnSpc>
                <a:spcPct val="90000"/>
              </a:lnSpc>
            </a:pPr>
            <a:r>
              <a:rPr lang="en-US" dirty="0"/>
              <a:t>Stock market measures</a:t>
            </a:r>
          </a:p>
          <a:p>
            <a:pPr lvl="2">
              <a:lnSpc>
                <a:spcPct val="90000"/>
              </a:lnSpc>
            </a:pPr>
            <a:r>
              <a:rPr lang="en-US" dirty="0"/>
              <a:t>-</a:t>
            </a:r>
            <a:r>
              <a:rPr lang="en-US" sz="1800" i="1" dirty="0"/>
              <a:t>EPS, stock price, P/E ratio, </a:t>
            </a:r>
          </a:p>
          <a:p>
            <a:pPr lvl="2">
              <a:lnSpc>
                <a:spcPct val="90000"/>
              </a:lnSpc>
            </a:pPr>
            <a:r>
              <a:rPr lang="en-US" sz="1800" i="1" dirty="0"/>
              <a:t>-Other shareholder return ratios </a:t>
            </a:r>
          </a:p>
          <a:p>
            <a:pPr lvl="1">
              <a:lnSpc>
                <a:spcPct val="90000"/>
              </a:lnSpc>
            </a:pPr>
            <a:r>
              <a:rPr lang="en-US" dirty="0" smtClean="0"/>
              <a:t>Liquidity ratios</a:t>
            </a:r>
          </a:p>
          <a:p>
            <a:pPr lvl="1">
              <a:lnSpc>
                <a:spcPct val="90000"/>
              </a:lnSpc>
            </a:pPr>
            <a:r>
              <a:rPr lang="en-US" dirty="0" smtClean="0"/>
              <a:t>Activity ratios</a:t>
            </a:r>
          </a:p>
          <a:p>
            <a:pPr lvl="1">
              <a:lnSpc>
                <a:spcPct val="90000"/>
              </a:lnSpc>
            </a:pPr>
            <a:r>
              <a:rPr lang="en-US" dirty="0" smtClean="0"/>
              <a:t>Leverage </a:t>
            </a:r>
            <a:r>
              <a:rPr lang="en-US" dirty="0"/>
              <a:t>ratios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0C280E-1D97-48A0-993D-C498CCF257E3}" type="slidenum">
              <a:rPr lang="en-US"/>
              <a:pPr/>
              <a:t>7</a:t>
            </a:fld>
            <a:endParaRPr lang="en-US"/>
          </a:p>
        </p:txBody>
      </p:sp>
      <p:sp>
        <p:nvSpPr>
          <p:cNvPr id="240652" name="Rectangle 12"/>
          <p:cNvSpPr>
            <a:spLocks noGrp="1" noChangeArrowheads="1"/>
          </p:cNvSpPr>
          <p:nvPr>
            <p:ph type="title"/>
          </p:nvPr>
        </p:nvSpPr>
        <p:spPr>
          <a:xfrm>
            <a:off x="609600" y="228600"/>
            <a:ext cx="8229600" cy="1143000"/>
          </a:xfrm>
          <a:noFill/>
          <a:ln/>
        </p:spPr>
        <p:txBody>
          <a:bodyPr/>
          <a:lstStyle/>
          <a:p>
            <a:r>
              <a:rPr lang="en-US" sz="3200" dirty="0">
                <a:effectLst/>
              </a:rPr>
              <a:t>CA: Above Industry ratios</a:t>
            </a:r>
            <a:br>
              <a:rPr lang="en-US" sz="3200" dirty="0">
                <a:effectLst/>
              </a:rPr>
            </a:br>
            <a:r>
              <a:rPr lang="en-US" sz="3200" dirty="0">
                <a:effectLst/>
              </a:rPr>
              <a:t>(Finance)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064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4064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064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24064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064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24064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064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24064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064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1000"/>
                                        <p:tgtEl>
                                          <p:spTgt spid="24064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064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24064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064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24064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064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24064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9491" name="Rectangle 3"/>
          <p:cNvSpPr>
            <a:spLocks noGrp="1" noChangeArrowheads="1"/>
          </p:cNvSpPr>
          <p:nvPr>
            <p:ph idx="1"/>
          </p:nvPr>
        </p:nvSpPr>
        <p:spPr>
          <a:xfrm>
            <a:off x="533400" y="1676400"/>
            <a:ext cx="8610600" cy="4419600"/>
          </a:xfrm>
        </p:spPr>
        <p:txBody>
          <a:bodyPr/>
          <a:lstStyle/>
          <a:p>
            <a:r>
              <a:rPr lang="en-US" dirty="0"/>
              <a:t>Profit measures show:</a:t>
            </a:r>
          </a:p>
          <a:p>
            <a:pPr lvl="2"/>
            <a:r>
              <a:rPr lang="en-US" dirty="0"/>
              <a:t>-How productively firm is using current resources (fit)</a:t>
            </a:r>
          </a:p>
          <a:p>
            <a:pPr lvl="2"/>
            <a:r>
              <a:rPr lang="en-US" dirty="0"/>
              <a:t>-How well TMT invested in firm (strategic intent) </a:t>
            </a:r>
          </a:p>
          <a:p>
            <a:pPr marL="630936" lvl="2" indent="0">
              <a:buNone/>
            </a:pPr>
            <a:endParaRPr lang="en-US" dirty="0"/>
          </a:p>
          <a:p>
            <a:r>
              <a:rPr lang="en-US" dirty="0"/>
              <a:t>Market measures:</a:t>
            </a:r>
          </a:p>
          <a:p>
            <a:pPr lvl="2"/>
            <a:r>
              <a:rPr lang="en-US" dirty="0"/>
              <a:t>-What outsiders think of the company</a:t>
            </a:r>
          </a:p>
          <a:p>
            <a:pPr lvl="2"/>
            <a:r>
              <a:rPr lang="en-US" dirty="0"/>
              <a:t>-How the company takes care of  investors </a:t>
            </a:r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54E82A-AE77-494C-B977-19D8D092673A}" type="slidenum">
              <a:rPr lang="en-US"/>
              <a:pPr/>
              <a:t>8</a:t>
            </a:fld>
            <a:endParaRPr lang="en-US"/>
          </a:p>
        </p:txBody>
      </p:sp>
      <p:sp>
        <p:nvSpPr>
          <p:cNvPr id="3194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What the measures show</a:t>
            </a:r>
          </a:p>
        </p:txBody>
      </p:sp>
      <p:sp>
        <p:nvSpPr>
          <p:cNvPr id="319492" name="WordArt 4"/>
          <p:cNvSpPr>
            <a:spLocks noChangeArrowheads="1" noChangeShapeType="1" noTextEdit="1"/>
          </p:cNvSpPr>
          <p:nvPr/>
        </p:nvSpPr>
        <p:spPr bwMode="auto">
          <a:xfrm>
            <a:off x="1905000" y="5257800"/>
            <a:ext cx="5334000" cy="1066800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 type="none" w="sm" len="sm"/>
                <a:tailEnd type="none" w="sm" len="sm"/>
              </a14:hiddenLine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sz="3600" kern="10" dirty="0">
                <a:gradFill rotWithShape="0">
                  <a:gsLst>
                    <a:gs pos="0">
                      <a:srgbClr val="FFFF00"/>
                    </a:gs>
                    <a:gs pos="100000">
                      <a:srgbClr val="FF9933"/>
                    </a:gs>
                  </a:gsLst>
                  <a:path path="rect">
                    <a:fillToRect l="50000" t="50000" r="50000" b="50000"/>
                  </a:path>
                </a:gradFill>
                <a:effectLst>
                  <a:outerShdw dist="35921" dir="2700000" algn="ctr" rotWithShape="0">
                    <a:srgbClr val="C0C0C0"/>
                  </a:outerShdw>
                </a:effectLst>
                <a:latin typeface="Impact"/>
              </a:rPr>
              <a:t>Over time </a:t>
            </a:r>
          </a:p>
          <a:p>
            <a:pPr algn="ctr"/>
            <a:r>
              <a:rPr lang="en-US" sz="3600" kern="10" dirty="0">
                <a:gradFill rotWithShape="0">
                  <a:gsLst>
                    <a:gs pos="0">
                      <a:srgbClr val="FFFF00"/>
                    </a:gs>
                    <a:gs pos="100000">
                      <a:srgbClr val="FF9933"/>
                    </a:gs>
                  </a:gsLst>
                  <a:path path="rect">
                    <a:fillToRect l="50000" t="50000" r="50000" b="50000"/>
                  </a:path>
                </a:gradFill>
                <a:effectLst>
                  <a:outerShdw dist="35921" dir="2700000" algn="ctr" rotWithShape="0">
                    <a:srgbClr val="C0C0C0"/>
                  </a:outerShdw>
                </a:effectLst>
                <a:latin typeface="Impact"/>
              </a:rPr>
              <a:t>(trend analysis)</a:t>
            </a:r>
          </a:p>
        </p:txBody>
      </p:sp>
      <p:pic>
        <p:nvPicPr>
          <p:cNvPr id="319495" name="Picture 7" descr="bs01250_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3813" y="5105400"/>
            <a:ext cx="1547813" cy="1825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94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194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194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949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9491" name="Rectangle 3"/>
          <p:cNvSpPr>
            <a:spLocks noGrp="1" noChangeArrowheads="1"/>
          </p:cNvSpPr>
          <p:nvPr>
            <p:ph idx="1"/>
          </p:nvPr>
        </p:nvSpPr>
        <p:spPr>
          <a:xfrm>
            <a:off x="533400" y="1676400"/>
            <a:ext cx="8610600" cy="4419600"/>
          </a:xfrm>
        </p:spPr>
        <p:txBody>
          <a:bodyPr>
            <a:normAutofit/>
          </a:bodyPr>
          <a:lstStyle/>
          <a:p>
            <a:pPr>
              <a:defRPr/>
            </a:pPr>
            <a:r>
              <a:rPr lang="en-US" altLang="en-US" dirty="0"/>
              <a:t>Liquidity ratios show:</a:t>
            </a:r>
          </a:p>
          <a:p>
            <a:pPr lvl="2">
              <a:defRPr/>
            </a:pPr>
            <a:r>
              <a:rPr lang="en-US" altLang="en-US" dirty="0"/>
              <a:t>-Ability of firm to pay debts</a:t>
            </a:r>
          </a:p>
          <a:p>
            <a:pPr>
              <a:defRPr/>
            </a:pPr>
            <a:r>
              <a:rPr lang="en-US" altLang="en-US" dirty="0"/>
              <a:t>Leverage ratios show</a:t>
            </a:r>
          </a:p>
          <a:p>
            <a:pPr lvl="2">
              <a:defRPr/>
            </a:pPr>
            <a:r>
              <a:rPr lang="en-US" altLang="en-US" dirty="0"/>
              <a:t>-Financial leverage of the firm</a:t>
            </a:r>
          </a:p>
          <a:p>
            <a:pPr lvl="2">
              <a:defRPr/>
            </a:pPr>
            <a:r>
              <a:rPr lang="en-US" altLang="en-US" dirty="0"/>
              <a:t>-Whether it can manage business w/out excessive debt	</a:t>
            </a:r>
          </a:p>
          <a:p>
            <a:pPr>
              <a:defRPr/>
            </a:pPr>
            <a:r>
              <a:rPr lang="en-US" altLang="en-US" dirty="0"/>
              <a:t>Asset ratios show</a:t>
            </a:r>
          </a:p>
          <a:p>
            <a:pPr lvl="2">
              <a:defRPr/>
            </a:pPr>
            <a:r>
              <a:rPr lang="en-US" altLang="en-US" dirty="0"/>
              <a:t>-Inventory turnover</a:t>
            </a:r>
          </a:p>
          <a:p>
            <a:pPr lvl="2">
              <a:defRPr/>
            </a:pPr>
            <a:r>
              <a:rPr lang="en-US" altLang="en-US" dirty="0"/>
              <a:t>-Efficient use of </a:t>
            </a:r>
            <a:r>
              <a:rPr lang="en-US" altLang="en-US" dirty="0" smtClean="0"/>
              <a:t>assets</a:t>
            </a:r>
            <a:endParaRPr lang="en-US" altLang="en-US" dirty="0"/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54E82A-AE77-494C-B977-19D8D092673A}" type="slidenum">
              <a:rPr lang="en-US"/>
              <a:pPr/>
              <a:t>9</a:t>
            </a:fld>
            <a:endParaRPr lang="en-US"/>
          </a:p>
        </p:txBody>
      </p:sp>
      <p:sp>
        <p:nvSpPr>
          <p:cNvPr id="3194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What the measures show</a:t>
            </a:r>
          </a:p>
        </p:txBody>
      </p:sp>
      <p:sp>
        <p:nvSpPr>
          <p:cNvPr id="319492" name="WordArt 4"/>
          <p:cNvSpPr>
            <a:spLocks noChangeArrowheads="1" noChangeShapeType="1" noTextEdit="1"/>
          </p:cNvSpPr>
          <p:nvPr/>
        </p:nvSpPr>
        <p:spPr bwMode="auto">
          <a:xfrm>
            <a:off x="3886200" y="5562600"/>
            <a:ext cx="5334000" cy="1066800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 type="none" w="sm" len="sm"/>
                <a:tailEnd type="none" w="sm" len="sm"/>
              </a14:hiddenLine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sz="3600" kern="10" dirty="0">
                <a:gradFill rotWithShape="0">
                  <a:gsLst>
                    <a:gs pos="0">
                      <a:srgbClr val="FFFF00"/>
                    </a:gs>
                    <a:gs pos="100000">
                      <a:srgbClr val="FF9933"/>
                    </a:gs>
                  </a:gsLst>
                  <a:path path="rect">
                    <a:fillToRect l="50000" t="50000" r="50000" b="50000"/>
                  </a:path>
                </a:gradFill>
                <a:effectLst>
                  <a:outerShdw dist="35921" dir="2700000" algn="ctr" rotWithShape="0">
                    <a:srgbClr val="C0C0C0"/>
                  </a:outerShdw>
                </a:effectLst>
                <a:latin typeface="Impact"/>
              </a:rPr>
              <a:t>Over time </a:t>
            </a:r>
          </a:p>
          <a:p>
            <a:pPr algn="ctr"/>
            <a:r>
              <a:rPr lang="en-US" sz="3600" kern="10" dirty="0">
                <a:gradFill rotWithShape="0">
                  <a:gsLst>
                    <a:gs pos="0">
                      <a:srgbClr val="FFFF00"/>
                    </a:gs>
                    <a:gs pos="100000">
                      <a:srgbClr val="FF9933"/>
                    </a:gs>
                  </a:gsLst>
                  <a:path path="rect">
                    <a:fillToRect l="50000" t="50000" r="50000" b="50000"/>
                  </a:path>
                </a:gradFill>
                <a:effectLst>
                  <a:outerShdw dist="35921" dir="2700000" algn="ctr" rotWithShape="0">
                    <a:srgbClr val="C0C0C0"/>
                  </a:outerShdw>
                </a:effectLst>
                <a:latin typeface="Impact"/>
              </a:rPr>
              <a:t>(trend analysis)</a:t>
            </a:r>
          </a:p>
        </p:txBody>
      </p:sp>
      <p:pic>
        <p:nvPicPr>
          <p:cNvPr id="319495" name="Picture 7" descr="bs01250_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3813" y="5105400"/>
            <a:ext cx="1547813" cy="1825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929333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94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194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194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949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How much time?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en-US" dirty="0" smtClean="0"/>
              <a:t>Generally trend four Years – 16 quarters.</a:t>
            </a:r>
          </a:p>
          <a:p>
            <a:pPr lvl="1"/>
            <a:r>
              <a:rPr lang="en-US" dirty="0" smtClean="0"/>
              <a:t>16 quarters of decline is the official definition of a depression.</a:t>
            </a:r>
          </a:p>
          <a:p>
            <a:r>
              <a:rPr lang="en-US" dirty="0" smtClean="0"/>
              <a:t>You are an “over and above” employee.</a:t>
            </a:r>
          </a:p>
          <a:p>
            <a:pPr lvl="1"/>
            <a:r>
              <a:rPr lang="en-US" dirty="0" smtClean="0"/>
              <a:t>When your boss askes you for a financial analysis, YOU trend five years.  </a:t>
            </a:r>
          </a:p>
          <a:p>
            <a:r>
              <a:rPr lang="en-US" dirty="0" smtClean="0"/>
              <a:t>For assignments for this class, trend three years.  </a:t>
            </a:r>
          </a:p>
          <a:p>
            <a:pPr lvl="1"/>
            <a:r>
              <a:rPr lang="en-US" dirty="0" smtClean="0"/>
              <a:t>I want to you learn the tool.  It is not necessary to make you crunch endless numbers.  If you trend for three years, you will understand this tool.   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71DA79-1F8B-4172-9F39-C190FFB8FF0B}" type="slidenum">
              <a:rPr lang="en-US" smtClean="0"/>
              <a:pPr/>
              <a:t>10</a:t>
            </a:fld>
            <a:endParaRPr lang="en-US"/>
          </a:p>
        </p:txBody>
      </p:sp>
      <p:sp>
        <p:nvSpPr>
          <p:cNvPr id="5" name="TextBox 4"/>
          <p:cNvSpPr txBox="1"/>
          <p:nvPr/>
        </p:nvSpPr>
        <p:spPr>
          <a:xfrm>
            <a:off x="3747254" y="6339807"/>
            <a:ext cx="531882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b="1" dirty="0" smtClean="0"/>
              <a:t>**Which is why the US had a Great Recession in 2008-2012.  In one quarter</a:t>
            </a:r>
          </a:p>
          <a:p>
            <a:r>
              <a:rPr lang="en-US" sz="1200" b="1" dirty="0" smtClean="0"/>
              <a:t>the GDP was slightly up.  The trend has been up and  down since.     </a:t>
            </a:r>
            <a:endParaRPr lang="en-US" sz="1200" b="1" dirty="0"/>
          </a:p>
        </p:txBody>
      </p:sp>
    </p:spTree>
    <p:extLst>
      <p:ext uri="{BB962C8B-B14F-4D97-AF65-F5344CB8AC3E}">
        <p14:creationId xmlns:p14="http://schemas.microsoft.com/office/powerpoint/2010/main" val="31276453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To Repeat: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For the final paper in this class trend three (3) years.</a:t>
            </a:r>
          </a:p>
          <a:p>
            <a:endParaRPr lang="en-US" dirty="0"/>
          </a:p>
          <a:p>
            <a:r>
              <a:rPr lang="en-US" dirty="0" smtClean="0"/>
              <a:t>For your boss?  Five years.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A67C211-5666-4611-B182-62D92F60ED12}" type="slidenum">
              <a:rPr lang="en-US" altLang="en-US" smtClean="0"/>
              <a:pPr>
                <a:defRPr/>
              </a:pPr>
              <a:t>11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209064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30797" name="Group 45"/>
          <p:cNvGrpSpPr>
            <a:grpSpLocks/>
          </p:cNvGrpSpPr>
          <p:nvPr/>
        </p:nvGrpSpPr>
        <p:grpSpPr bwMode="auto">
          <a:xfrm>
            <a:off x="304800" y="4724400"/>
            <a:ext cx="3967163" cy="2154238"/>
            <a:chOff x="192" y="2976"/>
            <a:chExt cx="2499" cy="1357"/>
          </a:xfrm>
        </p:grpSpPr>
        <p:sp>
          <p:nvSpPr>
            <p:cNvPr id="330775" name="Text Box 23"/>
            <p:cNvSpPr txBox="1">
              <a:spLocks noChangeArrowheads="1"/>
            </p:cNvSpPr>
            <p:nvPr/>
          </p:nvSpPr>
          <p:spPr bwMode="auto">
            <a:xfrm>
              <a:off x="192" y="3112"/>
              <a:ext cx="2016" cy="122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00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eaLnBrk="0" hangingPunct="0">
                <a:defRPr/>
              </a:pPr>
              <a:r>
                <a:rPr lang="en-US" altLang="en-US" b="1" dirty="0">
                  <a:solidFill>
                    <a:schemeClr val="bg1"/>
                  </a:solidFill>
                </a:rPr>
                <a:t>Indicators:</a:t>
              </a:r>
              <a:endParaRPr lang="en-US" altLang="en-US" b="1" dirty="0">
                <a:solidFill>
                  <a:srgbClr val="FFFF00"/>
                </a:solidFill>
              </a:endParaRPr>
            </a:p>
            <a:p>
              <a:pPr eaLnBrk="0" hangingPunct="0">
                <a:defRPr/>
              </a:pPr>
              <a:r>
                <a:rPr lang="en-US" altLang="en-US" b="1" dirty="0">
                  <a:solidFill>
                    <a:srgbClr val="FFFF00"/>
                  </a:solidFill>
                </a:rPr>
                <a:t> </a:t>
              </a:r>
              <a:r>
                <a:rPr lang="en-US" altLang="en-US" b="1" dirty="0">
                  <a:solidFill>
                    <a:schemeClr val="tx2">
                      <a:lumMod val="85000"/>
                      <a:lumOff val="15000"/>
                    </a:schemeClr>
                  </a:solidFill>
                </a:rPr>
                <a:t> 1. </a:t>
              </a:r>
              <a:r>
                <a:rPr lang="en-US" altLang="en-US" b="1" dirty="0">
                  <a:solidFill>
                    <a:srgbClr val="FFCCFF"/>
                  </a:solidFill>
                </a:rPr>
                <a:t> </a:t>
              </a:r>
              <a:r>
                <a:rPr lang="en-US" altLang="en-US" b="1" dirty="0">
                  <a:solidFill>
                    <a:schemeClr val="tx2">
                      <a:lumMod val="85000"/>
                      <a:lumOff val="15000"/>
                    </a:schemeClr>
                  </a:solidFill>
                </a:rPr>
                <a:t>Profit ratios</a:t>
              </a:r>
            </a:p>
            <a:p>
              <a:pPr eaLnBrk="0" hangingPunct="0">
                <a:defRPr/>
              </a:pPr>
              <a:r>
                <a:rPr lang="en-US" altLang="en-US" b="1" dirty="0">
                  <a:solidFill>
                    <a:schemeClr val="tx2">
                      <a:lumMod val="85000"/>
                      <a:lumOff val="15000"/>
                    </a:schemeClr>
                  </a:solidFill>
                </a:rPr>
                <a:t>  2.  Stock price/ratios</a:t>
              </a:r>
            </a:p>
            <a:p>
              <a:pPr eaLnBrk="0" hangingPunct="0">
                <a:defRPr/>
              </a:pPr>
              <a:r>
                <a:rPr lang="en-US" altLang="en-US" b="1" dirty="0">
                  <a:solidFill>
                    <a:schemeClr val="tx2">
                      <a:lumMod val="85000"/>
                      <a:lumOff val="15000"/>
                    </a:schemeClr>
                  </a:solidFill>
                </a:rPr>
                <a:t>  3.  Other ratios</a:t>
              </a:r>
            </a:p>
            <a:p>
              <a:pPr eaLnBrk="0" hangingPunct="0">
                <a:defRPr/>
              </a:pPr>
              <a:r>
                <a:rPr lang="en-US" altLang="en-US" b="1" dirty="0">
                  <a:solidFill>
                    <a:schemeClr val="tx2">
                      <a:lumMod val="85000"/>
                      <a:lumOff val="15000"/>
                    </a:schemeClr>
                  </a:solidFill>
                </a:rPr>
                <a:t>  4.  Market share</a:t>
              </a:r>
            </a:p>
          </p:txBody>
        </p:sp>
        <p:grpSp>
          <p:nvGrpSpPr>
            <p:cNvPr id="14345" name="Group 38"/>
            <p:cNvGrpSpPr>
              <a:grpSpLocks/>
            </p:cNvGrpSpPr>
            <p:nvPr/>
          </p:nvGrpSpPr>
          <p:grpSpPr bwMode="auto">
            <a:xfrm>
              <a:off x="1872" y="2976"/>
              <a:ext cx="819" cy="1092"/>
              <a:chOff x="1101" y="2721"/>
              <a:chExt cx="819" cy="1092"/>
            </a:xfrm>
          </p:grpSpPr>
          <p:sp>
            <p:nvSpPr>
              <p:cNvPr id="14346" name="Freeform 39"/>
              <p:cNvSpPr>
                <a:spLocks/>
              </p:cNvSpPr>
              <p:nvPr/>
            </p:nvSpPr>
            <p:spPr bwMode="auto">
              <a:xfrm flipH="1">
                <a:off x="1416" y="2721"/>
                <a:ext cx="242" cy="228"/>
              </a:xfrm>
              <a:custGeom>
                <a:avLst/>
                <a:gdLst>
                  <a:gd name="T0" fmla="*/ 1 w 636"/>
                  <a:gd name="T1" fmla="*/ 0 h 669"/>
                  <a:gd name="T2" fmla="*/ 1 w 636"/>
                  <a:gd name="T3" fmla="*/ 0 h 669"/>
                  <a:gd name="T4" fmla="*/ 1 w 636"/>
                  <a:gd name="T5" fmla="*/ 0 h 669"/>
                  <a:gd name="T6" fmla="*/ 2 w 636"/>
                  <a:gd name="T7" fmla="*/ 0 h 669"/>
                  <a:gd name="T8" fmla="*/ 1 w 636"/>
                  <a:gd name="T9" fmla="*/ 0 h 669"/>
                  <a:gd name="T10" fmla="*/ 1 w 636"/>
                  <a:gd name="T11" fmla="*/ 1 h 669"/>
                  <a:gd name="T12" fmla="*/ 1 w 636"/>
                  <a:gd name="T13" fmla="*/ 1 h 669"/>
                  <a:gd name="T14" fmla="*/ 2 w 636"/>
                  <a:gd name="T15" fmla="*/ 1 h 669"/>
                  <a:gd name="T16" fmla="*/ 2 w 636"/>
                  <a:gd name="T17" fmla="*/ 1 h 669"/>
                  <a:gd name="T18" fmla="*/ 2 w 636"/>
                  <a:gd name="T19" fmla="*/ 1 h 669"/>
                  <a:gd name="T20" fmla="*/ 2 w 636"/>
                  <a:gd name="T21" fmla="*/ 1 h 669"/>
                  <a:gd name="T22" fmla="*/ 1 w 636"/>
                  <a:gd name="T23" fmla="*/ 1 h 669"/>
                  <a:gd name="T24" fmla="*/ 1 w 636"/>
                  <a:gd name="T25" fmla="*/ 1 h 669"/>
                  <a:gd name="T26" fmla="*/ 1 w 636"/>
                  <a:gd name="T27" fmla="*/ 1 h 669"/>
                  <a:gd name="T28" fmla="*/ 0 w 636"/>
                  <a:gd name="T29" fmla="*/ 1 h 669"/>
                  <a:gd name="T30" fmla="*/ 0 w 636"/>
                  <a:gd name="T31" fmla="*/ 1 h 669"/>
                  <a:gd name="T32" fmla="*/ 0 w 636"/>
                  <a:gd name="T33" fmla="*/ 1 h 669"/>
                  <a:gd name="T34" fmla="*/ 0 w 636"/>
                  <a:gd name="T35" fmla="*/ 1 h 669"/>
                  <a:gd name="T36" fmla="*/ 0 w 636"/>
                  <a:gd name="T37" fmla="*/ 1 h 669"/>
                  <a:gd name="T38" fmla="*/ 0 w 636"/>
                  <a:gd name="T39" fmla="*/ 0 h 669"/>
                  <a:gd name="T40" fmla="*/ 0 w 636"/>
                  <a:gd name="T41" fmla="*/ 0 h 669"/>
                  <a:gd name="T42" fmla="*/ 1 w 636"/>
                  <a:gd name="T43" fmla="*/ 0 h 669"/>
                  <a:gd name="T44" fmla="*/ 1 w 636"/>
                  <a:gd name="T45" fmla="*/ 0 h 669"/>
                  <a:gd name="T46" fmla="*/ 1 w 636"/>
                  <a:gd name="T47" fmla="*/ 0 h 669"/>
                  <a:gd name="T48" fmla="*/ 1 w 636"/>
                  <a:gd name="T49" fmla="*/ 0 h 669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</a:gdLst>
                <a:ahLst/>
                <a:cxnLst>
                  <a:cxn ang="T50">
                    <a:pos x="T0" y="T1"/>
                  </a:cxn>
                  <a:cxn ang="T51">
                    <a:pos x="T2" y="T3"/>
                  </a:cxn>
                  <a:cxn ang="T52">
                    <a:pos x="T4" y="T5"/>
                  </a:cxn>
                  <a:cxn ang="T53">
                    <a:pos x="T6" y="T7"/>
                  </a:cxn>
                  <a:cxn ang="T54">
                    <a:pos x="T8" y="T9"/>
                  </a:cxn>
                  <a:cxn ang="T55">
                    <a:pos x="T10" y="T11"/>
                  </a:cxn>
                  <a:cxn ang="T56">
                    <a:pos x="T12" y="T13"/>
                  </a:cxn>
                  <a:cxn ang="T57">
                    <a:pos x="T14" y="T15"/>
                  </a:cxn>
                  <a:cxn ang="T58">
                    <a:pos x="T16" y="T17"/>
                  </a:cxn>
                  <a:cxn ang="T59">
                    <a:pos x="T18" y="T19"/>
                  </a:cxn>
                  <a:cxn ang="T60">
                    <a:pos x="T20" y="T21"/>
                  </a:cxn>
                  <a:cxn ang="T61">
                    <a:pos x="T22" y="T23"/>
                  </a:cxn>
                  <a:cxn ang="T62">
                    <a:pos x="T24" y="T25"/>
                  </a:cxn>
                  <a:cxn ang="T63">
                    <a:pos x="T26" y="T27"/>
                  </a:cxn>
                  <a:cxn ang="T64">
                    <a:pos x="T28" y="T29"/>
                  </a:cxn>
                  <a:cxn ang="T65">
                    <a:pos x="T30" y="T31"/>
                  </a:cxn>
                  <a:cxn ang="T66">
                    <a:pos x="T32" y="T33"/>
                  </a:cxn>
                  <a:cxn ang="T67">
                    <a:pos x="T34" y="T35"/>
                  </a:cxn>
                  <a:cxn ang="T68">
                    <a:pos x="T36" y="T37"/>
                  </a:cxn>
                  <a:cxn ang="T69">
                    <a:pos x="T38" y="T39"/>
                  </a:cxn>
                  <a:cxn ang="T70">
                    <a:pos x="T40" y="T41"/>
                  </a:cxn>
                  <a:cxn ang="T71">
                    <a:pos x="T42" y="T43"/>
                  </a:cxn>
                  <a:cxn ang="T72">
                    <a:pos x="T44" y="T45"/>
                  </a:cxn>
                  <a:cxn ang="T73">
                    <a:pos x="T46" y="T47"/>
                  </a:cxn>
                  <a:cxn ang="T74">
                    <a:pos x="T48" y="T49"/>
                  </a:cxn>
                </a:cxnLst>
                <a:rect l="0" t="0" r="r" b="b"/>
                <a:pathLst>
                  <a:path w="636" h="669">
                    <a:moveTo>
                      <a:pt x="313" y="0"/>
                    </a:moveTo>
                    <a:lnTo>
                      <a:pt x="392" y="10"/>
                    </a:lnTo>
                    <a:lnTo>
                      <a:pt x="431" y="61"/>
                    </a:lnTo>
                    <a:lnTo>
                      <a:pt x="449" y="162"/>
                    </a:lnTo>
                    <a:lnTo>
                      <a:pt x="437" y="285"/>
                    </a:lnTo>
                    <a:lnTo>
                      <a:pt x="406" y="362"/>
                    </a:lnTo>
                    <a:lnTo>
                      <a:pt x="370" y="459"/>
                    </a:lnTo>
                    <a:lnTo>
                      <a:pt x="583" y="581"/>
                    </a:lnTo>
                    <a:lnTo>
                      <a:pt x="636" y="627"/>
                    </a:lnTo>
                    <a:lnTo>
                      <a:pt x="604" y="669"/>
                    </a:lnTo>
                    <a:lnTo>
                      <a:pt x="499" y="581"/>
                    </a:lnTo>
                    <a:lnTo>
                      <a:pt x="339" y="520"/>
                    </a:lnTo>
                    <a:lnTo>
                      <a:pt x="264" y="597"/>
                    </a:lnTo>
                    <a:lnTo>
                      <a:pt x="185" y="652"/>
                    </a:lnTo>
                    <a:lnTo>
                      <a:pt x="118" y="657"/>
                    </a:lnTo>
                    <a:lnTo>
                      <a:pt x="52" y="652"/>
                    </a:lnTo>
                    <a:lnTo>
                      <a:pt x="21" y="607"/>
                    </a:lnTo>
                    <a:lnTo>
                      <a:pt x="0" y="505"/>
                    </a:lnTo>
                    <a:lnTo>
                      <a:pt x="0" y="392"/>
                    </a:lnTo>
                    <a:lnTo>
                      <a:pt x="25" y="306"/>
                    </a:lnTo>
                    <a:lnTo>
                      <a:pt x="114" y="167"/>
                    </a:lnTo>
                    <a:lnTo>
                      <a:pt x="212" y="76"/>
                    </a:lnTo>
                    <a:lnTo>
                      <a:pt x="278" y="25"/>
                    </a:lnTo>
                    <a:lnTo>
                      <a:pt x="339" y="10"/>
                    </a:lnTo>
                    <a:lnTo>
                      <a:pt x="313" y="0"/>
                    </a:lnTo>
                    <a:close/>
                  </a:path>
                </a:pathLst>
              </a:custGeom>
              <a:solidFill>
                <a:srgbClr val="FF99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347" name="Freeform 40"/>
              <p:cNvSpPr>
                <a:spLocks/>
              </p:cNvSpPr>
              <p:nvPr/>
            </p:nvSpPr>
            <p:spPr bwMode="auto">
              <a:xfrm flipH="1">
                <a:off x="1101" y="2991"/>
                <a:ext cx="497" cy="198"/>
              </a:xfrm>
              <a:custGeom>
                <a:avLst/>
                <a:gdLst>
                  <a:gd name="T0" fmla="*/ 0 w 1312"/>
                  <a:gd name="T1" fmla="*/ 0 h 585"/>
                  <a:gd name="T2" fmla="*/ 0 w 1312"/>
                  <a:gd name="T3" fmla="*/ 0 h 585"/>
                  <a:gd name="T4" fmla="*/ 1 w 1312"/>
                  <a:gd name="T5" fmla="*/ 0 h 585"/>
                  <a:gd name="T6" fmla="*/ 2 w 1312"/>
                  <a:gd name="T7" fmla="*/ 0 h 585"/>
                  <a:gd name="T8" fmla="*/ 2 w 1312"/>
                  <a:gd name="T9" fmla="*/ 0 h 585"/>
                  <a:gd name="T10" fmla="*/ 3 w 1312"/>
                  <a:gd name="T11" fmla="*/ 1 h 585"/>
                  <a:gd name="T12" fmla="*/ 3 w 1312"/>
                  <a:gd name="T13" fmla="*/ 1 h 585"/>
                  <a:gd name="T14" fmla="*/ 4 w 1312"/>
                  <a:gd name="T15" fmla="*/ 1 h 585"/>
                  <a:gd name="T16" fmla="*/ 4 w 1312"/>
                  <a:gd name="T17" fmla="*/ 1 h 585"/>
                  <a:gd name="T18" fmla="*/ 4 w 1312"/>
                  <a:gd name="T19" fmla="*/ 1 h 585"/>
                  <a:gd name="T20" fmla="*/ 3 w 1312"/>
                  <a:gd name="T21" fmla="*/ 1 h 585"/>
                  <a:gd name="T22" fmla="*/ 3 w 1312"/>
                  <a:gd name="T23" fmla="*/ 1 h 585"/>
                  <a:gd name="T24" fmla="*/ 3 w 1312"/>
                  <a:gd name="T25" fmla="*/ 1 h 585"/>
                  <a:gd name="T26" fmla="*/ 3 w 1312"/>
                  <a:gd name="T27" fmla="*/ 1 h 585"/>
                  <a:gd name="T28" fmla="*/ 3 w 1312"/>
                  <a:gd name="T29" fmla="*/ 1 h 585"/>
                  <a:gd name="T30" fmla="*/ 3 w 1312"/>
                  <a:gd name="T31" fmla="*/ 1 h 585"/>
                  <a:gd name="T32" fmla="*/ 3 w 1312"/>
                  <a:gd name="T33" fmla="*/ 1 h 585"/>
                  <a:gd name="T34" fmla="*/ 3 w 1312"/>
                  <a:gd name="T35" fmla="*/ 1 h 585"/>
                  <a:gd name="T36" fmla="*/ 2 w 1312"/>
                  <a:gd name="T37" fmla="*/ 0 h 585"/>
                  <a:gd name="T38" fmla="*/ 2 w 1312"/>
                  <a:gd name="T39" fmla="*/ 0 h 585"/>
                  <a:gd name="T40" fmla="*/ 2 w 1312"/>
                  <a:gd name="T41" fmla="*/ 0 h 585"/>
                  <a:gd name="T42" fmla="*/ 1 w 1312"/>
                  <a:gd name="T43" fmla="*/ 0 h 585"/>
                  <a:gd name="T44" fmla="*/ 1 w 1312"/>
                  <a:gd name="T45" fmla="*/ 0 h 585"/>
                  <a:gd name="T46" fmla="*/ 0 w 1312"/>
                  <a:gd name="T47" fmla="*/ 0 h 585"/>
                  <a:gd name="T48" fmla="*/ 0 w 1312"/>
                  <a:gd name="T49" fmla="*/ 0 h 585"/>
                  <a:gd name="T50" fmla="*/ 0 w 1312"/>
                  <a:gd name="T51" fmla="*/ 0 h 585"/>
                  <a:gd name="T52" fmla="*/ 0 w 1312"/>
                  <a:gd name="T53" fmla="*/ 0 h 585"/>
                  <a:gd name="T54" fmla="*/ 0 w 1312"/>
                  <a:gd name="T55" fmla="*/ 0 h 585"/>
                  <a:gd name="T56" fmla="*/ 0 w 1312"/>
                  <a:gd name="T57" fmla="*/ 0 h 585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</a:gdLst>
                <a:ahLst/>
                <a:cxnLst>
                  <a:cxn ang="T58">
                    <a:pos x="T0" y="T1"/>
                  </a:cxn>
                  <a:cxn ang="T59">
                    <a:pos x="T2" y="T3"/>
                  </a:cxn>
                  <a:cxn ang="T60">
                    <a:pos x="T4" y="T5"/>
                  </a:cxn>
                  <a:cxn ang="T61">
                    <a:pos x="T6" y="T7"/>
                  </a:cxn>
                  <a:cxn ang="T62">
                    <a:pos x="T8" y="T9"/>
                  </a:cxn>
                  <a:cxn ang="T63">
                    <a:pos x="T10" y="T11"/>
                  </a:cxn>
                  <a:cxn ang="T64">
                    <a:pos x="T12" y="T13"/>
                  </a:cxn>
                  <a:cxn ang="T65">
                    <a:pos x="T14" y="T15"/>
                  </a:cxn>
                  <a:cxn ang="T66">
                    <a:pos x="T16" y="T17"/>
                  </a:cxn>
                  <a:cxn ang="T67">
                    <a:pos x="T18" y="T19"/>
                  </a:cxn>
                  <a:cxn ang="T68">
                    <a:pos x="T20" y="T21"/>
                  </a:cxn>
                  <a:cxn ang="T69">
                    <a:pos x="T22" y="T23"/>
                  </a:cxn>
                  <a:cxn ang="T70">
                    <a:pos x="T24" y="T25"/>
                  </a:cxn>
                  <a:cxn ang="T71">
                    <a:pos x="T26" y="T27"/>
                  </a:cxn>
                  <a:cxn ang="T72">
                    <a:pos x="T28" y="T29"/>
                  </a:cxn>
                  <a:cxn ang="T73">
                    <a:pos x="T30" y="T31"/>
                  </a:cxn>
                  <a:cxn ang="T74">
                    <a:pos x="T32" y="T33"/>
                  </a:cxn>
                  <a:cxn ang="T75">
                    <a:pos x="T34" y="T35"/>
                  </a:cxn>
                  <a:cxn ang="T76">
                    <a:pos x="T36" y="T37"/>
                  </a:cxn>
                  <a:cxn ang="T77">
                    <a:pos x="T38" y="T39"/>
                  </a:cxn>
                  <a:cxn ang="T78">
                    <a:pos x="T40" y="T41"/>
                  </a:cxn>
                  <a:cxn ang="T79">
                    <a:pos x="T42" y="T43"/>
                  </a:cxn>
                  <a:cxn ang="T80">
                    <a:pos x="T44" y="T45"/>
                  </a:cxn>
                  <a:cxn ang="T81">
                    <a:pos x="T46" y="T47"/>
                  </a:cxn>
                  <a:cxn ang="T82">
                    <a:pos x="T48" y="T49"/>
                  </a:cxn>
                  <a:cxn ang="T83">
                    <a:pos x="T50" y="T51"/>
                  </a:cxn>
                  <a:cxn ang="T84">
                    <a:pos x="T52" y="T53"/>
                  </a:cxn>
                  <a:cxn ang="T85">
                    <a:pos x="T54" y="T55"/>
                  </a:cxn>
                  <a:cxn ang="T86">
                    <a:pos x="T56" y="T57"/>
                  </a:cxn>
                </a:cxnLst>
                <a:rect l="0" t="0" r="r" b="b"/>
                <a:pathLst>
                  <a:path w="1312" h="585">
                    <a:moveTo>
                      <a:pt x="14" y="0"/>
                    </a:moveTo>
                    <a:lnTo>
                      <a:pt x="137" y="17"/>
                    </a:lnTo>
                    <a:lnTo>
                      <a:pt x="362" y="119"/>
                    </a:lnTo>
                    <a:lnTo>
                      <a:pt x="556" y="201"/>
                    </a:lnTo>
                    <a:lnTo>
                      <a:pt x="773" y="272"/>
                    </a:lnTo>
                    <a:lnTo>
                      <a:pt x="928" y="348"/>
                    </a:lnTo>
                    <a:lnTo>
                      <a:pt x="1141" y="431"/>
                    </a:lnTo>
                    <a:lnTo>
                      <a:pt x="1312" y="507"/>
                    </a:lnTo>
                    <a:lnTo>
                      <a:pt x="1303" y="538"/>
                    </a:lnTo>
                    <a:lnTo>
                      <a:pt x="1251" y="553"/>
                    </a:lnTo>
                    <a:lnTo>
                      <a:pt x="1100" y="472"/>
                    </a:lnTo>
                    <a:lnTo>
                      <a:pt x="1091" y="522"/>
                    </a:lnTo>
                    <a:lnTo>
                      <a:pt x="1052" y="568"/>
                    </a:lnTo>
                    <a:lnTo>
                      <a:pt x="994" y="585"/>
                    </a:lnTo>
                    <a:lnTo>
                      <a:pt x="932" y="548"/>
                    </a:lnTo>
                    <a:lnTo>
                      <a:pt x="888" y="502"/>
                    </a:lnTo>
                    <a:lnTo>
                      <a:pt x="893" y="431"/>
                    </a:lnTo>
                    <a:lnTo>
                      <a:pt x="906" y="395"/>
                    </a:lnTo>
                    <a:lnTo>
                      <a:pt x="759" y="323"/>
                    </a:lnTo>
                    <a:lnTo>
                      <a:pt x="690" y="308"/>
                    </a:lnTo>
                    <a:lnTo>
                      <a:pt x="556" y="277"/>
                    </a:lnTo>
                    <a:lnTo>
                      <a:pt x="376" y="211"/>
                    </a:lnTo>
                    <a:lnTo>
                      <a:pt x="230" y="139"/>
                    </a:lnTo>
                    <a:lnTo>
                      <a:pt x="124" y="108"/>
                    </a:lnTo>
                    <a:lnTo>
                      <a:pt x="14" y="119"/>
                    </a:lnTo>
                    <a:lnTo>
                      <a:pt x="0" y="42"/>
                    </a:lnTo>
                    <a:lnTo>
                      <a:pt x="44" y="0"/>
                    </a:lnTo>
                    <a:lnTo>
                      <a:pt x="71" y="0"/>
                    </a:lnTo>
                    <a:lnTo>
                      <a:pt x="14" y="0"/>
                    </a:lnTo>
                    <a:close/>
                  </a:path>
                </a:pathLst>
              </a:custGeom>
              <a:solidFill>
                <a:srgbClr val="FF99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348" name="Freeform 41"/>
              <p:cNvSpPr>
                <a:spLocks/>
              </p:cNvSpPr>
              <p:nvPr/>
            </p:nvSpPr>
            <p:spPr bwMode="auto">
              <a:xfrm flipH="1">
                <a:off x="1569" y="2987"/>
                <a:ext cx="164" cy="425"/>
              </a:xfrm>
              <a:custGeom>
                <a:avLst/>
                <a:gdLst>
                  <a:gd name="T0" fmla="*/ 1 w 432"/>
                  <a:gd name="T1" fmla="*/ 0 h 1252"/>
                  <a:gd name="T2" fmla="*/ 1 w 432"/>
                  <a:gd name="T3" fmla="*/ 0 h 1252"/>
                  <a:gd name="T4" fmla="*/ 1 w 432"/>
                  <a:gd name="T5" fmla="*/ 0 h 1252"/>
                  <a:gd name="T6" fmla="*/ 1 w 432"/>
                  <a:gd name="T7" fmla="*/ 0 h 1252"/>
                  <a:gd name="T8" fmla="*/ 1 w 432"/>
                  <a:gd name="T9" fmla="*/ 0 h 1252"/>
                  <a:gd name="T10" fmla="*/ 1 w 432"/>
                  <a:gd name="T11" fmla="*/ 1 h 1252"/>
                  <a:gd name="T12" fmla="*/ 1 w 432"/>
                  <a:gd name="T13" fmla="*/ 1 h 1252"/>
                  <a:gd name="T14" fmla="*/ 1 w 432"/>
                  <a:gd name="T15" fmla="*/ 1 h 1252"/>
                  <a:gd name="T16" fmla="*/ 1 w 432"/>
                  <a:gd name="T17" fmla="*/ 2 h 1252"/>
                  <a:gd name="T18" fmla="*/ 1 w 432"/>
                  <a:gd name="T19" fmla="*/ 2 h 1252"/>
                  <a:gd name="T20" fmla="*/ 1 w 432"/>
                  <a:gd name="T21" fmla="*/ 2 h 1252"/>
                  <a:gd name="T22" fmla="*/ 0 w 432"/>
                  <a:gd name="T23" fmla="*/ 2 h 1252"/>
                  <a:gd name="T24" fmla="*/ 0 w 432"/>
                  <a:gd name="T25" fmla="*/ 2 h 1252"/>
                  <a:gd name="T26" fmla="*/ 0 w 432"/>
                  <a:gd name="T27" fmla="*/ 2 h 1252"/>
                  <a:gd name="T28" fmla="*/ 0 w 432"/>
                  <a:gd name="T29" fmla="*/ 1 h 1252"/>
                  <a:gd name="T30" fmla="*/ 0 w 432"/>
                  <a:gd name="T31" fmla="*/ 1 h 1252"/>
                  <a:gd name="T32" fmla="*/ 0 w 432"/>
                  <a:gd name="T33" fmla="*/ 1 h 1252"/>
                  <a:gd name="T34" fmla="*/ 0 w 432"/>
                  <a:gd name="T35" fmla="*/ 0 h 1252"/>
                  <a:gd name="T36" fmla="*/ 0 w 432"/>
                  <a:gd name="T37" fmla="*/ 0 h 1252"/>
                  <a:gd name="T38" fmla="*/ 1 w 432"/>
                  <a:gd name="T39" fmla="*/ 0 h 1252"/>
                  <a:gd name="T40" fmla="*/ 1 w 432"/>
                  <a:gd name="T41" fmla="*/ 0 h 1252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</a:gdLst>
                <a:ahLst/>
                <a:cxnLst>
                  <a:cxn ang="T42">
                    <a:pos x="T0" y="T1"/>
                  </a:cxn>
                  <a:cxn ang="T43">
                    <a:pos x="T2" y="T3"/>
                  </a:cxn>
                  <a:cxn ang="T44">
                    <a:pos x="T4" y="T5"/>
                  </a:cxn>
                  <a:cxn ang="T45">
                    <a:pos x="T6" y="T7"/>
                  </a:cxn>
                  <a:cxn ang="T46">
                    <a:pos x="T8" y="T9"/>
                  </a:cxn>
                  <a:cxn ang="T47">
                    <a:pos x="T10" y="T11"/>
                  </a:cxn>
                  <a:cxn ang="T48">
                    <a:pos x="T12" y="T13"/>
                  </a:cxn>
                  <a:cxn ang="T49">
                    <a:pos x="T14" y="T15"/>
                  </a:cxn>
                  <a:cxn ang="T50">
                    <a:pos x="T16" y="T17"/>
                  </a:cxn>
                  <a:cxn ang="T51">
                    <a:pos x="T18" y="T19"/>
                  </a:cxn>
                  <a:cxn ang="T52">
                    <a:pos x="T20" y="T21"/>
                  </a:cxn>
                  <a:cxn ang="T53">
                    <a:pos x="T22" y="T23"/>
                  </a:cxn>
                  <a:cxn ang="T54">
                    <a:pos x="T24" y="T25"/>
                  </a:cxn>
                  <a:cxn ang="T55">
                    <a:pos x="T26" y="T27"/>
                  </a:cxn>
                  <a:cxn ang="T56">
                    <a:pos x="T28" y="T29"/>
                  </a:cxn>
                  <a:cxn ang="T57">
                    <a:pos x="T30" y="T31"/>
                  </a:cxn>
                  <a:cxn ang="T58">
                    <a:pos x="T32" y="T33"/>
                  </a:cxn>
                  <a:cxn ang="T59">
                    <a:pos x="T34" y="T35"/>
                  </a:cxn>
                  <a:cxn ang="T60">
                    <a:pos x="T36" y="T37"/>
                  </a:cxn>
                  <a:cxn ang="T61">
                    <a:pos x="T38" y="T39"/>
                  </a:cxn>
                  <a:cxn ang="T62">
                    <a:pos x="T40" y="T41"/>
                  </a:cxn>
                </a:cxnLst>
                <a:rect l="0" t="0" r="r" b="b"/>
                <a:pathLst>
                  <a:path w="432" h="1252">
                    <a:moveTo>
                      <a:pt x="247" y="0"/>
                    </a:moveTo>
                    <a:lnTo>
                      <a:pt x="304" y="0"/>
                    </a:lnTo>
                    <a:lnTo>
                      <a:pt x="354" y="25"/>
                    </a:lnTo>
                    <a:lnTo>
                      <a:pt x="406" y="103"/>
                    </a:lnTo>
                    <a:lnTo>
                      <a:pt x="423" y="199"/>
                    </a:lnTo>
                    <a:lnTo>
                      <a:pt x="432" y="439"/>
                    </a:lnTo>
                    <a:lnTo>
                      <a:pt x="420" y="644"/>
                    </a:lnTo>
                    <a:lnTo>
                      <a:pt x="379" y="853"/>
                    </a:lnTo>
                    <a:lnTo>
                      <a:pt x="327" y="1068"/>
                    </a:lnTo>
                    <a:lnTo>
                      <a:pt x="265" y="1196"/>
                    </a:lnTo>
                    <a:lnTo>
                      <a:pt x="186" y="1252"/>
                    </a:lnTo>
                    <a:lnTo>
                      <a:pt x="120" y="1252"/>
                    </a:lnTo>
                    <a:lnTo>
                      <a:pt x="40" y="1196"/>
                    </a:lnTo>
                    <a:lnTo>
                      <a:pt x="9" y="1114"/>
                    </a:lnTo>
                    <a:lnTo>
                      <a:pt x="0" y="967"/>
                    </a:lnTo>
                    <a:lnTo>
                      <a:pt x="9" y="782"/>
                    </a:lnTo>
                    <a:lnTo>
                      <a:pt x="49" y="552"/>
                    </a:lnTo>
                    <a:lnTo>
                      <a:pt x="102" y="270"/>
                    </a:lnTo>
                    <a:lnTo>
                      <a:pt x="168" y="56"/>
                    </a:lnTo>
                    <a:lnTo>
                      <a:pt x="207" y="25"/>
                    </a:lnTo>
                    <a:lnTo>
                      <a:pt x="247" y="0"/>
                    </a:lnTo>
                    <a:close/>
                  </a:path>
                </a:pathLst>
              </a:custGeom>
              <a:solidFill>
                <a:srgbClr val="FF99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349" name="Freeform 42"/>
              <p:cNvSpPr>
                <a:spLocks/>
              </p:cNvSpPr>
              <p:nvPr/>
            </p:nvSpPr>
            <p:spPr bwMode="auto">
              <a:xfrm flipH="1">
                <a:off x="1673" y="2964"/>
                <a:ext cx="231" cy="391"/>
              </a:xfrm>
              <a:custGeom>
                <a:avLst/>
                <a:gdLst>
                  <a:gd name="T0" fmla="*/ 1 w 611"/>
                  <a:gd name="T1" fmla="*/ 0 h 1149"/>
                  <a:gd name="T2" fmla="*/ 2 w 611"/>
                  <a:gd name="T3" fmla="*/ 0 h 1149"/>
                  <a:gd name="T4" fmla="*/ 2 w 611"/>
                  <a:gd name="T5" fmla="*/ 0 h 1149"/>
                  <a:gd name="T6" fmla="*/ 2 w 611"/>
                  <a:gd name="T7" fmla="*/ 0 h 1149"/>
                  <a:gd name="T8" fmla="*/ 2 w 611"/>
                  <a:gd name="T9" fmla="*/ 0 h 1149"/>
                  <a:gd name="T10" fmla="*/ 2 w 611"/>
                  <a:gd name="T11" fmla="*/ 0 h 1149"/>
                  <a:gd name="T12" fmla="*/ 2 w 611"/>
                  <a:gd name="T13" fmla="*/ 0 h 1149"/>
                  <a:gd name="T14" fmla="*/ 1 w 611"/>
                  <a:gd name="T15" fmla="*/ 0 h 1149"/>
                  <a:gd name="T16" fmla="*/ 0 w 611"/>
                  <a:gd name="T17" fmla="*/ 1 h 1149"/>
                  <a:gd name="T18" fmla="*/ 0 w 611"/>
                  <a:gd name="T19" fmla="*/ 1 h 1149"/>
                  <a:gd name="T20" fmla="*/ 0 w 611"/>
                  <a:gd name="T21" fmla="*/ 1 h 1149"/>
                  <a:gd name="T22" fmla="*/ 1 w 611"/>
                  <a:gd name="T23" fmla="*/ 1 h 1149"/>
                  <a:gd name="T24" fmla="*/ 1 w 611"/>
                  <a:gd name="T25" fmla="*/ 1 h 1149"/>
                  <a:gd name="T26" fmla="*/ 1 w 611"/>
                  <a:gd name="T27" fmla="*/ 1 h 1149"/>
                  <a:gd name="T28" fmla="*/ 1 w 611"/>
                  <a:gd name="T29" fmla="*/ 1 h 1149"/>
                  <a:gd name="T30" fmla="*/ 1 w 611"/>
                  <a:gd name="T31" fmla="*/ 1 h 1149"/>
                  <a:gd name="T32" fmla="*/ 1 w 611"/>
                  <a:gd name="T33" fmla="*/ 1 h 1149"/>
                  <a:gd name="T34" fmla="*/ 0 w 611"/>
                  <a:gd name="T35" fmla="*/ 2 h 1149"/>
                  <a:gd name="T36" fmla="*/ 0 w 611"/>
                  <a:gd name="T37" fmla="*/ 2 h 1149"/>
                  <a:gd name="T38" fmla="*/ 0 w 611"/>
                  <a:gd name="T39" fmla="*/ 2 h 1149"/>
                  <a:gd name="T40" fmla="*/ 0 w 611"/>
                  <a:gd name="T41" fmla="*/ 2 h 1149"/>
                  <a:gd name="T42" fmla="*/ 0 w 611"/>
                  <a:gd name="T43" fmla="*/ 2 h 1149"/>
                  <a:gd name="T44" fmla="*/ 0 w 611"/>
                  <a:gd name="T45" fmla="*/ 2 h 1149"/>
                  <a:gd name="T46" fmla="*/ 0 w 611"/>
                  <a:gd name="T47" fmla="*/ 1 h 1149"/>
                  <a:gd name="T48" fmla="*/ 1 w 611"/>
                  <a:gd name="T49" fmla="*/ 1 h 1149"/>
                  <a:gd name="T50" fmla="*/ 1 w 611"/>
                  <a:gd name="T51" fmla="*/ 1 h 1149"/>
                  <a:gd name="T52" fmla="*/ 1 w 611"/>
                  <a:gd name="T53" fmla="*/ 1 h 1149"/>
                  <a:gd name="T54" fmla="*/ 1 w 611"/>
                  <a:gd name="T55" fmla="*/ 1 h 1149"/>
                  <a:gd name="T56" fmla="*/ 0 w 611"/>
                  <a:gd name="T57" fmla="*/ 1 h 1149"/>
                  <a:gd name="T58" fmla="*/ 0 w 611"/>
                  <a:gd name="T59" fmla="*/ 1 h 1149"/>
                  <a:gd name="T60" fmla="*/ 0 w 611"/>
                  <a:gd name="T61" fmla="*/ 1 h 1149"/>
                  <a:gd name="T62" fmla="*/ 0 w 611"/>
                  <a:gd name="T63" fmla="*/ 1 h 1149"/>
                  <a:gd name="T64" fmla="*/ 0 w 611"/>
                  <a:gd name="T65" fmla="*/ 1 h 1149"/>
                  <a:gd name="T66" fmla="*/ 0 w 611"/>
                  <a:gd name="T67" fmla="*/ 0 h 1149"/>
                  <a:gd name="T68" fmla="*/ 0 w 611"/>
                  <a:gd name="T69" fmla="*/ 0 h 1149"/>
                  <a:gd name="T70" fmla="*/ 1 w 611"/>
                  <a:gd name="T71" fmla="*/ 0 h 1149"/>
                  <a:gd name="T72" fmla="*/ 1 w 611"/>
                  <a:gd name="T73" fmla="*/ 0 h 1149"/>
                  <a:gd name="T74" fmla="*/ 1 w 611"/>
                  <a:gd name="T75" fmla="*/ 0 h 1149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</a:gdLst>
                <a:ahLst/>
                <a:cxnLst>
                  <a:cxn ang="T76">
                    <a:pos x="T0" y="T1"/>
                  </a:cxn>
                  <a:cxn ang="T77">
                    <a:pos x="T2" y="T3"/>
                  </a:cxn>
                  <a:cxn ang="T78">
                    <a:pos x="T4" y="T5"/>
                  </a:cxn>
                  <a:cxn ang="T79">
                    <a:pos x="T6" y="T7"/>
                  </a:cxn>
                  <a:cxn ang="T80">
                    <a:pos x="T8" y="T9"/>
                  </a:cxn>
                  <a:cxn ang="T81">
                    <a:pos x="T10" y="T11"/>
                  </a:cxn>
                  <a:cxn ang="T82">
                    <a:pos x="T12" y="T13"/>
                  </a:cxn>
                  <a:cxn ang="T83">
                    <a:pos x="T14" y="T15"/>
                  </a:cxn>
                  <a:cxn ang="T84">
                    <a:pos x="T16" y="T17"/>
                  </a:cxn>
                  <a:cxn ang="T85">
                    <a:pos x="T18" y="T19"/>
                  </a:cxn>
                  <a:cxn ang="T86">
                    <a:pos x="T20" y="T21"/>
                  </a:cxn>
                  <a:cxn ang="T87">
                    <a:pos x="T22" y="T23"/>
                  </a:cxn>
                  <a:cxn ang="T88">
                    <a:pos x="T24" y="T25"/>
                  </a:cxn>
                  <a:cxn ang="T89">
                    <a:pos x="T26" y="T27"/>
                  </a:cxn>
                  <a:cxn ang="T90">
                    <a:pos x="T28" y="T29"/>
                  </a:cxn>
                  <a:cxn ang="T91">
                    <a:pos x="T30" y="T31"/>
                  </a:cxn>
                  <a:cxn ang="T92">
                    <a:pos x="T32" y="T33"/>
                  </a:cxn>
                  <a:cxn ang="T93">
                    <a:pos x="T34" y="T35"/>
                  </a:cxn>
                  <a:cxn ang="T94">
                    <a:pos x="T36" y="T37"/>
                  </a:cxn>
                  <a:cxn ang="T95">
                    <a:pos x="T38" y="T39"/>
                  </a:cxn>
                  <a:cxn ang="T96">
                    <a:pos x="T40" y="T41"/>
                  </a:cxn>
                  <a:cxn ang="T97">
                    <a:pos x="T42" y="T43"/>
                  </a:cxn>
                  <a:cxn ang="T98">
                    <a:pos x="T44" y="T45"/>
                  </a:cxn>
                  <a:cxn ang="T99">
                    <a:pos x="T46" y="T47"/>
                  </a:cxn>
                  <a:cxn ang="T100">
                    <a:pos x="T48" y="T49"/>
                  </a:cxn>
                  <a:cxn ang="T101">
                    <a:pos x="T50" y="T51"/>
                  </a:cxn>
                  <a:cxn ang="T102">
                    <a:pos x="T52" y="T53"/>
                  </a:cxn>
                  <a:cxn ang="T103">
                    <a:pos x="T54" y="T55"/>
                  </a:cxn>
                  <a:cxn ang="T104">
                    <a:pos x="T56" y="T57"/>
                  </a:cxn>
                  <a:cxn ang="T105">
                    <a:pos x="T58" y="T59"/>
                  </a:cxn>
                  <a:cxn ang="T106">
                    <a:pos x="T60" y="T61"/>
                  </a:cxn>
                  <a:cxn ang="T107">
                    <a:pos x="T62" y="T63"/>
                  </a:cxn>
                  <a:cxn ang="T108">
                    <a:pos x="T64" y="T65"/>
                  </a:cxn>
                  <a:cxn ang="T109">
                    <a:pos x="T66" y="T67"/>
                  </a:cxn>
                  <a:cxn ang="T110">
                    <a:pos x="T68" y="T69"/>
                  </a:cxn>
                  <a:cxn ang="T111">
                    <a:pos x="T70" y="T71"/>
                  </a:cxn>
                  <a:cxn ang="T112">
                    <a:pos x="T72" y="T73"/>
                  </a:cxn>
                  <a:cxn ang="T113">
                    <a:pos x="T74" y="T75"/>
                  </a:cxn>
                </a:cxnLst>
                <a:rect l="0" t="0" r="r" b="b"/>
                <a:pathLst>
                  <a:path w="611" h="1149">
                    <a:moveTo>
                      <a:pt x="464" y="46"/>
                    </a:moveTo>
                    <a:lnTo>
                      <a:pt x="531" y="0"/>
                    </a:lnTo>
                    <a:lnTo>
                      <a:pt x="579" y="0"/>
                    </a:lnTo>
                    <a:lnTo>
                      <a:pt x="611" y="35"/>
                    </a:lnTo>
                    <a:lnTo>
                      <a:pt x="593" y="107"/>
                    </a:lnTo>
                    <a:lnTo>
                      <a:pt x="553" y="152"/>
                    </a:lnTo>
                    <a:lnTo>
                      <a:pt x="478" y="198"/>
                    </a:lnTo>
                    <a:lnTo>
                      <a:pt x="332" y="265"/>
                    </a:lnTo>
                    <a:lnTo>
                      <a:pt x="146" y="382"/>
                    </a:lnTo>
                    <a:lnTo>
                      <a:pt x="75" y="387"/>
                    </a:lnTo>
                    <a:lnTo>
                      <a:pt x="115" y="495"/>
                    </a:lnTo>
                    <a:lnTo>
                      <a:pt x="195" y="612"/>
                    </a:lnTo>
                    <a:lnTo>
                      <a:pt x="261" y="756"/>
                    </a:lnTo>
                    <a:lnTo>
                      <a:pt x="287" y="903"/>
                    </a:lnTo>
                    <a:lnTo>
                      <a:pt x="275" y="950"/>
                    </a:lnTo>
                    <a:lnTo>
                      <a:pt x="234" y="980"/>
                    </a:lnTo>
                    <a:lnTo>
                      <a:pt x="181" y="1001"/>
                    </a:lnTo>
                    <a:lnTo>
                      <a:pt x="128" y="1046"/>
                    </a:lnTo>
                    <a:lnTo>
                      <a:pt x="106" y="1092"/>
                    </a:lnTo>
                    <a:lnTo>
                      <a:pt x="93" y="1149"/>
                    </a:lnTo>
                    <a:lnTo>
                      <a:pt x="52" y="1149"/>
                    </a:lnTo>
                    <a:lnTo>
                      <a:pt x="40" y="1107"/>
                    </a:lnTo>
                    <a:lnTo>
                      <a:pt x="66" y="1041"/>
                    </a:lnTo>
                    <a:lnTo>
                      <a:pt x="141" y="996"/>
                    </a:lnTo>
                    <a:lnTo>
                      <a:pt x="186" y="950"/>
                    </a:lnTo>
                    <a:lnTo>
                      <a:pt x="225" y="925"/>
                    </a:lnTo>
                    <a:lnTo>
                      <a:pt x="239" y="878"/>
                    </a:lnTo>
                    <a:lnTo>
                      <a:pt x="221" y="756"/>
                    </a:lnTo>
                    <a:lnTo>
                      <a:pt x="159" y="663"/>
                    </a:lnTo>
                    <a:lnTo>
                      <a:pt x="106" y="582"/>
                    </a:lnTo>
                    <a:lnTo>
                      <a:pt x="40" y="490"/>
                    </a:lnTo>
                    <a:lnTo>
                      <a:pt x="0" y="403"/>
                    </a:lnTo>
                    <a:lnTo>
                      <a:pt x="0" y="352"/>
                    </a:lnTo>
                    <a:lnTo>
                      <a:pt x="34" y="326"/>
                    </a:lnTo>
                    <a:lnTo>
                      <a:pt x="172" y="235"/>
                    </a:lnTo>
                    <a:lnTo>
                      <a:pt x="305" y="152"/>
                    </a:lnTo>
                    <a:lnTo>
                      <a:pt x="438" y="76"/>
                    </a:lnTo>
                    <a:lnTo>
                      <a:pt x="464" y="46"/>
                    </a:lnTo>
                    <a:close/>
                  </a:path>
                </a:pathLst>
              </a:custGeom>
              <a:solidFill>
                <a:srgbClr val="FF99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350" name="Freeform 43"/>
              <p:cNvSpPr>
                <a:spLocks/>
              </p:cNvSpPr>
              <p:nvPr/>
            </p:nvSpPr>
            <p:spPr bwMode="auto">
              <a:xfrm flipH="1">
                <a:off x="1529" y="3374"/>
                <a:ext cx="154" cy="424"/>
              </a:xfrm>
              <a:custGeom>
                <a:avLst/>
                <a:gdLst>
                  <a:gd name="T0" fmla="*/ 0 w 406"/>
                  <a:gd name="T1" fmla="*/ 0 h 1247"/>
                  <a:gd name="T2" fmla="*/ 0 w 406"/>
                  <a:gd name="T3" fmla="*/ 0 h 1247"/>
                  <a:gd name="T4" fmla="*/ 0 w 406"/>
                  <a:gd name="T5" fmla="*/ 0 h 1247"/>
                  <a:gd name="T6" fmla="*/ 0 w 406"/>
                  <a:gd name="T7" fmla="*/ 0 h 1247"/>
                  <a:gd name="T8" fmla="*/ 0 w 406"/>
                  <a:gd name="T9" fmla="*/ 0 h 1247"/>
                  <a:gd name="T10" fmla="*/ 1 w 406"/>
                  <a:gd name="T11" fmla="*/ 0 h 1247"/>
                  <a:gd name="T12" fmla="*/ 1 w 406"/>
                  <a:gd name="T13" fmla="*/ 0 h 1247"/>
                  <a:gd name="T14" fmla="*/ 1 w 406"/>
                  <a:gd name="T15" fmla="*/ 1 h 1247"/>
                  <a:gd name="T16" fmla="*/ 1 w 406"/>
                  <a:gd name="T17" fmla="*/ 1 h 1247"/>
                  <a:gd name="T18" fmla="*/ 1 w 406"/>
                  <a:gd name="T19" fmla="*/ 1 h 1247"/>
                  <a:gd name="T20" fmla="*/ 1 w 406"/>
                  <a:gd name="T21" fmla="*/ 1 h 1247"/>
                  <a:gd name="T22" fmla="*/ 1 w 406"/>
                  <a:gd name="T23" fmla="*/ 1 h 1247"/>
                  <a:gd name="T24" fmla="*/ 0 w 406"/>
                  <a:gd name="T25" fmla="*/ 2 h 1247"/>
                  <a:gd name="T26" fmla="*/ 0 w 406"/>
                  <a:gd name="T27" fmla="*/ 2 h 1247"/>
                  <a:gd name="T28" fmla="*/ 1 w 406"/>
                  <a:gd name="T29" fmla="*/ 2 h 1247"/>
                  <a:gd name="T30" fmla="*/ 1 w 406"/>
                  <a:gd name="T31" fmla="*/ 2 h 1247"/>
                  <a:gd name="T32" fmla="*/ 1 w 406"/>
                  <a:gd name="T33" fmla="*/ 2 h 1247"/>
                  <a:gd name="T34" fmla="*/ 1 w 406"/>
                  <a:gd name="T35" fmla="*/ 2 h 1247"/>
                  <a:gd name="T36" fmla="*/ 1 w 406"/>
                  <a:gd name="T37" fmla="*/ 2 h 1247"/>
                  <a:gd name="T38" fmla="*/ 1 w 406"/>
                  <a:gd name="T39" fmla="*/ 2 h 1247"/>
                  <a:gd name="T40" fmla="*/ 1 w 406"/>
                  <a:gd name="T41" fmla="*/ 2 h 1247"/>
                  <a:gd name="T42" fmla="*/ 1 w 406"/>
                  <a:gd name="T43" fmla="*/ 2 h 1247"/>
                  <a:gd name="T44" fmla="*/ 0 w 406"/>
                  <a:gd name="T45" fmla="*/ 2 h 1247"/>
                  <a:gd name="T46" fmla="*/ 0 w 406"/>
                  <a:gd name="T47" fmla="*/ 2 h 1247"/>
                  <a:gd name="T48" fmla="*/ 0 w 406"/>
                  <a:gd name="T49" fmla="*/ 2 h 1247"/>
                  <a:gd name="T50" fmla="*/ 0 w 406"/>
                  <a:gd name="T51" fmla="*/ 2 h 1247"/>
                  <a:gd name="T52" fmla="*/ 0 w 406"/>
                  <a:gd name="T53" fmla="*/ 2 h 1247"/>
                  <a:gd name="T54" fmla="*/ 0 w 406"/>
                  <a:gd name="T55" fmla="*/ 2 h 1247"/>
                  <a:gd name="T56" fmla="*/ 1 w 406"/>
                  <a:gd name="T57" fmla="*/ 1 h 1247"/>
                  <a:gd name="T58" fmla="*/ 1 w 406"/>
                  <a:gd name="T59" fmla="*/ 1 h 1247"/>
                  <a:gd name="T60" fmla="*/ 1 w 406"/>
                  <a:gd name="T61" fmla="*/ 1 h 1247"/>
                  <a:gd name="T62" fmla="*/ 1 w 406"/>
                  <a:gd name="T63" fmla="*/ 1 h 1247"/>
                  <a:gd name="T64" fmla="*/ 1 w 406"/>
                  <a:gd name="T65" fmla="*/ 0 h 1247"/>
                  <a:gd name="T66" fmla="*/ 0 w 406"/>
                  <a:gd name="T67" fmla="*/ 0 h 1247"/>
                  <a:gd name="T68" fmla="*/ 0 w 406"/>
                  <a:gd name="T69" fmla="*/ 0 h 1247"/>
                  <a:gd name="T70" fmla="*/ 0 w 406"/>
                  <a:gd name="T71" fmla="*/ 0 h 1247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</a:gdLst>
                <a:ahLst/>
                <a:cxnLst>
                  <a:cxn ang="T72">
                    <a:pos x="T0" y="T1"/>
                  </a:cxn>
                  <a:cxn ang="T73">
                    <a:pos x="T2" y="T3"/>
                  </a:cxn>
                  <a:cxn ang="T74">
                    <a:pos x="T4" y="T5"/>
                  </a:cxn>
                  <a:cxn ang="T75">
                    <a:pos x="T6" y="T7"/>
                  </a:cxn>
                  <a:cxn ang="T76">
                    <a:pos x="T8" y="T9"/>
                  </a:cxn>
                  <a:cxn ang="T77">
                    <a:pos x="T10" y="T11"/>
                  </a:cxn>
                  <a:cxn ang="T78">
                    <a:pos x="T12" y="T13"/>
                  </a:cxn>
                  <a:cxn ang="T79">
                    <a:pos x="T14" y="T15"/>
                  </a:cxn>
                  <a:cxn ang="T80">
                    <a:pos x="T16" y="T17"/>
                  </a:cxn>
                  <a:cxn ang="T81">
                    <a:pos x="T18" y="T19"/>
                  </a:cxn>
                  <a:cxn ang="T82">
                    <a:pos x="T20" y="T21"/>
                  </a:cxn>
                  <a:cxn ang="T83">
                    <a:pos x="T22" y="T23"/>
                  </a:cxn>
                  <a:cxn ang="T84">
                    <a:pos x="T24" y="T25"/>
                  </a:cxn>
                  <a:cxn ang="T85">
                    <a:pos x="T26" y="T27"/>
                  </a:cxn>
                  <a:cxn ang="T86">
                    <a:pos x="T28" y="T29"/>
                  </a:cxn>
                  <a:cxn ang="T87">
                    <a:pos x="T30" y="T31"/>
                  </a:cxn>
                  <a:cxn ang="T88">
                    <a:pos x="T32" y="T33"/>
                  </a:cxn>
                  <a:cxn ang="T89">
                    <a:pos x="T34" y="T35"/>
                  </a:cxn>
                  <a:cxn ang="T90">
                    <a:pos x="T36" y="T37"/>
                  </a:cxn>
                  <a:cxn ang="T91">
                    <a:pos x="T38" y="T39"/>
                  </a:cxn>
                  <a:cxn ang="T92">
                    <a:pos x="T40" y="T41"/>
                  </a:cxn>
                  <a:cxn ang="T93">
                    <a:pos x="T42" y="T43"/>
                  </a:cxn>
                  <a:cxn ang="T94">
                    <a:pos x="T44" y="T45"/>
                  </a:cxn>
                  <a:cxn ang="T95">
                    <a:pos x="T46" y="T47"/>
                  </a:cxn>
                  <a:cxn ang="T96">
                    <a:pos x="T48" y="T49"/>
                  </a:cxn>
                  <a:cxn ang="T97">
                    <a:pos x="T50" y="T51"/>
                  </a:cxn>
                  <a:cxn ang="T98">
                    <a:pos x="T52" y="T53"/>
                  </a:cxn>
                  <a:cxn ang="T99">
                    <a:pos x="T54" y="T55"/>
                  </a:cxn>
                  <a:cxn ang="T100">
                    <a:pos x="T56" y="T57"/>
                  </a:cxn>
                  <a:cxn ang="T101">
                    <a:pos x="T58" y="T59"/>
                  </a:cxn>
                  <a:cxn ang="T102">
                    <a:pos x="T60" y="T61"/>
                  </a:cxn>
                  <a:cxn ang="T103">
                    <a:pos x="T62" y="T63"/>
                  </a:cxn>
                  <a:cxn ang="T104">
                    <a:pos x="T64" y="T65"/>
                  </a:cxn>
                  <a:cxn ang="T105">
                    <a:pos x="T66" y="T67"/>
                  </a:cxn>
                  <a:cxn ang="T106">
                    <a:pos x="T68" y="T69"/>
                  </a:cxn>
                  <a:cxn ang="T107">
                    <a:pos x="T70" y="T71"/>
                  </a:cxn>
                </a:cxnLst>
                <a:rect l="0" t="0" r="r" b="b"/>
                <a:pathLst>
                  <a:path w="406" h="1247">
                    <a:moveTo>
                      <a:pt x="74" y="143"/>
                    </a:moveTo>
                    <a:lnTo>
                      <a:pt x="21" y="61"/>
                    </a:lnTo>
                    <a:lnTo>
                      <a:pt x="39" y="0"/>
                    </a:lnTo>
                    <a:lnTo>
                      <a:pt x="92" y="0"/>
                    </a:lnTo>
                    <a:lnTo>
                      <a:pt x="154" y="66"/>
                    </a:lnTo>
                    <a:lnTo>
                      <a:pt x="233" y="204"/>
                    </a:lnTo>
                    <a:lnTo>
                      <a:pt x="278" y="338"/>
                    </a:lnTo>
                    <a:lnTo>
                      <a:pt x="317" y="465"/>
                    </a:lnTo>
                    <a:lnTo>
                      <a:pt x="331" y="583"/>
                    </a:lnTo>
                    <a:lnTo>
                      <a:pt x="326" y="644"/>
                    </a:lnTo>
                    <a:lnTo>
                      <a:pt x="287" y="720"/>
                    </a:lnTo>
                    <a:lnTo>
                      <a:pt x="221" y="924"/>
                    </a:lnTo>
                    <a:lnTo>
                      <a:pt x="146" y="1043"/>
                    </a:lnTo>
                    <a:lnTo>
                      <a:pt x="128" y="1093"/>
                    </a:lnTo>
                    <a:lnTo>
                      <a:pt x="199" y="1104"/>
                    </a:lnTo>
                    <a:lnTo>
                      <a:pt x="292" y="1104"/>
                    </a:lnTo>
                    <a:lnTo>
                      <a:pt x="406" y="1151"/>
                    </a:lnTo>
                    <a:lnTo>
                      <a:pt x="397" y="1186"/>
                    </a:lnTo>
                    <a:lnTo>
                      <a:pt x="379" y="1227"/>
                    </a:lnTo>
                    <a:lnTo>
                      <a:pt x="344" y="1247"/>
                    </a:lnTo>
                    <a:lnTo>
                      <a:pt x="274" y="1217"/>
                    </a:lnTo>
                    <a:lnTo>
                      <a:pt x="199" y="1171"/>
                    </a:lnTo>
                    <a:lnTo>
                      <a:pt x="92" y="1166"/>
                    </a:lnTo>
                    <a:lnTo>
                      <a:pt x="26" y="1181"/>
                    </a:lnTo>
                    <a:lnTo>
                      <a:pt x="0" y="1156"/>
                    </a:lnTo>
                    <a:lnTo>
                      <a:pt x="0" y="1119"/>
                    </a:lnTo>
                    <a:lnTo>
                      <a:pt x="35" y="1078"/>
                    </a:lnTo>
                    <a:lnTo>
                      <a:pt x="92" y="1012"/>
                    </a:lnTo>
                    <a:lnTo>
                      <a:pt x="194" y="843"/>
                    </a:lnTo>
                    <a:lnTo>
                      <a:pt x="238" y="695"/>
                    </a:lnTo>
                    <a:lnTo>
                      <a:pt x="251" y="552"/>
                    </a:lnTo>
                    <a:lnTo>
                      <a:pt x="247" y="475"/>
                    </a:lnTo>
                    <a:lnTo>
                      <a:pt x="212" y="338"/>
                    </a:lnTo>
                    <a:lnTo>
                      <a:pt x="119" y="189"/>
                    </a:lnTo>
                    <a:lnTo>
                      <a:pt x="53" y="113"/>
                    </a:lnTo>
                    <a:lnTo>
                      <a:pt x="74" y="143"/>
                    </a:lnTo>
                    <a:close/>
                  </a:path>
                </a:pathLst>
              </a:custGeom>
              <a:solidFill>
                <a:srgbClr val="FF99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351" name="Freeform 44"/>
              <p:cNvSpPr>
                <a:spLocks/>
              </p:cNvSpPr>
              <p:nvPr/>
            </p:nvSpPr>
            <p:spPr bwMode="auto">
              <a:xfrm flipH="1">
                <a:off x="1693" y="3346"/>
                <a:ext cx="227" cy="467"/>
              </a:xfrm>
              <a:custGeom>
                <a:avLst/>
                <a:gdLst>
                  <a:gd name="T0" fmla="*/ 1 w 597"/>
                  <a:gd name="T1" fmla="*/ 0 h 1374"/>
                  <a:gd name="T2" fmla="*/ 1 w 597"/>
                  <a:gd name="T3" fmla="*/ 0 h 1374"/>
                  <a:gd name="T4" fmla="*/ 2 w 597"/>
                  <a:gd name="T5" fmla="*/ 0 h 1374"/>
                  <a:gd name="T6" fmla="*/ 2 w 597"/>
                  <a:gd name="T7" fmla="*/ 0 h 1374"/>
                  <a:gd name="T8" fmla="*/ 2 w 597"/>
                  <a:gd name="T9" fmla="*/ 0 h 1374"/>
                  <a:gd name="T10" fmla="*/ 2 w 597"/>
                  <a:gd name="T11" fmla="*/ 0 h 1374"/>
                  <a:gd name="T12" fmla="*/ 2 w 597"/>
                  <a:gd name="T13" fmla="*/ 0 h 1374"/>
                  <a:gd name="T14" fmla="*/ 2 w 597"/>
                  <a:gd name="T15" fmla="*/ 0 h 1374"/>
                  <a:gd name="T16" fmla="*/ 1 w 597"/>
                  <a:gd name="T17" fmla="*/ 0 h 1374"/>
                  <a:gd name="T18" fmla="*/ 1 w 597"/>
                  <a:gd name="T19" fmla="*/ 1 h 1374"/>
                  <a:gd name="T20" fmla="*/ 1 w 597"/>
                  <a:gd name="T21" fmla="*/ 1 h 1374"/>
                  <a:gd name="T22" fmla="*/ 1 w 597"/>
                  <a:gd name="T23" fmla="*/ 1 h 1374"/>
                  <a:gd name="T24" fmla="*/ 1 w 597"/>
                  <a:gd name="T25" fmla="*/ 1 h 1374"/>
                  <a:gd name="T26" fmla="*/ 1 w 597"/>
                  <a:gd name="T27" fmla="*/ 1 h 1374"/>
                  <a:gd name="T28" fmla="*/ 1 w 597"/>
                  <a:gd name="T29" fmla="*/ 1 h 1374"/>
                  <a:gd name="T30" fmla="*/ 1 w 597"/>
                  <a:gd name="T31" fmla="*/ 2 h 1374"/>
                  <a:gd name="T32" fmla="*/ 1 w 597"/>
                  <a:gd name="T33" fmla="*/ 2 h 1374"/>
                  <a:gd name="T34" fmla="*/ 1 w 597"/>
                  <a:gd name="T35" fmla="*/ 2 h 1374"/>
                  <a:gd name="T36" fmla="*/ 1 w 597"/>
                  <a:gd name="T37" fmla="*/ 2 h 1374"/>
                  <a:gd name="T38" fmla="*/ 1 w 597"/>
                  <a:gd name="T39" fmla="*/ 2 h 1374"/>
                  <a:gd name="T40" fmla="*/ 1 w 597"/>
                  <a:gd name="T41" fmla="*/ 2 h 1374"/>
                  <a:gd name="T42" fmla="*/ 1 w 597"/>
                  <a:gd name="T43" fmla="*/ 2 h 1374"/>
                  <a:gd name="T44" fmla="*/ 0 w 597"/>
                  <a:gd name="T45" fmla="*/ 2 h 1374"/>
                  <a:gd name="T46" fmla="*/ 0 w 597"/>
                  <a:gd name="T47" fmla="*/ 2 h 1374"/>
                  <a:gd name="T48" fmla="*/ 0 w 597"/>
                  <a:gd name="T49" fmla="*/ 2 h 1374"/>
                  <a:gd name="T50" fmla="*/ 0 w 597"/>
                  <a:gd name="T51" fmla="*/ 2 h 1374"/>
                  <a:gd name="T52" fmla="*/ 0 w 597"/>
                  <a:gd name="T53" fmla="*/ 2 h 1374"/>
                  <a:gd name="T54" fmla="*/ 0 w 597"/>
                  <a:gd name="T55" fmla="*/ 2 h 1374"/>
                  <a:gd name="T56" fmla="*/ 1 w 597"/>
                  <a:gd name="T57" fmla="*/ 2 h 1374"/>
                  <a:gd name="T58" fmla="*/ 1 w 597"/>
                  <a:gd name="T59" fmla="*/ 2 h 1374"/>
                  <a:gd name="T60" fmla="*/ 1 w 597"/>
                  <a:gd name="T61" fmla="*/ 2 h 1374"/>
                  <a:gd name="T62" fmla="*/ 1 w 597"/>
                  <a:gd name="T63" fmla="*/ 2 h 1374"/>
                  <a:gd name="T64" fmla="*/ 1 w 597"/>
                  <a:gd name="T65" fmla="*/ 1 h 1374"/>
                  <a:gd name="T66" fmla="*/ 1 w 597"/>
                  <a:gd name="T67" fmla="*/ 1 h 1374"/>
                  <a:gd name="T68" fmla="*/ 1 w 597"/>
                  <a:gd name="T69" fmla="*/ 1 h 1374"/>
                  <a:gd name="T70" fmla="*/ 1 w 597"/>
                  <a:gd name="T71" fmla="*/ 1 h 1374"/>
                  <a:gd name="T72" fmla="*/ 1 w 597"/>
                  <a:gd name="T73" fmla="*/ 1 h 1374"/>
                  <a:gd name="T74" fmla="*/ 1 w 597"/>
                  <a:gd name="T75" fmla="*/ 0 h 1374"/>
                  <a:gd name="T76" fmla="*/ 1 w 597"/>
                  <a:gd name="T77" fmla="*/ 0 h 1374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</a:gdLst>
                <a:ahLst/>
                <a:cxnLst>
                  <a:cxn ang="T78">
                    <a:pos x="T0" y="T1"/>
                  </a:cxn>
                  <a:cxn ang="T79">
                    <a:pos x="T2" y="T3"/>
                  </a:cxn>
                  <a:cxn ang="T80">
                    <a:pos x="T4" y="T5"/>
                  </a:cxn>
                  <a:cxn ang="T81">
                    <a:pos x="T6" y="T7"/>
                  </a:cxn>
                  <a:cxn ang="T82">
                    <a:pos x="T8" y="T9"/>
                  </a:cxn>
                  <a:cxn ang="T83">
                    <a:pos x="T10" y="T11"/>
                  </a:cxn>
                  <a:cxn ang="T84">
                    <a:pos x="T12" y="T13"/>
                  </a:cxn>
                  <a:cxn ang="T85">
                    <a:pos x="T14" y="T15"/>
                  </a:cxn>
                  <a:cxn ang="T86">
                    <a:pos x="T16" y="T17"/>
                  </a:cxn>
                  <a:cxn ang="T87">
                    <a:pos x="T18" y="T19"/>
                  </a:cxn>
                  <a:cxn ang="T88">
                    <a:pos x="T20" y="T21"/>
                  </a:cxn>
                  <a:cxn ang="T89">
                    <a:pos x="T22" y="T23"/>
                  </a:cxn>
                  <a:cxn ang="T90">
                    <a:pos x="T24" y="T25"/>
                  </a:cxn>
                  <a:cxn ang="T91">
                    <a:pos x="T26" y="T27"/>
                  </a:cxn>
                  <a:cxn ang="T92">
                    <a:pos x="T28" y="T29"/>
                  </a:cxn>
                  <a:cxn ang="T93">
                    <a:pos x="T30" y="T31"/>
                  </a:cxn>
                  <a:cxn ang="T94">
                    <a:pos x="T32" y="T33"/>
                  </a:cxn>
                  <a:cxn ang="T95">
                    <a:pos x="T34" y="T35"/>
                  </a:cxn>
                  <a:cxn ang="T96">
                    <a:pos x="T36" y="T37"/>
                  </a:cxn>
                  <a:cxn ang="T97">
                    <a:pos x="T38" y="T39"/>
                  </a:cxn>
                  <a:cxn ang="T98">
                    <a:pos x="T40" y="T41"/>
                  </a:cxn>
                  <a:cxn ang="T99">
                    <a:pos x="T42" y="T43"/>
                  </a:cxn>
                  <a:cxn ang="T100">
                    <a:pos x="T44" y="T45"/>
                  </a:cxn>
                  <a:cxn ang="T101">
                    <a:pos x="T46" y="T47"/>
                  </a:cxn>
                  <a:cxn ang="T102">
                    <a:pos x="T48" y="T49"/>
                  </a:cxn>
                  <a:cxn ang="T103">
                    <a:pos x="T50" y="T51"/>
                  </a:cxn>
                  <a:cxn ang="T104">
                    <a:pos x="T52" y="T53"/>
                  </a:cxn>
                  <a:cxn ang="T105">
                    <a:pos x="T54" y="T55"/>
                  </a:cxn>
                  <a:cxn ang="T106">
                    <a:pos x="T56" y="T57"/>
                  </a:cxn>
                  <a:cxn ang="T107">
                    <a:pos x="T58" y="T59"/>
                  </a:cxn>
                  <a:cxn ang="T108">
                    <a:pos x="T60" y="T61"/>
                  </a:cxn>
                  <a:cxn ang="T109">
                    <a:pos x="T62" y="T63"/>
                  </a:cxn>
                  <a:cxn ang="T110">
                    <a:pos x="T64" y="T65"/>
                  </a:cxn>
                  <a:cxn ang="T111">
                    <a:pos x="T66" y="T67"/>
                  </a:cxn>
                  <a:cxn ang="T112">
                    <a:pos x="T68" y="T69"/>
                  </a:cxn>
                  <a:cxn ang="T113">
                    <a:pos x="T70" y="T71"/>
                  </a:cxn>
                  <a:cxn ang="T114">
                    <a:pos x="T72" y="T73"/>
                  </a:cxn>
                  <a:cxn ang="T115">
                    <a:pos x="T74" y="T75"/>
                  </a:cxn>
                  <a:cxn ang="T116">
                    <a:pos x="T76" y="T77"/>
                  </a:cxn>
                </a:cxnLst>
                <a:rect l="0" t="0" r="r" b="b"/>
                <a:pathLst>
                  <a:path w="597" h="1374">
                    <a:moveTo>
                      <a:pt x="349" y="240"/>
                    </a:moveTo>
                    <a:lnTo>
                      <a:pt x="437" y="107"/>
                    </a:lnTo>
                    <a:lnTo>
                      <a:pt x="517" y="0"/>
                    </a:lnTo>
                    <a:lnTo>
                      <a:pt x="570" y="10"/>
                    </a:lnTo>
                    <a:lnTo>
                      <a:pt x="597" y="56"/>
                    </a:lnTo>
                    <a:lnTo>
                      <a:pt x="597" y="138"/>
                    </a:lnTo>
                    <a:lnTo>
                      <a:pt x="547" y="184"/>
                    </a:lnTo>
                    <a:lnTo>
                      <a:pt x="463" y="245"/>
                    </a:lnTo>
                    <a:lnTo>
                      <a:pt x="397" y="321"/>
                    </a:lnTo>
                    <a:lnTo>
                      <a:pt x="322" y="424"/>
                    </a:lnTo>
                    <a:lnTo>
                      <a:pt x="292" y="500"/>
                    </a:lnTo>
                    <a:lnTo>
                      <a:pt x="256" y="593"/>
                    </a:lnTo>
                    <a:lnTo>
                      <a:pt x="238" y="715"/>
                    </a:lnTo>
                    <a:lnTo>
                      <a:pt x="238" y="828"/>
                    </a:lnTo>
                    <a:lnTo>
                      <a:pt x="256" y="965"/>
                    </a:lnTo>
                    <a:lnTo>
                      <a:pt x="304" y="1099"/>
                    </a:lnTo>
                    <a:lnTo>
                      <a:pt x="344" y="1175"/>
                    </a:lnTo>
                    <a:lnTo>
                      <a:pt x="370" y="1226"/>
                    </a:lnTo>
                    <a:lnTo>
                      <a:pt x="370" y="1268"/>
                    </a:lnTo>
                    <a:lnTo>
                      <a:pt x="344" y="1283"/>
                    </a:lnTo>
                    <a:lnTo>
                      <a:pt x="283" y="1283"/>
                    </a:lnTo>
                    <a:lnTo>
                      <a:pt x="185" y="1303"/>
                    </a:lnTo>
                    <a:lnTo>
                      <a:pt x="110" y="1334"/>
                    </a:lnTo>
                    <a:lnTo>
                      <a:pt x="66" y="1374"/>
                    </a:lnTo>
                    <a:lnTo>
                      <a:pt x="26" y="1359"/>
                    </a:lnTo>
                    <a:lnTo>
                      <a:pt x="0" y="1303"/>
                    </a:lnTo>
                    <a:lnTo>
                      <a:pt x="3" y="1256"/>
                    </a:lnTo>
                    <a:lnTo>
                      <a:pt x="78" y="1221"/>
                    </a:lnTo>
                    <a:lnTo>
                      <a:pt x="198" y="1210"/>
                    </a:lnTo>
                    <a:lnTo>
                      <a:pt x="308" y="1210"/>
                    </a:lnTo>
                    <a:lnTo>
                      <a:pt x="265" y="1149"/>
                    </a:lnTo>
                    <a:lnTo>
                      <a:pt x="242" y="1073"/>
                    </a:lnTo>
                    <a:lnTo>
                      <a:pt x="212" y="965"/>
                    </a:lnTo>
                    <a:lnTo>
                      <a:pt x="176" y="854"/>
                    </a:lnTo>
                    <a:lnTo>
                      <a:pt x="176" y="720"/>
                    </a:lnTo>
                    <a:lnTo>
                      <a:pt x="185" y="593"/>
                    </a:lnTo>
                    <a:lnTo>
                      <a:pt x="224" y="475"/>
                    </a:lnTo>
                    <a:lnTo>
                      <a:pt x="296" y="321"/>
                    </a:lnTo>
                    <a:lnTo>
                      <a:pt x="349" y="240"/>
                    </a:lnTo>
                    <a:close/>
                  </a:path>
                </a:pathLst>
              </a:custGeom>
              <a:solidFill>
                <a:srgbClr val="FF99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</p:grpSp>
      </p:grpSp>
      <p:sp>
        <p:nvSpPr>
          <p:cNvPr id="18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8211AA2-BA2C-4BFB-89B3-9B01313F2761}" type="slidenum">
              <a:rPr lang="en-US" altLang="en-US">
                <a:solidFill>
                  <a:schemeClr val="tx2">
                    <a:lumMod val="85000"/>
                    <a:lumOff val="15000"/>
                  </a:schemeClr>
                </a:solidFill>
              </a:rPr>
              <a:pPr>
                <a:defRPr/>
              </a:pPr>
              <a:t>12</a:t>
            </a:fld>
            <a:endParaRPr lang="en-US" altLang="en-US">
              <a:solidFill>
                <a:schemeClr val="tx2">
                  <a:lumMod val="85000"/>
                  <a:lumOff val="15000"/>
                </a:schemeClr>
              </a:solidFill>
            </a:endParaRPr>
          </a:p>
        </p:txBody>
      </p:sp>
      <p:grpSp>
        <p:nvGrpSpPr>
          <p:cNvPr id="14339" name="Group 36"/>
          <p:cNvGrpSpPr>
            <a:grpSpLocks/>
          </p:cNvGrpSpPr>
          <p:nvPr/>
        </p:nvGrpSpPr>
        <p:grpSpPr bwMode="auto">
          <a:xfrm>
            <a:off x="2286000" y="304800"/>
            <a:ext cx="4572000" cy="981075"/>
            <a:chOff x="1296" y="192"/>
            <a:chExt cx="2880" cy="618"/>
          </a:xfrm>
        </p:grpSpPr>
        <p:sp>
          <p:nvSpPr>
            <p:cNvPr id="14352" name="Rectangle 20"/>
            <p:cNvSpPr>
              <a:spLocks noChangeArrowheads="1"/>
            </p:cNvSpPr>
            <p:nvPr/>
          </p:nvSpPr>
          <p:spPr bwMode="auto">
            <a:xfrm>
              <a:off x="1296" y="192"/>
              <a:ext cx="2880" cy="618"/>
            </a:xfrm>
            <a:prstGeom prst="rect">
              <a:avLst/>
            </a:prstGeom>
            <a:solidFill>
              <a:schemeClr val="bg1"/>
            </a:solidFill>
            <a:ln w="76200" cmpd="tri">
              <a:solidFill>
                <a:srgbClr val="C00000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spcBef>
                  <a:spcPct val="20000"/>
                </a:spcBef>
                <a:buFont typeface="Wingdings 2" pitchFamily="18" charset="2"/>
                <a:buChar char="í"/>
                <a:defRPr sz="3600" b="1">
                  <a:solidFill>
                    <a:srgbClr val="C00000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spcBef>
                  <a:spcPct val="20000"/>
                </a:spcBef>
                <a:buSzPct val="90000"/>
                <a:buFont typeface="Wingdings 2" pitchFamily="18" charset="2"/>
                <a:buChar char="±"/>
                <a:defRPr sz="3200" b="1">
                  <a:solidFill>
                    <a:srgbClr val="C00000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spcBef>
                  <a:spcPct val="20000"/>
                </a:spcBef>
                <a:buFont typeface="Wingdings 2" pitchFamily="18" charset="2"/>
                <a:defRPr sz="2400" b="1">
                  <a:solidFill>
                    <a:srgbClr val="C00000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spcBef>
                  <a:spcPct val="20000"/>
                </a:spcBef>
                <a:buFont typeface="Wingdings 2" pitchFamily="18" charset="2"/>
                <a:defRPr sz="2400" b="1">
                  <a:solidFill>
                    <a:srgbClr val="C00000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spcBef>
                  <a:spcPct val="20000"/>
                </a:spcBef>
                <a:buFont typeface="Wingdings 2" pitchFamily="18" charset="2"/>
                <a:defRPr sz="2400" b="1">
                  <a:solidFill>
                    <a:srgbClr val="C00000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Wingdings 2" pitchFamily="18" charset="2"/>
                <a:defRPr sz="2400" b="1">
                  <a:solidFill>
                    <a:srgbClr val="C00000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Wingdings 2" pitchFamily="18" charset="2"/>
                <a:defRPr sz="2400" b="1">
                  <a:solidFill>
                    <a:srgbClr val="C00000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Wingdings 2" pitchFamily="18" charset="2"/>
                <a:defRPr sz="2400" b="1">
                  <a:solidFill>
                    <a:srgbClr val="C00000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Wingdings 2" pitchFamily="18" charset="2"/>
                <a:defRPr sz="2400" b="1">
                  <a:solidFill>
                    <a:srgbClr val="C00000"/>
                  </a:solidFill>
                  <a:latin typeface="Times New Roman" pitchFamily="18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endParaRPr lang="en-US" altLang="en-US" sz="2400" b="0">
                <a:solidFill>
                  <a:schemeClr val="tx1"/>
                </a:solidFill>
              </a:endParaRPr>
            </a:p>
          </p:txBody>
        </p:sp>
        <p:sp>
          <p:nvSpPr>
            <p:cNvPr id="330773" name="Rectangle 21"/>
            <p:cNvSpPr>
              <a:spLocks noChangeArrowheads="1"/>
            </p:cNvSpPr>
            <p:nvPr/>
          </p:nvSpPr>
          <p:spPr bwMode="auto">
            <a:xfrm>
              <a:off x="1680" y="336"/>
              <a:ext cx="2400" cy="29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92075" tIns="46038" rIns="92075" bIns="46038">
              <a:spAutoFit/>
            </a:bodyPr>
            <a:lstStyle/>
            <a:p>
              <a:pPr eaLnBrk="0" hangingPunct="0">
                <a:defRPr/>
              </a:pPr>
              <a:r>
                <a:rPr lang="en-US" altLang="en-US" b="1" dirty="0">
                  <a:solidFill>
                    <a:srgbClr val="C00000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lgerian" pitchFamily="82" charset="0"/>
                </a:rPr>
                <a:t>Financial  Analysis</a:t>
              </a:r>
            </a:p>
          </p:txBody>
        </p:sp>
      </p:grpSp>
      <p:sp>
        <p:nvSpPr>
          <p:cNvPr id="330774" name="Rectangle 22"/>
          <p:cNvSpPr>
            <a:spLocks noChangeArrowheads="1"/>
          </p:cNvSpPr>
          <p:nvPr/>
        </p:nvSpPr>
        <p:spPr bwMode="auto">
          <a:xfrm>
            <a:off x="990600" y="1752600"/>
            <a:ext cx="7162800" cy="2641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2075" tIns="46038" rIns="92075" bIns="46038">
            <a:spAutoFit/>
          </a:bodyPr>
          <a:lstStyle>
            <a:lvl1pPr marL="457200" indent="-4572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914400" indent="-4572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371600" indent="-4572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828800" indent="-4572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286000" indent="-4572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743200" indent="-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3200400" indent="-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657600" indent="-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4114800" indent="-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defRPr/>
            </a:pPr>
            <a:r>
              <a:rPr lang="en-US" altLang="en-US" b="1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 1.  Chart financial indicators for five (5) years</a:t>
            </a:r>
          </a:p>
          <a:p>
            <a:pPr>
              <a:defRPr/>
            </a:pPr>
            <a:r>
              <a:rPr lang="en-US" altLang="en-US" b="1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	</a:t>
            </a:r>
            <a:r>
              <a:rPr lang="en-US" altLang="en-US" b="1" i="1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(Trend Analysis)</a:t>
            </a:r>
          </a:p>
          <a:p>
            <a:pPr>
              <a:spcBef>
                <a:spcPct val="45000"/>
              </a:spcBef>
              <a:buFontTx/>
              <a:buAutoNum type="arabicPeriod" startAt="2"/>
              <a:defRPr/>
            </a:pPr>
            <a:r>
              <a:rPr lang="en-US" altLang="en-US" b="1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Compare to industry average indicators</a:t>
            </a:r>
          </a:p>
          <a:p>
            <a:pPr>
              <a:spcBef>
                <a:spcPct val="45000"/>
              </a:spcBef>
              <a:defRPr/>
            </a:pPr>
            <a:r>
              <a:rPr lang="en-US" altLang="en-US" b="1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3.   Explain significance of findings  </a:t>
            </a:r>
          </a:p>
          <a:p>
            <a:pPr>
              <a:defRPr/>
            </a:pPr>
            <a:r>
              <a:rPr lang="en-US" altLang="en-US" b="1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     </a:t>
            </a:r>
            <a:r>
              <a:rPr lang="en-US" altLang="en-US" b="1" i="1" dirty="0" smtClean="0">
                <a:solidFill>
                  <a:srgbClr val="C00000"/>
                </a:solidFill>
              </a:rPr>
              <a:t>What management decisions led to these results?</a:t>
            </a:r>
            <a:r>
              <a:rPr lang="en-US" altLang="en-US" b="1" i="1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 </a:t>
            </a:r>
          </a:p>
          <a:p>
            <a:pPr>
              <a:defRPr/>
            </a:pPr>
            <a:r>
              <a:rPr lang="en-US" altLang="en-US" b="1" i="1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     </a:t>
            </a:r>
          </a:p>
        </p:txBody>
      </p:sp>
      <p:sp>
        <p:nvSpPr>
          <p:cNvPr id="330786" name="AutoShape 34"/>
          <p:cNvSpPr>
            <a:spLocks noChangeArrowheads="1"/>
          </p:cNvSpPr>
          <p:nvPr/>
        </p:nvSpPr>
        <p:spPr bwMode="auto">
          <a:xfrm>
            <a:off x="0" y="1981200"/>
            <a:ext cx="8686800" cy="3352800"/>
          </a:xfrm>
          <a:prstGeom prst="irregularSeal1">
            <a:avLst/>
          </a:prstGeom>
          <a:noFill/>
          <a:ln w="57150">
            <a:solidFill>
              <a:srgbClr val="FFC000"/>
            </a:solidFill>
            <a:miter lim="800000"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spcBef>
                <a:spcPct val="20000"/>
              </a:spcBef>
              <a:buFont typeface="Wingdings 2" pitchFamily="18" charset="2"/>
              <a:buChar char="í"/>
              <a:defRPr sz="3600" b="1">
                <a:solidFill>
                  <a:srgbClr val="C00000"/>
                </a:solidFill>
                <a:latin typeface="Times New Roman" pitchFamily="18" charset="0"/>
              </a:defRPr>
            </a:lvl1pPr>
            <a:lvl2pPr marL="742950" indent="-285750" eaLnBrk="0" hangingPunct="0">
              <a:spcBef>
                <a:spcPct val="20000"/>
              </a:spcBef>
              <a:buSzPct val="90000"/>
              <a:buFont typeface="Wingdings 2" pitchFamily="18" charset="2"/>
              <a:buChar char="±"/>
              <a:defRPr sz="3200" b="1">
                <a:solidFill>
                  <a:srgbClr val="C00000"/>
                </a:solidFill>
                <a:latin typeface="Times New Roman" pitchFamily="18" charset="0"/>
              </a:defRPr>
            </a:lvl2pPr>
            <a:lvl3pPr marL="1143000" indent="-228600" eaLnBrk="0" hangingPunct="0">
              <a:spcBef>
                <a:spcPct val="20000"/>
              </a:spcBef>
              <a:buFont typeface="Wingdings 2" pitchFamily="18" charset="2"/>
              <a:defRPr sz="2400" b="1">
                <a:solidFill>
                  <a:srgbClr val="C00000"/>
                </a:solidFill>
                <a:latin typeface="Times New Roman" pitchFamily="18" charset="0"/>
              </a:defRPr>
            </a:lvl3pPr>
            <a:lvl4pPr marL="1600200" indent="-228600" eaLnBrk="0" hangingPunct="0">
              <a:spcBef>
                <a:spcPct val="20000"/>
              </a:spcBef>
              <a:buFont typeface="Wingdings 2" pitchFamily="18" charset="2"/>
              <a:defRPr sz="2400" b="1">
                <a:solidFill>
                  <a:srgbClr val="C00000"/>
                </a:solidFill>
                <a:latin typeface="Times New Roman" pitchFamily="18" charset="0"/>
              </a:defRPr>
            </a:lvl4pPr>
            <a:lvl5pPr marL="2057400" indent="-228600" eaLnBrk="0" hangingPunct="0">
              <a:spcBef>
                <a:spcPct val="20000"/>
              </a:spcBef>
              <a:buFont typeface="Wingdings 2" pitchFamily="18" charset="2"/>
              <a:defRPr sz="2400" b="1">
                <a:solidFill>
                  <a:srgbClr val="C00000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 2" pitchFamily="18" charset="2"/>
              <a:defRPr sz="2400" b="1">
                <a:solidFill>
                  <a:srgbClr val="C00000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 2" pitchFamily="18" charset="2"/>
              <a:defRPr sz="2400" b="1">
                <a:solidFill>
                  <a:srgbClr val="C00000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 2" pitchFamily="18" charset="2"/>
              <a:defRPr sz="2400" b="1">
                <a:solidFill>
                  <a:srgbClr val="C00000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 2" pitchFamily="18" charset="2"/>
              <a:defRPr sz="2400" b="1">
                <a:solidFill>
                  <a:srgbClr val="C00000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2400" b="0">
              <a:solidFill>
                <a:schemeClr val="tx1"/>
              </a:solidFill>
            </a:endParaRPr>
          </a:p>
        </p:txBody>
      </p:sp>
      <p:pic>
        <p:nvPicPr>
          <p:cNvPr id="14342" name="Picture 37" descr="j014940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228600"/>
            <a:ext cx="1981200" cy="1208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3057266" y="4340691"/>
            <a:ext cx="5588838" cy="1938992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r>
              <a:rPr lang="en-US" b="1" dirty="0" smtClean="0"/>
              <a:t>A strategic analysis focuses on the WHY. </a:t>
            </a:r>
          </a:p>
          <a:p>
            <a:r>
              <a:rPr lang="en-US" b="1" dirty="0" smtClean="0"/>
              <a:t>Why are the firm ratios as they are? </a:t>
            </a:r>
          </a:p>
          <a:p>
            <a:r>
              <a:rPr lang="en-US" b="1" dirty="0" smtClean="0"/>
              <a:t>What management decisions led to</a:t>
            </a:r>
          </a:p>
          <a:p>
            <a:r>
              <a:rPr lang="en-US" b="1" dirty="0" smtClean="0"/>
              <a:t>these results?  That will be the </a:t>
            </a:r>
          </a:p>
          <a:p>
            <a:r>
              <a:rPr lang="en-US" b="1" dirty="0" smtClean="0"/>
              <a:t>largest part of the grade.   </a:t>
            </a:r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val="4092164170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077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077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077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077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07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0786" grpId="0" animBg="1"/>
      <p:bldP spid="2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chemeClr val="bg2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F466CA-2349-478F-8126-FFD538FA7305}" type="slidenum">
              <a:rPr lang="en-US"/>
              <a:pPr/>
              <a:t>13</a:t>
            </a:fld>
            <a:endParaRPr lang="en-US"/>
          </a:p>
        </p:txBody>
      </p:sp>
      <p:sp>
        <p:nvSpPr>
          <p:cNvPr id="3225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US" dirty="0">
                <a:solidFill>
                  <a:schemeClr val="bg1"/>
                </a:solidFill>
              </a:rPr>
              <a:t>Example:</a:t>
            </a:r>
          </a:p>
        </p:txBody>
      </p:sp>
      <p:pic>
        <p:nvPicPr>
          <p:cNvPr id="322575" name="Picture 15" descr="j014940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228600"/>
            <a:ext cx="3505200" cy="21383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22565" name="Text Box 5"/>
          <p:cNvSpPr txBox="1">
            <a:spLocks noChangeArrowheads="1"/>
          </p:cNvSpPr>
          <p:nvPr/>
        </p:nvSpPr>
        <p:spPr bwMode="auto">
          <a:xfrm>
            <a:off x="4319588" y="2667000"/>
            <a:ext cx="4519612" cy="1774825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38100">
            <a:solidFill>
              <a:schemeClr val="bg1"/>
            </a:solidFill>
            <a:miter lim="800000"/>
            <a:headEnd type="none" w="sm" len="sm"/>
            <a:tailEnd type="none" w="sm" len="sm"/>
          </a:ln>
          <a:effectLst/>
          <a:extLst/>
        </p:spPr>
        <p:txBody>
          <a:bodyPr wrap="none">
            <a:spAutoFit/>
          </a:bodyPr>
          <a:lstStyle/>
          <a:p>
            <a:pPr eaLnBrk="0" hangingPunct="0"/>
            <a:r>
              <a:rPr lang="en-US" b="1" dirty="0">
                <a:solidFill>
                  <a:srgbClr val="006666"/>
                </a:solidFill>
              </a:rPr>
              <a:t>Current ratio= </a:t>
            </a:r>
            <a:r>
              <a:rPr lang="en-US" b="1" u="sng" dirty="0">
                <a:solidFill>
                  <a:srgbClr val="006666"/>
                </a:solidFill>
              </a:rPr>
              <a:t>current assets</a:t>
            </a:r>
          </a:p>
          <a:p>
            <a:pPr eaLnBrk="0" hangingPunct="0"/>
            <a:r>
              <a:rPr lang="en-US" b="1" dirty="0">
                <a:solidFill>
                  <a:srgbClr val="006666"/>
                </a:solidFill>
              </a:rPr>
              <a:t>	               current liabilities</a:t>
            </a:r>
          </a:p>
          <a:p>
            <a:pPr eaLnBrk="0" hangingPunct="0"/>
            <a:r>
              <a:rPr lang="en-US" sz="2000" b="1" dirty="0">
                <a:solidFill>
                  <a:srgbClr val="006666"/>
                </a:solidFill>
              </a:rPr>
              <a:t>*Liquidity ratio</a:t>
            </a:r>
          </a:p>
          <a:p>
            <a:pPr eaLnBrk="0" hangingPunct="0"/>
            <a:r>
              <a:rPr lang="en-US" sz="2000" b="1" dirty="0">
                <a:solidFill>
                  <a:srgbClr val="006666"/>
                </a:solidFill>
              </a:rPr>
              <a:t>*Cash for short term obligations</a:t>
            </a:r>
          </a:p>
          <a:p>
            <a:pPr eaLnBrk="0" hangingPunct="0"/>
            <a:r>
              <a:rPr lang="en-US" sz="2000" b="1" dirty="0">
                <a:solidFill>
                  <a:srgbClr val="006666"/>
                </a:solidFill>
              </a:rPr>
              <a:t>*1 is minimum</a:t>
            </a:r>
          </a:p>
        </p:txBody>
      </p:sp>
      <p:sp>
        <p:nvSpPr>
          <p:cNvPr id="322564" name="Text Box 4"/>
          <p:cNvSpPr txBox="1">
            <a:spLocks noChangeArrowheads="1"/>
          </p:cNvSpPr>
          <p:nvPr/>
        </p:nvSpPr>
        <p:spPr bwMode="auto">
          <a:xfrm>
            <a:off x="762000" y="2714625"/>
            <a:ext cx="2749471" cy="15696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en-US" dirty="0"/>
              <a:t>Current Ratio</a:t>
            </a:r>
          </a:p>
          <a:p>
            <a:pPr eaLnBrk="0" hangingPunct="0"/>
            <a:r>
              <a:rPr lang="en-US" dirty="0"/>
              <a:t>	</a:t>
            </a:r>
            <a:r>
              <a:rPr lang="en-US" dirty="0" smtClean="0"/>
              <a:t>2016    </a:t>
            </a:r>
            <a:r>
              <a:rPr lang="en-US" dirty="0"/>
              <a:t>1.8%</a:t>
            </a:r>
          </a:p>
          <a:p>
            <a:pPr eaLnBrk="0" hangingPunct="0"/>
            <a:r>
              <a:rPr lang="en-US" dirty="0"/>
              <a:t>	</a:t>
            </a:r>
            <a:r>
              <a:rPr lang="en-US" dirty="0" smtClean="0"/>
              <a:t>2015</a:t>
            </a:r>
            <a:r>
              <a:rPr lang="en-US" dirty="0"/>
              <a:t>	1.4%</a:t>
            </a:r>
          </a:p>
          <a:p>
            <a:pPr eaLnBrk="0" hangingPunct="0"/>
            <a:r>
              <a:rPr lang="en-US" dirty="0"/>
              <a:t>	</a:t>
            </a:r>
            <a:r>
              <a:rPr lang="en-US" dirty="0" smtClean="0"/>
              <a:t>2014    </a:t>
            </a:r>
            <a:r>
              <a:rPr lang="en-US" dirty="0"/>
              <a:t>.9% </a:t>
            </a:r>
          </a:p>
        </p:txBody>
      </p:sp>
      <p:sp>
        <p:nvSpPr>
          <p:cNvPr id="322566" name="Text Box 6"/>
          <p:cNvSpPr txBox="1">
            <a:spLocks noChangeArrowheads="1"/>
          </p:cNvSpPr>
          <p:nvPr/>
        </p:nvSpPr>
        <p:spPr bwMode="auto">
          <a:xfrm>
            <a:off x="152400" y="5715000"/>
            <a:ext cx="457676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en-US" b="1" dirty="0">
                <a:effectLst>
                  <a:outerShdw blurRad="38100" dist="38100" dir="2700000" algn="tl">
                    <a:srgbClr val="000000"/>
                  </a:outerShdw>
                </a:effectLst>
              </a:rPr>
              <a:t>Industry three year average 2.4%</a:t>
            </a:r>
          </a:p>
        </p:txBody>
      </p:sp>
      <p:sp>
        <p:nvSpPr>
          <p:cNvPr id="322567" name="AutoShape 7"/>
          <p:cNvSpPr>
            <a:spLocks noChangeArrowheads="1"/>
          </p:cNvSpPr>
          <p:nvPr/>
        </p:nvSpPr>
        <p:spPr bwMode="auto">
          <a:xfrm>
            <a:off x="990600" y="3429000"/>
            <a:ext cx="609600" cy="685800"/>
          </a:xfrm>
          <a:prstGeom prst="upArrow">
            <a:avLst>
              <a:gd name="adj1" fmla="val 50000"/>
              <a:gd name="adj2" fmla="val 28125"/>
            </a:avLst>
          </a:prstGeom>
          <a:solidFill>
            <a:schemeClr val="hlink"/>
          </a:solidFill>
          <a:ln w="38100">
            <a:solidFill>
              <a:srgbClr val="336699"/>
            </a:solidFill>
            <a:miter lim="800000"/>
            <a:headEnd type="none" w="sm" len="sm"/>
            <a:tailEnd type="none" w="sm" len="sm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322568" name="Text Box 8"/>
          <p:cNvSpPr txBox="1">
            <a:spLocks noChangeArrowheads="1"/>
          </p:cNvSpPr>
          <p:nvPr/>
        </p:nvSpPr>
        <p:spPr bwMode="auto">
          <a:xfrm>
            <a:off x="4943953" y="5702300"/>
            <a:ext cx="1673856" cy="461665"/>
          </a:xfrm>
          <a:prstGeom prst="rect">
            <a:avLst/>
          </a:prstGeom>
          <a:noFill/>
          <a:ln w="38100" cap="rnd">
            <a:solidFill>
              <a:schemeClr val="tx1"/>
            </a:solidFill>
            <a:prstDash val="sysDot"/>
            <a:miter lim="800000"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 eaLnBrk="0" hangingPunct="0"/>
            <a:r>
              <a:rPr lang="en-US" b="1">
                <a:effectLst>
                  <a:outerShdw blurRad="38100" dist="38100" dir="2700000" algn="tl">
                    <a:srgbClr val="000000"/>
                  </a:outerShdw>
                </a:effectLst>
              </a:rPr>
              <a:t>not so good</a:t>
            </a:r>
          </a:p>
        </p:txBody>
      </p:sp>
      <p:sp>
        <p:nvSpPr>
          <p:cNvPr id="322570" name="WordArt 10"/>
          <p:cNvSpPr>
            <a:spLocks noChangeArrowheads="1" noChangeShapeType="1" noTextEdit="1"/>
          </p:cNvSpPr>
          <p:nvPr/>
        </p:nvSpPr>
        <p:spPr bwMode="auto">
          <a:xfrm rot="10800000" flipH="1" flipV="1">
            <a:off x="6019800" y="4800600"/>
            <a:ext cx="3124200" cy="2057400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SlantUp">
              <a:avLst>
                <a:gd name="adj" fmla="val 55556"/>
              </a:avLst>
            </a:prstTxWarp>
          </a:bodyPr>
          <a:lstStyle/>
          <a:p>
            <a:pPr algn="ctr"/>
            <a:r>
              <a:rPr lang="en-US" sz="3600" kern="10">
                <a:ln w="28575">
                  <a:solidFill>
                    <a:srgbClr val="336699"/>
                  </a:solidFill>
                  <a:round/>
                  <a:headEnd type="none" w="sm" len="sm"/>
                  <a:tailEnd type="none" w="sm" len="sm"/>
                </a:ln>
                <a:solidFill>
                  <a:schemeClr val="bg1"/>
                </a:solidFill>
                <a:latin typeface="Arial Black"/>
              </a:rPr>
              <a:t>Check activity ratios </a:t>
            </a:r>
          </a:p>
        </p:txBody>
      </p:sp>
      <p:sp>
        <p:nvSpPr>
          <p:cNvPr id="322576" name="WordArt 16"/>
          <p:cNvSpPr>
            <a:spLocks noChangeArrowheads="1" noChangeShapeType="1" noTextEdit="1"/>
          </p:cNvSpPr>
          <p:nvPr/>
        </p:nvSpPr>
        <p:spPr bwMode="auto">
          <a:xfrm rot="10800000" flipH="1" flipV="1">
            <a:off x="6019800" y="4267200"/>
            <a:ext cx="2514600" cy="1447800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SlantUp">
              <a:avLst>
                <a:gd name="adj" fmla="val 55556"/>
              </a:avLst>
            </a:prstTxWarp>
          </a:bodyPr>
          <a:lstStyle/>
          <a:p>
            <a:pPr algn="ctr"/>
            <a:r>
              <a:rPr lang="en-US" sz="3600" kern="10">
                <a:ln w="28575">
                  <a:solidFill>
                    <a:srgbClr val="336699"/>
                  </a:solidFill>
                  <a:round/>
                  <a:headEnd type="none" w="sm" len="sm"/>
                  <a:tailEnd type="none" w="sm" len="sm"/>
                </a:ln>
                <a:solidFill>
                  <a:schemeClr val="bg1"/>
                </a:solidFill>
                <a:latin typeface="Arial Black"/>
              </a:rPr>
              <a:t>Why?</a:t>
            </a:r>
          </a:p>
        </p:txBody>
      </p:sp>
      <p:sp>
        <p:nvSpPr>
          <p:cNvPr id="322578" name="Text Box 18"/>
          <p:cNvSpPr txBox="1">
            <a:spLocks noChangeArrowheads="1"/>
          </p:cNvSpPr>
          <p:nvPr/>
        </p:nvSpPr>
        <p:spPr bwMode="auto">
          <a:xfrm>
            <a:off x="1828800" y="4495800"/>
            <a:ext cx="1056700" cy="461665"/>
          </a:xfrm>
          <a:prstGeom prst="rect">
            <a:avLst/>
          </a:prstGeom>
          <a:noFill/>
          <a:ln w="38100" cap="rnd" cmpd="dbl">
            <a:solidFill>
              <a:schemeClr val="tx1"/>
            </a:solidFill>
            <a:prstDash val="sysDot"/>
            <a:miter lim="800000"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b="1" dirty="0">
                <a:effectLst>
                  <a:outerShdw blurRad="38100" dist="38100" dir="2700000" algn="tl">
                    <a:srgbClr val="000000"/>
                  </a:outerShdw>
                </a:effectLst>
              </a:rPr>
              <a:t>Good</a:t>
            </a:r>
            <a:r>
              <a:rPr lang="en-US" b="1" dirty="0">
                <a:solidFill>
                  <a:schemeClr val="hlink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?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25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00"/>
                                        <p:tgtEl>
                                          <p:spTgt spid="3225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9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25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25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25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25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25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2566" grpId="0"/>
      <p:bldP spid="322567" grpId="0" animBg="1"/>
      <p:bldP spid="322568" grpId="0" animBg="1"/>
      <p:bldP spid="322570" grpId="0" animBg="1"/>
      <p:bldP spid="322576" grpId="0" animBg="1"/>
      <p:bldP spid="322578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2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56E256-9E1B-49C3-B427-63405CAB37DF}" type="slidenum">
              <a:rPr lang="en-US"/>
              <a:pPr/>
              <a:t>14</a:t>
            </a:fld>
            <a:endParaRPr lang="en-US"/>
          </a:p>
        </p:txBody>
      </p:sp>
      <p:pic>
        <p:nvPicPr>
          <p:cNvPr id="917601" name="Picture 97" descr="j014940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228600"/>
            <a:ext cx="1981200" cy="1208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17508" name="Rectangle 4"/>
          <p:cNvSpPr>
            <a:spLocks noChangeArrowheads="1"/>
          </p:cNvSpPr>
          <p:nvPr/>
        </p:nvSpPr>
        <p:spPr bwMode="auto">
          <a:xfrm>
            <a:off x="990600" y="1752600"/>
            <a:ext cx="7162800" cy="2613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2075" tIns="46038" rIns="92075" bIns="46038">
            <a:spAutoFit/>
          </a:bodyPr>
          <a:lstStyle/>
          <a:p>
            <a:pPr marL="457200" indent="-457200" eaLnBrk="0" hangingPunct="0"/>
            <a:r>
              <a:rPr lang="en-US" b="1">
                <a:solidFill>
                  <a:schemeClr val="bg1"/>
                </a:solidFill>
              </a:rPr>
              <a:t> 1.  Chart financial indicators for 3 years</a:t>
            </a:r>
          </a:p>
          <a:p>
            <a:pPr marL="457200" indent="-457200" eaLnBrk="0" hangingPunct="0"/>
            <a:r>
              <a:rPr lang="en-US" b="1">
                <a:solidFill>
                  <a:schemeClr val="bg1"/>
                </a:solidFill>
              </a:rPr>
              <a:t>	</a:t>
            </a:r>
            <a:r>
              <a:rPr lang="en-US" b="1" i="1">
                <a:solidFill>
                  <a:schemeClr val="bg1"/>
                </a:solidFill>
              </a:rPr>
              <a:t>(Trend Analysis)</a:t>
            </a:r>
          </a:p>
          <a:p>
            <a:pPr marL="457200" indent="-457200" eaLnBrk="0" hangingPunct="0">
              <a:spcBef>
                <a:spcPct val="45000"/>
              </a:spcBef>
              <a:buFontTx/>
              <a:buAutoNum type="arabicPeriod" startAt="2"/>
            </a:pPr>
            <a:r>
              <a:rPr lang="en-US" b="1">
                <a:solidFill>
                  <a:schemeClr val="bg1"/>
                </a:solidFill>
              </a:rPr>
              <a:t>Compare to industry average indicators</a:t>
            </a:r>
          </a:p>
          <a:p>
            <a:pPr marL="457200" indent="-457200" eaLnBrk="0" hangingPunct="0">
              <a:spcBef>
                <a:spcPct val="45000"/>
              </a:spcBef>
            </a:pPr>
            <a:r>
              <a:rPr lang="en-US" b="1">
                <a:solidFill>
                  <a:schemeClr val="bg1"/>
                </a:solidFill>
              </a:rPr>
              <a:t>3.   Explain significance of findings  </a:t>
            </a:r>
          </a:p>
          <a:p>
            <a:pPr marL="457200" indent="-457200" eaLnBrk="0" hangingPunct="0"/>
            <a:r>
              <a:rPr lang="en-US" b="1">
                <a:solidFill>
                  <a:schemeClr val="bg1"/>
                </a:solidFill>
              </a:rPr>
              <a:t>     </a:t>
            </a:r>
            <a:r>
              <a:rPr lang="en-US" b="1" i="1">
                <a:solidFill>
                  <a:schemeClr val="bg1"/>
                </a:solidFill>
              </a:rPr>
              <a:t>What management decisions led to these results? </a:t>
            </a:r>
          </a:p>
          <a:p>
            <a:pPr marL="457200" indent="-457200" eaLnBrk="0" hangingPunct="0"/>
            <a:r>
              <a:rPr lang="en-US" b="1" i="1">
                <a:solidFill>
                  <a:schemeClr val="bg1"/>
                </a:solidFill>
              </a:rPr>
              <a:t>     </a:t>
            </a:r>
          </a:p>
        </p:txBody>
      </p:sp>
      <p:sp>
        <p:nvSpPr>
          <p:cNvPr id="917520" name="Text Box 16"/>
          <p:cNvSpPr txBox="1">
            <a:spLocks noChangeArrowheads="1"/>
          </p:cNvSpPr>
          <p:nvPr/>
        </p:nvSpPr>
        <p:spPr bwMode="auto">
          <a:xfrm>
            <a:off x="5181600" y="4029075"/>
            <a:ext cx="3543300" cy="1609725"/>
          </a:xfrm>
          <a:prstGeom prst="rect">
            <a:avLst/>
          </a:prstGeom>
          <a:noFill/>
          <a:ln w="57150">
            <a:solidFill>
              <a:srgbClr val="66FFFF"/>
            </a:solidFill>
            <a:miter lim="800000"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457200" indent="-4572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914400" indent="-4572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371600" indent="-4572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828800" indent="-4572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286000" indent="-4572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743200" indent="-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3200400" indent="-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657600" indent="-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4114800" indent="-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en-US" b="1" dirty="0">
                <a:solidFill>
                  <a:srgbClr val="FFFF00"/>
                </a:solidFill>
              </a:rPr>
              <a:t>XYZ Sales </a:t>
            </a:r>
          </a:p>
          <a:p>
            <a:r>
              <a:rPr lang="en-US" b="1" dirty="0">
                <a:solidFill>
                  <a:srgbClr val="FFFF00"/>
                </a:solidFill>
              </a:rPr>
              <a:t> </a:t>
            </a:r>
            <a:r>
              <a:rPr lang="en-US" b="1" dirty="0" smtClean="0">
                <a:solidFill>
                  <a:srgbClr val="FFFF00"/>
                </a:solidFill>
              </a:rPr>
              <a:t>2016     </a:t>
            </a:r>
            <a:r>
              <a:rPr lang="en-US" b="1" dirty="0">
                <a:solidFill>
                  <a:srgbClr val="FFFF00"/>
                </a:solidFill>
              </a:rPr>
              <a:t>2,546,253</a:t>
            </a:r>
          </a:p>
          <a:p>
            <a:r>
              <a:rPr lang="en-US" b="1" dirty="0">
                <a:solidFill>
                  <a:srgbClr val="FFFF00"/>
                </a:solidFill>
              </a:rPr>
              <a:t> </a:t>
            </a:r>
            <a:r>
              <a:rPr lang="en-US" b="1" dirty="0" smtClean="0">
                <a:solidFill>
                  <a:srgbClr val="FFFF00"/>
                </a:solidFill>
              </a:rPr>
              <a:t>2015     </a:t>
            </a:r>
            <a:r>
              <a:rPr lang="en-US" b="1" dirty="0">
                <a:solidFill>
                  <a:srgbClr val="FFFF00"/>
                </a:solidFill>
              </a:rPr>
              <a:t>1,200,536</a:t>
            </a:r>
          </a:p>
          <a:p>
            <a:r>
              <a:rPr lang="en-US" b="1" dirty="0">
                <a:solidFill>
                  <a:srgbClr val="FFFF00"/>
                </a:solidFill>
              </a:rPr>
              <a:t> </a:t>
            </a:r>
            <a:r>
              <a:rPr lang="en-US" b="1" dirty="0" smtClean="0">
                <a:solidFill>
                  <a:srgbClr val="FFFF00"/>
                </a:solidFill>
              </a:rPr>
              <a:t>2014        </a:t>
            </a:r>
            <a:r>
              <a:rPr lang="en-US" b="1" dirty="0">
                <a:solidFill>
                  <a:srgbClr val="FFFF00"/>
                </a:solidFill>
              </a:rPr>
              <a:t>870,592</a:t>
            </a:r>
          </a:p>
        </p:txBody>
      </p:sp>
      <p:sp>
        <p:nvSpPr>
          <p:cNvPr id="917521" name="Text Box 17"/>
          <p:cNvSpPr txBox="1">
            <a:spLocks noChangeArrowheads="1"/>
          </p:cNvSpPr>
          <p:nvPr/>
        </p:nvSpPr>
        <p:spPr bwMode="auto">
          <a:xfrm>
            <a:off x="5715000" y="5654675"/>
            <a:ext cx="2590800" cy="822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 eaLnBrk="0" hangingPunct="0"/>
            <a:r>
              <a:rPr lang="en-US" b="1">
                <a:solidFill>
                  <a:srgbClr val="66FFFF"/>
                </a:solidFill>
              </a:rPr>
              <a:t>Good?</a:t>
            </a:r>
          </a:p>
          <a:p>
            <a:pPr algn="ctr" eaLnBrk="0" hangingPunct="0"/>
            <a:r>
              <a:rPr lang="en-US" b="1">
                <a:solidFill>
                  <a:srgbClr val="66FFFF"/>
                </a:solidFill>
              </a:rPr>
              <a:t>What about costs?</a:t>
            </a:r>
          </a:p>
        </p:txBody>
      </p:sp>
      <p:sp>
        <p:nvSpPr>
          <p:cNvPr id="917524" name="Text Box 20"/>
          <p:cNvSpPr txBox="1">
            <a:spLocks noChangeArrowheads="1"/>
          </p:cNvSpPr>
          <p:nvPr/>
        </p:nvSpPr>
        <p:spPr bwMode="auto">
          <a:xfrm>
            <a:off x="228600" y="5019675"/>
            <a:ext cx="2108269" cy="1569660"/>
          </a:xfrm>
          <a:prstGeom prst="rect">
            <a:avLst/>
          </a:prstGeom>
          <a:noFill/>
          <a:ln w="57150">
            <a:solidFill>
              <a:srgbClr val="66FFFF"/>
            </a:solidFill>
            <a:miter lim="800000"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en-US" b="1" dirty="0">
                <a:solidFill>
                  <a:srgbClr val="FFFF00"/>
                </a:solidFill>
              </a:rPr>
              <a:t>XYZ GPM </a:t>
            </a:r>
          </a:p>
          <a:p>
            <a:pPr eaLnBrk="0" hangingPunct="0"/>
            <a:r>
              <a:rPr lang="en-US" b="1" dirty="0" smtClean="0">
                <a:solidFill>
                  <a:srgbClr val="FFFF00"/>
                </a:solidFill>
              </a:rPr>
              <a:t>2016     </a:t>
            </a:r>
            <a:r>
              <a:rPr lang="en-US" b="1" dirty="0">
                <a:solidFill>
                  <a:srgbClr val="FFFF00"/>
                </a:solidFill>
              </a:rPr>
              <a:t>30%    </a:t>
            </a:r>
          </a:p>
          <a:p>
            <a:pPr eaLnBrk="0" hangingPunct="0"/>
            <a:r>
              <a:rPr lang="en-US" b="1" dirty="0" smtClean="0">
                <a:solidFill>
                  <a:srgbClr val="FFFF00"/>
                </a:solidFill>
              </a:rPr>
              <a:t>2015     </a:t>
            </a:r>
            <a:r>
              <a:rPr lang="en-US" b="1" dirty="0">
                <a:solidFill>
                  <a:srgbClr val="FFFF00"/>
                </a:solidFill>
              </a:rPr>
              <a:t>32%</a:t>
            </a:r>
          </a:p>
          <a:p>
            <a:pPr eaLnBrk="0" hangingPunct="0"/>
            <a:r>
              <a:rPr lang="en-US" b="1" dirty="0" smtClean="0">
                <a:solidFill>
                  <a:srgbClr val="FFFF00"/>
                </a:solidFill>
              </a:rPr>
              <a:t>2014     </a:t>
            </a:r>
            <a:r>
              <a:rPr lang="en-US" b="1" dirty="0">
                <a:solidFill>
                  <a:srgbClr val="FFFF00"/>
                </a:solidFill>
              </a:rPr>
              <a:t>36%</a:t>
            </a:r>
          </a:p>
        </p:txBody>
      </p:sp>
      <p:sp>
        <p:nvSpPr>
          <p:cNvPr id="917525" name="Text Box 21"/>
          <p:cNvSpPr txBox="1">
            <a:spLocks noChangeArrowheads="1"/>
          </p:cNvSpPr>
          <p:nvPr/>
        </p:nvSpPr>
        <p:spPr bwMode="auto">
          <a:xfrm>
            <a:off x="5257800" y="6400800"/>
            <a:ext cx="35655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r" eaLnBrk="0" hangingPunct="0"/>
            <a:r>
              <a:rPr lang="en-US" b="1" dirty="0">
                <a:solidFill>
                  <a:srgbClr val="FFFF00"/>
                </a:solidFill>
              </a:rPr>
              <a:t>GPM= (Sales-Costs)/Sales</a:t>
            </a:r>
          </a:p>
        </p:txBody>
      </p:sp>
      <p:grpSp>
        <p:nvGrpSpPr>
          <p:cNvPr id="917596" name="Group 92"/>
          <p:cNvGrpSpPr>
            <a:grpSpLocks/>
          </p:cNvGrpSpPr>
          <p:nvPr/>
        </p:nvGrpSpPr>
        <p:grpSpPr bwMode="auto">
          <a:xfrm>
            <a:off x="2286000" y="304800"/>
            <a:ext cx="4572000" cy="981075"/>
            <a:chOff x="1296" y="192"/>
            <a:chExt cx="2880" cy="618"/>
          </a:xfrm>
        </p:grpSpPr>
        <p:sp>
          <p:nvSpPr>
            <p:cNvPr id="917597" name="Rectangle 93"/>
            <p:cNvSpPr>
              <a:spLocks noChangeArrowheads="1"/>
            </p:cNvSpPr>
            <p:nvPr/>
          </p:nvSpPr>
          <p:spPr bwMode="auto">
            <a:xfrm>
              <a:off x="1296" y="192"/>
              <a:ext cx="2880" cy="618"/>
            </a:xfrm>
            <a:prstGeom prst="rect">
              <a:avLst/>
            </a:prstGeom>
            <a:solidFill>
              <a:schemeClr val="bg1"/>
            </a:solidFill>
            <a:ln w="76200" cmpd="tri">
              <a:solidFill>
                <a:srgbClr val="66FFFF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917598" name="Rectangle 94"/>
            <p:cNvSpPr>
              <a:spLocks noChangeArrowheads="1"/>
            </p:cNvSpPr>
            <p:nvPr/>
          </p:nvSpPr>
          <p:spPr bwMode="auto">
            <a:xfrm>
              <a:off x="1680" y="336"/>
              <a:ext cx="2400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66FFFF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92075" tIns="46038" rIns="92075" bIns="46038">
              <a:spAutoFit/>
            </a:bodyPr>
            <a:lstStyle/>
            <a:p>
              <a:pPr eaLnBrk="0" hangingPunct="0"/>
              <a:r>
                <a:rPr lang="en-US" b="1">
                  <a:solidFill>
                    <a:srgbClr val="00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lgerian" pitchFamily="82" charset="0"/>
                </a:rPr>
                <a:t>Financial  Analysis</a:t>
              </a:r>
            </a:p>
          </p:txBody>
        </p:sp>
      </p:grpSp>
      <p:sp>
        <p:nvSpPr>
          <p:cNvPr id="917600" name="Text Box 96"/>
          <p:cNvSpPr txBox="1">
            <a:spLocks noChangeArrowheads="1"/>
          </p:cNvSpPr>
          <p:nvPr/>
        </p:nvSpPr>
        <p:spPr bwMode="auto">
          <a:xfrm>
            <a:off x="2514600" y="5019675"/>
            <a:ext cx="2362200" cy="1609725"/>
          </a:xfrm>
          <a:prstGeom prst="rect">
            <a:avLst/>
          </a:prstGeom>
          <a:noFill/>
          <a:ln w="57150">
            <a:solidFill>
              <a:srgbClr val="66FFFF"/>
            </a:solidFill>
            <a:miter lim="800000"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hangingPunct="0"/>
            <a:r>
              <a:rPr lang="en-US" b="1" dirty="0">
                <a:solidFill>
                  <a:srgbClr val="FFFF00"/>
                </a:solidFill>
              </a:rPr>
              <a:t>Industry GPM  </a:t>
            </a:r>
          </a:p>
          <a:p>
            <a:pPr eaLnBrk="0" hangingPunct="0"/>
            <a:r>
              <a:rPr lang="en-US" b="1" dirty="0" smtClean="0">
                <a:solidFill>
                  <a:srgbClr val="FFFF00"/>
                </a:solidFill>
              </a:rPr>
              <a:t>2016     </a:t>
            </a:r>
            <a:r>
              <a:rPr lang="en-US" b="1" dirty="0">
                <a:solidFill>
                  <a:srgbClr val="FFFF00"/>
                </a:solidFill>
              </a:rPr>
              <a:t>36%    </a:t>
            </a:r>
          </a:p>
          <a:p>
            <a:pPr eaLnBrk="0" hangingPunct="0"/>
            <a:r>
              <a:rPr lang="en-US" b="1" dirty="0" smtClean="0">
                <a:solidFill>
                  <a:srgbClr val="FFFF00"/>
                </a:solidFill>
              </a:rPr>
              <a:t>2015     </a:t>
            </a:r>
            <a:r>
              <a:rPr lang="en-US" b="1" dirty="0">
                <a:solidFill>
                  <a:srgbClr val="FFFF00"/>
                </a:solidFill>
              </a:rPr>
              <a:t>35%</a:t>
            </a:r>
          </a:p>
          <a:p>
            <a:pPr eaLnBrk="0" hangingPunct="0"/>
            <a:r>
              <a:rPr lang="en-US" b="1" dirty="0" smtClean="0">
                <a:solidFill>
                  <a:srgbClr val="FFFF00"/>
                </a:solidFill>
              </a:rPr>
              <a:t>2014   </a:t>
            </a:r>
            <a:r>
              <a:rPr lang="en-US" b="1" dirty="0">
                <a:solidFill>
                  <a:srgbClr val="FFFF00"/>
                </a:solidFill>
              </a:rPr>
              <a:t>36%</a:t>
            </a:r>
          </a:p>
        </p:txBody>
      </p:sp>
      <p:sp>
        <p:nvSpPr>
          <p:cNvPr id="917602" name="AutoShape 98"/>
          <p:cNvSpPr>
            <a:spLocks noChangeArrowheads="1"/>
          </p:cNvSpPr>
          <p:nvPr/>
        </p:nvSpPr>
        <p:spPr bwMode="auto">
          <a:xfrm>
            <a:off x="7772400" y="4648200"/>
            <a:ext cx="609600" cy="685800"/>
          </a:xfrm>
          <a:prstGeom prst="upArrow">
            <a:avLst>
              <a:gd name="adj1" fmla="val 50000"/>
              <a:gd name="adj2" fmla="val 28125"/>
            </a:avLst>
          </a:prstGeom>
          <a:noFill/>
          <a:ln w="38100">
            <a:solidFill>
              <a:srgbClr val="66FFFF"/>
            </a:solidFill>
            <a:miter lim="800000"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75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75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75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76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17524" grpId="0" animBg="1"/>
      <p:bldP spid="917525" grpId="0"/>
      <p:bldP spid="917600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2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A642A4-AFAA-428F-B611-C7F710A7F5E7}" type="slidenum">
              <a:rPr lang="en-US"/>
              <a:pPr/>
              <a:t>15</a:t>
            </a:fld>
            <a:endParaRPr lang="en-US"/>
          </a:p>
        </p:txBody>
      </p:sp>
      <p:grpSp>
        <p:nvGrpSpPr>
          <p:cNvPr id="919642" name="Group 90"/>
          <p:cNvGrpSpPr>
            <a:grpSpLocks/>
          </p:cNvGrpSpPr>
          <p:nvPr/>
        </p:nvGrpSpPr>
        <p:grpSpPr bwMode="auto">
          <a:xfrm>
            <a:off x="4648451" y="4114800"/>
            <a:ext cx="4346324" cy="1622425"/>
            <a:chOff x="3174" y="2593"/>
            <a:chExt cx="2625" cy="1022"/>
          </a:xfrm>
        </p:grpSpPr>
        <p:sp>
          <p:nvSpPr>
            <p:cNvPr id="919643" name="Line 91"/>
            <p:cNvSpPr>
              <a:spLocks noChangeShapeType="1"/>
            </p:cNvSpPr>
            <p:nvPr/>
          </p:nvSpPr>
          <p:spPr bwMode="auto">
            <a:xfrm flipV="1">
              <a:off x="4327" y="2593"/>
              <a:ext cx="198" cy="236"/>
            </a:xfrm>
            <a:prstGeom prst="line">
              <a:avLst/>
            </a:prstGeom>
            <a:noFill/>
            <a:ln w="38100">
              <a:solidFill>
                <a:srgbClr val="FF9900"/>
              </a:solidFill>
              <a:round/>
              <a:headEnd type="triangle" w="med" len="med"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919644" name="Text Box 92"/>
            <p:cNvSpPr txBox="1">
              <a:spLocks noChangeArrowheads="1"/>
            </p:cNvSpPr>
            <p:nvPr/>
          </p:nvSpPr>
          <p:spPr bwMode="auto">
            <a:xfrm flipH="1">
              <a:off x="3174" y="2859"/>
              <a:ext cx="2625" cy="756"/>
            </a:xfrm>
            <a:prstGeom prst="rect">
              <a:avLst/>
            </a:prstGeom>
            <a:noFill/>
            <a:ln w="38100">
              <a:solidFill>
                <a:srgbClr val="FF9900"/>
              </a:solidFill>
              <a:miter lim="800000"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pPr eaLnBrk="0" hangingPunct="0"/>
              <a:r>
                <a:rPr lang="en-US" b="1" dirty="0"/>
                <a:t>-Don’t know customer?</a:t>
              </a:r>
            </a:p>
            <a:p>
              <a:pPr eaLnBrk="0" hangingPunct="0"/>
              <a:r>
                <a:rPr lang="en-US" b="1" dirty="0"/>
                <a:t>-Price too high?</a:t>
              </a:r>
            </a:p>
            <a:p>
              <a:pPr eaLnBrk="0" hangingPunct="0"/>
              <a:r>
                <a:rPr lang="en-US" b="1" dirty="0"/>
                <a:t>-Can’t manufacture </a:t>
              </a:r>
              <a:r>
                <a:rPr lang="en-US" b="1" dirty="0" smtClean="0"/>
                <a:t>enough?</a:t>
              </a:r>
              <a:endParaRPr lang="en-US" b="1" dirty="0"/>
            </a:p>
          </p:txBody>
        </p:sp>
      </p:grpSp>
      <p:sp>
        <p:nvSpPr>
          <p:cNvPr id="919554" name="Rectangle 2"/>
          <p:cNvSpPr>
            <a:spLocks noChangeArrowheads="1"/>
          </p:cNvSpPr>
          <p:nvPr/>
        </p:nvSpPr>
        <p:spPr bwMode="auto">
          <a:xfrm>
            <a:off x="152400" y="1219200"/>
            <a:ext cx="5105400" cy="2168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2075" tIns="46038" rIns="92075" bIns="46038">
            <a:spAutoFit/>
          </a:bodyPr>
          <a:lstStyle/>
          <a:p>
            <a:pPr marL="457200" indent="-457200" eaLnBrk="0" hangingPunct="0"/>
            <a:r>
              <a:rPr lang="en-US" b="1">
                <a:solidFill>
                  <a:schemeClr val="bg1"/>
                </a:solidFill>
              </a:rPr>
              <a:t> </a:t>
            </a:r>
            <a:r>
              <a:rPr lang="en-US" sz="1800" b="1">
                <a:solidFill>
                  <a:schemeClr val="bg1"/>
                </a:solidFill>
              </a:rPr>
              <a:t>1.  Chart financial indicators for 3 years</a:t>
            </a:r>
          </a:p>
          <a:p>
            <a:pPr marL="457200" indent="-457200" eaLnBrk="0" hangingPunct="0"/>
            <a:r>
              <a:rPr lang="en-US" sz="1800" b="1">
                <a:solidFill>
                  <a:schemeClr val="bg1"/>
                </a:solidFill>
              </a:rPr>
              <a:t>	</a:t>
            </a:r>
            <a:r>
              <a:rPr lang="en-US" sz="1800" b="1" i="1">
                <a:solidFill>
                  <a:schemeClr val="bg1"/>
                </a:solidFill>
              </a:rPr>
              <a:t>(Trend Analysis)</a:t>
            </a:r>
          </a:p>
          <a:p>
            <a:pPr marL="457200" indent="-457200" eaLnBrk="0" hangingPunct="0">
              <a:spcBef>
                <a:spcPct val="45000"/>
              </a:spcBef>
              <a:buFontTx/>
              <a:buAutoNum type="arabicPeriod" startAt="2"/>
            </a:pPr>
            <a:r>
              <a:rPr lang="en-US" sz="1800" b="1">
                <a:solidFill>
                  <a:schemeClr val="bg1"/>
                </a:solidFill>
              </a:rPr>
              <a:t>Compare to industry average indicators</a:t>
            </a:r>
          </a:p>
          <a:p>
            <a:pPr marL="457200" indent="-457200" eaLnBrk="0" hangingPunct="0">
              <a:spcBef>
                <a:spcPct val="45000"/>
              </a:spcBef>
            </a:pPr>
            <a:r>
              <a:rPr lang="en-US" sz="1800" b="1">
                <a:solidFill>
                  <a:schemeClr val="bg1"/>
                </a:solidFill>
              </a:rPr>
              <a:t>3.   Explain significance of findings  </a:t>
            </a:r>
          </a:p>
          <a:p>
            <a:pPr marL="457200" indent="-457200" eaLnBrk="0" hangingPunct="0"/>
            <a:r>
              <a:rPr lang="en-US" sz="1800" b="1">
                <a:solidFill>
                  <a:schemeClr val="bg1"/>
                </a:solidFill>
              </a:rPr>
              <a:t>     </a:t>
            </a:r>
            <a:r>
              <a:rPr lang="en-US" sz="1800" b="1" i="1">
                <a:solidFill>
                  <a:schemeClr val="bg1"/>
                </a:solidFill>
              </a:rPr>
              <a:t>What management decisions led to these results? </a:t>
            </a:r>
          </a:p>
          <a:p>
            <a:pPr marL="457200" indent="-457200" eaLnBrk="0" hangingPunct="0"/>
            <a:r>
              <a:rPr lang="en-US" b="1" i="1">
                <a:solidFill>
                  <a:schemeClr val="bg1"/>
                </a:solidFill>
              </a:rPr>
              <a:t>     </a:t>
            </a:r>
          </a:p>
        </p:txBody>
      </p:sp>
      <p:grpSp>
        <p:nvGrpSpPr>
          <p:cNvPr id="919632" name="Group 80"/>
          <p:cNvGrpSpPr>
            <a:grpSpLocks/>
          </p:cNvGrpSpPr>
          <p:nvPr/>
        </p:nvGrpSpPr>
        <p:grpSpPr bwMode="auto">
          <a:xfrm>
            <a:off x="228600" y="228600"/>
            <a:ext cx="4572000" cy="981075"/>
            <a:chOff x="1296" y="192"/>
            <a:chExt cx="2880" cy="618"/>
          </a:xfrm>
        </p:grpSpPr>
        <p:sp>
          <p:nvSpPr>
            <p:cNvPr id="919633" name="Rectangle 81"/>
            <p:cNvSpPr>
              <a:spLocks noChangeArrowheads="1"/>
            </p:cNvSpPr>
            <p:nvPr/>
          </p:nvSpPr>
          <p:spPr bwMode="auto">
            <a:xfrm>
              <a:off x="1296" y="192"/>
              <a:ext cx="2880" cy="618"/>
            </a:xfrm>
            <a:prstGeom prst="rect">
              <a:avLst/>
            </a:prstGeom>
            <a:solidFill>
              <a:schemeClr val="bg1"/>
            </a:solidFill>
            <a:ln w="76200" cmpd="tri">
              <a:solidFill>
                <a:srgbClr val="66FFFF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919634" name="Rectangle 82"/>
            <p:cNvSpPr>
              <a:spLocks noChangeArrowheads="1"/>
            </p:cNvSpPr>
            <p:nvPr/>
          </p:nvSpPr>
          <p:spPr bwMode="auto">
            <a:xfrm>
              <a:off x="1680" y="336"/>
              <a:ext cx="2400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66FFFF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92075" tIns="46038" rIns="92075" bIns="46038">
              <a:spAutoFit/>
            </a:bodyPr>
            <a:lstStyle/>
            <a:p>
              <a:pPr eaLnBrk="0" hangingPunct="0"/>
              <a:r>
                <a:rPr lang="en-US" b="1">
                  <a:solidFill>
                    <a:srgbClr val="00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lgerian" pitchFamily="82" charset="0"/>
                </a:rPr>
                <a:t>Financial  Analysis</a:t>
              </a:r>
            </a:p>
          </p:txBody>
        </p:sp>
      </p:grpSp>
      <p:sp>
        <p:nvSpPr>
          <p:cNvPr id="919635" name="Line 83"/>
          <p:cNvSpPr>
            <a:spLocks noChangeShapeType="1"/>
          </p:cNvSpPr>
          <p:nvPr/>
        </p:nvSpPr>
        <p:spPr bwMode="auto">
          <a:xfrm flipV="1">
            <a:off x="1219200" y="2971800"/>
            <a:ext cx="1219200" cy="2057400"/>
          </a:xfrm>
          <a:prstGeom prst="line">
            <a:avLst/>
          </a:prstGeom>
          <a:noFill/>
          <a:ln w="28575">
            <a:solidFill>
              <a:srgbClr val="FF9900"/>
            </a:solidFill>
            <a:miter lim="800000"/>
            <a:headEnd type="none" w="sm" len="sm"/>
            <a:tailEnd type="triangl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en-US"/>
          </a:p>
        </p:txBody>
      </p:sp>
      <p:sp>
        <p:nvSpPr>
          <p:cNvPr id="919637" name="Text Box 85"/>
          <p:cNvSpPr txBox="1">
            <a:spLocks noChangeArrowheads="1"/>
          </p:cNvSpPr>
          <p:nvPr/>
        </p:nvSpPr>
        <p:spPr bwMode="auto">
          <a:xfrm flipH="1">
            <a:off x="5029200" y="457200"/>
            <a:ext cx="2204450" cy="461665"/>
          </a:xfrm>
          <a:prstGeom prst="rect">
            <a:avLst/>
          </a:prstGeom>
          <a:noFill/>
          <a:ln w="38100">
            <a:solidFill>
              <a:srgbClr val="66FFFF"/>
            </a:solidFill>
            <a:miter lim="800000"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en-US" b="1" dirty="0"/>
              <a:t>Costs too high?</a:t>
            </a:r>
          </a:p>
        </p:txBody>
      </p:sp>
      <p:sp>
        <p:nvSpPr>
          <p:cNvPr id="919638" name="Text Box 86"/>
          <p:cNvSpPr txBox="1">
            <a:spLocks noChangeArrowheads="1"/>
          </p:cNvSpPr>
          <p:nvPr/>
        </p:nvSpPr>
        <p:spPr bwMode="auto">
          <a:xfrm flipH="1">
            <a:off x="6530975" y="3584575"/>
            <a:ext cx="2031325" cy="461665"/>
          </a:xfrm>
          <a:prstGeom prst="rect">
            <a:avLst/>
          </a:prstGeom>
          <a:noFill/>
          <a:ln w="38100">
            <a:solidFill>
              <a:srgbClr val="66FFFF"/>
            </a:solidFill>
            <a:miter lim="800000"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en-US" b="1" dirty="0"/>
              <a:t>Sales too low?</a:t>
            </a:r>
          </a:p>
        </p:txBody>
      </p:sp>
      <p:grpSp>
        <p:nvGrpSpPr>
          <p:cNvPr id="919639" name="Group 87"/>
          <p:cNvGrpSpPr>
            <a:grpSpLocks/>
          </p:cNvGrpSpPr>
          <p:nvPr/>
        </p:nvGrpSpPr>
        <p:grpSpPr bwMode="auto">
          <a:xfrm>
            <a:off x="5308600" y="990600"/>
            <a:ext cx="3302000" cy="2349500"/>
            <a:chOff x="3571" y="653"/>
            <a:chExt cx="2080" cy="1480"/>
          </a:xfrm>
        </p:grpSpPr>
        <p:sp>
          <p:nvSpPr>
            <p:cNvPr id="919640" name="Line 88"/>
            <p:cNvSpPr>
              <a:spLocks noChangeShapeType="1"/>
            </p:cNvSpPr>
            <p:nvPr/>
          </p:nvSpPr>
          <p:spPr bwMode="auto">
            <a:xfrm flipH="1" flipV="1">
              <a:off x="3571" y="653"/>
              <a:ext cx="211" cy="473"/>
            </a:xfrm>
            <a:prstGeom prst="line">
              <a:avLst/>
            </a:prstGeom>
            <a:noFill/>
            <a:ln w="38100">
              <a:solidFill>
                <a:srgbClr val="FF9900"/>
              </a:solidFill>
              <a:round/>
              <a:headEnd type="triangle" w="med" len="med"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919641" name="Text Box 89"/>
            <p:cNvSpPr txBox="1">
              <a:spLocks noChangeArrowheads="1"/>
            </p:cNvSpPr>
            <p:nvPr/>
          </p:nvSpPr>
          <p:spPr bwMode="auto">
            <a:xfrm flipH="1">
              <a:off x="3704" y="1131"/>
              <a:ext cx="1947" cy="1002"/>
            </a:xfrm>
            <a:prstGeom prst="rect">
              <a:avLst/>
            </a:prstGeom>
            <a:noFill/>
            <a:ln w="38100">
              <a:solidFill>
                <a:srgbClr val="FF9900"/>
              </a:solidFill>
              <a:miter lim="800000"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eaLnBrk="0" hangingPunct="0"/>
              <a:r>
                <a:rPr lang="en-US" b="1" dirty="0"/>
                <a:t>-High exec. perks?</a:t>
              </a:r>
            </a:p>
            <a:p>
              <a:pPr eaLnBrk="0" hangingPunct="0"/>
              <a:r>
                <a:rPr lang="en-US" b="1" dirty="0"/>
                <a:t>-Expensive materials?</a:t>
              </a:r>
            </a:p>
            <a:p>
              <a:pPr eaLnBrk="0" hangingPunct="0"/>
              <a:r>
                <a:rPr lang="en-US" b="1" dirty="0"/>
                <a:t>-Price too low?</a:t>
              </a:r>
            </a:p>
            <a:p>
              <a:pPr eaLnBrk="0" hangingPunct="0"/>
              <a:r>
                <a:rPr lang="en-US" b="1" dirty="0"/>
                <a:t>-Marketing costs up?</a:t>
              </a:r>
            </a:p>
          </p:txBody>
        </p:sp>
      </p:grpSp>
      <p:sp>
        <p:nvSpPr>
          <p:cNvPr id="919645" name="WordArt 93"/>
          <p:cNvSpPr>
            <a:spLocks noChangeArrowheads="1" noChangeShapeType="1" noTextEdit="1"/>
          </p:cNvSpPr>
          <p:nvPr/>
        </p:nvSpPr>
        <p:spPr bwMode="auto">
          <a:xfrm>
            <a:off x="381000" y="3352800"/>
            <a:ext cx="1752600" cy="1295400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CascadeUp">
              <a:avLst>
                <a:gd name="adj" fmla="val 44444"/>
              </a:avLst>
            </a:prstTxWarp>
            <a:scene3d>
              <a:camera prst="legacyPerspectiveFront">
                <a:rot lat="20519999" lon="1080000" rev="0"/>
              </a:camera>
              <a:lightRig rig="legacyHarsh2" dir="b"/>
            </a:scene3d>
            <a:sp3d extrusionH="430200" prstMaterial="legacyMatte">
              <a:extrusionClr>
                <a:srgbClr val="FF6600"/>
              </a:extrusionClr>
            </a:sp3d>
          </a:bodyPr>
          <a:lstStyle/>
          <a:p>
            <a:pPr algn="ctr"/>
            <a:r>
              <a:rPr lang="en-US" sz="3600" kern="10">
                <a:ln w="9525">
                  <a:miter lim="800000"/>
                  <a:headEnd type="none" w="sm" len="sm"/>
                  <a:tailEnd type="none" w="sm" len="sm"/>
                </a:ln>
                <a:gradFill rotWithShape="0">
                  <a:gsLst>
                    <a:gs pos="0">
                      <a:srgbClr val="FFE701"/>
                    </a:gs>
                    <a:gs pos="100000">
                      <a:srgbClr val="FE3E02"/>
                    </a:gs>
                  </a:gsLst>
                  <a:lin ang="5400000" scaled="1"/>
                </a:gradFill>
                <a:latin typeface="Impact"/>
              </a:rPr>
              <a:t>Why?</a:t>
            </a:r>
          </a:p>
        </p:txBody>
      </p:sp>
      <p:sp>
        <p:nvSpPr>
          <p:cNvPr id="919654" name="Text Box 102"/>
          <p:cNvSpPr txBox="1">
            <a:spLocks noChangeArrowheads="1"/>
          </p:cNvSpPr>
          <p:nvPr/>
        </p:nvSpPr>
        <p:spPr bwMode="auto">
          <a:xfrm>
            <a:off x="228600" y="5019675"/>
            <a:ext cx="2031325" cy="1569660"/>
          </a:xfrm>
          <a:prstGeom prst="rect">
            <a:avLst/>
          </a:prstGeom>
          <a:noFill/>
          <a:ln w="57150">
            <a:solidFill>
              <a:srgbClr val="66FFFF"/>
            </a:solidFill>
            <a:miter lim="800000"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en-US" b="1" dirty="0">
                <a:solidFill>
                  <a:srgbClr val="FFFF00"/>
                </a:solidFill>
              </a:rPr>
              <a:t>XYZ: GPM </a:t>
            </a:r>
          </a:p>
          <a:p>
            <a:pPr eaLnBrk="0" hangingPunct="0"/>
            <a:r>
              <a:rPr lang="en-US" b="1" dirty="0" smtClean="0">
                <a:solidFill>
                  <a:srgbClr val="FFFF00"/>
                </a:solidFill>
              </a:rPr>
              <a:t>2016    </a:t>
            </a:r>
            <a:r>
              <a:rPr lang="en-US" b="1" dirty="0">
                <a:solidFill>
                  <a:srgbClr val="FFFF00"/>
                </a:solidFill>
              </a:rPr>
              <a:t>30%    </a:t>
            </a:r>
          </a:p>
          <a:p>
            <a:pPr eaLnBrk="0" hangingPunct="0"/>
            <a:r>
              <a:rPr lang="en-US" b="1" dirty="0" smtClean="0">
                <a:solidFill>
                  <a:srgbClr val="FFFF00"/>
                </a:solidFill>
              </a:rPr>
              <a:t>2015    </a:t>
            </a:r>
            <a:r>
              <a:rPr lang="en-US" b="1" dirty="0">
                <a:solidFill>
                  <a:srgbClr val="FFFF00"/>
                </a:solidFill>
              </a:rPr>
              <a:t>32%</a:t>
            </a:r>
          </a:p>
          <a:p>
            <a:pPr eaLnBrk="0" hangingPunct="0"/>
            <a:r>
              <a:rPr lang="en-US" b="1" dirty="0" smtClean="0">
                <a:solidFill>
                  <a:srgbClr val="FFFF00"/>
                </a:solidFill>
              </a:rPr>
              <a:t>2014     </a:t>
            </a:r>
            <a:r>
              <a:rPr lang="en-US" b="1" dirty="0">
                <a:solidFill>
                  <a:srgbClr val="FFFF00"/>
                </a:solidFill>
              </a:rPr>
              <a:t>36%</a:t>
            </a:r>
          </a:p>
        </p:txBody>
      </p:sp>
      <p:sp>
        <p:nvSpPr>
          <p:cNvPr id="919655" name="Text Box 103"/>
          <p:cNvSpPr txBox="1">
            <a:spLocks noChangeArrowheads="1"/>
          </p:cNvSpPr>
          <p:nvPr/>
        </p:nvSpPr>
        <p:spPr bwMode="auto">
          <a:xfrm>
            <a:off x="5257800" y="6400800"/>
            <a:ext cx="35655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r" eaLnBrk="0" hangingPunct="0"/>
            <a:r>
              <a:rPr lang="en-US" b="1">
                <a:solidFill>
                  <a:srgbClr val="FFFF00"/>
                </a:solidFill>
              </a:rPr>
              <a:t>GPM= (Sales-Costs)/Sales</a:t>
            </a:r>
          </a:p>
        </p:txBody>
      </p:sp>
      <p:pic>
        <p:nvPicPr>
          <p:cNvPr id="919656" name="Picture 104" descr="j014940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228600"/>
            <a:ext cx="1981200" cy="1208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96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00"/>
                                        <p:tgtEl>
                                          <p:spTgt spid="9196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96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96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96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" dur="1000"/>
                                        <p:tgtEl>
                                          <p:spTgt spid="9196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96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500"/>
                                        <p:tgtEl>
                                          <p:spTgt spid="9196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19635" grpId="0" animBg="1"/>
      <p:bldP spid="919637" grpId="0" animBg="1"/>
      <p:bldP spid="919638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C2498B-5416-462B-8E84-5A52A2632C50}" type="slidenum">
              <a:rPr lang="en-US"/>
              <a:pPr/>
              <a:t>16</a:t>
            </a:fld>
            <a:endParaRPr lang="en-US"/>
          </a:p>
        </p:txBody>
      </p:sp>
      <p:grpSp>
        <p:nvGrpSpPr>
          <p:cNvPr id="330788" name="Group 36"/>
          <p:cNvGrpSpPr>
            <a:grpSpLocks/>
          </p:cNvGrpSpPr>
          <p:nvPr/>
        </p:nvGrpSpPr>
        <p:grpSpPr bwMode="auto">
          <a:xfrm>
            <a:off x="2286000" y="304800"/>
            <a:ext cx="4572000" cy="981075"/>
            <a:chOff x="1296" y="192"/>
            <a:chExt cx="2880" cy="618"/>
          </a:xfrm>
        </p:grpSpPr>
        <p:sp>
          <p:nvSpPr>
            <p:cNvPr id="330772" name="Rectangle 20"/>
            <p:cNvSpPr>
              <a:spLocks noChangeArrowheads="1"/>
            </p:cNvSpPr>
            <p:nvPr/>
          </p:nvSpPr>
          <p:spPr bwMode="auto">
            <a:xfrm>
              <a:off x="1296" y="192"/>
              <a:ext cx="2880" cy="618"/>
            </a:xfrm>
            <a:prstGeom prst="rect">
              <a:avLst/>
            </a:prstGeom>
            <a:solidFill>
              <a:schemeClr val="bg1"/>
            </a:solidFill>
            <a:ln w="76200" cmpd="tri">
              <a:solidFill>
                <a:srgbClr val="66FFFF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30773" name="Rectangle 21"/>
            <p:cNvSpPr>
              <a:spLocks noChangeArrowheads="1"/>
            </p:cNvSpPr>
            <p:nvPr/>
          </p:nvSpPr>
          <p:spPr bwMode="auto">
            <a:xfrm>
              <a:off x="1680" y="336"/>
              <a:ext cx="2400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66FFFF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92075" tIns="46038" rIns="92075" bIns="46038">
              <a:spAutoFit/>
            </a:bodyPr>
            <a:lstStyle/>
            <a:p>
              <a:pPr eaLnBrk="0" hangingPunct="0"/>
              <a:r>
                <a:rPr lang="en-US" b="1">
                  <a:solidFill>
                    <a:srgbClr val="00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lgerian" pitchFamily="82" charset="0"/>
                </a:rPr>
                <a:t>Financial  Analysis</a:t>
              </a:r>
            </a:p>
          </p:txBody>
        </p:sp>
      </p:grpSp>
      <p:sp>
        <p:nvSpPr>
          <p:cNvPr id="330774" name="Rectangle 22"/>
          <p:cNvSpPr>
            <a:spLocks noChangeArrowheads="1"/>
          </p:cNvSpPr>
          <p:nvPr/>
        </p:nvSpPr>
        <p:spPr bwMode="auto">
          <a:xfrm>
            <a:off x="990600" y="1752600"/>
            <a:ext cx="7162800" cy="26413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2075" tIns="46038" rIns="92075" bIns="46038">
            <a:spAutoFit/>
          </a:bodyPr>
          <a:lstStyle/>
          <a:p>
            <a:pPr marL="457200" indent="-457200" eaLnBrk="0" hangingPunct="0"/>
            <a:r>
              <a:rPr lang="en-US" b="1" dirty="0">
                <a:solidFill>
                  <a:schemeClr val="bg1"/>
                </a:solidFill>
              </a:rPr>
              <a:t> </a:t>
            </a:r>
            <a:r>
              <a:rPr lang="en-US" b="1" dirty="0"/>
              <a:t>1.  Chart financial indicators for 3 years</a:t>
            </a:r>
          </a:p>
          <a:p>
            <a:pPr marL="457200" indent="-457200" eaLnBrk="0" hangingPunct="0"/>
            <a:r>
              <a:rPr lang="en-US" b="1" dirty="0"/>
              <a:t>	</a:t>
            </a:r>
            <a:r>
              <a:rPr lang="en-US" b="1" i="1" dirty="0"/>
              <a:t>(Trend Analysis)</a:t>
            </a:r>
          </a:p>
          <a:p>
            <a:pPr marL="457200" indent="-457200" eaLnBrk="0" hangingPunct="0">
              <a:spcBef>
                <a:spcPct val="45000"/>
              </a:spcBef>
              <a:buFontTx/>
              <a:buAutoNum type="arabicPeriod" startAt="2"/>
            </a:pPr>
            <a:r>
              <a:rPr lang="en-US" b="1" dirty="0"/>
              <a:t>Compare to industry average indicators</a:t>
            </a:r>
          </a:p>
          <a:p>
            <a:pPr marL="457200" indent="-457200" eaLnBrk="0" hangingPunct="0">
              <a:spcBef>
                <a:spcPct val="45000"/>
              </a:spcBef>
            </a:pPr>
            <a:r>
              <a:rPr lang="en-US" b="1" dirty="0"/>
              <a:t>3.   Explain significance of findings  </a:t>
            </a:r>
          </a:p>
          <a:p>
            <a:pPr marL="457200" indent="-457200" eaLnBrk="0" hangingPunct="0"/>
            <a:r>
              <a:rPr lang="en-US" b="1" dirty="0"/>
              <a:t>     </a:t>
            </a:r>
            <a:r>
              <a:rPr lang="en-US" b="1" i="1" dirty="0"/>
              <a:t>What management decisions led to these results? </a:t>
            </a:r>
          </a:p>
          <a:p>
            <a:pPr marL="457200" indent="-457200" eaLnBrk="0" hangingPunct="0"/>
            <a:r>
              <a:rPr lang="en-US" b="1" i="1" dirty="0"/>
              <a:t> </a:t>
            </a:r>
            <a:r>
              <a:rPr lang="en-US" b="1" i="1" dirty="0">
                <a:solidFill>
                  <a:schemeClr val="bg1"/>
                </a:solidFill>
              </a:rPr>
              <a:t>    </a:t>
            </a:r>
          </a:p>
        </p:txBody>
      </p:sp>
      <p:sp>
        <p:nvSpPr>
          <p:cNvPr id="330786" name="AutoShape 34"/>
          <p:cNvSpPr>
            <a:spLocks noChangeArrowheads="1"/>
          </p:cNvSpPr>
          <p:nvPr/>
        </p:nvSpPr>
        <p:spPr bwMode="auto">
          <a:xfrm>
            <a:off x="0" y="1981200"/>
            <a:ext cx="8686800" cy="3352800"/>
          </a:xfrm>
          <a:prstGeom prst="irregularSeal1">
            <a:avLst/>
          </a:prstGeom>
          <a:noFill/>
          <a:ln w="57150">
            <a:solidFill>
              <a:schemeClr val="accent1">
                <a:lumMod val="75000"/>
              </a:schemeClr>
            </a:solidFill>
            <a:miter lim="800000"/>
            <a:headEnd type="none" w="sm" len="sm"/>
            <a:tailEnd type="none" w="sm" len="sm"/>
          </a:ln>
          <a:effectLst/>
          <a:extLst/>
        </p:spPr>
        <p:txBody>
          <a:bodyPr wrap="none" anchor="ctr"/>
          <a:lstStyle/>
          <a:p>
            <a:endParaRPr lang="en-US"/>
          </a:p>
        </p:txBody>
      </p:sp>
      <p:pic>
        <p:nvPicPr>
          <p:cNvPr id="330789" name="Picture 37" descr="j014940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05600" y="1148556"/>
            <a:ext cx="1981200" cy="1208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330797" name="Group 45"/>
          <p:cNvGrpSpPr>
            <a:grpSpLocks/>
          </p:cNvGrpSpPr>
          <p:nvPr/>
        </p:nvGrpSpPr>
        <p:grpSpPr bwMode="auto">
          <a:xfrm>
            <a:off x="323850" y="4267202"/>
            <a:ext cx="3948113" cy="2381251"/>
            <a:chOff x="204" y="2688"/>
            <a:chExt cx="2487" cy="1500"/>
          </a:xfrm>
        </p:grpSpPr>
        <p:sp>
          <p:nvSpPr>
            <p:cNvPr id="330775" name="Text Box 23"/>
            <p:cNvSpPr txBox="1">
              <a:spLocks noChangeArrowheads="1"/>
            </p:cNvSpPr>
            <p:nvPr/>
          </p:nvSpPr>
          <p:spPr bwMode="auto">
            <a:xfrm>
              <a:off x="204" y="2734"/>
              <a:ext cx="2016" cy="145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00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eaLnBrk="0" hangingPunct="0"/>
              <a:r>
                <a:rPr lang="en-US" b="1" dirty="0"/>
                <a:t>Indicators:</a:t>
              </a:r>
            </a:p>
            <a:p>
              <a:pPr eaLnBrk="0" hangingPunct="0"/>
              <a:r>
                <a:rPr lang="en-US" b="1" dirty="0"/>
                <a:t>  1.  Profit ratios</a:t>
              </a:r>
            </a:p>
            <a:p>
              <a:pPr eaLnBrk="0" hangingPunct="0"/>
              <a:r>
                <a:rPr lang="en-US" b="1" dirty="0"/>
                <a:t>  2.  </a:t>
              </a:r>
              <a:r>
                <a:rPr lang="en-US" b="1" dirty="0" smtClean="0"/>
                <a:t>Liquidity Ratios</a:t>
              </a:r>
            </a:p>
            <a:p>
              <a:pPr eaLnBrk="0" hangingPunct="0"/>
              <a:r>
                <a:rPr lang="en-US" b="1" dirty="0" smtClean="0"/>
                <a:t>  </a:t>
              </a:r>
              <a:r>
                <a:rPr lang="en-US" b="1" dirty="0"/>
                <a:t>3.  </a:t>
              </a:r>
              <a:r>
                <a:rPr lang="en-US" b="1" dirty="0" smtClean="0"/>
                <a:t>Leverage Ratios</a:t>
              </a:r>
            </a:p>
            <a:p>
              <a:pPr eaLnBrk="0" hangingPunct="0"/>
              <a:r>
                <a:rPr lang="en-US" b="1" dirty="0"/>
                <a:t> </a:t>
              </a:r>
              <a:r>
                <a:rPr lang="en-US" b="1" dirty="0" smtClean="0"/>
                <a:t> 4.  Activity Ratios</a:t>
              </a:r>
              <a:r>
                <a:rPr lang="en-US" b="1" dirty="0" smtClean="0">
                  <a:solidFill>
                    <a:srgbClr val="66FFFF"/>
                  </a:solidFill>
                </a:rPr>
                <a:t> </a:t>
              </a:r>
            </a:p>
            <a:p>
              <a:pPr eaLnBrk="0" hangingPunct="0"/>
              <a:r>
                <a:rPr lang="en-US" b="1" dirty="0" smtClean="0">
                  <a:solidFill>
                    <a:srgbClr val="66FFFF"/>
                  </a:solidFill>
                </a:rPr>
                <a:t>  </a:t>
              </a:r>
              <a:r>
                <a:rPr lang="en-US" b="1" dirty="0" smtClean="0"/>
                <a:t>5.  Stockholder Ratios</a:t>
              </a:r>
              <a:endParaRPr lang="en-US" b="1" dirty="0"/>
            </a:p>
          </p:txBody>
        </p:sp>
        <p:grpSp>
          <p:nvGrpSpPr>
            <p:cNvPr id="330790" name="Group 38"/>
            <p:cNvGrpSpPr>
              <a:grpSpLocks/>
            </p:cNvGrpSpPr>
            <p:nvPr/>
          </p:nvGrpSpPr>
          <p:grpSpPr bwMode="auto">
            <a:xfrm>
              <a:off x="1872" y="2688"/>
              <a:ext cx="819" cy="1092"/>
              <a:chOff x="1101" y="2433"/>
              <a:chExt cx="819" cy="1092"/>
            </a:xfrm>
          </p:grpSpPr>
          <p:sp>
            <p:nvSpPr>
              <p:cNvPr id="330791" name="Freeform 39"/>
              <p:cNvSpPr>
                <a:spLocks/>
              </p:cNvSpPr>
              <p:nvPr/>
            </p:nvSpPr>
            <p:spPr bwMode="auto">
              <a:xfrm flipH="1">
                <a:off x="1416" y="2433"/>
                <a:ext cx="242" cy="228"/>
              </a:xfrm>
              <a:custGeom>
                <a:avLst/>
                <a:gdLst>
                  <a:gd name="T0" fmla="*/ 313 w 636"/>
                  <a:gd name="T1" fmla="*/ 0 h 669"/>
                  <a:gd name="T2" fmla="*/ 392 w 636"/>
                  <a:gd name="T3" fmla="*/ 10 h 669"/>
                  <a:gd name="T4" fmla="*/ 431 w 636"/>
                  <a:gd name="T5" fmla="*/ 61 h 669"/>
                  <a:gd name="T6" fmla="*/ 449 w 636"/>
                  <a:gd name="T7" fmla="*/ 162 h 669"/>
                  <a:gd name="T8" fmla="*/ 437 w 636"/>
                  <a:gd name="T9" fmla="*/ 285 h 669"/>
                  <a:gd name="T10" fmla="*/ 406 w 636"/>
                  <a:gd name="T11" fmla="*/ 362 h 669"/>
                  <a:gd name="T12" fmla="*/ 370 w 636"/>
                  <a:gd name="T13" fmla="*/ 459 h 669"/>
                  <a:gd name="T14" fmla="*/ 583 w 636"/>
                  <a:gd name="T15" fmla="*/ 581 h 669"/>
                  <a:gd name="T16" fmla="*/ 636 w 636"/>
                  <a:gd name="T17" fmla="*/ 627 h 669"/>
                  <a:gd name="T18" fmla="*/ 604 w 636"/>
                  <a:gd name="T19" fmla="*/ 669 h 669"/>
                  <a:gd name="T20" fmla="*/ 499 w 636"/>
                  <a:gd name="T21" fmla="*/ 581 h 669"/>
                  <a:gd name="T22" fmla="*/ 339 w 636"/>
                  <a:gd name="T23" fmla="*/ 520 h 669"/>
                  <a:gd name="T24" fmla="*/ 264 w 636"/>
                  <a:gd name="T25" fmla="*/ 597 h 669"/>
                  <a:gd name="T26" fmla="*/ 185 w 636"/>
                  <a:gd name="T27" fmla="*/ 652 h 669"/>
                  <a:gd name="T28" fmla="*/ 118 w 636"/>
                  <a:gd name="T29" fmla="*/ 657 h 669"/>
                  <a:gd name="T30" fmla="*/ 52 w 636"/>
                  <a:gd name="T31" fmla="*/ 652 h 669"/>
                  <a:gd name="T32" fmla="*/ 21 w 636"/>
                  <a:gd name="T33" fmla="*/ 607 h 669"/>
                  <a:gd name="T34" fmla="*/ 0 w 636"/>
                  <a:gd name="T35" fmla="*/ 505 h 669"/>
                  <a:gd name="T36" fmla="*/ 0 w 636"/>
                  <a:gd name="T37" fmla="*/ 392 h 669"/>
                  <a:gd name="T38" fmla="*/ 25 w 636"/>
                  <a:gd name="T39" fmla="*/ 306 h 669"/>
                  <a:gd name="T40" fmla="*/ 114 w 636"/>
                  <a:gd name="T41" fmla="*/ 167 h 669"/>
                  <a:gd name="T42" fmla="*/ 212 w 636"/>
                  <a:gd name="T43" fmla="*/ 76 h 669"/>
                  <a:gd name="T44" fmla="*/ 278 w 636"/>
                  <a:gd name="T45" fmla="*/ 25 h 669"/>
                  <a:gd name="T46" fmla="*/ 339 w 636"/>
                  <a:gd name="T47" fmla="*/ 10 h 669"/>
                  <a:gd name="T48" fmla="*/ 313 w 636"/>
                  <a:gd name="T49" fmla="*/ 0 h 6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636" h="669">
                    <a:moveTo>
                      <a:pt x="313" y="0"/>
                    </a:moveTo>
                    <a:lnTo>
                      <a:pt x="392" y="10"/>
                    </a:lnTo>
                    <a:lnTo>
                      <a:pt x="431" y="61"/>
                    </a:lnTo>
                    <a:lnTo>
                      <a:pt x="449" y="162"/>
                    </a:lnTo>
                    <a:lnTo>
                      <a:pt x="437" y="285"/>
                    </a:lnTo>
                    <a:lnTo>
                      <a:pt x="406" y="362"/>
                    </a:lnTo>
                    <a:lnTo>
                      <a:pt x="370" y="459"/>
                    </a:lnTo>
                    <a:lnTo>
                      <a:pt x="583" y="581"/>
                    </a:lnTo>
                    <a:lnTo>
                      <a:pt x="636" y="627"/>
                    </a:lnTo>
                    <a:lnTo>
                      <a:pt x="604" y="669"/>
                    </a:lnTo>
                    <a:lnTo>
                      <a:pt x="499" y="581"/>
                    </a:lnTo>
                    <a:lnTo>
                      <a:pt x="339" y="520"/>
                    </a:lnTo>
                    <a:lnTo>
                      <a:pt x="264" y="597"/>
                    </a:lnTo>
                    <a:lnTo>
                      <a:pt x="185" y="652"/>
                    </a:lnTo>
                    <a:lnTo>
                      <a:pt x="118" y="657"/>
                    </a:lnTo>
                    <a:lnTo>
                      <a:pt x="52" y="652"/>
                    </a:lnTo>
                    <a:lnTo>
                      <a:pt x="21" y="607"/>
                    </a:lnTo>
                    <a:lnTo>
                      <a:pt x="0" y="505"/>
                    </a:lnTo>
                    <a:lnTo>
                      <a:pt x="0" y="392"/>
                    </a:lnTo>
                    <a:lnTo>
                      <a:pt x="25" y="306"/>
                    </a:lnTo>
                    <a:lnTo>
                      <a:pt x="114" y="167"/>
                    </a:lnTo>
                    <a:lnTo>
                      <a:pt x="212" y="76"/>
                    </a:lnTo>
                    <a:lnTo>
                      <a:pt x="278" y="25"/>
                    </a:lnTo>
                    <a:lnTo>
                      <a:pt x="339" y="10"/>
                    </a:lnTo>
                    <a:lnTo>
                      <a:pt x="313" y="0"/>
                    </a:lnTo>
                    <a:close/>
                  </a:path>
                </a:pathLst>
              </a:custGeom>
              <a:solidFill>
                <a:schemeClr val="bg2">
                  <a:lumMod val="25000"/>
                </a:schemeClr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  <a:extLst/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30792" name="Freeform 40"/>
              <p:cNvSpPr>
                <a:spLocks/>
              </p:cNvSpPr>
              <p:nvPr/>
            </p:nvSpPr>
            <p:spPr bwMode="auto">
              <a:xfrm flipH="1">
                <a:off x="1101" y="2703"/>
                <a:ext cx="497" cy="198"/>
              </a:xfrm>
              <a:custGeom>
                <a:avLst/>
                <a:gdLst>
                  <a:gd name="T0" fmla="*/ 14 w 1312"/>
                  <a:gd name="T1" fmla="*/ 0 h 585"/>
                  <a:gd name="T2" fmla="*/ 137 w 1312"/>
                  <a:gd name="T3" fmla="*/ 17 h 585"/>
                  <a:gd name="T4" fmla="*/ 362 w 1312"/>
                  <a:gd name="T5" fmla="*/ 119 h 585"/>
                  <a:gd name="T6" fmla="*/ 556 w 1312"/>
                  <a:gd name="T7" fmla="*/ 201 h 585"/>
                  <a:gd name="T8" fmla="*/ 773 w 1312"/>
                  <a:gd name="T9" fmla="*/ 272 h 585"/>
                  <a:gd name="T10" fmla="*/ 928 w 1312"/>
                  <a:gd name="T11" fmla="*/ 348 h 585"/>
                  <a:gd name="T12" fmla="*/ 1141 w 1312"/>
                  <a:gd name="T13" fmla="*/ 431 h 585"/>
                  <a:gd name="T14" fmla="*/ 1312 w 1312"/>
                  <a:gd name="T15" fmla="*/ 507 h 585"/>
                  <a:gd name="T16" fmla="*/ 1303 w 1312"/>
                  <a:gd name="T17" fmla="*/ 538 h 585"/>
                  <a:gd name="T18" fmla="*/ 1251 w 1312"/>
                  <a:gd name="T19" fmla="*/ 553 h 585"/>
                  <a:gd name="T20" fmla="*/ 1100 w 1312"/>
                  <a:gd name="T21" fmla="*/ 472 h 585"/>
                  <a:gd name="T22" fmla="*/ 1091 w 1312"/>
                  <a:gd name="T23" fmla="*/ 522 h 585"/>
                  <a:gd name="T24" fmla="*/ 1052 w 1312"/>
                  <a:gd name="T25" fmla="*/ 568 h 585"/>
                  <a:gd name="T26" fmla="*/ 994 w 1312"/>
                  <a:gd name="T27" fmla="*/ 585 h 585"/>
                  <a:gd name="T28" fmla="*/ 932 w 1312"/>
                  <a:gd name="T29" fmla="*/ 548 h 585"/>
                  <a:gd name="T30" fmla="*/ 888 w 1312"/>
                  <a:gd name="T31" fmla="*/ 502 h 585"/>
                  <a:gd name="T32" fmla="*/ 893 w 1312"/>
                  <a:gd name="T33" fmla="*/ 431 h 585"/>
                  <a:gd name="T34" fmla="*/ 906 w 1312"/>
                  <a:gd name="T35" fmla="*/ 395 h 585"/>
                  <a:gd name="T36" fmla="*/ 759 w 1312"/>
                  <a:gd name="T37" fmla="*/ 323 h 585"/>
                  <a:gd name="T38" fmla="*/ 690 w 1312"/>
                  <a:gd name="T39" fmla="*/ 308 h 585"/>
                  <a:gd name="T40" fmla="*/ 556 w 1312"/>
                  <a:gd name="T41" fmla="*/ 277 h 585"/>
                  <a:gd name="T42" fmla="*/ 376 w 1312"/>
                  <a:gd name="T43" fmla="*/ 211 h 585"/>
                  <a:gd name="T44" fmla="*/ 230 w 1312"/>
                  <a:gd name="T45" fmla="*/ 139 h 585"/>
                  <a:gd name="T46" fmla="*/ 124 w 1312"/>
                  <a:gd name="T47" fmla="*/ 108 h 585"/>
                  <a:gd name="T48" fmla="*/ 14 w 1312"/>
                  <a:gd name="T49" fmla="*/ 119 h 585"/>
                  <a:gd name="T50" fmla="*/ 0 w 1312"/>
                  <a:gd name="T51" fmla="*/ 42 h 585"/>
                  <a:gd name="T52" fmla="*/ 44 w 1312"/>
                  <a:gd name="T53" fmla="*/ 0 h 585"/>
                  <a:gd name="T54" fmla="*/ 71 w 1312"/>
                  <a:gd name="T55" fmla="*/ 0 h 585"/>
                  <a:gd name="T56" fmla="*/ 14 w 1312"/>
                  <a:gd name="T57" fmla="*/ 0 h 5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</a:cxnLst>
                <a:rect l="0" t="0" r="r" b="b"/>
                <a:pathLst>
                  <a:path w="1312" h="585">
                    <a:moveTo>
                      <a:pt x="14" y="0"/>
                    </a:moveTo>
                    <a:lnTo>
                      <a:pt x="137" y="17"/>
                    </a:lnTo>
                    <a:lnTo>
                      <a:pt x="362" y="119"/>
                    </a:lnTo>
                    <a:lnTo>
                      <a:pt x="556" y="201"/>
                    </a:lnTo>
                    <a:lnTo>
                      <a:pt x="773" y="272"/>
                    </a:lnTo>
                    <a:lnTo>
                      <a:pt x="928" y="348"/>
                    </a:lnTo>
                    <a:lnTo>
                      <a:pt x="1141" y="431"/>
                    </a:lnTo>
                    <a:lnTo>
                      <a:pt x="1312" y="507"/>
                    </a:lnTo>
                    <a:lnTo>
                      <a:pt x="1303" y="538"/>
                    </a:lnTo>
                    <a:lnTo>
                      <a:pt x="1251" y="553"/>
                    </a:lnTo>
                    <a:lnTo>
                      <a:pt x="1100" y="472"/>
                    </a:lnTo>
                    <a:lnTo>
                      <a:pt x="1091" y="522"/>
                    </a:lnTo>
                    <a:lnTo>
                      <a:pt x="1052" y="568"/>
                    </a:lnTo>
                    <a:lnTo>
                      <a:pt x="994" y="585"/>
                    </a:lnTo>
                    <a:lnTo>
                      <a:pt x="932" y="548"/>
                    </a:lnTo>
                    <a:lnTo>
                      <a:pt x="888" y="502"/>
                    </a:lnTo>
                    <a:lnTo>
                      <a:pt x="893" y="431"/>
                    </a:lnTo>
                    <a:lnTo>
                      <a:pt x="906" y="395"/>
                    </a:lnTo>
                    <a:lnTo>
                      <a:pt x="759" y="323"/>
                    </a:lnTo>
                    <a:lnTo>
                      <a:pt x="690" y="308"/>
                    </a:lnTo>
                    <a:lnTo>
                      <a:pt x="556" y="277"/>
                    </a:lnTo>
                    <a:lnTo>
                      <a:pt x="376" y="211"/>
                    </a:lnTo>
                    <a:lnTo>
                      <a:pt x="230" y="139"/>
                    </a:lnTo>
                    <a:lnTo>
                      <a:pt x="124" y="108"/>
                    </a:lnTo>
                    <a:lnTo>
                      <a:pt x="14" y="119"/>
                    </a:lnTo>
                    <a:lnTo>
                      <a:pt x="0" y="42"/>
                    </a:lnTo>
                    <a:lnTo>
                      <a:pt x="44" y="0"/>
                    </a:lnTo>
                    <a:lnTo>
                      <a:pt x="71" y="0"/>
                    </a:lnTo>
                    <a:lnTo>
                      <a:pt x="14" y="0"/>
                    </a:lnTo>
                    <a:close/>
                  </a:path>
                </a:pathLst>
              </a:custGeom>
              <a:solidFill>
                <a:schemeClr val="bg2">
                  <a:lumMod val="25000"/>
                </a:schemeClr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  <a:extLst/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30793" name="Freeform 41"/>
              <p:cNvSpPr>
                <a:spLocks/>
              </p:cNvSpPr>
              <p:nvPr/>
            </p:nvSpPr>
            <p:spPr bwMode="auto">
              <a:xfrm flipH="1">
                <a:off x="1569" y="2699"/>
                <a:ext cx="164" cy="425"/>
              </a:xfrm>
              <a:custGeom>
                <a:avLst/>
                <a:gdLst>
                  <a:gd name="T0" fmla="*/ 247 w 432"/>
                  <a:gd name="T1" fmla="*/ 0 h 1252"/>
                  <a:gd name="T2" fmla="*/ 304 w 432"/>
                  <a:gd name="T3" fmla="*/ 0 h 1252"/>
                  <a:gd name="T4" fmla="*/ 354 w 432"/>
                  <a:gd name="T5" fmla="*/ 25 h 1252"/>
                  <a:gd name="T6" fmla="*/ 406 w 432"/>
                  <a:gd name="T7" fmla="*/ 103 h 1252"/>
                  <a:gd name="T8" fmla="*/ 423 w 432"/>
                  <a:gd name="T9" fmla="*/ 199 h 1252"/>
                  <a:gd name="T10" fmla="*/ 432 w 432"/>
                  <a:gd name="T11" fmla="*/ 439 h 1252"/>
                  <a:gd name="T12" fmla="*/ 420 w 432"/>
                  <a:gd name="T13" fmla="*/ 644 h 1252"/>
                  <a:gd name="T14" fmla="*/ 379 w 432"/>
                  <a:gd name="T15" fmla="*/ 853 h 1252"/>
                  <a:gd name="T16" fmla="*/ 327 w 432"/>
                  <a:gd name="T17" fmla="*/ 1068 h 1252"/>
                  <a:gd name="T18" fmla="*/ 265 w 432"/>
                  <a:gd name="T19" fmla="*/ 1196 h 1252"/>
                  <a:gd name="T20" fmla="*/ 186 w 432"/>
                  <a:gd name="T21" fmla="*/ 1252 h 1252"/>
                  <a:gd name="T22" fmla="*/ 120 w 432"/>
                  <a:gd name="T23" fmla="*/ 1252 h 1252"/>
                  <a:gd name="T24" fmla="*/ 40 w 432"/>
                  <a:gd name="T25" fmla="*/ 1196 h 1252"/>
                  <a:gd name="T26" fmla="*/ 9 w 432"/>
                  <a:gd name="T27" fmla="*/ 1114 h 1252"/>
                  <a:gd name="T28" fmla="*/ 0 w 432"/>
                  <a:gd name="T29" fmla="*/ 967 h 1252"/>
                  <a:gd name="T30" fmla="*/ 9 w 432"/>
                  <a:gd name="T31" fmla="*/ 782 h 1252"/>
                  <a:gd name="T32" fmla="*/ 49 w 432"/>
                  <a:gd name="T33" fmla="*/ 552 h 1252"/>
                  <a:gd name="T34" fmla="*/ 102 w 432"/>
                  <a:gd name="T35" fmla="*/ 270 h 1252"/>
                  <a:gd name="T36" fmla="*/ 168 w 432"/>
                  <a:gd name="T37" fmla="*/ 56 h 1252"/>
                  <a:gd name="T38" fmla="*/ 207 w 432"/>
                  <a:gd name="T39" fmla="*/ 25 h 1252"/>
                  <a:gd name="T40" fmla="*/ 247 w 432"/>
                  <a:gd name="T41" fmla="*/ 0 h 12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432" h="1252">
                    <a:moveTo>
                      <a:pt x="247" y="0"/>
                    </a:moveTo>
                    <a:lnTo>
                      <a:pt x="304" y="0"/>
                    </a:lnTo>
                    <a:lnTo>
                      <a:pt x="354" y="25"/>
                    </a:lnTo>
                    <a:lnTo>
                      <a:pt x="406" y="103"/>
                    </a:lnTo>
                    <a:lnTo>
                      <a:pt x="423" y="199"/>
                    </a:lnTo>
                    <a:lnTo>
                      <a:pt x="432" y="439"/>
                    </a:lnTo>
                    <a:lnTo>
                      <a:pt x="420" y="644"/>
                    </a:lnTo>
                    <a:lnTo>
                      <a:pt x="379" y="853"/>
                    </a:lnTo>
                    <a:lnTo>
                      <a:pt x="327" y="1068"/>
                    </a:lnTo>
                    <a:lnTo>
                      <a:pt x="265" y="1196"/>
                    </a:lnTo>
                    <a:lnTo>
                      <a:pt x="186" y="1252"/>
                    </a:lnTo>
                    <a:lnTo>
                      <a:pt x="120" y="1252"/>
                    </a:lnTo>
                    <a:lnTo>
                      <a:pt x="40" y="1196"/>
                    </a:lnTo>
                    <a:lnTo>
                      <a:pt x="9" y="1114"/>
                    </a:lnTo>
                    <a:lnTo>
                      <a:pt x="0" y="967"/>
                    </a:lnTo>
                    <a:lnTo>
                      <a:pt x="9" y="782"/>
                    </a:lnTo>
                    <a:lnTo>
                      <a:pt x="49" y="552"/>
                    </a:lnTo>
                    <a:lnTo>
                      <a:pt x="102" y="270"/>
                    </a:lnTo>
                    <a:lnTo>
                      <a:pt x="168" y="56"/>
                    </a:lnTo>
                    <a:lnTo>
                      <a:pt x="207" y="25"/>
                    </a:lnTo>
                    <a:lnTo>
                      <a:pt x="247" y="0"/>
                    </a:lnTo>
                    <a:close/>
                  </a:path>
                </a:pathLst>
              </a:custGeom>
              <a:solidFill>
                <a:schemeClr val="bg2">
                  <a:lumMod val="25000"/>
                </a:schemeClr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  <a:extLst/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30794" name="Freeform 42"/>
              <p:cNvSpPr>
                <a:spLocks/>
              </p:cNvSpPr>
              <p:nvPr/>
            </p:nvSpPr>
            <p:spPr bwMode="auto">
              <a:xfrm flipH="1">
                <a:off x="1673" y="2676"/>
                <a:ext cx="231" cy="391"/>
              </a:xfrm>
              <a:custGeom>
                <a:avLst/>
                <a:gdLst>
                  <a:gd name="T0" fmla="*/ 464 w 611"/>
                  <a:gd name="T1" fmla="*/ 46 h 1149"/>
                  <a:gd name="T2" fmla="*/ 531 w 611"/>
                  <a:gd name="T3" fmla="*/ 0 h 1149"/>
                  <a:gd name="T4" fmla="*/ 579 w 611"/>
                  <a:gd name="T5" fmla="*/ 0 h 1149"/>
                  <a:gd name="T6" fmla="*/ 611 w 611"/>
                  <a:gd name="T7" fmla="*/ 35 h 1149"/>
                  <a:gd name="T8" fmla="*/ 593 w 611"/>
                  <a:gd name="T9" fmla="*/ 107 h 1149"/>
                  <a:gd name="T10" fmla="*/ 553 w 611"/>
                  <a:gd name="T11" fmla="*/ 152 h 1149"/>
                  <a:gd name="T12" fmla="*/ 478 w 611"/>
                  <a:gd name="T13" fmla="*/ 198 h 1149"/>
                  <a:gd name="T14" fmla="*/ 332 w 611"/>
                  <a:gd name="T15" fmla="*/ 265 h 1149"/>
                  <a:gd name="T16" fmla="*/ 146 w 611"/>
                  <a:gd name="T17" fmla="*/ 382 h 1149"/>
                  <a:gd name="T18" fmla="*/ 75 w 611"/>
                  <a:gd name="T19" fmla="*/ 387 h 1149"/>
                  <a:gd name="T20" fmla="*/ 115 w 611"/>
                  <a:gd name="T21" fmla="*/ 495 h 1149"/>
                  <a:gd name="T22" fmla="*/ 195 w 611"/>
                  <a:gd name="T23" fmla="*/ 612 h 1149"/>
                  <a:gd name="T24" fmla="*/ 261 w 611"/>
                  <a:gd name="T25" fmla="*/ 756 h 1149"/>
                  <a:gd name="T26" fmla="*/ 287 w 611"/>
                  <a:gd name="T27" fmla="*/ 903 h 1149"/>
                  <a:gd name="T28" fmla="*/ 275 w 611"/>
                  <a:gd name="T29" fmla="*/ 950 h 1149"/>
                  <a:gd name="T30" fmla="*/ 234 w 611"/>
                  <a:gd name="T31" fmla="*/ 980 h 1149"/>
                  <a:gd name="T32" fmla="*/ 181 w 611"/>
                  <a:gd name="T33" fmla="*/ 1001 h 1149"/>
                  <a:gd name="T34" fmla="*/ 128 w 611"/>
                  <a:gd name="T35" fmla="*/ 1046 h 1149"/>
                  <a:gd name="T36" fmla="*/ 106 w 611"/>
                  <a:gd name="T37" fmla="*/ 1092 h 1149"/>
                  <a:gd name="T38" fmla="*/ 93 w 611"/>
                  <a:gd name="T39" fmla="*/ 1149 h 1149"/>
                  <a:gd name="T40" fmla="*/ 52 w 611"/>
                  <a:gd name="T41" fmla="*/ 1149 h 1149"/>
                  <a:gd name="T42" fmla="*/ 40 w 611"/>
                  <a:gd name="T43" fmla="*/ 1107 h 1149"/>
                  <a:gd name="T44" fmla="*/ 66 w 611"/>
                  <a:gd name="T45" fmla="*/ 1041 h 1149"/>
                  <a:gd name="T46" fmla="*/ 141 w 611"/>
                  <a:gd name="T47" fmla="*/ 996 h 1149"/>
                  <a:gd name="T48" fmla="*/ 186 w 611"/>
                  <a:gd name="T49" fmla="*/ 950 h 1149"/>
                  <a:gd name="T50" fmla="*/ 225 w 611"/>
                  <a:gd name="T51" fmla="*/ 925 h 1149"/>
                  <a:gd name="T52" fmla="*/ 239 w 611"/>
                  <a:gd name="T53" fmla="*/ 878 h 1149"/>
                  <a:gd name="T54" fmla="*/ 221 w 611"/>
                  <a:gd name="T55" fmla="*/ 756 h 1149"/>
                  <a:gd name="T56" fmla="*/ 159 w 611"/>
                  <a:gd name="T57" fmla="*/ 663 h 1149"/>
                  <a:gd name="T58" fmla="*/ 106 w 611"/>
                  <a:gd name="T59" fmla="*/ 582 h 1149"/>
                  <a:gd name="T60" fmla="*/ 40 w 611"/>
                  <a:gd name="T61" fmla="*/ 490 h 1149"/>
                  <a:gd name="T62" fmla="*/ 0 w 611"/>
                  <a:gd name="T63" fmla="*/ 403 h 1149"/>
                  <a:gd name="T64" fmla="*/ 0 w 611"/>
                  <a:gd name="T65" fmla="*/ 352 h 1149"/>
                  <a:gd name="T66" fmla="*/ 34 w 611"/>
                  <a:gd name="T67" fmla="*/ 326 h 1149"/>
                  <a:gd name="T68" fmla="*/ 172 w 611"/>
                  <a:gd name="T69" fmla="*/ 235 h 1149"/>
                  <a:gd name="T70" fmla="*/ 305 w 611"/>
                  <a:gd name="T71" fmla="*/ 152 h 1149"/>
                  <a:gd name="T72" fmla="*/ 438 w 611"/>
                  <a:gd name="T73" fmla="*/ 76 h 1149"/>
                  <a:gd name="T74" fmla="*/ 464 w 611"/>
                  <a:gd name="T75" fmla="*/ 46 h 11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611" h="1149">
                    <a:moveTo>
                      <a:pt x="464" y="46"/>
                    </a:moveTo>
                    <a:lnTo>
                      <a:pt x="531" y="0"/>
                    </a:lnTo>
                    <a:lnTo>
                      <a:pt x="579" y="0"/>
                    </a:lnTo>
                    <a:lnTo>
                      <a:pt x="611" y="35"/>
                    </a:lnTo>
                    <a:lnTo>
                      <a:pt x="593" y="107"/>
                    </a:lnTo>
                    <a:lnTo>
                      <a:pt x="553" y="152"/>
                    </a:lnTo>
                    <a:lnTo>
                      <a:pt x="478" y="198"/>
                    </a:lnTo>
                    <a:lnTo>
                      <a:pt x="332" y="265"/>
                    </a:lnTo>
                    <a:lnTo>
                      <a:pt x="146" y="382"/>
                    </a:lnTo>
                    <a:lnTo>
                      <a:pt x="75" y="387"/>
                    </a:lnTo>
                    <a:lnTo>
                      <a:pt x="115" y="495"/>
                    </a:lnTo>
                    <a:lnTo>
                      <a:pt x="195" y="612"/>
                    </a:lnTo>
                    <a:lnTo>
                      <a:pt x="261" y="756"/>
                    </a:lnTo>
                    <a:lnTo>
                      <a:pt x="287" y="903"/>
                    </a:lnTo>
                    <a:lnTo>
                      <a:pt x="275" y="950"/>
                    </a:lnTo>
                    <a:lnTo>
                      <a:pt x="234" y="980"/>
                    </a:lnTo>
                    <a:lnTo>
                      <a:pt x="181" y="1001"/>
                    </a:lnTo>
                    <a:lnTo>
                      <a:pt x="128" y="1046"/>
                    </a:lnTo>
                    <a:lnTo>
                      <a:pt x="106" y="1092"/>
                    </a:lnTo>
                    <a:lnTo>
                      <a:pt x="93" y="1149"/>
                    </a:lnTo>
                    <a:lnTo>
                      <a:pt x="52" y="1149"/>
                    </a:lnTo>
                    <a:lnTo>
                      <a:pt x="40" y="1107"/>
                    </a:lnTo>
                    <a:lnTo>
                      <a:pt x="66" y="1041"/>
                    </a:lnTo>
                    <a:lnTo>
                      <a:pt x="141" y="996"/>
                    </a:lnTo>
                    <a:lnTo>
                      <a:pt x="186" y="950"/>
                    </a:lnTo>
                    <a:lnTo>
                      <a:pt x="225" y="925"/>
                    </a:lnTo>
                    <a:lnTo>
                      <a:pt x="239" y="878"/>
                    </a:lnTo>
                    <a:lnTo>
                      <a:pt x="221" y="756"/>
                    </a:lnTo>
                    <a:lnTo>
                      <a:pt x="159" y="663"/>
                    </a:lnTo>
                    <a:lnTo>
                      <a:pt x="106" y="582"/>
                    </a:lnTo>
                    <a:lnTo>
                      <a:pt x="40" y="490"/>
                    </a:lnTo>
                    <a:lnTo>
                      <a:pt x="0" y="403"/>
                    </a:lnTo>
                    <a:lnTo>
                      <a:pt x="0" y="352"/>
                    </a:lnTo>
                    <a:lnTo>
                      <a:pt x="34" y="326"/>
                    </a:lnTo>
                    <a:lnTo>
                      <a:pt x="172" y="235"/>
                    </a:lnTo>
                    <a:lnTo>
                      <a:pt x="305" y="152"/>
                    </a:lnTo>
                    <a:lnTo>
                      <a:pt x="438" y="76"/>
                    </a:lnTo>
                    <a:lnTo>
                      <a:pt x="464" y="46"/>
                    </a:lnTo>
                    <a:close/>
                  </a:path>
                </a:pathLst>
              </a:custGeom>
              <a:solidFill>
                <a:schemeClr val="bg2">
                  <a:lumMod val="25000"/>
                </a:schemeClr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  <a:extLst/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30795" name="Freeform 43"/>
              <p:cNvSpPr>
                <a:spLocks/>
              </p:cNvSpPr>
              <p:nvPr/>
            </p:nvSpPr>
            <p:spPr bwMode="auto">
              <a:xfrm flipH="1">
                <a:off x="1529" y="3086"/>
                <a:ext cx="154" cy="424"/>
              </a:xfrm>
              <a:custGeom>
                <a:avLst/>
                <a:gdLst>
                  <a:gd name="T0" fmla="*/ 74 w 406"/>
                  <a:gd name="T1" fmla="*/ 143 h 1247"/>
                  <a:gd name="T2" fmla="*/ 21 w 406"/>
                  <a:gd name="T3" fmla="*/ 61 h 1247"/>
                  <a:gd name="T4" fmla="*/ 39 w 406"/>
                  <a:gd name="T5" fmla="*/ 0 h 1247"/>
                  <a:gd name="T6" fmla="*/ 92 w 406"/>
                  <a:gd name="T7" fmla="*/ 0 h 1247"/>
                  <a:gd name="T8" fmla="*/ 154 w 406"/>
                  <a:gd name="T9" fmla="*/ 66 h 1247"/>
                  <a:gd name="T10" fmla="*/ 233 w 406"/>
                  <a:gd name="T11" fmla="*/ 204 h 1247"/>
                  <a:gd name="T12" fmla="*/ 278 w 406"/>
                  <a:gd name="T13" fmla="*/ 338 h 1247"/>
                  <a:gd name="T14" fmla="*/ 317 w 406"/>
                  <a:gd name="T15" fmla="*/ 465 h 1247"/>
                  <a:gd name="T16" fmla="*/ 331 w 406"/>
                  <a:gd name="T17" fmla="*/ 583 h 1247"/>
                  <a:gd name="T18" fmla="*/ 326 w 406"/>
                  <a:gd name="T19" fmla="*/ 644 h 1247"/>
                  <a:gd name="T20" fmla="*/ 287 w 406"/>
                  <a:gd name="T21" fmla="*/ 720 h 1247"/>
                  <a:gd name="T22" fmla="*/ 221 w 406"/>
                  <a:gd name="T23" fmla="*/ 924 h 1247"/>
                  <a:gd name="T24" fmla="*/ 146 w 406"/>
                  <a:gd name="T25" fmla="*/ 1043 h 1247"/>
                  <a:gd name="T26" fmla="*/ 128 w 406"/>
                  <a:gd name="T27" fmla="*/ 1093 h 1247"/>
                  <a:gd name="T28" fmla="*/ 199 w 406"/>
                  <a:gd name="T29" fmla="*/ 1104 h 1247"/>
                  <a:gd name="T30" fmla="*/ 292 w 406"/>
                  <a:gd name="T31" fmla="*/ 1104 h 1247"/>
                  <a:gd name="T32" fmla="*/ 406 w 406"/>
                  <a:gd name="T33" fmla="*/ 1151 h 1247"/>
                  <a:gd name="T34" fmla="*/ 397 w 406"/>
                  <a:gd name="T35" fmla="*/ 1186 h 1247"/>
                  <a:gd name="T36" fmla="*/ 379 w 406"/>
                  <a:gd name="T37" fmla="*/ 1227 h 1247"/>
                  <a:gd name="T38" fmla="*/ 344 w 406"/>
                  <a:gd name="T39" fmla="*/ 1247 h 1247"/>
                  <a:gd name="T40" fmla="*/ 274 w 406"/>
                  <a:gd name="T41" fmla="*/ 1217 h 1247"/>
                  <a:gd name="T42" fmla="*/ 199 w 406"/>
                  <a:gd name="T43" fmla="*/ 1171 h 1247"/>
                  <a:gd name="T44" fmla="*/ 92 w 406"/>
                  <a:gd name="T45" fmla="*/ 1166 h 1247"/>
                  <a:gd name="T46" fmla="*/ 26 w 406"/>
                  <a:gd name="T47" fmla="*/ 1181 h 1247"/>
                  <a:gd name="T48" fmla="*/ 0 w 406"/>
                  <a:gd name="T49" fmla="*/ 1156 h 1247"/>
                  <a:gd name="T50" fmla="*/ 0 w 406"/>
                  <a:gd name="T51" fmla="*/ 1119 h 1247"/>
                  <a:gd name="T52" fmla="*/ 35 w 406"/>
                  <a:gd name="T53" fmla="*/ 1078 h 1247"/>
                  <a:gd name="T54" fmla="*/ 92 w 406"/>
                  <a:gd name="T55" fmla="*/ 1012 h 1247"/>
                  <a:gd name="T56" fmla="*/ 194 w 406"/>
                  <a:gd name="T57" fmla="*/ 843 h 1247"/>
                  <a:gd name="T58" fmla="*/ 238 w 406"/>
                  <a:gd name="T59" fmla="*/ 695 h 1247"/>
                  <a:gd name="T60" fmla="*/ 251 w 406"/>
                  <a:gd name="T61" fmla="*/ 552 h 1247"/>
                  <a:gd name="T62" fmla="*/ 247 w 406"/>
                  <a:gd name="T63" fmla="*/ 475 h 1247"/>
                  <a:gd name="T64" fmla="*/ 212 w 406"/>
                  <a:gd name="T65" fmla="*/ 338 h 1247"/>
                  <a:gd name="T66" fmla="*/ 119 w 406"/>
                  <a:gd name="T67" fmla="*/ 189 h 1247"/>
                  <a:gd name="T68" fmla="*/ 53 w 406"/>
                  <a:gd name="T69" fmla="*/ 113 h 1247"/>
                  <a:gd name="T70" fmla="*/ 74 w 406"/>
                  <a:gd name="T71" fmla="*/ 143 h 12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406" h="1247">
                    <a:moveTo>
                      <a:pt x="74" y="143"/>
                    </a:moveTo>
                    <a:lnTo>
                      <a:pt x="21" y="61"/>
                    </a:lnTo>
                    <a:lnTo>
                      <a:pt x="39" y="0"/>
                    </a:lnTo>
                    <a:lnTo>
                      <a:pt x="92" y="0"/>
                    </a:lnTo>
                    <a:lnTo>
                      <a:pt x="154" y="66"/>
                    </a:lnTo>
                    <a:lnTo>
                      <a:pt x="233" y="204"/>
                    </a:lnTo>
                    <a:lnTo>
                      <a:pt x="278" y="338"/>
                    </a:lnTo>
                    <a:lnTo>
                      <a:pt x="317" y="465"/>
                    </a:lnTo>
                    <a:lnTo>
                      <a:pt x="331" y="583"/>
                    </a:lnTo>
                    <a:lnTo>
                      <a:pt x="326" y="644"/>
                    </a:lnTo>
                    <a:lnTo>
                      <a:pt x="287" y="720"/>
                    </a:lnTo>
                    <a:lnTo>
                      <a:pt x="221" y="924"/>
                    </a:lnTo>
                    <a:lnTo>
                      <a:pt x="146" y="1043"/>
                    </a:lnTo>
                    <a:lnTo>
                      <a:pt x="128" y="1093"/>
                    </a:lnTo>
                    <a:lnTo>
                      <a:pt x="199" y="1104"/>
                    </a:lnTo>
                    <a:lnTo>
                      <a:pt x="292" y="1104"/>
                    </a:lnTo>
                    <a:lnTo>
                      <a:pt x="406" y="1151"/>
                    </a:lnTo>
                    <a:lnTo>
                      <a:pt x="397" y="1186"/>
                    </a:lnTo>
                    <a:lnTo>
                      <a:pt x="379" y="1227"/>
                    </a:lnTo>
                    <a:lnTo>
                      <a:pt x="344" y="1247"/>
                    </a:lnTo>
                    <a:lnTo>
                      <a:pt x="274" y="1217"/>
                    </a:lnTo>
                    <a:lnTo>
                      <a:pt x="199" y="1171"/>
                    </a:lnTo>
                    <a:lnTo>
                      <a:pt x="92" y="1166"/>
                    </a:lnTo>
                    <a:lnTo>
                      <a:pt x="26" y="1181"/>
                    </a:lnTo>
                    <a:lnTo>
                      <a:pt x="0" y="1156"/>
                    </a:lnTo>
                    <a:lnTo>
                      <a:pt x="0" y="1119"/>
                    </a:lnTo>
                    <a:lnTo>
                      <a:pt x="35" y="1078"/>
                    </a:lnTo>
                    <a:lnTo>
                      <a:pt x="92" y="1012"/>
                    </a:lnTo>
                    <a:lnTo>
                      <a:pt x="194" y="843"/>
                    </a:lnTo>
                    <a:lnTo>
                      <a:pt x="238" y="695"/>
                    </a:lnTo>
                    <a:lnTo>
                      <a:pt x="251" y="552"/>
                    </a:lnTo>
                    <a:lnTo>
                      <a:pt x="247" y="475"/>
                    </a:lnTo>
                    <a:lnTo>
                      <a:pt x="212" y="338"/>
                    </a:lnTo>
                    <a:lnTo>
                      <a:pt x="119" y="189"/>
                    </a:lnTo>
                    <a:lnTo>
                      <a:pt x="53" y="113"/>
                    </a:lnTo>
                    <a:lnTo>
                      <a:pt x="74" y="143"/>
                    </a:lnTo>
                    <a:close/>
                  </a:path>
                </a:pathLst>
              </a:custGeom>
              <a:solidFill>
                <a:schemeClr val="bg2">
                  <a:lumMod val="25000"/>
                </a:schemeClr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  <a:extLst/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30796" name="Freeform 44"/>
              <p:cNvSpPr>
                <a:spLocks/>
              </p:cNvSpPr>
              <p:nvPr/>
            </p:nvSpPr>
            <p:spPr bwMode="auto">
              <a:xfrm flipH="1">
                <a:off x="1693" y="3058"/>
                <a:ext cx="227" cy="467"/>
              </a:xfrm>
              <a:custGeom>
                <a:avLst/>
                <a:gdLst>
                  <a:gd name="T0" fmla="*/ 349 w 597"/>
                  <a:gd name="T1" fmla="*/ 240 h 1374"/>
                  <a:gd name="T2" fmla="*/ 437 w 597"/>
                  <a:gd name="T3" fmla="*/ 107 h 1374"/>
                  <a:gd name="T4" fmla="*/ 517 w 597"/>
                  <a:gd name="T5" fmla="*/ 0 h 1374"/>
                  <a:gd name="T6" fmla="*/ 570 w 597"/>
                  <a:gd name="T7" fmla="*/ 10 h 1374"/>
                  <a:gd name="T8" fmla="*/ 597 w 597"/>
                  <a:gd name="T9" fmla="*/ 56 h 1374"/>
                  <a:gd name="T10" fmla="*/ 597 w 597"/>
                  <a:gd name="T11" fmla="*/ 138 h 1374"/>
                  <a:gd name="T12" fmla="*/ 547 w 597"/>
                  <a:gd name="T13" fmla="*/ 184 h 1374"/>
                  <a:gd name="T14" fmla="*/ 463 w 597"/>
                  <a:gd name="T15" fmla="*/ 245 h 1374"/>
                  <a:gd name="T16" fmla="*/ 397 w 597"/>
                  <a:gd name="T17" fmla="*/ 321 h 1374"/>
                  <a:gd name="T18" fmla="*/ 322 w 597"/>
                  <a:gd name="T19" fmla="*/ 424 h 1374"/>
                  <a:gd name="T20" fmla="*/ 292 w 597"/>
                  <a:gd name="T21" fmla="*/ 500 h 1374"/>
                  <a:gd name="T22" fmla="*/ 256 w 597"/>
                  <a:gd name="T23" fmla="*/ 593 h 1374"/>
                  <a:gd name="T24" fmla="*/ 238 w 597"/>
                  <a:gd name="T25" fmla="*/ 715 h 1374"/>
                  <a:gd name="T26" fmla="*/ 238 w 597"/>
                  <a:gd name="T27" fmla="*/ 828 h 1374"/>
                  <a:gd name="T28" fmla="*/ 256 w 597"/>
                  <a:gd name="T29" fmla="*/ 965 h 1374"/>
                  <a:gd name="T30" fmla="*/ 304 w 597"/>
                  <a:gd name="T31" fmla="*/ 1099 h 1374"/>
                  <a:gd name="T32" fmla="*/ 344 w 597"/>
                  <a:gd name="T33" fmla="*/ 1175 h 1374"/>
                  <a:gd name="T34" fmla="*/ 370 w 597"/>
                  <a:gd name="T35" fmla="*/ 1226 h 1374"/>
                  <a:gd name="T36" fmla="*/ 370 w 597"/>
                  <a:gd name="T37" fmla="*/ 1268 h 1374"/>
                  <a:gd name="T38" fmla="*/ 344 w 597"/>
                  <a:gd name="T39" fmla="*/ 1283 h 1374"/>
                  <a:gd name="T40" fmla="*/ 283 w 597"/>
                  <a:gd name="T41" fmla="*/ 1283 h 1374"/>
                  <a:gd name="T42" fmla="*/ 185 w 597"/>
                  <a:gd name="T43" fmla="*/ 1303 h 1374"/>
                  <a:gd name="T44" fmla="*/ 110 w 597"/>
                  <a:gd name="T45" fmla="*/ 1334 h 1374"/>
                  <a:gd name="T46" fmla="*/ 66 w 597"/>
                  <a:gd name="T47" fmla="*/ 1374 h 1374"/>
                  <a:gd name="T48" fmla="*/ 26 w 597"/>
                  <a:gd name="T49" fmla="*/ 1359 h 1374"/>
                  <a:gd name="T50" fmla="*/ 0 w 597"/>
                  <a:gd name="T51" fmla="*/ 1303 h 1374"/>
                  <a:gd name="T52" fmla="*/ 3 w 597"/>
                  <a:gd name="T53" fmla="*/ 1256 h 1374"/>
                  <a:gd name="T54" fmla="*/ 78 w 597"/>
                  <a:gd name="T55" fmla="*/ 1221 h 1374"/>
                  <a:gd name="T56" fmla="*/ 198 w 597"/>
                  <a:gd name="T57" fmla="*/ 1210 h 1374"/>
                  <a:gd name="T58" fmla="*/ 308 w 597"/>
                  <a:gd name="T59" fmla="*/ 1210 h 1374"/>
                  <a:gd name="T60" fmla="*/ 265 w 597"/>
                  <a:gd name="T61" fmla="*/ 1149 h 1374"/>
                  <a:gd name="T62" fmla="*/ 242 w 597"/>
                  <a:gd name="T63" fmla="*/ 1073 h 1374"/>
                  <a:gd name="T64" fmla="*/ 212 w 597"/>
                  <a:gd name="T65" fmla="*/ 965 h 1374"/>
                  <a:gd name="T66" fmla="*/ 176 w 597"/>
                  <a:gd name="T67" fmla="*/ 854 h 1374"/>
                  <a:gd name="T68" fmla="*/ 176 w 597"/>
                  <a:gd name="T69" fmla="*/ 720 h 1374"/>
                  <a:gd name="T70" fmla="*/ 185 w 597"/>
                  <a:gd name="T71" fmla="*/ 593 h 1374"/>
                  <a:gd name="T72" fmla="*/ 224 w 597"/>
                  <a:gd name="T73" fmla="*/ 475 h 1374"/>
                  <a:gd name="T74" fmla="*/ 296 w 597"/>
                  <a:gd name="T75" fmla="*/ 321 h 1374"/>
                  <a:gd name="T76" fmla="*/ 349 w 597"/>
                  <a:gd name="T77" fmla="*/ 240 h 13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</a:cxnLst>
                <a:rect l="0" t="0" r="r" b="b"/>
                <a:pathLst>
                  <a:path w="597" h="1374">
                    <a:moveTo>
                      <a:pt x="349" y="240"/>
                    </a:moveTo>
                    <a:lnTo>
                      <a:pt x="437" y="107"/>
                    </a:lnTo>
                    <a:lnTo>
                      <a:pt x="517" y="0"/>
                    </a:lnTo>
                    <a:lnTo>
                      <a:pt x="570" y="10"/>
                    </a:lnTo>
                    <a:lnTo>
                      <a:pt x="597" y="56"/>
                    </a:lnTo>
                    <a:lnTo>
                      <a:pt x="597" y="138"/>
                    </a:lnTo>
                    <a:lnTo>
                      <a:pt x="547" y="184"/>
                    </a:lnTo>
                    <a:lnTo>
                      <a:pt x="463" y="245"/>
                    </a:lnTo>
                    <a:lnTo>
                      <a:pt x="397" y="321"/>
                    </a:lnTo>
                    <a:lnTo>
                      <a:pt x="322" y="424"/>
                    </a:lnTo>
                    <a:lnTo>
                      <a:pt x="292" y="500"/>
                    </a:lnTo>
                    <a:lnTo>
                      <a:pt x="256" y="593"/>
                    </a:lnTo>
                    <a:lnTo>
                      <a:pt x="238" y="715"/>
                    </a:lnTo>
                    <a:lnTo>
                      <a:pt x="238" y="828"/>
                    </a:lnTo>
                    <a:lnTo>
                      <a:pt x="256" y="965"/>
                    </a:lnTo>
                    <a:lnTo>
                      <a:pt x="304" y="1099"/>
                    </a:lnTo>
                    <a:lnTo>
                      <a:pt x="344" y="1175"/>
                    </a:lnTo>
                    <a:lnTo>
                      <a:pt x="370" y="1226"/>
                    </a:lnTo>
                    <a:lnTo>
                      <a:pt x="370" y="1268"/>
                    </a:lnTo>
                    <a:lnTo>
                      <a:pt x="344" y="1283"/>
                    </a:lnTo>
                    <a:lnTo>
                      <a:pt x="283" y="1283"/>
                    </a:lnTo>
                    <a:lnTo>
                      <a:pt x="185" y="1303"/>
                    </a:lnTo>
                    <a:lnTo>
                      <a:pt x="110" y="1334"/>
                    </a:lnTo>
                    <a:lnTo>
                      <a:pt x="66" y="1374"/>
                    </a:lnTo>
                    <a:lnTo>
                      <a:pt x="26" y="1359"/>
                    </a:lnTo>
                    <a:lnTo>
                      <a:pt x="0" y="1303"/>
                    </a:lnTo>
                    <a:lnTo>
                      <a:pt x="3" y="1256"/>
                    </a:lnTo>
                    <a:lnTo>
                      <a:pt x="78" y="1221"/>
                    </a:lnTo>
                    <a:lnTo>
                      <a:pt x="198" y="1210"/>
                    </a:lnTo>
                    <a:lnTo>
                      <a:pt x="308" y="1210"/>
                    </a:lnTo>
                    <a:lnTo>
                      <a:pt x="265" y="1149"/>
                    </a:lnTo>
                    <a:lnTo>
                      <a:pt x="242" y="1073"/>
                    </a:lnTo>
                    <a:lnTo>
                      <a:pt x="212" y="965"/>
                    </a:lnTo>
                    <a:lnTo>
                      <a:pt x="176" y="854"/>
                    </a:lnTo>
                    <a:lnTo>
                      <a:pt x="176" y="720"/>
                    </a:lnTo>
                    <a:lnTo>
                      <a:pt x="185" y="593"/>
                    </a:lnTo>
                    <a:lnTo>
                      <a:pt x="224" y="475"/>
                    </a:lnTo>
                    <a:lnTo>
                      <a:pt x="296" y="321"/>
                    </a:lnTo>
                    <a:lnTo>
                      <a:pt x="349" y="240"/>
                    </a:lnTo>
                    <a:close/>
                  </a:path>
                </a:pathLst>
              </a:custGeom>
              <a:solidFill>
                <a:schemeClr val="bg2">
                  <a:lumMod val="25000"/>
                </a:schemeClr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  <a:extLst/>
            </p:spPr>
            <p:txBody>
              <a:bodyPr/>
              <a:lstStyle/>
              <a:p>
                <a:endParaRPr lang="en-US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2695746361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3411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endParaRPr lang="en-US" dirty="0">
              <a:effectLst>
                <a:outerShdw blurRad="38100" dist="38100" dir="2700000" algn="tl">
                  <a:srgbClr val="808080"/>
                </a:outerShdw>
              </a:effectLst>
            </a:endParaRPr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F5FA67-1BF6-43B4-AF1D-5DF11B2F1734}" type="slidenum">
              <a:rPr lang="en-US"/>
              <a:pPr/>
              <a:t>17</a:t>
            </a:fld>
            <a:endParaRPr lang="en-US"/>
          </a:p>
        </p:txBody>
      </p:sp>
      <p:sp>
        <p:nvSpPr>
          <p:cNvPr id="9134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n-US">
              <a:effectLst>
                <a:outerShdw blurRad="38100" dist="38100" dir="2700000" algn="tl">
                  <a:srgbClr val="808080"/>
                </a:outerShdw>
              </a:effectLst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2515414" y="2743200"/>
            <a:ext cx="4113986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en-US" sz="5400" b="1" cap="none" spc="0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The End</a:t>
            </a:r>
            <a:endParaRPr lang="en-US" sz="5400" b="1" cap="none" spc="0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 dir="in"/>
      </p:transition>
    </mc:Choice>
    <mc:Fallback xmlns="">
      <p:transition spd="slow">
        <p:split orient="vert" dir="in"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oncourse">
  <a:themeElements>
    <a:clrScheme name="Concourse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Concourse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  <a:font script="Geor" typeface="Sylfaen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  <a:font script="Geor" typeface="Sylfaen"/>
      </a:minorFont>
    </a:fontScheme>
    <a:fmtScheme name="Concours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2272</TotalTime>
  <Words>815</Words>
  <Application>Microsoft Office PowerPoint</Application>
  <PresentationFormat>On-screen Show (4:3)</PresentationFormat>
  <Paragraphs>206</Paragraphs>
  <Slides>17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14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32" baseType="lpstr">
      <vt:lpstr>Algerian</vt:lpstr>
      <vt:lpstr>Arial</vt:lpstr>
      <vt:lpstr>Arial Black</vt:lpstr>
      <vt:lpstr>Bradley Hand ITC</vt:lpstr>
      <vt:lpstr>Comic Sans MS</vt:lpstr>
      <vt:lpstr>Impact</vt:lpstr>
      <vt:lpstr>Lucida Sans Unicode</vt:lpstr>
      <vt:lpstr>Monotype Sorts</vt:lpstr>
      <vt:lpstr>Rockwell</vt:lpstr>
      <vt:lpstr>Script MT Bold</vt:lpstr>
      <vt:lpstr>Times New Roman</vt:lpstr>
      <vt:lpstr>Verdana</vt:lpstr>
      <vt:lpstr>Wingdings 2</vt:lpstr>
      <vt:lpstr>Wingdings 3</vt:lpstr>
      <vt:lpstr>Concourse</vt:lpstr>
      <vt:lpstr>Competitive Advantage and Other Things</vt:lpstr>
      <vt:lpstr>PowerPoint Presentation</vt:lpstr>
      <vt:lpstr>Competitive Advantage</vt:lpstr>
      <vt:lpstr>Competitive Advantage</vt:lpstr>
      <vt:lpstr>Competitive Advantage</vt:lpstr>
      <vt:lpstr>CA: Above Normal Rents (Economic)</vt:lpstr>
      <vt:lpstr>CA: Above Industry ratios (Finance)</vt:lpstr>
      <vt:lpstr>What the measures show</vt:lpstr>
      <vt:lpstr>What the measures show</vt:lpstr>
      <vt:lpstr>How much time?</vt:lpstr>
      <vt:lpstr>To Repeat:</vt:lpstr>
      <vt:lpstr>PowerPoint Presentation</vt:lpstr>
      <vt:lpstr>Example:</vt:lpstr>
      <vt:lpstr>PowerPoint Presentation</vt:lpstr>
      <vt:lpstr>PowerPoint Presentation</vt:lpstr>
      <vt:lpstr>PowerPoint Presentation</vt:lpstr>
      <vt:lpstr>PowerPoint Presentation</vt:lpstr>
    </vt:vector>
  </TitlesOfParts>
  <Company>Biola University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Starting At The Start</dc:title>
  <dc:creator>Yvonne Smith</dc:creator>
  <cp:lastModifiedBy>Orozco, Richard A (1011)</cp:lastModifiedBy>
  <cp:revision>121</cp:revision>
  <dcterms:created xsi:type="dcterms:W3CDTF">1997-06-13T23:35:02Z</dcterms:created>
  <dcterms:modified xsi:type="dcterms:W3CDTF">2017-10-23T16:59:44Z</dcterms:modified>
</cp:coreProperties>
</file>