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6" r:id="rId5"/>
    <p:sldMasterId id="2147483708" r:id="rId6"/>
  </p:sldMasterIdLst>
  <p:sldIdLst>
    <p:sldId id="257" r:id="rId7"/>
    <p:sldId id="259" r:id="rId8"/>
    <p:sldId id="267" r:id="rId9"/>
    <p:sldId id="261" r:id="rId10"/>
    <p:sldId id="263" r:id="rId11"/>
    <p:sldId id="265" r:id="rId12"/>
    <p:sldId id="269" r:id="rId13"/>
    <p:sldId id="271" r:id="rId14"/>
    <p:sldId id="273" r:id="rId15"/>
    <p:sldId id="275" r:id="rId16"/>
    <p:sldId id="277"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6" d="100"/>
          <a:sy n="116" d="100"/>
        </p:scale>
        <p:origin x="-1494"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tableStyles" Target="tableStyle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5" Type="http://schemas.openxmlformats.org/officeDocument/2006/relationships/slideMaster" Target="slideMasters/slideMaster5.xml"/><Relationship Id="rId15" Type="http://schemas.openxmlformats.org/officeDocument/2006/relationships/slide" Target="slides/slide9.xml"/><Relationship Id="rId10" Type="http://schemas.openxmlformats.org/officeDocument/2006/relationships/slide" Target="slides/slide4.xml"/><Relationship Id="rId19"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51"/>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B36F89C-E84D-4B81-8DA8-B6C210A98349}" type="datetimeFigureOut">
              <a:rPr lang="en-US" smtClean="0"/>
              <a:t>10/4/2017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84409DE-D882-4E44-8064-0147B020DA7D}" type="slidenum">
              <a:rPr lang="en-US" smtClean="0"/>
              <a:t>‹#›</a:t>
            </a:fld>
            <a:endParaRPr lang="en-US" dirty="0"/>
          </a:p>
        </p:txBody>
      </p:sp>
    </p:spTree>
    <p:extLst>
      <p:ext uri="{BB962C8B-B14F-4D97-AF65-F5344CB8AC3E}">
        <p14:creationId xmlns:p14="http://schemas.microsoft.com/office/powerpoint/2010/main" val="22274589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B36F89C-E84D-4B81-8DA8-B6C210A98349}" type="datetimeFigureOut">
              <a:rPr lang="en-US" smtClean="0"/>
              <a:t>10/4/2017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84409DE-D882-4E44-8064-0147B020DA7D}" type="slidenum">
              <a:rPr lang="en-US" smtClean="0"/>
              <a:t>‹#›</a:t>
            </a:fld>
            <a:endParaRPr lang="en-US" dirty="0"/>
          </a:p>
        </p:txBody>
      </p:sp>
    </p:spTree>
    <p:extLst>
      <p:ext uri="{BB962C8B-B14F-4D97-AF65-F5344CB8AC3E}">
        <p14:creationId xmlns:p14="http://schemas.microsoft.com/office/powerpoint/2010/main" val="19935811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26"/>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B36F89C-E84D-4B81-8DA8-B6C210A98349}" type="datetimeFigureOut">
              <a:rPr lang="en-US" smtClean="0"/>
              <a:t>10/4/2017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84409DE-D882-4E44-8064-0147B020DA7D}" type="slidenum">
              <a:rPr lang="en-US" smtClean="0"/>
              <a:t>‹#›</a:t>
            </a:fld>
            <a:endParaRPr lang="en-US" dirty="0"/>
          </a:p>
        </p:txBody>
      </p:sp>
    </p:spTree>
    <p:extLst>
      <p:ext uri="{BB962C8B-B14F-4D97-AF65-F5344CB8AC3E}">
        <p14:creationId xmlns:p14="http://schemas.microsoft.com/office/powerpoint/2010/main" val="20229520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B36F89C-E84D-4B81-8DA8-B6C210A98349}" type="datetimeFigureOut">
              <a:rPr lang="en-US" smtClean="0"/>
              <a:t>10/4/2017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84409DE-D882-4E44-8064-0147B020DA7D}" type="slidenum">
              <a:rPr lang="en-US" smtClean="0"/>
              <a:t>‹#›</a:t>
            </a:fld>
            <a:endParaRPr lang="en-US" dirty="0"/>
          </a:p>
        </p:txBody>
      </p:sp>
    </p:spTree>
    <p:extLst>
      <p:ext uri="{BB962C8B-B14F-4D97-AF65-F5344CB8AC3E}">
        <p14:creationId xmlns:p14="http://schemas.microsoft.com/office/powerpoint/2010/main" val="7412907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38"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38"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B36F89C-E84D-4B81-8DA8-B6C210A98349}" type="datetimeFigureOut">
              <a:rPr lang="en-US" smtClean="0"/>
              <a:t>10/4/2017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84409DE-D882-4E44-8064-0147B020DA7D}" type="slidenum">
              <a:rPr lang="en-US" smtClean="0"/>
              <a:t>‹#›</a:t>
            </a:fld>
            <a:endParaRPr lang="en-US" dirty="0"/>
          </a:p>
        </p:txBody>
      </p:sp>
    </p:spTree>
    <p:extLst>
      <p:ext uri="{BB962C8B-B14F-4D97-AF65-F5344CB8AC3E}">
        <p14:creationId xmlns:p14="http://schemas.microsoft.com/office/powerpoint/2010/main" val="6948032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B36F89C-E84D-4B81-8DA8-B6C210A98349}" type="datetimeFigureOut">
              <a:rPr lang="en-US" smtClean="0"/>
              <a:t>10/4/2017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84409DE-D882-4E44-8064-0147B020DA7D}" type="slidenum">
              <a:rPr lang="en-US" smtClean="0"/>
              <a:t>‹#›</a:t>
            </a:fld>
            <a:endParaRPr lang="en-US" dirty="0"/>
          </a:p>
        </p:txBody>
      </p:sp>
    </p:spTree>
    <p:extLst>
      <p:ext uri="{BB962C8B-B14F-4D97-AF65-F5344CB8AC3E}">
        <p14:creationId xmlns:p14="http://schemas.microsoft.com/office/powerpoint/2010/main" val="11197789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36F89C-E84D-4B81-8DA8-B6C210A98349}" type="datetimeFigureOut">
              <a:rPr lang="en-US" smtClean="0"/>
              <a:t>10/4/2017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84409DE-D882-4E44-8064-0147B020DA7D}" type="slidenum">
              <a:rPr lang="en-US" smtClean="0"/>
              <a:t>‹#›</a:t>
            </a:fld>
            <a:endParaRPr lang="en-US" dirty="0"/>
          </a:p>
        </p:txBody>
      </p:sp>
    </p:spTree>
    <p:extLst>
      <p:ext uri="{BB962C8B-B14F-4D97-AF65-F5344CB8AC3E}">
        <p14:creationId xmlns:p14="http://schemas.microsoft.com/office/powerpoint/2010/main" val="23545704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76"/>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2" y="143510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B36F89C-E84D-4B81-8DA8-B6C210A98349}" type="datetimeFigureOut">
              <a:rPr lang="en-US" smtClean="0"/>
              <a:t>10/4/2017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84409DE-D882-4E44-8064-0147B020DA7D}" type="slidenum">
              <a:rPr lang="en-US" smtClean="0"/>
              <a:t>‹#›</a:t>
            </a:fld>
            <a:endParaRPr lang="en-US" dirty="0"/>
          </a:p>
        </p:txBody>
      </p:sp>
    </p:spTree>
    <p:extLst>
      <p:ext uri="{BB962C8B-B14F-4D97-AF65-F5344CB8AC3E}">
        <p14:creationId xmlns:p14="http://schemas.microsoft.com/office/powerpoint/2010/main" val="12635265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B36F89C-E84D-4B81-8DA8-B6C210A98349}" type="datetimeFigureOut">
              <a:rPr lang="en-US" smtClean="0"/>
              <a:t>10/4/2017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84409DE-D882-4E44-8064-0147B020DA7D}" type="slidenum">
              <a:rPr lang="en-US" smtClean="0"/>
              <a:t>‹#›</a:t>
            </a:fld>
            <a:endParaRPr lang="en-US" dirty="0"/>
          </a:p>
        </p:txBody>
      </p:sp>
    </p:spTree>
    <p:extLst>
      <p:ext uri="{BB962C8B-B14F-4D97-AF65-F5344CB8AC3E}">
        <p14:creationId xmlns:p14="http://schemas.microsoft.com/office/powerpoint/2010/main" val="16824148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B36F89C-E84D-4B81-8DA8-B6C210A98349}" type="datetimeFigureOut">
              <a:rPr lang="en-US" smtClean="0"/>
              <a:t>10/4/2017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84409DE-D882-4E44-8064-0147B020DA7D}" type="slidenum">
              <a:rPr lang="en-US" smtClean="0"/>
              <a:t>‹#›</a:t>
            </a:fld>
            <a:endParaRPr lang="en-US" dirty="0"/>
          </a:p>
        </p:txBody>
      </p:sp>
    </p:spTree>
    <p:extLst>
      <p:ext uri="{BB962C8B-B14F-4D97-AF65-F5344CB8AC3E}">
        <p14:creationId xmlns:p14="http://schemas.microsoft.com/office/powerpoint/2010/main" val="29803886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64"/>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64"/>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B36F89C-E84D-4B81-8DA8-B6C210A98349}" type="datetimeFigureOut">
              <a:rPr lang="en-US" smtClean="0"/>
              <a:t>10/4/2017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84409DE-D882-4E44-8064-0147B020DA7D}" type="slidenum">
              <a:rPr lang="en-US" smtClean="0"/>
              <a:t>‹#›</a:t>
            </a:fld>
            <a:endParaRPr lang="en-US" dirty="0"/>
          </a:p>
        </p:txBody>
      </p:sp>
    </p:spTree>
    <p:extLst>
      <p:ext uri="{BB962C8B-B14F-4D97-AF65-F5344CB8AC3E}">
        <p14:creationId xmlns:p14="http://schemas.microsoft.com/office/powerpoint/2010/main" val="1543216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17" name="Footer Placeholder 16"/>
          <p:cNvSpPr>
            <a:spLocks noGrp="1"/>
          </p:cNvSpPr>
          <p:nvPr>
            <p:ph type="ftr" sz="quarter" idx="11"/>
          </p:nvPr>
        </p:nvSpPr>
        <p:spPr/>
        <p:txBody>
          <a:bodyPr/>
          <a:lstStyle/>
          <a:p>
            <a:endParaRPr lang="en-US" dirty="0">
              <a:solidFill>
                <a:prstClr val="white">
                  <a:shade val="50000"/>
                </a:prstClr>
              </a:solidFill>
            </a:endParaRPr>
          </a:p>
        </p:txBody>
      </p:sp>
      <p:sp>
        <p:nvSpPr>
          <p:cNvPr id="29" name="Slide Number Placeholder 28"/>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extLst>
      <p:ext uri="{BB962C8B-B14F-4D97-AF65-F5344CB8AC3E}">
        <p14:creationId xmlns:p14="http://schemas.microsoft.com/office/powerpoint/2010/main" val="18012118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US"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40817709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US" dirty="0">
              <a:solidFill>
                <a:prstClr val="white">
                  <a:shade val="50000"/>
                </a:prstClr>
              </a:solidFill>
            </a:endParaRPr>
          </a:p>
        </p:txBody>
      </p:sp>
      <p:sp>
        <p:nvSpPr>
          <p:cNvPr id="6" name="Slide Number Placeholder 5"/>
          <p:cNvSpPr>
            <a:spLocks noGrp="1"/>
          </p:cNvSpPr>
          <p:nvPr>
            <p:ph type="sldNum" sz="quarter" idx="12"/>
          </p:nvPr>
        </p:nvSpPr>
        <p:spPr>
          <a:xfrm>
            <a:off x="7924800" y="6416703"/>
            <a:ext cx="762000" cy="365125"/>
          </a:xfrm>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1042223298"/>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6"/>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6"/>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US"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13052227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3"/>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39" y="1535113"/>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28"/>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39" y="2362228"/>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8" name="Footer Placeholder 7"/>
          <p:cNvSpPr>
            <a:spLocks noGrp="1"/>
          </p:cNvSpPr>
          <p:nvPr>
            <p:ph type="ftr" sz="quarter" idx="11"/>
          </p:nvPr>
        </p:nvSpPr>
        <p:spPr/>
        <p:txBody>
          <a:bodyPr/>
          <a:lstStyle/>
          <a:p>
            <a:endParaRPr lang="en-US" dirty="0">
              <a:solidFill>
                <a:prstClr val="white">
                  <a:shade val="50000"/>
                </a:prstClr>
              </a:solidFill>
            </a:endParaRPr>
          </a:p>
        </p:txBody>
      </p:sp>
      <p:sp>
        <p:nvSpPr>
          <p:cNvPr id="9" name="Slide Number Placeholder 8"/>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15029814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4" name="Footer Placeholder 3"/>
          <p:cNvSpPr>
            <a:spLocks noGrp="1"/>
          </p:cNvSpPr>
          <p:nvPr>
            <p:ph type="ftr" sz="quarter" idx="11"/>
          </p:nvPr>
        </p:nvSpPr>
        <p:spPr/>
        <p:txBody>
          <a:bodyPr/>
          <a:lstStyle/>
          <a:p>
            <a:endParaRPr lang="en-US" dirty="0">
              <a:solidFill>
                <a:prstClr val="white">
                  <a:shade val="50000"/>
                </a:prstClr>
              </a:solidFill>
            </a:endParaRPr>
          </a:p>
        </p:txBody>
      </p:sp>
      <p:sp>
        <p:nvSpPr>
          <p:cNvPr id="5" name="Slide Number Placeholder 4"/>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2297503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3" name="Footer Placeholder 2"/>
          <p:cNvSpPr>
            <a:spLocks noGrp="1"/>
          </p:cNvSpPr>
          <p:nvPr>
            <p:ph type="ftr" sz="quarter" idx="11"/>
          </p:nvPr>
        </p:nvSpPr>
        <p:spPr/>
        <p:txBody>
          <a:bodyPr/>
          <a:lstStyle/>
          <a:p>
            <a:endParaRPr lang="en-US" dirty="0">
              <a:solidFill>
                <a:prstClr val="white">
                  <a:shade val="50000"/>
                </a:prstClr>
              </a:solidFill>
            </a:endParaRPr>
          </a:p>
        </p:txBody>
      </p:sp>
      <p:sp>
        <p:nvSpPr>
          <p:cNvPr id="4" name="Slide Number Placeholder 3"/>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319972044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2" y="1524008"/>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78"/>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US"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95659864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dirty="0"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US"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43642618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US"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9232021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66"/>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66"/>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US"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163414669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17" name="Footer Placeholder 16"/>
          <p:cNvSpPr>
            <a:spLocks noGrp="1"/>
          </p:cNvSpPr>
          <p:nvPr>
            <p:ph type="ftr" sz="quarter" idx="11"/>
          </p:nvPr>
        </p:nvSpPr>
        <p:spPr/>
        <p:txBody>
          <a:bodyPr/>
          <a:lstStyle/>
          <a:p>
            <a:endParaRPr lang="en-US" dirty="0">
              <a:solidFill>
                <a:prstClr val="white">
                  <a:shade val="50000"/>
                </a:prstClr>
              </a:solidFill>
            </a:endParaRPr>
          </a:p>
        </p:txBody>
      </p:sp>
      <p:sp>
        <p:nvSpPr>
          <p:cNvPr id="29" name="Slide Number Placeholder 28"/>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extLst>
      <p:ext uri="{BB962C8B-B14F-4D97-AF65-F5344CB8AC3E}">
        <p14:creationId xmlns:p14="http://schemas.microsoft.com/office/powerpoint/2010/main" val="419764820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US"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371883466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US" dirty="0">
              <a:solidFill>
                <a:prstClr val="white">
                  <a:shade val="50000"/>
                </a:prstClr>
              </a:solidFill>
            </a:endParaRPr>
          </a:p>
        </p:txBody>
      </p:sp>
      <p:sp>
        <p:nvSpPr>
          <p:cNvPr id="6" name="Slide Number Placeholder 5"/>
          <p:cNvSpPr>
            <a:spLocks noGrp="1"/>
          </p:cNvSpPr>
          <p:nvPr>
            <p:ph type="sldNum" sz="quarter" idx="12"/>
          </p:nvPr>
        </p:nvSpPr>
        <p:spPr>
          <a:xfrm>
            <a:off x="7924800" y="6416701"/>
            <a:ext cx="762000" cy="365125"/>
          </a:xfrm>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3331737825"/>
      </p:ext>
    </p:extLst>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6"/>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6"/>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US"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284988383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3"/>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38" y="1535113"/>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26"/>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38" y="2362226"/>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8" name="Footer Placeholder 7"/>
          <p:cNvSpPr>
            <a:spLocks noGrp="1"/>
          </p:cNvSpPr>
          <p:nvPr>
            <p:ph type="ftr" sz="quarter" idx="11"/>
          </p:nvPr>
        </p:nvSpPr>
        <p:spPr/>
        <p:txBody>
          <a:bodyPr/>
          <a:lstStyle/>
          <a:p>
            <a:endParaRPr lang="en-US" dirty="0">
              <a:solidFill>
                <a:prstClr val="white">
                  <a:shade val="50000"/>
                </a:prstClr>
              </a:solidFill>
            </a:endParaRPr>
          </a:p>
        </p:txBody>
      </p:sp>
      <p:sp>
        <p:nvSpPr>
          <p:cNvPr id="9" name="Slide Number Placeholder 8"/>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111434506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4" name="Footer Placeholder 3"/>
          <p:cNvSpPr>
            <a:spLocks noGrp="1"/>
          </p:cNvSpPr>
          <p:nvPr>
            <p:ph type="ftr" sz="quarter" idx="11"/>
          </p:nvPr>
        </p:nvSpPr>
        <p:spPr/>
        <p:txBody>
          <a:bodyPr/>
          <a:lstStyle/>
          <a:p>
            <a:endParaRPr lang="en-US" dirty="0">
              <a:solidFill>
                <a:prstClr val="white">
                  <a:shade val="50000"/>
                </a:prstClr>
              </a:solidFill>
            </a:endParaRPr>
          </a:p>
        </p:txBody>
      </p:sp>
      <p:sp>
        <p:nvSpPr>
          <p:cNvPr id="5" name="Slide Number Placeholder 4"/>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68671041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3" name="Footer Placeholder 2"/>
          <p:cNvSpPr>
            <a:spLocks noGrp="1"/>
          </p:cNvSpPr>
          <p:nvPr>
            <p:ph type="ftr" sz="quarter" idx="11"/>
          </p:nvPr>
        </p:nvSpPr>
        <p:spPr/>
        <p:txBody>
          <a:bodyPr/>
          <a:lstStyle/>
          <a:p>
            <a:endParaRPr lang="en-US" dirty="0">
              <a:solidFill>
                <a:prstClr val="white">
                  <a:shade val="50000"/>
                </a:prstClr>
              </a:solidFill>
            </a:endParaRPr>
          </a:p>
        </p:txBody>
      </p:sp>
      <p:sp>
        <p:nvSpPr>
          <p:cNvPr id="4" name="Slide Number Placeholder 3"/>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152067316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2" y="1524008"/>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76"/>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US"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351539407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dirty="0"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US"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388893253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US"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143991080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64"/>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64"/>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US"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137561814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17" name="Footer Placeholder 16"/>
          <p:cNvSpPr>
            <a:spLocks noGrp="1"/>
          </p:cNvSpPr>
          <p:nvPr>
            <p:ph type="ftr" sz="quarter" idx="11"/>
          </p:nvPr>
        </p:nvSpPr>
        <p:spPr/>
        <p:txBody>
          <a:bodyPr/>
          <a:lstStyle/>
          <a:p>
            <a:endParaRPr lang="en-US" dirty="0">
              <a:solidFill>
                <a:prstClr val="white">
                  <a:shade val="50000"/>
                </a:prstClr>
              </a:solidFill>
            </a:endParaRPr>
          </a:p>
        </p:txBody>
      </p:sp>
      <p:sp>
        <p:nvSpPr>
          <p:cNvPr id="29" name="Slide Number Placeholder 28"/>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extLst>
      <p:ext uri="{BB962C8B-B14F-4D97-AF65-F5344CB8AC3E}">
        <p14:creationId xmlns:p14="http://schemas.microsoft.com/office/powerpoint/2010/main" val="193711537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US"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298196848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US" dirty="0">
              <a:solidFill>
                <a:prstClr val="white">
                  <a:shade val="50000"/>
                </a:prstClr>
              </a:solidFill>
            </a:endParaRPr>
          </a:p>
        </p:txBody>
      </p:sp>
      <p:sp>
        <p:nvSpPr>
          <p:cNvPr id="6" name="Slide Number Placeholder 5"/>
          <p:cNvSpPr>
            <a:spLocks noGrp="1"/>
          </p:cNvSpPr>
          <p:nvPr>
            <p:ph type="sldNum" sz="quarter" idx="12"/>
          </p:nvPr>
        </p:nvSpPr>
        <p:spPr>
          <a:xfrm>
            <a:off x="7924800" y="6416695"/>
            <a:ext cx="762000" cy="365125"/>
          </a:xfrm>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1977483169"/>
      </p:ext>
    </p:extLst>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6"/>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6"/>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US"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358527996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3"/>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35" y="1535113"/>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2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35" y="236222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8" name="Footer Placeholder 7"/>
          <p:cNvSpPr>
            <a:spLocks noGrp="1"/>
          </p:cNvSpPr>
          <p:nvPr>
            <p:ph type="ftr" sz="quarter" idx="11"/>
          </p:nvPr>
        </p:nvSpPr>
        <p:spPr/>
        <p:txBody>
          <a:bodyPr/>
          <a:lstStyle/>
          <a:p>
            <a:endParaRPr lang="en-US" dirty="0">
              <a:solidFill>
                <a:prstClr val="white">
                  <a:shade val="50000"/>
                </a:prstClr>
              </a:solidFill>
            </a:endParaRPr>
          </a:p>
        </p:txBody>
      </p:sp>
      <p:sp>
        <p:nvSpPr>
          <p:cNvPr id="9" name="Slide Number Placeholder 8"/>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228330615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4" name="Footer Placeholder 3"/>
          <p:cNvSpPr>
            <a:spLocks noGrp="1"/>
          </p:cNvSpPr>
          <p:nvPr>
            <p:ph type="ftr" sz="quarter" idx="11"/>
          </p:nvPr>
        </p:nvSpPr>
        <p:spPr/>
        <p:txBody>
          <a:bodyPr/>
          <a:lstStyle/>
          <a:p>
            <a:endParaRPr lang="en-US" dirty="0">
              <a:solidFill>
                <a:prstClr val="white">
                  <a:shade val="50000"/>
                </a:prstClr>
              </a:solidFill>
            </a:endParaRPr>
          </a:p>
        </p:txBody>
      </p:sp>
      <p:sp>
        <p:nvSpPr>
          <p:cNvPr id="5" name="Slide Number Placeholder 4"/>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187544651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3" name="Footer Placeholder 2"/>
          <p:cNvSpPr>
            <a:spLocks noGrp="1"/>
          </p:cNvSpPr>
          <p:nvPr>
            <p:ph type="ftr" sz="quarter" idx="11"/>
          </p:nvPr>
        </p:nvSpPr>
        <p:spPr/>
        <p:txBody>
          <a:bodyPr/>
          <a:lstStyle/>
          <a:p>
            <a:endParaRPr lang="en-US" dirty="0">
              <a:solidFill>
                <a:prstClr val="white">
                  <a:shade val="50000"/>
                </a:prstClr>
              </a:solidFill>
            </a:endParaRPr>
          </a:p>
        </p:txBody>
      </p:sp>
      <p:sp>
        <p:nvSpPr>
          <p:cNvPr id="4" name="Slide Number Placeholder 3"/>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116765908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2" y="1524008"/>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7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US"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71706275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dirty="0"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US"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177815446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US"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47107047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5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5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US"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134393913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17" name="Footer Placeholder 16"/>
          <p:cNvSpPr>
            <a:spLocks noGrp="1"/>
          </p:cNvSpPr>
          <p:nvPr>
            <p:ph type="ftr" sz="quarter" idx="11"/>
          </p:nvPr>
        </p:nvSpPr>
        <p:spPr/>
        <p:txBody>
          <a:bodyPr/>
          <a:lstStyle/>
          <a:p>
            <a:endParaRPr lang="en-US" dirty="0">
              <a:solidFill>
                <a:prstClr val="white">
                  <a:shade val="50000"/>
                </a:prstClr>
              </a:solidFill>
            </a:endParaRPr>
          </a:p>
        </p:txBody>
      </p:sp>
      <p:sp>
        <p:nvSpPr>
          <p:cNvPr id="29" name="Slide Number Placeholder 28"/>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extLst>
      <p:ext uri="{BB962C8B-B14F-4D97-AF65-F5344CB8AC3E}">
        <p14:creationId xmlns:p14="http://schemas.microsoft.com/office/powerpoint/2010/main" val="243870709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US"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281448888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US" dirty="0">
              <a:solidFill>
                <a:prstClr val="white">
                  <a:shade val="50000"/>
                </a:prstClr>
              </a:solidFill>
            </a:endParaRPr>
          </a:p>
        </p:txBody>
      </p:sp>
      <p:sp>
        <p:nvSpPr>
          <p:cNvPr id="6" name="Slide Number Placeholder 5"/>
          <p:cNvSpPr>
            <a:spLocks noGrp="1"/>
          </p:cNvSpPr>
          <p:nvPr>
            <p:ph type="sldNum" sz="quarter" idx="12"/>
          </p:nvPr>
        </p:nvSpPr>
        <p:spPr>
          <a:xfrm>
            <a:off x="7924800" y="6416687"/>
            <a:ext cx="762000" cy="365125"/>
          </a:xfrm>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2791356978"/>
      </p:ext>
    </p:extLst>
  </p:cSld>
  <p:clrMapOvr>
    <a:overrideClrMapping bg1="dk1" tx1="lt1" bg2="dk2" tx2="lt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6"/>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6"/>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US"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258813923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3"/>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31" y="1535113"/>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12"/>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31" y="2362212"/>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8" name="Footer Placeholder 7"/>
          <p:cNvSpPr>
            <a:spLocks noGrp="1"/>
          </p:cNvSpPr>
          <p:nvPr>
            <p:ph type="ftr" sz="quarter" idx="11"/>
          </p:nvPr>
        </p:nvSpPr>
        <p:spPr/>
        <p:txBody>
          <a:bodyPr/>
          <a:lstStyle/>
          <a:p>
            <a:endParaRPr lang="en-US" dirty="0">
              <a:solidFill>
                <a:prstClr val="white">
                  <a:shade val="50000"/>
                </a:prstClr>
              </a:solidFill>
            </a:endParaRPr>
          </a:p>
        </p:txBody>
      </p:sp>
      <p:sp>
        <p:nvSpPr>
          <p:cNvPr id="9" name="Slide Number Placeholder 8"/>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135189844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4" name="Footer Placeholder 3"/>
          <p:cNvSpPr>
            <a:spLocks noGrp="1"/>
          </p:cNvSpPr>
          <p:nvPr>
            <p:ph type="ftr" sz="quarter" idx="11"/>
          </p:nvPr>
        </p:nvSpPr>
        <p:spPr/>
        <p:txBody>
          <a:bodyPr/>
          <a:lstStyle/>
          <a:p>
            <a:endParaRPr lang="en-US" dirty="0">
              <a:solidFill>
                <a:prstClr val="white">
                  <a:shade val="50000"/>
                </a:prstClr>
              </a:solidFill>
            </a:endParaRPr>
          </a:p>
        </p:txBody>
      </p:sp>
      <p:sp>
        <p:nvSpPr>
          <p:cNvPr id="5" name="Slide Number Placeholder 4"/>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64775572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3" name="Footer Placeholder 2"/>
          <p:cNvSpPr>
            <a:spLocks noGrp="1"/>
          </p:cNvSpPr>
          <p:nvPr>
            <p:ph type="ftr" sz="quarter" idx="11"/>
          </p:nvPr>
        </p:nvSpPr>
        <p:spPr/>
        <p:txBody>
          <a:bodyPr/>
          <a:lstStyle/>
          <a:p>
            <a:endParaRPr lang="en-US" dirty="0">
              <a:solidFill>
                <a:prstClr val="white">
                  <a:shade val="50000"/>
                </a:prstClr>
              </a:solidFill>
            </a:endParaRPr>
          </a:p>
        </p:txBody>
      </p:sp>
      <p:sp>
        <p:nvSpPr>
          <p:cNvPr id="4" name="Slide Number Placeholder 3"/>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4233744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2" y="1524008"/>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62"/>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US"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150118332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dirty="0"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US"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238660552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US"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304028874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50"/>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50"/>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US"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201003452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17" name="Footer Placeholder 16"/>
          <p:cNvSpPr>
            <a:spLocks noGrp="1"/>
          </p:cNvSpPr>
          <p:nvPr>
            <p:ph type="ftr" sz="quarter" idx="11"/>
          </p:nvPr>
        </p:nvSpPr>
        <p:spPr/>
        <p:txBody>
          <a:bodyPr/>
          <a:lstStyle/>
          <a:p>
            <a:endParaRPr lang="en-US" dirty="0">
              <a:solidFill>
                <a:prstClr val="white">
                  <a:shade val="50000"/>
                </a:prstClr>
              </a:solidFill>
            </a:endParaRPr>
          </a:p>
        </p:txBody>
      </p:sp>
      <p:sp>
        <p:nvSpPr>
          <p:cNvPr id="29" name="Slide Number Placeholder 28"/>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extLst>
      <p:ext uri="{BB962C8B-B14F-4D97-AF65-F5344CB8AC3E}">
        <p14:creationId xmlns:p14="http://schemas.microsoft.com/office/powerpoint/2010/main" val="103218251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US"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118292765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US" dirty="0">
              <a:solidFill>
                <a:prstClr val="white">
                  <a:shade val="50000"/>
                </a:prstClr>
              </a:solidFill>
            </a:endParaRPr>
          </a:p>
        </p:txBody>
      </p:sp>
      <p:sp>
        <p:nvSpPr>
          <p:cNvPr id="6" name="Slide Number Placeholder 5"/>
          <p:cNvSpPr>
            <a:spLocks noGrp="1"/>
          </p:cNvSpPr>
          <p:nvPr>
            <p:ph type="sldNum" sz="quarter" idx="12"/>
          </p:nvPr>
        </p:nvSpPr>
        <p:spPr>
          <a:xfrm>
            <a:off x="7924800" y="6416677"/>
            <a:ext cx="762000" cy="365125"/>
          </a:xfrm>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1160294986"/>
      </p:ext>
    </p:extLst>
  </p:cSld>
  <p:clrMapOvr>
    <a:overrideClrMapping bg1="dk1" tx1="lt1" bg2="dk2" tx2="lt2" accent1="accent1" accent2="accent2" accent3="accent3" accent4="accent4" accent5="accent5" accent6="accent6" hlink="hlink" folHlink="folHlink"/>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2"/>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2"/>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US"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2639800294"/>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3"/>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1535113"/>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2"/>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6" y="2362202"/>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8" name="Footer Placeholder 7"/>
          <p:cNvSpPr>
            <a:spLocks noGrp="1"/>
          </p:cNvSpPr>
          <p:nvPr>
            <p:ph type="ftr" sz="quarter" idx="11"/>
          </p:nvPr>
        </p:nvSpPr>
        <p:spPr/>
        <p:txBody>
          <a:bodyPr/>
          <a:lstStyle/>
          <a:p>
            <a:endParaRPr lang="en-US" dirty="0">
              <a:solidFill>
                <a:prstClr val="white">
                  <a:shade val="50000"/>
                </a:prstClr>
              </a:solidFill>
            </a:endParaRPr>
          </a:p>
        </p:txBody>
      </p:sp>
      <p:sp>
        <p:nvSpPr>
          <p:cNvPr id="9" name="Slide Number Placeholder 8"/>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93736870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4" name="Footer Placeholder 3"/>
          <p:cNvSpPr>
            <a:spLocks noGrp="1"/>
          </p:cNvSpPr>
          <p:nvPr>
            <p:ph type="ftr" sz="quarter" idx="11"/>
          </p:nvPr>
        </p:nvSpPr>
        <p:spPr/>
        <p:txBody>
          <a:bodyPr/>
          <a:lstStyle/>
          <a:p>
            <a:endParaRPr lang="en-US" dirty="0">
              <a:solidFill>
                <a:prstClr val="white">
                  <a:shade val="50000"/>
                </a:prstClr>
              </a:solidFill>
            </a:endParaRPr>
          </a:p>
        </p:txBody>
      </p:sp>
      <p:sp>
        <p:nvSpPr>
          <p:cNvPr id="5" name="Slide Number Placeholder 4"/>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156047197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3" name="Footer Placeholder 2"/>
          <p:cNvSpPr>
            <a:spLocks noGrp="1"/>
          </p:cNvSpPr>
          <p:nvPr>
            <p:ph type="ftr" sz="quarter" idx="11"/>
          </p:nvPr>
        </p:nvSpPr>
        <p:spPr/>
        <p:txBody>
          <a:bodyPr/>
          <a:lstStyle/>
          <a:p>
            <a:endParaRPr lang="en-US" dirty="0">
              <a:solidFill>
                <a:prstClr val="white">
                  <a:shade val="50000"/>
                </a:prstClr>
              </a:solidFill>
            </a:endParaRPr>
          </a:p>
        </p:txBody>
      </p:sp>
      <p:sp>
        <p:nvSpPr>
          <p:cNvPr id="4" name="Slide Number Placeholder 3"/>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273699579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1" y="1524002"/>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2"/>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US"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374875305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dirty="0"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US"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344210837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US"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207178043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0"/>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US"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15175680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6"/>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76"/>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36F89C-E84D-4B81-8DA8-B6C210A98349}" type="datetimeFigureOut">
              <a:rPr lang="en-US" smtClean="0"/>
              <a:t>10/4/2017</a:t>
            </a:fld>
            <a:endParaRPr lang="en-US" dirty="0"/>
          </a:p>
        </p:txBody>
      </p:sp>
      <p:sp>
        <p:nvSpPr>
          <p:cNvPr id="5" name="Footer Placeholder 4"/>
          <p:cNvSpPr>
            <a:spLocks noGrp="1"/>
          </p:cNvSpPr>
          <p:nvPr>
            <p:ph type="ftr" sz="quarter" idx="3"/>
          </p:nvPr>
        </p:nvSpPr>
        <p:spPr>
          <a:xfrm>
            <a:off x="3124200" y="6356376"/>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76"/>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4409DE-D882-4E44-8064-0147B020DA7D}" type="slidenum">
              <a:rPr lang="en-US" smtClean="0"/>
              <a:t>‹#›</a:t>
            </a:fld>
            <a:endParaRPr lang="en-US" dirty="0"/>
          </a:p>
        </p:txBody>
      </p:sp>
    </p:spTree>
    <p:extLst>
      <p:ext uri="{BB962C8B-B14F-4D97-AF65-F5344CB8AC3E}">
        <p14:creationId xmlns:p14="http://schemas.microsoft.com/office/powerpoint/2010/main" val="24627528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703"/>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3" name="Footer Placeholder 2"/>
          <p:cNvSpPr>
            <a:spLocks noGrp="1"/>
          </p:cNvSpPr>
          <p:nvPr>
            <p:ph type="ftr" sz="quarter" idx="3"/>
          </p:nvPr>
        </p:nvSpPr>
        <p:spPr>
          <a:xfrm>
            <a:off x="3124200" y="6416703"/>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dirty="0">
              <a:solidFill>
                <a:prstClr val="white">
                  <a:shade val="50000"/>
                </a:prstClr>
              </a:solidFill>
            </a:endParaRPr>
          </a:p>
        </p:txBody>
      </p:sp>
      <p:sp>
        <p:nvSpPr>
          <p:cNvPr id="23" name="Slide Number Placeholder 22"/>
          <p:cNvSpPr>
            <a:spLocks noGrp="1"/>
          </p:cNvSpPr>
          <p:nvPr>
            <p:ph type="sldNum" sz="quarter" idx="4"/>
          </p:nvPr>
        </p:nvSpPr>
        <p:spPr>
          <a:xfrm>
            <a:off x="7924800" y="6416703"/>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237633206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701"/>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3" name="Footer Placeholder 2"/>
          <p:cNvSpPr>
            <a:spLocks noGrp="1"/>
          </p:cNvSpPr>
          <p:nvPr>
            <p:ph type="ftr" sz="quarter" idx="3"/>
          </p:nvPr>
        </p:nvSpPr>
        <p:spPr>
          <a:xfrm>
            <a:off x="3124200" y="6416701"/>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dirty="0">
              <a:solidFill>
                <a:prstClr val="white">
                  <a:shade val="50000"/>
                </a:prstClr>
              </a:solidFill>
            </a:endParaRPr>
          </a:p>
        </p:txBody>
      </p:sp>
      <p:sp>
        <p:nvSpPr>
          <p:cNvPr id="23" name="Slide Number Placeholder 22"/>
          <p:cNvSpPr>
            <a:spLocks noGrp="1"/>
          </p:cNvSpPr>
          <p:nvPr>
            <p:ph type="sldNum" sz="quarter" idx="4"/>
          </p:nvPr>
        </p:nvSpPr>
        <p:spPr>
          <a:xfrm>
            <a:off x="7924800" y="6416701"/>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2062703443"/>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9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3" name="Footer Placeholder 2"/>
          <p:cNvSpPr>
            <a:spLocks noGrp="1"/>
          </p:cNvSpPr>
          <p:nvPr>
            <p:ph type="ftr" sz="quarter" idx="3"/>
          </p:nvPr>
        </p:nvSpPr>
        <p:spPr>
          <a:xfrm>
            <a:off x="3124200" y="641669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dirty="0">
              <a:solidFill>
                <a:prstClr val="white">
                  <a:shade val="50000"/>
                </a:prstClr>
              </a:solidFill>
            </a:endParaRPr>
          </a:p>
        </p:txBody>
      </p:sp>
      <p:sp>
        <p:nvSpPr>
          <p:cNvPr id="23" name="Slide Number Placeholder 22"/>
          <p:cNvSpPr>
            <a:spLocks noGrp="1"/>
          </p:cNvSpPr>
          <p:nvPr>
            <p:ph type="sldNum" sz="quarter" idx="4"/>
          </p:nvPr>
        </p:nvSpPr>
        <p:spPr>
          <a:xfrm>
            <a:off x="7924800" y="641669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3471791943"/>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87"/>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3" name="Footer Placeholder 2"/>
          <p:cNvSpPr>
            <a:spLocks noGrp="1"/>
          </p:cNvSpPr>
          <p:nvPr>
            <p:ph type="ftr" sz="quarter" idx="3"/>
          </p:nvPr>
        </p:nvSpPr>
        <p:spPr>
          <a:xfrm>
            <a:off x="3124200" y="6416687"/>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dirty="0">
              <a:solidFill>
                <a:prstClr val="white">
                  <a:shade val="50000"/>
                </a:prstClr>
              </a:solidFill>
            </a:endParaRPr>
          </a:p>
        </p:txBody>
      </p:sp>
      <p:sp>
        <p:nvSpPr>
          <p:cNvPr id="23" name="Slide Number Placeholder 22"/>
          <p:cNvSpPr>
            <a:spLocks noGrp="1"/>
          </p:cNvSpPr>
          <p:nvPr>
            <p:ph type="sldNum" sz="quarter" idx="4"/>
          </p:nvPr>
        </p:nvSpPr>
        <p:spPr>
          <a:xfrm>
            <a:off x="7924800" y="6416687"/>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1931860833"/>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7"/>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246E07A7-3694-4AC3-8DCB-BD9E6C7D15AF}" type="datetimeFigureOut">
              <a:rPr lang="en-US" smtClean="0">
                <a:solidFill>
                  <a:prstClr val="white">
                    <a:shade val="50000"/>
                  </a:prstClr>
                </a:solidFill>
              </a:rPr>
              <a:pPr/>
              <a:t>10/4/2017</a:t>
            </a:fld>
            <a:endParaRPr lang="en-US" dirty="0">
              <a:solidFill>
                <a:prstClr val="white">
                  <a:shade val="50000"/>
                </a:prstClr>
              </a:solidFill>
            </a:endParaRPr>
          </a:p>
        </p:txBody>
      </p:sp>
      <p:sp>
        <p:nvSpPr>
          <p:cNvPr id="3" name="Footer Placeholder 2"/>
          <p:cNvSpPr>
            <a:spLocks noGrp="1"/>
          </p:cNvSpPr>
          <p:nvPr>
            <p:ph type="ftr" sz="quarter" idx="3"/>
          </p:nvPr>
        </p:nvSpPr>
        <p:spPr>
          <a:xfrm>
            <a:off x="3124200" y="6416677"/>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dirty="0">
              <a:solidFill>
                <a:prstClr val="white">
                  <a:shade val="50000"/>
                </a:prstClr>
              </a:solidFill>
            </a:endParaRPr>
          </a:p>
        </p:txBody>
      </p:sp>
      <p:sp>
        <p:nvSpPr>
          <p:cNvPr id="23" name="Slide Number Placeholder 22"/>
          <p:cNvSpPr>
            <a:spLocks noGrp="1"/>
          </p:cNvSpPr>
          <p:nvPr>
            <p:ph type="sldNum" sz="quarter" idx="4"/>
          </p:nvPr>
        </p:nvSpPr>
        <p:spPr>
          <a:xfrm>
            <a:off x="7924800" y="6416677"/>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02A458C2-D5B1-4231-9450-6D2B51CAFE6B}" type="slidenum">
              <a:rPr lang="en-US" smtClean="0">
                <a:solidFill>
                  <a:prstClr val="white">
                    <a:shade val="50000"/>
                  </a:prstClr>
                </a:solidFill>
              </a:rPr>
              <a:pPr/>
              <a:t>‹#›</a:t>
            </a:fld>
            <a:endParaRPr lang="en-US" dirty="0">
              <a:solidFill>
                <a:prstClr val="white">
                  <a:shade val="50000"/>
                </a:prstClr>
              </a:solidFill>
            </a:endParaRPr>
          </a:p>
        </p:txBody>
      </p:sp>
    </p:spTree>
    <p:extLst>
      <p:ext uri="{BB962C8B-B14F-4D97-AF65-F5344CB8AC3E}">
        <p14:creationId xmlns:p14="http://schemas.microsoft.com/office/powerpoint/2010/main" val="3391989541"/>
      </p:ext>
    </p:extLst>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s://www.google.com/url?sa=i&amp;rct=j&amp;q=&amp;esrc=s&amp;source=images&amp;cd=&amp;cad=rja&amp;uact=8&amp;ved=0CAcQjRxqFQoTCN_Ko8qhycgCFUVVPgodqHMCQw&amp;url=https://www.linkedin.com/in/sunilduttjha&amp;psig=AFQjCNEkaYacLeSeTVy71udLIIlViEP9UQ&amp;ust=1445162839818667" TargetMode="External"/><Relationship Id="rId1" Type="http://schemas.openxmlformats.org/officeDocument/2006/relationships/slideLayout" Target="../slideLayouts/slideLayout5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02372" y="411892"/>
            <a:ext cx="8040404" cy="6194854"/>
          </a:xfrm>
          <a:prstGeom prst="rect">
            <a:avLst/>
          </a:prstGeom>
          <a:noFill/>
          <a:extLst>
            <a:ext uri="{909E8E84-426E-40DD-AFC4-6F175D3DCCD1}">
              <a14:hiddenFill xmlns:a14="http://schemas.microsoft.com/office/drawing/2010/main">
                <a:solidFill>
                  <a:srgbClr val="FFFFFF"/>
                </a:solidFill>
              </a14:hiddenFill>
            </a:ext>
          </a:extLst>
        </p:spPr>
      </p:pic>
      <p:sp>
        <p:nvSpPr>
          <p:cNvPr id="6" name="Rounded Rectangle 5"/>
          <p:cNvSpPr/>
          <p:nvPr/>
        </p:nvSpPr>
        <p:spPr>
          <a:xfrm>
            <a:off x="494272" y="551936"/>
            <a:ext cx="3904736" cy="146605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sz="2800" dirty="0" smtClean="0">
                <a:ln w="0"/>
                <a:solidFill>
                  <a:schemeClr val="bg1"/>
                </a:solidFill>
                <a:effectLst>
                  <a:outerShdw blurRad="38100" dist="19050" dir="2700000" algn="tl" rotWithShape="0">
                    <a:schemeClr val="dk1">
                      <a:alpha val="40000"/>
                    </a:schemeClr>
                  </a:outerShdw>
                </a:effectLst>
              </a:rPr>
              <a:t>General Motors</a:t>
            </a:r>
          </a:p>
          <a:p>
            <a:pPr algn="ctr"/>
            <a:r>
              <a:rPr lang="en-US" dirty="0" smtClean="0">
                <a:solidFill>
                  <a:schemeClr val="bg1"/>
                </a:solidFill>
              </a:rPr>
              <a:t>Case Study Strategic planning</a:t>
            </a:r>
          </a:p>
          <a:p>
            <a:pPr algn="ctr"/>
            <a:r>
              <a:rPr lang="en-US" sz="1400" dirty="0" smtClean="0">
                <a:solidFill>
                  <a:schemeClr val="bg1"/>
                </a:solidFill>
              </a:rPr>
              <a:t>Chris Simeone &amp; Hakeem</a:t>
            </a:r>
            <a:endParaRPr lang="en-US" sz="1400" dirty="0" smtClean="0">
              <a:solidFill>
                <a:schemeClr val="bg1"/>
              </a:solidFill>
            </a:endParaRPr>
          </a:p>
          <a:p>
            <a:pPr algn="ctr"/>
            <a:endParaRPr lang="en-US" dirty="0"/>
          </a:p>
        </p:txBody>
      </p:sp>
    </p:spTree>
    <p:extLst>
      <p:ext uri="{BB962C8B-B14F-4D97-AF65-F5344CB8AC3E}">
        <p14:creationId xmlns:p14="http://schemas.microsoft.com/office/powerpoint/2010/main" val="23039321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42900" y="365126"/>
            <a:ext cx="8172450" cy="887026"/>
          </a:xfrm>
        </p:spPr>
        <p:txBody>
          <a:bodyPr>
            <a:noAutofit/>
          </a:bodyPr>
          <a:lstStyle/>
          <a:p>
            <a:r>
              <a:rPr lang="en-US" sz="6000" b="1" i="1" u="sng" dirty="0" smtClean="0">
                <a:solidFill>
                  <a:schemeClr val="bg1"/>
                </a:solidFill>
                <a:latin typeface="Script MT Bold" panose="03040602040607080904" pitchFamily="66" charset="0"/>
                <a:cs typeface="Times New Roman" panose="02020603050405020304" pitchFamily="18" charset="0"/>
              </a:rPr>
              <a:t>History</a:t>
            </a:r>
            <a:endParaRPr lang="en-US" sz="6000" b="1" i="1" u="sng" dirty="0">
              <a:solidFill>
                <a:schemeClr val="bg1"/>
              </a:solidFill>
              <a:latin typeface="Script MT Bold" panose="03040602040607080904" pitchFamily="66" charset="0"/>
              <a:cs typeface="Times New Roman" panose="02020603050405020304" pitchFamily="18" charset="0"/>
            </a:endParaRPr>
          </a:p>
        </p:txBody>
      </p:sp>
      <p:sp>
        <p:nvSpPr>
          <p:cNvPr id="6" name="Content Placeholder 5"/>
          <p:cNvSpPr>
            <a:spLocks noGrp="1"/>
          </p:cNvSpPr>
          <p:nvPr>
            <p:ph idx="1"/>
          </p:nvPr>
        </p:nvSpPr>
        <p:spPr>
          <a:xfrm>
            <a:off x="177642" y="1524000"/>
            <a:ext cx="8356771" cy="5263055"/>
          </a:xfrm>
        </p:spPr>
        <p:txBody>
          <a:bodyPr>
            <a:normAutofit fontScale="92500" lnSpcReduction="10000"/>
          </a:bodyPr>
          <a:lstStyle/>
          <a:p>
            <a:pPr>
              <a:buFont typeface="Wingdings" panose="05000000000000000000" pitchFamily="2" charset="2"/>
              <a:buChar char="Ø"/>
            </a:pPr>
            <a:r>
              <a:rPr lang="en-US" sz="1800" dirty="0">
                <a:solidFill>
                  <a:schemeClr val="bg1"/>
                </a:solidFill>
                <a:latin typeface="Times New Roman" panose="02020603050405020304" pitchFamily="18" charset="0"/>
                <a:ea typeface="Source Sans Pro Semibold" panose="020B0603030403020204" pitchFamily="34" charset="0"/>
                <a:cs typeface="Times New Roman" panose="02020603050405020304" pitchFamily="18" charset="0"/>
              </a:rPr>
              <a:t>General Motors was capitalized by William C. Durant on September 16, 1908 as a holding company. The next day it purchased Buick Motor Company, and rapidly acquired more than twenty companies including Oldsmobile, Cadillac, Oakland, now known as Pontiac, and McLaughlin of Canada</a:t>
            </a:r>
            <a:r>
              <a:rPr lang="en-US" sz="1800" dirty="0" smtClean="0">
                <a:solidFill>
                  <a:schemeClr val="bg1"/>
                </a:solidFill>
                <a:latin typeface="Times New Roman" panose="02020603050405020304" pitchFamily="18" charset="0"/>
                <a:ea typeface="Source Sans Pro Semibold" panose="020B0603030403020204" pitchFamily="34" charset="0"/>
                <a:cs typeface="Times New Roman" panose="02020603050405020304" pitchFamily="18" charset="0"/>
              </a:rPr>
              <a:t>.</a:t>
            </a:r>
          </a:p>
          <a:p>
            <a:pPr>
              <a:buFont typeface="Wingdings" panose="05000000000000000000" pitchFamily="2" charset="2"/>
              <a:buChar char="Ø"/>
            </a:pPr>
            <a:r>
              <a:rPr lang="en-US" sz="1800" dirty="0">
                <a:solidFill>
                  <a:schemeClr val="bg1"/>
                </a:solidFill>
                <a:latin typeface="Times New Roman" panose="02020603050405020304" pitchFamily="18" charset="0"/>
                <a:ea typeface="Source Sans Pro Semibold" panose="020B0603030403020204" pitchFamily="34" charset="0"/>
                <a:cs typeface="Times New Roman" panose="02020603050405020304" pitchFamily="18" charset="0"/>
              </a:rPr>
              <a:t>1918 also saw personnel increase at GM. The number of employees grew from about 49,000 workers to 85,000 workers. Many came from the South of the United States, as well as from Europe, to work at GM Michigan facilities. To accommodate them, GM began to build employee housing with the nearly $2.5 million set aside for the project. This would become one of General Motors top 5 expenditures for the year 1919. 1919 also brought changes to employee investment opportunities. Similar to modern day 401(k) plans, all employees could invest a percentage of their wages or salary. GM proceeded to match every penny that their employees invested</a:t>
            </a:r>
            <a:r>
              <a:rPr lang="en-US" sz="1800" dirty="0" smtClean="0">
                <a:solidFill>
                  <a:schemeClr val="bg1"/>
                </a:solidFill>
                <a:latin typeface="Times New Roman" panose="02020603050405020304" pitchFamily="18" charset="0"/>
                <a:ea typeface="Source Sans Pro Semibold" panose="020B0603030403020204" pitchFamily="34" charset="0"/>
                <a:cs typeface="Times New Roman" panose="02020603050405020304" pitchFamily="18" charset="0"/>
              </a:rPr>
              <a:t>.</a:t>
            </a:r>
            <a:endParaRPr lang="en-US" sz="1800" dirty="0">
              <a:solidFill>
                <a:schemeClr val="bg1"/>
              </a:solidFill>
              <a:latin typeface="Times New Roman" panose="02020603050405020304" pitchFamily="18" charset="0"/>
              <a:ea typeface="Source Sans Pro Semibold" panose="020B0603030403020204" pitchFamily="34" charset="0"/>
              <a:cs typeface="Times New Roman" panose="02020603050405020304" pitchFamily="18" charset="0"/>
            </a:endParaRPr>
          </a:p>
          <a:p>
            <a:pPr>
              <a:buFont typeface="Wingdings" panose="05000000000000000000" pitchFamily="2" charset="2"/>
              <a:buChar char="Ø"/>
            </a:pPr>
            <a:r>
              <a:rPr lang="en-US" sz="1800" dirty="0" smtClean="0">
                <a:solidFill>
                  <a:schemeClr val="bg1"/>
                </a:solidFill>
                <a:latin typeface="Times New Roman" panose="02020603050405020304" pitchFamily="18" charset="0"/>
                <a:ea typeface="Source Sans Pro Semibold" panose="020B0603030403020204" pitchFamily="34" charset="0"/>
                <a:cs typeface="Times New Roman" panose="02020603050405020304" pitchFamily="18" charset="0"/>
              </a:rPr>
              <a:t>By </a:t>
            </a:r>
            <a:r>
              <a:rPr lang="en-US" sz="1800" dirty="0">
                <a:solidFill>
                  <a:schemeClr val="bg1"/>
                </a:solidFill>
                <a:latin typeface="Times New Roman" panose="02020603050405020304" pitchFamily="18" charset="0"/>
                <a:ea typeface="Source Sans Pro Semibold" panose="020B0603030403020204" pitchFamily="34" charset="0"/>
                <a:cs typeface="Times New Roman" panose="02020603050405020304" pitchFamily="18" charset="0"/>
              </a:rPr>
              <a:t>1935, GM was the largest producer of vehicles in the </a:t>
            </a:r>
            <a:r>
              <a:rPr lang="en-US" sz="1800" dirty="0" smtClean="0">
                <a:solidFill>
                  <a:schemeClr val="bg1"/>
                </a:solidFill>
                <a:latin typeface="Times New Roman" panose="02020603050405020304" pitchFamily="18" charset="0"/>
                <a:ea typeface="Source Sans Pro Semibold" panose="020B0603030403020204" pitchFamily="34" charset="0"/>
                <a:cs typeface="Times New Roman" panose="02020603050405020304" pitchFamily="18" charset="0"/>
              </a:rPr>
              <a:t>world. </a:t>
            </a:r>
            <a:r>
              <a:rPr lang="en-US" sz="1800" dirty="0">
                <a:solidFill>
                  <a:schemeClr val="bg1"/>
                </a:solidFill>
                <a:latin typeface="Times New Roman" panose="02020603050405020304" pitchFamily="18" charset="0"/>
                <a:ea typeface="Source Sans Pro Semibold" panose="020B0603030403020204" pitchFamily="34" charset="0"/>
                <a:cs typeface="Times New Roman" panose="02020603050405020304" pitchFamily="18" charset="0"/>
              </a:rPr>
              <a:t>and by 1940 it had produced 25 million cars. </a:t>
            </a:r>
            <a:endParaRPr lang="en-US" sz="1800" dirty="0" smtClean="0">
              <a:solidFill>
                <a:schemeClr val="bg1"/>
              </a:solidFill>
              <a:latin typeface="Times New Roman" panose="02020603050405020304" pitchFamily="18" charset="0"/>
              <a:ea typeface="Source Sans Pro Semibold" panose="020B0603030403020204" pitchFamily="34" charset="0"/>
              <a:cs typeface="Times New Roman" panose="02020603050405020304" pitchFamily="18" charset="0"/>
            </a:endParaRPr>
          </a:p>
          <a:p>
            <a:pPr>
              <a:buFont typeface="Wingdings" panose="05000000000000000000" pitchFamily="2" charset="2"/>
              <a:buChar char="Ø"/>
            </a:pPr>
            <a:r>
              <a:rPr lang="en-US" sz="1800" dirty="0" smtClean="0">
                <a:solidFill>
                  <a:schemeClr val="bg1"/>
                </a:solidFill>
                <a:latin typeface="Times New Roman" panose="02020603050405020304" pitchFamily="18" charset="0"/>
                <a:ea typeface="Source Sans Pro Semibold" panose="020B0603030403020204" pitchFamily="34" charset="0"/>
                <a:cs typeface="Times New Roman" panose="02020603050405020304" pitchFamily="18" charset="0"/>
              </a:rPr>
              <a:t>In </a:t>
            </a:r>
            <a:r>
              <a:rPr lang="en-US" sz="1800" dirty="0">
                <a:solidFill>
                  <a:schemeClr val="bg1"/>
                </a:solidFill>
                <a:latin typeface="Times New Roman" panose="02020603050405020304" pitchFamily="18" charset="0"/>
                <a:ea typeface="Source Sans Pro Semibold" panose="020B0603030403020204" pitchFamily="34" charset="0"/>
                <a:cs typeface="Times New Roman" panose="02020603050405020304" pitchFamily="18" charset="0"/>
              </a:rPr>
              <a:t>1949, </a:t>
            </a:r>
            <a:r>
              <a:rPr lang="en-US" sz="1800" dirty="0">
                <a:solidFill>
                  <a:schemeClr val="bg1"/>
                </a:solidFill>
                <a:latin typeface="Times New Roman" panose="02020603050405020304" pitchFamily="18" charset="0"/>
                <a:ea typeface="Source Sans Pro Semibold" panose="020B0603030403020204" pitchFamily="34" charset="0"/>
                <a:cs typeface="Times New Roman" panose="02020603050405020304" pitchFamily="18" charset="0"/>
              </a:rPr>
              <a:t>GM president Charles Wilson signed “The Treaty of Detroit,” an </a:t>
            </a:r>
            <a:r>
              <a:rPr lang="en-US" sz="1800" dirty="0">
                <a:solidFill>
                  <a:schemeClr val="bg1"/>
                </a:solidFill>
                <a:latin typeface="Times New Roman" panose="02020603050405020304" pitchFamily="18" charset="0"/>
                <a:ea typeface="Source Sans Pro Semibold" panose="020B0603030403020204" pitchFamily="34" charset="0"/>
                <a:cs typeface="Times New Roman" panose="02020603050405020304" pitchFamily="18" charset="0"/>
              </a:rPr>
              <a:t>agreement with the United Auto Workers that guaranteed pensions and other long-term benefits for the company’s thousands of workers</a:t>
            </a:r>
            <a:r>
              <a:rPr lang="en-US" sz="1800" dirty="0" smtClean="0">
                <a:solidFill>
                  <a:schemeClr val="bg1"/>
                </a:solidFill>
                <a:latin typeface="Times New Roman" panose="02020603050405020304" pitchFamily="18" charset="0"/>
                <a:ea typeface="Source Sans Pro Semibold" panose="020B0603030403020204" pitchFamily="34" charset="0"/>
                <a:cs typeface="Times New Roman" panose="02020603050405020304" pitchFamily="18" charset="0"/>
              </a:rPr>
              <a:t>.</a:t>
            </a:r>
            <a:endParaRPr lang="en-US" sz="1800" dirty="0">
              <a:solidFill>
                <a:schemeClr val="bg1"/>
              </a:solidFill>
              <a:latin typeface="Times New Roman" panose="02020603050405020304" pitchFamily="18" charset="0"/>
              <a:ea typeface="Source Sans Pro Semibold" panose="020B0603030403020204" pitchFamily="34" charset="0"/>
              <a:cs typeface="Times New Roman" panose="02020603050405020304" pitchFamily="18" charset="0"/>
            </a:endParaRPr>
          </a:p>
          <a:p>
            <a:pPr>
              <a:buFont typeface="Wingdings" panose="05000000000000000000" pitchFamily="2" charset="2"/>
              <a:buChar char="Ø"/>
            </a:pPr>
            <a:r>
              <a:rPr lang="en-US" sz="1800" dirty="0">
                <a:solidFill>
                  <a:schemeClr val="bg1"/>
                </a:solidFill>
                <a:latin typeface="Times New Roman" panose="02020603050405020304" pitchFamily="18" charset="0"/>
                <a:ea typeface="Source Sans Pro Semibold" panose="020B0603030403020204" pitchFamily="34" charset="0"/>
                <a:cs typeface="Times New Roman" panose="02020603050405020304" pitchFamily="18" charset="0"/>
              </a:rPr>
              <a:t>In 1980, the company posted its first financial loss in 60 years, and it continued to struggle financially through the ’80s, ’90s and 2000s.</a:t>
            </a:r>
          </a:p>
          <a:p>
            <a:pPr>
              <a:buFont typeface="Wingdings" panose="05000000000000000000" pitchFamily="2" charset="2"/>
              <a:buChar char="Ø"/>
            </a:pPr>
            <a:r>
              <a:rPr lang="en-US" sz="1800" dirty="0">
                <a:solidFill>
                  <a:schemeClr val="bg1"/>
                </a:solidFill>
                <a:latin typeface="Times New Roman" panose="02020603050405020304" pitchFamily="18" charset="0"/>
                <a:ea typeface="Source Sans Pro Semibold" panose="020B0603030403020204" pitchFamily="34" charset="0"/>
                <a:cs typeface="Times New Roman" panose="02020603050405020304" pitchFamily="18" charset="0"/>
              </a:rPr>
              <a:t>In December 2008, it received a bailout from the federal government, which began to oversee the company’s finances.</a:t>
            </a:r>
          </a:p>
          <a:p>
            <a:endParaRPr lang="en-US" sz="1800" dirty="0"/>
          </a:p>
        </p:txBody>
      </p:sp>
    </p:spTree>
    <p:extLst>
      <p:ext uri="{BB962C8B-B14F-4D97-AF65-F5344CB8AC3E}">
        <p14:creationId xmlns:p14="http://schemas.microsoft.com/office/powerpoint/2010/main" val="333447307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76200"/>
            <a:ext cx="8229600" cy="1828800"/>
          </a:xfrm>
        </p:spPr>
        <p:txBody>
          <a:bodyPr anchor="ctr"/>
          <a:lstStyle/>
          <a:p>
            <a:r>
              <a:rPr lang="en-US" i="1" u="sng" dirty="0" smtClean="0">
                <a:solidFill>
                  <a:schemeClr val="bg1"/>
                </a:solidFill>
                <a:latin typeface="Script MT Bold" panose="03040602040607080904" pitchFamily="66" charset="0"/>
              </a:rPr>
              <a:t>History Continued</a:t>
            </a:r>
            <a:endParaRPr lang="en-US" i="1" u="sng" dirty="0">
              <a:solidFill>
                <a:schemeClr val="bg1"/>
              </a:solidFill>
              <a:latin typeface="Script MT Bold" panose="03040602040607080904" pitchFamily="66" charset="0"/>
            </a:endParaRPr>
          </a:p>
        </p:txBody>
      </p:sp>
      <p:sp>
        <p:nvSpPr>
          <p:cNvPr id="3" name="Subtitle 2"/>
          <p:cNvSpPr>
            <a:spLocks noGrp="1"/>
          </p:cNvSpPr>
          <p:nvPr>
            <p:ph type="subTitle" idx="1"/>
          </p:nvPr>
        </p:nvSpPr>
        <p:spPr>
          <a:xfrm>
            <a:off x="304800" y="1524000"/>
            <a:ext cx="8610600" cy="4953000"/>
          </a:xfrm>
        </p:spPr>
        <p:txBody>
          <a:bodyPr>
            <a:normAutofit/>
          </a:bodyPr>
          <a:lstStyle/>
          <a:p>
            <a:r>
              <a:rPr lang="en-US" sz="1500" dirty="0">
                <a:solidFill>
                  <a:schemeClr val="bg1"/>
                </a:solidFill>
                <a:latin typeface="Times New Roman" panose="02020603050405020304" pitchFamily="18" charset="0"/>
                <a:cs typeface="Times New Roman" panose="02020603050405020304" pitchFamily="18" charset="0"/>
              </a:rPr>
              <a:t>On June 1, 2009, after heavy losses, General Motors went bankrupt. Stockholders lost essentially all of their investment.</a:t>
            </a:r>
          </a:p>
          <a:p>
            <a:r>
              <a:rPr lang="en-US" sz="1500" dirty="0" smtClean="0">
                <a:solidFill>
                  <a:schemeClr val="bg1"/>
                </a:solidFill>
                <a:latin typeface="Times New Roman" panose="02020603050405020304" pitchFamily="18" charset="0"/>
                <a:cs typeface="Times New Roman" panose="02020603050405020304" pitchFamily="18" charset="0"/>
              </a:rPr>
              <a:t>On </a:t>
            </a:r>
            <a:r>
              <a:rPr lang="en-US" sz="1500" dirty="0">
                <a:solidFill>
                  <a:schemeClr val="bg1"/>
                </a:solidFill>
                <a:latin typeface="Times New Roman" panose="02020603050405020304" pitchFamily="18" charset="0"/>
                <a:cs typeface="Times New Roman" panose="02020603050405020304" pitchFamily="18" charset="0"/>
              </a:rPr>
              <a:t>July 10, 2009, General Motors emerged from government backed Chapter 11 reorganization after an initial filing on June 8, </a:t>
            </a:r>
            <a:r>
              <a:rPr lang="en-US" sz="1500" dirty="0" smtClean="0">
                <a:solidFill>
                  <a:schemeClr val="bg1"/>
                </a:solidFill>
                <a:latin typeface="Times New Roman" panose="02020603050405020304" pitchFamily="18" charset="0"/>
                <a:cs typeface="Times New Roman" panose="02020603050405020304" pitchFamily="18" charset="0"/>
              </a:rPr>
              <a:t>2009.Through </a:t>
            </a:r>
            <a:r>
              <a:rPr lang="en-US" sz="1500" dirty="0">
                <a:solidFill>
                  <a:schemeClr val="bg1"/>
                </a:solidFill>
                <a:latin typeface="Times New Roman" panose="02020603050405020304" pitchFamily="18" charset="0"/>
                <a:cs typeface="Times New Roman" panose="02020603050405020304" pitchFamily="18" charset="0"/>
              </a:rPr>
              <a:t>the Troubled Asset Relief Program the US Treasury invested $49.5 billion in General Motors and recovered $39 billion when it sold its shares on December 9, 2013 resulting in a loss of $10.3 billion. The Treasury invested an additional $17.2 billion into GM's former financing company, GMAC (now Ally). The shares in Ally were sold on December 18, 2014 for $19.6 billion netting $2.4 </a:t>
            </a:r>
            <a:r>
              <a:rPr lang="en-US" sz="1500" dirty="0" smtClean="0">
                <a:solidFill>
                  <a:schemeClr val="bg1"/>
                </a:solidFill>
                <a:latin typeface="Times New Roman" panose="02020603050405020304" pitchFamily="18" charset="0"/>
                <a:cs typeface="Times New Roman" panose="02020603050405020304" pitchFamily="18" charset="0"/>
              </a:rPr>
              <a:t>billion. A </a:t>
            </a:r>
            <a:r>
              <a:rPr lang="en-US" sz="1500" dirty="0">
                <a:solidFill>
                  <a:schemeClr val="bg1"/>
                </a:solidFill>
                <a:latin typeface="Times New Roman" panose="02020603050405020304" pitchFamily="18" charset="0"/>
                <a:cs typeface="Times New Roman" panose="02020603050405020304" pitchFamily="18" charset="0"/>
              </a:rPr>
              <a:t>study by the Center for Automotive Research found that the GM bailout saved 1.2 million jobs and preserved $34.9 billion in tax revenue</a:t>
            </a:r>
            <a:r>
              <a:rPr lang="en-US" sz="1500" dirty="0" smtClean="0">
                <a:solidFill>
                  <a:schemeClr val="bg1"/>
                </a:solidFill>
                <a:latin typeface="Times New Roman" panose="02020603050405020304" pitchFamily="18" charset="0"/>
                <a:cs typeface="Times New Roman" panose="02020603050405020304" pitchFamily="18" charset="0"/>
              </a:rPr>
              <a:t>.</a:t>
            </a:r>
            <a:endParaRPr lang="en-US" sz="1500" dirty="0">
              <a:solidFill>
                <a:schemeClr val="bg1"/>
              </a:solidFill>
              <a:latin typeface="Times New Roman" panose="02020603050405020304" pitchFamily="18" charset="0"/>
              <a:cs typeface="Times New Roman" panose="02020603050405020304" pitchFamily="18" charset="0"/>
            </a:endParaRPr>
          </a:p>
          <a:p>
            <a:r>
              <a:rPr lang="en-US" sz="1500" dirty="0" smtClean="0">
                <a:solidFill>
                  <a:schemeClr val="bg1"/>
                </a:solidFill>
                <a:latin typeface="Times New Roman" panose="02020603050405020304" pitchFamily="18" charset="0"/>
                <a:cs typeface="Times New Roman" panose="02020603050405020304" pitchFamily="18" charset="0"/>
              </a:rPr>
              <a:t>Also </a:t>
            </a:r>
            <a:r>
              <a:rPr lang="en-US" sz="1500" dirty="0">
                <a:solidFill>
                  <a:schemeClr val="bg1"/>
                </a:solidFill>
                <a:latin typeface="Times New Roman" panose="02020603050405020304" pitchFamily="18" charset="0"/>
                <a:cs typeface="Times New Roman" panose="02020603050405020304" pitchFamily="18" charset="0"/>
              </a:rPr>
              <a:t>in 2009 as part General Motors Chapter 11 Bankruptcy, the company shed several brands, closing Saturn, Pontiac, and Hummer, while selling Saab Automobile to Dutch automaker </a:t>
            </a:r>
            <a:r>
              <a:rPr lang="en-US" sz="1500" dirty="0">
                <a:solidFill>
                  <a:schemeClr val="bg1"/>
                </a:solidFill>
                <a:latin typeface="Times New Roman" panose="02020603050405020304" pitchFamily="18" charset="0"/>
                <a:cs typeface="Times New Roman" panose="02020603050405020304" pitchFamily="18" charset="0"/>
              </a:rPr>
              <a:t>Spyker</a:t>
            </a:r>
            <a:r>
              <a:rPr lang="en-US" sz="1500" dirty="0">
                <a:solidFill>
                  <a:schemeClr val="bg1"/>
                </a:solidFill>
                <a:latin typeface="Times New Roman" panose="02020603050405020304" pitchFamily="18" charset="0"/>
                <a:cs typeface="Times New Roman" panose="02020603050405020304" pitchFamily="18" charset="0"/>
              </a:rPr>
              <a:t>, and emerged from a government-backed Chapter 11 reorganization. In 2010, the reorganized GM made an initial public offering that was one of the world's top five largest IPOs to date and returned to profitability later that year</a:t>
            </a:r>
            <a:r>
              <a:rPr lang="en-US" sz="1500" dirty="0" smtClean="0">
                <a:solidFill>
                  <a:schemeClr val="bg1"/>
                </a:solidFill>
                <a:latin typeface="Times New Roman" panose="02020603050405020304" pitchFamily="18" charset="0"/>
                <a:cs typeface="Times New Roman" panose="02020603050405020304" pitchFamily="18" charset="0"/>
              </a:rPr>
              <a:t>.</a:t>
            </a:r>
          </a:p>
          <a:p>
            <a:r>
              <a:rPr lang="en-US" sz="1500" dirty="0">
                <a:solidFill>
                  <a:schemeClr val="bg1"/>
                </a:solidFill>
                <a:latin typeface="Times New Roman" panose="02020603050405020304" pitchFamily="18" charset="0"/>
                <a:cs typeface="Times New Roman" panose="02020603050405020304" pitchFamily="18" charset="0"/>
              </a:rPr>
              <a:t>General Motors led global vehicle sales for 77 consecutive years from 1931 through 2007, longer than any other automaker, and in 2012 was among the world's largest automakers by vehicle unit sales</a:t>
            </a:r>
            <a:r>
              <a:rPr lang="en-US" sz="1500" dirty="0" smtClean="0">
                <a:solidFill>
                  <a:schemeClr val="bg1"/>
                </a:solidFill>
                <a:latin typeface="Times New Roman" panose="02020603050405020304" pitchFamily="18" charset="0"/>
                <a:cs typeface="Times New Roman" panose="02020603050405020304" pitchFamily="18" charset="0"/>
              </a:rPr>
              <a:t>.</a:t>
            </a:r>
          </a:p>
          <a:p>
            <a:r>
              <a:rPr lang="en-US" sz="1500" dirty="0">
                <a:solidFill>
                  <a:schemeClr val="bg1"/>
                </a:solidFill>
                <a:latin typeface="Times New Roman" panose="02020603050405020304" pitchFamily="18" charset="0"/>
                <a:cs typeface="Times New Roman" panose="02020603050405020304" pitchFamily="18" charset="0"/>
              </a:rPr>
              <a:t>General Motors employs </a:t>
            </a:r>
            <a:r>
              <a:rPr lang="en-US" sz="1500" dirty="0" smtClean="0">
                <a:solidFill>
                  <a:schemeClr val="bg1"/>
                </a:solidFill>
                <a:latin typeface="Times New Roman" panose="02020603050405020304" pitchFamily="18" charset="0"/>
                <a:cs typeface="Times New Roman" panose="02020603050405020304" pitchFamily="18" charset="0"/>
              </a:rPr>
              <a:t>181,000 </a:t>
            </a:r>
            <a:r>
              <a:rPr lang="en-US" sz="1500" dirty="0">
                <a:solidFill>
                  <a:schemeClr val="bg1"/>
                </a:solidFill>
                <a:latin typeface="Times New Roman" panose="02020603050405020304" pitchFamily="18" charset="0"/>
                <a:cs typeface="Times New Roman" panose="02020603050405020304" pitchFamily="18" charset="0"/>
              </a:rPr>
              <a:t>people and does business in more than 140 </a:t>
            </a:r>
            <a:r>
              <a:rPr lang="en-US" sz="1500" dirty="0" smtClean="0">
                <a:solidFill>
                  <a:schemeClr val="bg1"/>
                </a:solidFill>
                <a:latin typeface="Times New Roman" panose="02020603050405020304" pitchFamily="18" charset="0"/>
                <a:cs typeface="Times New Roman" panose="02020603050405020304" pitchFamily="18" charset="0"/>
              </a:rPr>
              <a:t>countries across 23 time zones.</a:t>
            </a:r>
            <a:endParaRPr lang="en-US" sz="1500" dirty="0">
              <a:solidFill>
                <a:schemeClr val="bg1"/>
              </a:solidFill>
              <a:latin typeface="Times New Roman" panose="02020603050405020304" pitchFamily="18" charset="0"/>
              <a:cs typeface="Times New Roman" panose="02020603050405020304" pitchFamily="18" charset="0"/>
            </a:endParaRPr>
          </a:p>
          <a:p>
            <a:r>
              <a:rPr lang="en-US" sz="1500" dirty="0">
                <a:solidFill>
                  <a:schemeClr val="bg1"/>
                </a:solidFill>
                <a:latin typeface="Times New Roman" panose="02020603050405020304" pitchFamily="18" charset="0"/>
                <a:cs typeface="Times New Roman" panose="02020603050405020304" pitchFamily="18" charset="0"/>
              </a:rPr>
              <a:t>General Motors produces vehicles in 37 countries under twelve brands: Chevrolet, Buick, GMC, Cadillac, Holden, HSV, </a:t>
            </a:r>
            <a:r>
              <a:rPr lang="en-US" sz="1500" dirty="0">
                <a:solidFill>
                  <a:schemeClr val="bg1"/>
                </a:solidFill>
                <a:latin typeface="Times New Roman" panose="02020603050405020304" pitchFamily="18" charset="0"/>
                <a:cs typeface="Times New Roman" panose="02020603050405020304" pitchFamily="18" charset="0"/>
              </a:rPr>
              <a:t>Wuling</a:t>
            </a:r>
            <a:r>
              <a:rPr lang="en-US" sz="1500" dirty="0">
                <a:solidFill>
                  <a:schemeClr val="bg1"/>
                </a:solidFill>
                <a:latin typeface="Times New Roman" panose="02020603050405020304" pitchFamily="18" charset="0"/>
                <a:cs typeface="Times New Roman" panose="02020603050405020304" pitchFamily="18" charset="0"/>
              </a:rPr>
              <a:t>, </a:t>
            </a:r>
            <a:r>
              <a:rPr lang="en-US" sz="1500" dirty="0">
                <a:solidFill>
                  <a:schemeClr val="bg1"/>
                </a:solidFill>
                <a:latin typeface="Times New Roman" panose="02020603050405020304" pitchFamily="18" charset="0"/>
                <a:cs typeface="Times New Roman" panose="02020603050405020304" pitchFamily="18" charset="0"/>
              </a:rPr>
              <a:t>Baojun</a:t>
            </a:r>
            <a:r>
              <a:rPr lang="en-US" sz="1500" dirty="0">
                <a:solidFill>
                  <a:schemeClr val="bg1"/>
                </a:solidFill>
                <a:latin typeface="Times New Roman" panose="02020603050405020304" pitchFamily="18" charset="0"/>
                <a:cs typeface="Times New Roman" panose="02020603050405020304" pitchFamily="18" charset="0"/>
              </a:rPr>
              <a:t>, </a:t>
            </a:r>
            <a:r>
              <a:rPr lang="en-US" sz="1500" dirty="0">
                <a:solidFill>
                  <a:schemeClr val="bg1"/>
                </a:solidFill>
                <a:latin typeface="Times New Roman" panose="02020603050405020304" pitchFamily="18" charset="0"/>
                <a:cs typeface="Times New Roman" panose="02020603050405020304" pitchFamily="18" charset="0"/>
              </a:rPr>
              <a:t>Jie</a:t>
            </a:r>
            <a:r>
              <a:rPr lang="en-US" sz="1500" dirty="0">
                <a:solidFill>
                  <a:schemeClr val="bg1"/>
                </a:solidFill>
                <a:latin typeface="Times New Roman" panose="02020603050405020304" pitchFamily="18" charset="0"/>
                <a:cs typeface="Times New Roman" panose="02020603050405020304" pitchFamily="18" charset="0"/>
              </a:rPr>
              <a:t> Fang, and </a:t>
            </a:r>
            <a:r>
              <a:rPr lang="en-US" sz="1500" dirty="0">
                <a:solidFill>
                  <a:schemeClr val="bg1"/>
                </a:solidFill>
                <a:latin typeface="Times New Roman" panose="02020603050405020304" pitchFamily="18" charset="0"/>
                <a:cs typeface="Times New Roman" panose="02020603050405020304" pitchFamily="18" charset="0"/>
              </a:rPr>
              <a:t>Ravon</a:t>
            </a:r>
            <a:r>
              <a:rPr lang="en-US" sz="1500" dirty="0">
                <a:solidFill>
                  <a:schemeClr val="bg1"/>
                </a:solidFill>
                <a:latin typeface="Times New Roman" panose="02020603050405020304" pitchFamily="18" charset="0"/>
                <a:cs typeface="Times New Roman" panose="02020603050405020304" pitchFamily="18" charset="0"/>
              </a:rPr>
              <a:t>.</a:t>
            </a:r>
            <a:endParaRPr lang="en-US" sz="1500" dirty="0" smtClean="0">
              <a:solidFill>
                <a:schemeClr val="bg1"/>
              </a:solidFill>
              <a:latin typeface="Times New Roman" panose="02020603050405020304" pitchFamily="18" charset="0"/>
              <a:cs typeface="Times New Roman" panose="02020603050405020304" pitchFamily="18" charset="0"/>
            </a:endParaRPr>
          </a:p>
          <a:p>
            <a:endParaRPr lang="en-US" sz="1700" dirty="0">
              <a:solidFill>
                <a:schemeClr val="bg1"/>
              </a:solidFill>
              <a:latin typeface="Times New Roman" panose="02020603050405020304" pitchFamily="18" charset="0"/>
              <a:cs typeface="Times New Roman" panose="02020603050405020304" pitchFamily="18" charset="0"/>
            </a:endParaRPr>
          </a:p>
          <a:p>
            <a:endParaRPr lang="en-US" sz="17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173802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4585" y="452718"/>
            <a:ext cx="7053542" cy="1632936"/>
          </a:xfrm>
        </p:spPr>
        <p:txBody>
          <a:bodyPr>
            <a:normAutofit/>
          </a:bodyPr>
          <a:lstStyle/>
          <a:p>
            <a:r>
              <a:rPr lang="en-US" sz="4800" i="1" u="sng" dirty="0" smtClean="0">
                <a:solidFill>
                  <a:schemeClr val="bg1"/>
                </a:solidFill>
                <a:effectLst/>
                <a:latin typeface="Script MT Bold" panose="03040602040607080904" pitchFamily="66" charset="0"/>
              </a:rPr>
              <a:t>General </a:t>
            </a:r>
            <a:r>
              <a:rPr lang="en-US" sz="4800" i="1" u="sng" dirty="0">
                <a:solidFill>
                  <a:schemeClr val="bg1"/>
                </a:solidFill>
                <a:effectLst/>
                <a:latin typeface="Script MT Bold" panose="03040602040607080904" pitchFamily="66" charset="0"/>
              </a:rPr>
              <a:t>Motors Mission </a:t>
            </a:r>
            <a:r>
              <a:rPr lang="en-US" sz="4800" i="1" u="sng" dirty="0" smtClean="0">
                <a:solidFill>
                  <a:schemeClr val="bg1"/>
                </a:solidFill>
                <a:effectLst/>
                <a:latin typeface="Script MT Bold" panose="03040602040607080904" pitchFamily="66" charset="0"/>
              </a:rPr>
              <a:t> </a:t>
            </a:r>
            <a:r>
              <a:rPr lang="en-US" sz="4800" i="1" u="sng" dirty="0">
                <a:solidFill>
                  <a:schemeClr val="bg1"/>
                </a:solidFill>
                <a:effectLst/>
                <a:latin typeface="Script MT Bold" panose="03040602040607080904" pitchFamily="66" charset="0"/>
              </a:rPr>
              <a:t> </a:t>
            </a:r>
            <a:r>
              <a:rPr lang="en-US" sz="4800" i="1" u="sng" dirty="0" smtClean="0">
                <a:solidFill>
                  <a:schemeClr val="bg1"/>
                </a:solidFill>
                <a:effectLst/>
                <a:latin typeface="Script MT Bold" panose="03040602040607080904" pitchFamily="66" charset="0"/>
              </a:rPr>
              <a:t> Statement</a:t>
            </a:r>
            <a:r>
              <a:rPr lang="en-US" sz="4800" u="sng" dirty="0">
                <a:solidFill>
                  <a:schemeClr val="bg1"/>
                </a:solidFill>
                <a:effectLst/>
                <a:latin typeface="Script MT Bold" panose="03040602040607080904" pitchFamily="66" charset="0"/>
              </a:rPr>
              <a:t>:</a:t>
            </a:r>
            <a:r>
              <a:rPr lang="en-US" sz="4800" dirty="0">
                <a:solidFill>
                  <a:schemeClr val="bg1"/>
                </a:solidFill>
                <a:effectLst/>
                <a:latin typeface="Script MT Bold" panose="03040602040607080904" pitchFamily="66" charset="0"/>
              </a:rPr>
              <a:t> </a:t>
            </a:r>
          </a:p>
        </p:txBody>
      </p:sp>
      <p:sp>
        <p:nvSpPr>
          <p:cNvPr id="3" name="Content Placeholder 2"/>
          <p:cNvSpPr>
            <a:spLocks noGrp="1"/>
          </p:cNvSpPr>
          <p:nvPr>
            <p:ph idx="1"/>
          </p:nvPr>
        </p:nvSpPr>
        <p:spPr>
          <a:xfrm>
            <a:off x="613238" y="1794803"/>
            <a:ext cx="7886700" cy="3701964"/>
          </a:xfrm>
        </p:spPr>
        <p:txBody>
          <a:bodyPr>
            <a:normAutofit lnSpcReduction="10000"/>
          </a:bodyPr>
          <a:lstStyle/>
          <a:p>
            <a:endParaRPr lang="en-US" sz="2400" dirty="0"/>
          </a:p>
          <a:p>
            <a:pPr marL="137160" indent="0">
              <a:buNone/>
            </a:pPr>
            <a:r>
              <a:rPr lang="en-US" dirty="0" smtClean="0">
                <a:solidFill>
                  <a:schemeClr val="bg1"/>
                </a:solidFill>
                <a:latin typeface="Times New Roman" panose="02020603050405020304" pitchFamily="18" charset="0"/>
                <a:cs typeface="Times New Roman" panose="02020603050405020304" pitchFamily="18" charset="0"/>
              </a:rPr>
              <a:t>G.M</a:t>
            </a:r>
            <a:r>
              <a:rPr lang="en-US" dirty="0">
                <a:solidFill>
                  <a:schemeClr val="bg1"/>
                </a:solidFill>
                <a:latin typeface="Times New Roman" panose="02020603050405020304" pitchFamily="18" charset="0"/>
                <a:cs typeface="Times New Roman" panose="02020603050405020304" pitchFamily="18" charset="0"/>
              </a:rPr>
              <a:t>. is a multinational corporation engaged in socially responsible operations, worldwide. It is dedicated to provide products and services of such quality that our customers will receive superior value while our employees and business partners will share in our success and our stock-holders will receive a sustained superior return on their </a:t>
            </a:r>
            <a:r>
              <a:rPr lang="en-US" dirty="0" smtClean="0">
                <a:solidFill>
                  <a:schemeClr val="bg1"/>
                </a:solidFill>
                <a:latin typeface="Times New Roman" panose="02020603050405020304" pitchFamily="18" charset="0"/>
                <a:cs typeface="Times New Roman" panose="02020603050405020304" pitchFamily="18" charset="0"/>
              </a:rPr>
              <a:t>investment.</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6995171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0130" y="551937"/>
            <a:ext cx="7580870" cy="766119"/>
          </a:xfrm>
        </p:spPr>
        <p:txBody>
          <a:bodyPr/>
          <a:lstStyle/>
          <a:p>
            <a:r>
              <a:rPr lang="en-US" sz="4000" b="1" i="1" u="sng" dirty="0" smtClean="0">
                <a:solidFill>
                  <a:schemeClr val="bg1"/>
                </a:solidFill>
                <a:latin typeface="Script MT Bold" panose="03040602040607080904" pitchFamily="66" charset="0"/>
                <a:cs typeface="Times New Roman" panose="02020603050405020304" pitchFamily="18" charset="0"/>
              </a:rPr>
              <a:t>GM’s Vision </a:t>
            </a:r>
            <a:r>
              <a:rPr lang="en-US" sz="4000" b="1" i="1" u="sng" dirty="0" smtClean="0">
                <a:solidFill>
                  <a:schemeClr val="bg1"/>
                </a:solidFill>
                <a:latin typeface="Script MT Bold" panose="03040602040607080904" pitchFamily="66" charset="0"/>
                <a:cs typeface="Times New Roman" panose="02020603050405020304" pitchFamily="18" charset="0"/>
              </a:rPr>
              <a:t>StATEMENT</a:t>
            </a:r>
            <a:r>
              <a:rPr lang="en-US" sz="4000" b="1" i="1" u="sng" dirty="0" smtClean="0">
                <a:solidFill>
                  <a:schemeClr val="bg1"/>
                </a:solidFill>
                <a:latin typeface="Script MT Bold" panose="03040602040607080904" pitchFamily="66" charset="0"/>
                <a:cs typeface="Times New Roman" panose="02020603050405020304" pitchFamily="18" charset="0"/>
              </a:rPr>
              <a:t> </a:t>
            </a:r>
            <a:endParaRPr lang="en-US" sz="4000" b="1" i="1" u="sng" dirty="0">
              <a:solidFill>
                <a:schemeClr val="bg1"/>
              </a:solidFill>
              <a:latin typeface="Script MT Bold" panose="03040602040607080904" pitchFamily="66" charset="0"/>
              <a:cs typeface="Times New Roman" panose="02020603050405020304" pitchFamily="18" charset="0"/>
            </a:endParaRPr>
          </a:p>
        </p:txBody>
      </p:sp>
      <p:sp>
        <p:nvSpPr>
          <p:cNvPr id="3" name="Subtitle 2"/>
          <p:cNvSpPr>
            <a:spLocks noGrp="1"/>
          </p:cNvSpPr>
          <p:nvPr>
            <p:ph type="subTitle" idx="1"/>
          </p:nvPr>
        </p:nvSpPr>
        <p:spPr>
          <a:xfrm>
            <a:off x="318186" y="1466336"/>
            <a:ext cx="4929340" cy="4967416"/>
          </a:xfrm>
        </p:spPr>
        <p:txBody>
          <a:bodyPr>
            <a:normAutofit lnSpcReduction="10000"/>
          </a:bodyPr>
          <a:lstStyle/>
          <a:p>
            <a:endParaRPr lang="en-US" sz="1400" dirty="0"/>
          </a:p>
          <a:p>
            <a:r>
              <a:rPr lang="en-US" sz="2400" dirty="0">
                <a:solidFill>
                  <a:schemeClr val="bg1"/>
                </a:solidFill>
                <a:latin typeface="Times New Roman" panose="02020603050405020304" pitchFamily="18" charset="0"/>
                <a:cs typeface="Times New Roman" panose="02020603050405020304" pitchFamily="18" charset="0"/>
              </a:rPr>
              <a:t> </a:t>
            </a:r>
            <a:r>
              <a:rPr lang="en-US" sz="2400" dirty="0" smtClean="0">
                <a:solidFill>
                  <a:schemeClr val="bg1"/>
                </a:solidFill>
                <a:latin typeface="Times New Roman" panose="02020603050405020304" pitchFamily="18" charset="0"/>
                <a:cs typeface="Times New Roman" panose="02020603050405020304" pitchFamily="18" charset="0"/>
              </a:rPr>
              <a:t>"</a:t>
            </a:r>
            <a:r>
              <a:rPr lang="en-US" sz="2400" dirty="0">
                <a:solidFill>
                  <a:schemeClr val="bg1"/>
                </a:solidFill>
                <a:latin typeface="Times New Roman" panose="02020603050405020304" pitchFamily="18" charset="0"/>
                <a:cs typeface="Times New Roman" panose="02020603050405020304" pitchFamily="18" charset="0"/>
              </a:rPr>
              <a:t>Over the past 100 years, GM has been a leader in the global automotive industry. And the next 100 years will be no different. GM is committed to leading the industry in alternative fuel propulsion." </a:t>
            </a:r>
          </a:p>
          <a:p>
            <a:r>
              <a:rPr lang="en-US" sz="2400" dirty="0">
                <a:solidFill>
                  <a:schemeClr val="bg1"/>
                </a:solidFill>
                <a:latin typeface="Times New Roman" panose="02020603050405020304" pitchFamily="18" charset="0"/>
                <a:cs typeface="Times New Roman" panose="02020603050405020304" pitchFamily="18" charset="0"/>
              </a:rPr>
              <a:t>"GM’s vision is to be the world leader in transportation products and related services. We will earn our customers’ enthusiasm through continuous improvement driven by the integrity, teamwork, and innovation of GM people."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542006" y="2286000"/>
            <a:ext cx="3469610" cy="33527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701472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1276" y="131808"/>
            <a:ext cx="7216114" cy="733167"/>
          </a:xfrm>
        </p:spPr>
        <p:txBody>
          <a:bodyPr>
            <a:noAutofit/>
          </a:bodyPr>
          <a:lstStyle/>
          <a:p>
            <a:r>
              <a:rPr lang="en-US" sz="4400" b="1" i="1" u="sng" dirty="0" smtClean="0">
                <a:solidFill>
                  <a:schemeClr val="bg1"/>
                </a:solidFill>
                <a:latin typeface="Script MT Bold" panose="03040602040607080904" pitchFamily="66" charset="0"/>
                <a:cs typeface="Times New Roman" panose="02020603050405020304" pitchFamily="18" charset="0"/>
              </a:rPr>
              <a:t>General Motors Issues</a:t>
            </a:r>
            <a:endParaRPr lang="en-US" sz="4400" b="1" i="1" u="sng" dirty="0">
              <a:solidFill>
                <a:schemeClr val="bg1"/>
              </a:solidFill>
              <a:latin typeface="Script MT Bold" panose="03040602040607080904" pitchFamily="66" charset="0"/>
              <a:cs typeface="Times New Roman" panose="02020603050405020304" pitchFamily="18" charset="0"/>
            </a:endParaRPr>
          </a:p>
        </p:txBody>
      </p:sp>
      <p:sp>
        <p:nvSpPr>
          <p:cNvPr id="4" name="Content Placeholder 3"/>
          <p:cNvSpPr>
            <a:spLocks noGrp="1"/>
          </p:cNvSpPr>
          <p:nvPr>
            <p:ph idx="1"/>
          </p:nvPr>
        </p:nvSpPr>
        <p:spPr>
          <a:xfrm>
            <a:off x="321276" y="1243612"/>
            <a:ext cx="5035378" cy="5461988"/>
          </a:xfrm>
        </p:spPr>
        <p:txBody>
          <a:bodyPr>
            <a:noAutofit/>
          </a:bodyPr>
          <a:lstStyle/>
          <a:p>
            <a:pPr>
              <a:buFont typeface="Wingdings" panose="05000000000000000000" pitchFamily="2" charset="2"/>
              <a:buChar char="Ø"/>
            </a:pPr>
            <a:r>
              <a:rPr lang="en-US" sz="1800" b="1" u="sng" dirty="0" smtClean="0">
                <a:solidFill>
                  <a:schemeClr val="bg1"/>
                </a:solidFill>
                <a:latin typeface="Times New Roman" panose="02020603050405020304" pitchFamily="18" charset="0"/>
                <a:cs typeface="Times New Roman" panose="02020603050405020304" pitchFamily="18" charset="0"/>
              </a:rPr>
              <a:t>Customer Satisfaction- </a:t>
            </a:r>
            <a:endParaRPr lang="en-US" sz="1800" b="1" u="sng" dirty="0">
              <a:solidFill>
                <a:schemeClr val="bg1"/>
              </a:solidFill>
              <a:latin typeface="Times New Roman" panose="02020603050405020304" pitchFamily="18" charset="0"/>
              <a:cs typeface="Times New Roman" panose="02020603050405020304" pitchFamily="18" charset="0"/>
            </a:endParaRPr>
          </a:p>
          <a:p>
            <a:pPr marL="457200" lvl="1" indent="0">
              <a:buNone/>
            </a:pPr>
            <a:r>
              <a:rPr lang="en-US" sz="1400" dirty="0" smtClean="0">
                <a:solidFill>
                  <a:schemeClr val="bg1"/>
                </a:solidFill>
                <a:latin typeface="Times New Roman" panose="02020603050405020304" pitchFamily="18" charset="0"/>
                <a:cs typeface="Times New Roman" panose="02020603050405020304" pitchFamily="18" charset="0"/>
              </a:rPr>
              <a:t>66 </a:t>
            </a:r>
            <a:r>
              <a:rPr lang="en-US" sz="1400" dirty="0" smtClean="0">
                <a:solidFill>
                  <a:schemeClr val="bg1"/>
                </a:solidFill>
                <a:latin typeface="Times New Roman" panose="02020603050405020304" pitchFamily="18" charset="0"/>
                <a:cs typeface="Times New Roman" panose="02020603050405020304" pitchFamily="18" charset="0"/>
              </a:rPr>
              <a:t>different recalls impacting 30 million vehicles! </a:t>
            </a:r>
            <a:r>
              <a:rPr lang="en-US" sz="1400" dirty="0">
                <a:solidFill>
                  <a:schemeClr val="bg1"/>
                </a:solidFill>
                <a:latin typeface="Times New Roman" panose="02020603050405020304" pitchFamily="18" charset="0"/>
                <a:cs typeface="Times New Roman" panose="02020603050405020304" pitchFamily="18" charset="0"/>
              </a:rPr>
              <a:t>30 million </a:t>
            </a:r>
            <a:r>
              <a:rPr lang="en-US" sz="1400" dirty="0" smtClean="0">
                <a:solidFill>
                  <a:schemeClr val="bg1"/>
                </a:solidFill>
                <a:latin typeface="Times New Roman" panose="02020603050405020304" pitchFamily="18" charset="0"/>
                <a:cs typeface="Times New Roman" panose="02020603050405020304" pitchFamily="18" charset="0"/>
              </a:rPr>
              <a:t>cars </a:t>
            </a:r>
            <a:r>
              <a:rPr lang="en-US" sz="1400" dirty="0">
                <a:solidFill>
                  <a:schemeClr val="bg1"/>
                </a:solidFill>
                <a:latin typeface="Times New Roman" panose="02020603050405020304" pitchFamily="18" charset="0"/>
                <a:cs typeface="Times New Roman" panose="02020603050405020304" pitchFamily="18" charset="0"/>
              </a:rPr>
              <a:t>worldwide recalled; paid compensation for 124 deaths; </a:t>
            </a:r>
            <a:r>
              <a:rPr lang="en-US" sz="1400" dirty="0" smtClean="0">
                <a:solidFill>
                  <a:schemeClr val="bg1"/>
                </a:solidFill>
                <a:latin typeface="Times New Roman" panose="02020603050405020304" pitchFamily="18" charset="0"/>
                <a:cs typeface="Times New Roman" panose="02020603050405020304" pitchFamily="18" charset="0"/>
              </a:rPr>
              <a:t>forfeited </a:t>
            </a:r>
            <a:r>
              <a:rPr lang="en-US" sz="1400" dirty="0">
                <a:solidFill>
                  <a:schemeClr val="bg1"/>
                </a:solidFill>
                <a:latin typeface="Times New Roman" panose="02020603050405020304" pitchFamily="18" charset="0"/>
                <a:cs typeface="Times New Roman" panose="02020603050405020304" pitchFamily="18" charset="0"/>
              </a:rPr>
              <a:t>$900 million to the United States</a:t>
            </a:r>
            <a:endParaRPr lang="en-US" sz="1400" dirty="0" smtClean="0">
              <a:solidFill>
                <a:schemeClr val="bg1"/>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US" sz="1800" b="1" u="sng" dirty="0" smtClean="0">
                <a:solidFill>
                  <a:schemeClr val="bg1"/>
                </a:solidFill>
                <a:latin typeface="Times New Roman" panose="02020603050405020304" pitchFamily="18" charset="0"/>
                <a:cs typeface="Times New Roman" panose="02020603050405020304" pitchFamily="18" charset="0"/>
              </a:rPr>
              <a:t>Vehicle Safety- </a:t>
            </a:r>
            <a:endParaRPr lang="en-US" sz="1800" b="1" u="sng" dirty="0" smtClean="0">
              <a:solidFill>
                <a:schemeClr val="bg1"/>
              </a:solidFill>
              <a:latin typeface="Times New Roman" panose="02020603050405020304" pitchFamily="18" charset="0"/>
              <a:cs typeface="Times New Roman" panose="02020603050405020304" pitchFamily="18" charset="0"/>
            </a:endParaRPr>
          </a:p>
          <a:p>
            <a:pPr marL="457200" lvl="1" indent="0">
              <a:buNone/>
            </a:pPr>
            <a:r>
              <a:rPr lang="en-US" sz="1400" dirty="0" smtClean="0">
                <a:solidFill>
                  <a:schemeClr val="bg1"/>
                </a:solidFill>
                <a:latin typeface="Times New Roman" panose="02020603050405020304" pitchFamily="18" charset="0"/>
                <a:cs typeface="Times New Roman" panose="02020603050405020304" pitchFamily="18" charset="0"/>
              </a:rPr>
              <a:t>On </a:t>
            </a:r>
            <a:r>
              <a:rPr lang="en-US" sz="1400" dirty="0">
                <a:solidFill>
                  <a:schemeClr val="bg1"/>
                </a:solidFill>
                <a:latin typeface="Times New Roman" panose="02020603050405020304" pitchFamily="18" charset="0"/>
                <a:cs typeface="Times New Roman" panose="02020603050405020304" pitchFamily="18" charset="0"/>
              </a:rPr>
              <a:t>February 6, 2014, General Motors recalled about </a:t>
            </a:r>
            <a:r>
              <a:rPr lang="en-US" sz="1400" dirty="0" smtClean="0">
                <a:solidFill>
                  <a:schemeClr val="bg1"/>
                </a:solidFill>
                <a:latin typeface="Times New Roman" panose="02020603050405020304" pitchFamily="18" charset="0"/>
                <a:cs typeface="Times New Roman" panose="02020603050405020304" pitchFamily="18" charset="0"/>
              </a:rPr>
              <a:t>1,600,000 </a:t>
            </a:r>
            <a:r>
              <a:rPr lang="en-US" sz="1400" dirty="0">
                <a:solidFill>
                  <a:schemeClr val="bg1"/>
                </a:solidFill>
                <a:latin typeface="Times New Roman" panose="02020603050405020304" pitchFamily="18" charset="0"/>
                <a:cs typeface="Times New Roman" panose="02020603050405020304" pitchFamily="18" charset="0"/>
              </a:rPr>
              <a:t>of </a:t>
            </a:r>
            <a:r>
              <a:rPr lang="en-US" sz="1400" dirty="0" smtClean="0">
                <a:solidFill>
                  <a:schemeClr val="bg1"/>
                </a:solidFill>
                <a:latin typeface="Times New Roman" panose="02020603050405020304" pitchFamily="18" charset="0"/>
                <a:cs typeface="Times New Roman" panose="02020603050405020304" pitchFamily="18" charset="0"/>
              </a:rPr>
              <a:t> its </a:t>
            </a:r>
            <a:r>
              <a:rPr lang="en-US" sz="1400" dirty="0">
                <a:solidFill>
                  <a:schemeClr val="bg1"/>
                </a:solidFill>
                <a:latin typeface="Times New Roman" panose="02020603050405020304" pitchFamily="18" charset="0"/>
                <a:cs typeface="Times New Roman" panose="02020603050405020304" pitchFamily="18" charset="0"/>
              </a:rPr>
              <a:t>small cars due to faulty ignition switches, which could shut off the engine during driving and thereby prevent the airbags from inflating</a:t>
            </a:r>
            <a:r>
              <a:rPr lang="en-US" sz="1000" dirty="0">
                <a:solidFill>
                  <a:schemeClr val="bg1"/>
                </a:solidFill>
                <a:latin typeface="Times New Roman" panose="02020603050405020304" pitchFamily="18" charset="0"/>
                <a:cs typeface="Times New Roman" panose="02020603050405020304" pitchFamily="18" charset="0"/>
              </a:rPr>
              <a:t>.</a:t>
            </a:r>
            <a:endParaRPr lang="en-US" sz="1000" dirty="0" smtClean="0">
              <a:solidFill>
                <a:schemeClr val="bg1"/>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US" sz="1800" b="1" u="sng" dirty="0" smtClean="0">
                <a:solidFill>
                  <a:schemeClr val="bg1"/>
                </a:solidFill>
                <a:latin typeface="Times New Roman" panose="02020603050405020304" pitchFamily="18" charset="0"/>
                <a:cs typeface="Times New Roman" panose="02020603050405020304" pitchFamily="18" charset="0"/>
              </a:rPr>
              <a:t>Fuel </a:t>
            </a:r>
            <a:r>
              <a:rPr lang="en-US" sz="1800" b="1" u="sng" dirty="0" smtClean="0">
                <a:solidFill>
                  <a:schemeClr val="bg1"/>
                </a:solidFill>
                <a:latin typeface="Times New Roman" panose="02020603050405020304" pitchFamily="18" charset="0"/>
                <a:cs typeface="Times New Roman" panose="02020603050405020304" pitchFamily="18" charset="0"/>
              </a:rPr>
              <a:t>efficiency &amp; CO2 emissions-</a:t>
            </a:r>
          </a:p>
          <a:p>
            <a:pPr marL="400050" lvl="1" indent="0">
              <a:buNone/>
            </a:pPr>
            <a:r>
              <a:rPr lang="en-US" sz="1400" dirty="0" smtClean="0">
                <a:solidFill>
                  <a:schemeClr val="bg1"/>
                </a:solidFill>
                <a:latin typeface="Times New Roman" panose="02020603050405020304" pitchFamily="18" charset="0"/>
                <a:cs typeface="Times New Roman" panose="02020603050405020304" pitchFamily="18" charset="0"/>
              </a:rPr>
              <a:t>GM </a:t>
            </a:r>
            <a:r>
              <a:rPr lang="en-US" sz="1400" dirty="0" smtClean="0">
                <a:solidFill>
                  <a:schemeClr val="bg1"/>
                </a:solidFill>
                <a:latin typeface="Times New Roman" panose="02020603050405020304" pitchFamily="18" charset="0"/>
                <a:cs typeface="Times New Roman" panose="02020603050405020304" pitchFamily="18" charset="0"/>
              </a:rPr>
              <a:t>has </a:t>
            </a:r>
            <a:r>
              <a:rPr lang="en-US" sz="1400" dirty="0" smtClean="0">
                <a:solidFill>
                  <a:schemeClr val="bg1"/>
                </a:solidFill>
                <a:latin typeface="Times New Roman" panose="02020603050405020304" pitchFamily="18" charset="0"/>
                <a:cs typeface="Times New Roman" panose="02020603050405020304" pitchFamily="18" charset="0"/>
              </a:rPr>
              <a:t>received many criticisms from </a:t>
            </a:r>
            <a:r>
              <a:rPr lang="en-US" sz="1400" dirty="0" smtClean="0">
                <a:solidFill>
                  <a:schemeClr val="bg1"/>
                </a:solidFill>
                <a:latin typeface="Times New Roman" panose="02020603050405020304" pitchFamily="18" charset="0"/>
                <a:cs typeface="Times New Roman" panose="02020603050405020304" pitchFamily="18" charset="0"/>
              </a:rPr>
              <a:t>critics for sticking to its overhead valve "small block" engine architecture that dates </a:t>
            </a:r>
            <a:r>
              <a:rPr lang="en-US" sz="1400" dirty="0" smtClean="0">
                <a:solidFill>
                  <a:schemeClr val="bg1"/>
                </a:solidFill>
                <a:latin typeface="Times New Roman" panose="02020603050405020304" pitchFamily="18" charset="0"/>
                <a:cs typeface="Times New Roman" panose="02020603050405020304" pitchFamily="18" charset="0"/>
              </a:rPr>
              <a:t>back to </a:t>
            </a:r>
            <a:r>
              <a:rPr lang="en-US" sz="1400" dirty="0" smtClean="0">
                <a:solidFill>
                  <a:schemeClr val="bg1"/>
                </a:solidFill>
                <a:latin typeface="Times New Roman" panose="02020603050405020304" pitchFamily="18" charset="0"/>
                <a:cs typeface="Times New Roman" panose="02020603050405020304" pitchFamily="18" charset="0"/>
              </a:rPr>
              <a:t>the </a:t>
            </a:r>
            <a:r>
              <a:rPr lang="en-US" sz="1400" dirty="0" smtClean="0">
                <a:solidFill>
                  <a:schemeClr val="bg1"/>
                </a:solidFill>
                <a:latin typeface="Times New Roman" panose="02020603050405020304" pitchFamily="18" charset="0"/>
                <a:cs typeface="Times New Roman" panose="02020603050405020304" pitchFamily="18" charset="0"/>
              </a:rPr>
              <a:t>early 1950s </a:t>
            </a:r>
            <a:r>
              <a:rPr lang="en-US" sz="1400" dirty="0" smtClean="0">
                <a:solidFill>
                  <a:schemeClr val="bg1"/>
                </a:solidFill>
                <a:latin typeface="Times New Roman" panose="02020603050405020304" pitchFamily="18" charset="0"/>
                <a:cs typeface="Times New Roman" panose="02020603050405020304" pitchFamily="18" charset="0"/>
              </a:rPr>
              <a:t>and </a:t>
            </a:r>
            <a:r>
              <a:rPr lang="en-US" sz="1400" dirty="0" smtClean="0">
                <a:solidFill>
                  <a:schemeClr val="bg1"/>
                </a:solidFill>
                <a:latin typeface="Times New Roman" panose="02020603050405020304" pitchFamily="18" charset="0"/>
                <a:cs typeface="Times New Roman" panose="02020603050405020304" pitchFamily="18" charset="0"/>
              </a:rPr>
              <a:t>is very </a:t>
            </a:r>
            <a:r>
              <a:rPr lang="en-US" sz="1400" dirty="0" smtClean="0">
                <a:solidFill>
                  <a:schemeClr val="bg1"/>
                </a:solidFill>
                <a:latin typeface="Times New Roman" panose="02020603050405020304" pitchFamily="18" charset="0"/>
                <a:cs typeface="Times New Roman" panose="02020603050405020304" pitchFamily="18" charset="0"/>
              </a:rPr>
              <a:t>outdated.</a:t>
            </a:r>
          </a:p>
          <a:p>
            <a:pPr>
              <a:buFont typeface="Wingdings" panose="05000000000000000000" pitchFamily="2" charset="2"/>
              <a:buChar char="Ø"/>
            </a:pPr>
            <a:r>
              <a:rPr lang="en-US" sz="1800" b="1" u="sng" dirty="0" smtClean="0">
                <a:solidFill>
                  <a:schemeClr val="bg1"/>
                </a:solidFill>
                <a:latin typeface="Times New Roman" panose="02020603050405020304" pitchFamily="18" charset="0"/>
                <a:cs typeface="Times New Roman" panose="02020603050405020304" pitchFamily="18" charset="0"/>
              </a:rPr>
              <a:t>Worker Satisfaction-</a:t>
            </a:r>
          </a:p>
          <a:p>
            <a:pPr marL="400050" lvl="1" indent="0">
              <a:buNone/>
            </a:pPr>
            <a:r>
              <a:rPr lang="en-US" sz="1400" dirty="0" smtClean="0">
                <a:solidFill>
                  <a:schemeClr val="bg1"/>
                </a:solidFill>
                <a:latin typeface="Times New Roman" panose="02020603050405020304" pitchFamily="18" charset="0"/>
                <a:cs typeface="Times New Roman" panose="02020603050405020304" pitchFamily="18" charset="0"/>
              </a:rPr>
              <a:t> </a:t>
            </a:r>
            <a:r>
              <a:rPr lang="en-US" sz="1400" dirty="0" smtClean="0">
                <a:solidFill>
                  <a:schemeClr val="bg1"/>
                </a:solidFill>
                <a:latin typeface="Times New Roman" panose="02020603050405020304" pitchFamily="18" charset="0"/>
                <a:cs typeface="Times New Roman" panose="02020603050405020304" pitchFamily="18" charset="0"/>
              </a:rPr>
              <a:t>In recent</a:t>
            </a:r>
            <a:r>
              <a:rPr lang="en-US" sz="1400" dirty="0" smtClean="0">
                <a:solidFill>
                  <a:schemeClr val="bg1"/>
                </a:solidFill>
                <a:latin typeface="Times New Roman" panose="02020603050405020304" pitchFamily="18" charset="0"/>
                <a:cs typeface="Times New Roman" panose="02020603050405020304" pitchFamily="18" charset="0"/>
              </a:rPr>
              <a:t> </a:t>
            </a:r>
            <a:r>
              <a:rPr lang="en-US" sz="1400" dirty="0" smtClean="0">
                <a:solidFill>
                  <a:schemeClr val="bg1"/>
                </a:solidFill>
                <a:latin typeface="Times New Roman" panose="02020603050405020304" pitchFamily="18" charset="0"/>
                <a:cs typeface="Times New Roman" panose="02020603050405020304" pitchFamily="18" charset="0"/>
              </a:rPr>
              <a:t>year, the union </a:t>
            </a:r>
            <a:r>
              <a:rPr lang="en-US" sz="1400" dirty="0" smtClean="0">
                <a:solidFill>
                  <a:schemeClr val="bg1"/>
                </a:solidFill>
                <a:latin typeface="Times New Roman" panose="02020603050405020304" pitchFamily="18" charset="0"/>
                <a:cs typeface="Times New Roman" panose="02020603050405020304" pitchFamily="18" charset="0"/>
              </a:rPr>
              <a:t>tried</a:t>
            </a:r>
            <a:r>
              <a:rPr lang="en-US" sz="1400" dirty="0" smtClean="0">
                <a:solidFill>
                  <a:schemeClr val="bg1"/>
                </a:solidFill>
                <a:latin typeface="Times New Roman" panose="02020603050405020304" pitchFamily="18" charset="0"/>
                <a:cs typeface="Times New Roman" panose="02020603050405020304" pitchFamily="18" charset="0"/>
              </a:rPr>
              <a:t> </a:t>
            </a:r>
            <a:r>
              <a:rPr lang="en-US" sz="1400" dirty="0" smtClean="0">
                <a:solidFill>
                  <a:schemeClr val="bg1"/>
                </a:solidFill>
                <a:latin typeface="Times New Roman" panose="02020603050405020304" pitchFamily="18" charset="0"/>
                <a:cs typeface="Times New Roman" panose="02020603050405020304" pitchFamily="18" charset="0"/>
              </a:rPr>
              <a:t>to win wage increases for autoworkers after years of rising sales and profits among U.S. automakers while the </a:t>
            </a:r>
            <a:r>
              <a:rPr lang="en-US" sz="1400" dirty="0" smtClean="0">
                <a:solidFill>
                  <a:schemeClr val="bg1"/>
                </a:solidFill>
                <a:latin typeface="Times New Roman" panose="02020603050405020304" pitchFamily="18" charset="0"/>
                <a:cs typeface="Times New Roman" panose="02020603050405020304" pitchFamily="18" charset="0"/>
              </a:rPr>
              <a:t>manufacturer wanted </a:t>
            </a:r>
            <a:r>
              <a:rPr lang="en-US" sz="1400" dirty="0" smtClean="0">
                <a:solidFill>
                  <a:schemeClr val="bg1"/>
                </a:solidFill>
                <a:latin typeface="Times New Roman" panose="02020603050405020304" pitchFamily="18" charset="0"/>
                <a:cs typeface="Times New Roman" panose="02020603050405020304" pitchFamily="18" charset="0"/>
              </a:rPr>
              <a:t>to hold down labor costs so they can remain competitive with </a:t>
            </a:r>
            <a:r>
              <a:rPr lang="en-US" sz="1400" dirty="0" smtClean="0">
                <a:solidFill>
                  <a:schemeClr val="bg1"/>
                </a:solidFill>
                <a:latin typeface="Times New Roman" panose="02020603050405020304" pitchFamily="18" charset="0"/>
                <a:cs typeface="Times New Roman" panose="02020603050405020304" pitchFamily="18" charset="0"/>
              </a:rPr>
              <a:t>their Asian </a:t>
            </a:r>
            <a:r>
              <a:rPr lang="en-US" sz="1400" dirty="0" smtClean="0">
                <a:solidFill>
                  <a:schemeClr val="bg1"/>
                </a:solidFill>
                <a:latin typeface="Times New Roman" panose="02020603050405020304" pitchFamily="18" charset="0"/>
                <a:cs typeface="Times New Roman" panose="02020603050405020304" pitchFamily="18" charset="0"/>
              </a:rPr>
              <a:t>and German </a:t>
            </a:r>
            <a:r>
              <a:rPr lang="en-US" sz="1400" dirty="0" smtClean="0">
                <a:solidFill>
                  <a:schemeClr val="bg1"/>
                </a:solidFill>
                <a:latin typeface="Times New Roman" panose="02020603050405020304" pitchFamily="18" charset="0"/>
                <a:cs typeface="Times New Roman" panose="02020603050405020304" pitchFamily="18" charset="0"/>
              </a:rPr>
              <a:t>rivals. The </a:t>
            </a:r>
            <a:r>
              <a:rPr lang="en-US" sz="1400" dirty="0" smtClean="0">
                <a:solidFill>
                  <a:schemeClr val="bg1"/>
                </a:solidFill>
                <a:latin typeface="Times New Roman" panose="02020603050405020304" pitchFamily="18" charset="0"/>
                <a:cs typeface="Times New Roman" panose="02020603050405020304" pitchFamily="18" charset="0"/>
              </a:rPr>
              <a:t>union </a:t>
            </a:r>
            <a:r>
              <a:rPr lang="en-US" sz="1400" dirty="0" smtClean="0">
                <a:solidFill>
                  <a:schemeClr val="bg1"/>
                </a:solidFill>
                <a:latin typeface="Times New Roman" panose="02020603050405020304" pitchFamily="18" charset="0"/>
                <a:cs typeface="Times New Roman" panose="02020603050405020304" pitchFamily="18" charset="0"/>
              </a:rPr>
              <a:t>was met with </a:t>
            </a:r>
            <a:r>
              <a:rPr lang="en-US" sz="1400" dirty="0" smtClean="0">
                <a:solidFill>
                  <a:schemeClr val="bg1"/>
                </a:solidFill>
                <a:latin typeface="Times New Roman" panose="02020603050405020304" pitchFamily="18" charset="0"/>
                <a:cs typeface="Times New Roman" panose="02020603050405020304" pitchFamily="18" charset="0"/>
              </a:rPr>
              <a:t>stiff resistance from GM to settle contracts. </a:t>
            </a: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5574328" y="1020506"/>
            <a:ext cx="3350419" cy="251281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media2.wxyz.com/photo/2014/06/30/16x9/GM_recalls_8_million_more_vehicles_1752250001_6593079_ver1.0_640_48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74316" y="3633769"/>
            <a:ext cx="3428490" cy="30018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10574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6200" y="30892"/>
            <a:ext cx="8991600" cy="6751638"/>
          </a:xfrm>
        </p:spPr>
      </p:pic>
    </p:spTree>
    <p:extLst>
      <p:ext uri="{BB962C8B-B14F-4D97-AF65-F5344CB8AC3E}">
        <p14:creationId xmlns:p14="http://schemas.microsoft.com/office/powerpoint/2010/main" val="32870725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smtClean="0">
                <a:solidFill>
                  <a:schemeClr val="bg1"/>
                </a:solidFill>
                <a:latin typeface="Script MT Bold" panose="03040602040607080904" pitchFamily="66" charset="0"/>
              </a:rPr>
              <a:t>GM’s Earnings </a:t>
            </a:r>
            <a:endParaRPr lang="en-US" sz="6000" dirty="0">
              <a:solidFill>
                <a:schemeClr val="bg1"/>
              </a:solidFill>
              <a:latin typeface="Script MT Bold" panose="03040602040607080904" pitchFamily="66" charset="0"/>
            </a:endParaRPr>
          </a:p>
        </p:txBody>
      </p:sp>
      <p:pic>
        <p:nvPicPr>
          <p:cNvPr id="5" name="Content Placeholder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52400" y="1905000"/>
            <a:ext cx="5029200" cy="3962400"/>
          </a:xfrm>
        </p:spPr>
      </p:pic>
      <p:pic>
        <p:nvPicPr>
          <p:cNvPr id="6" name="Content Placeholder 5"/>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5334000" y="1600200"/>
            <a:ext cx="3429000" cy="4800600"/>
          </a:xfrm>
        </p:spPr>
      </p:pic>
    </p:spTree>
    <p:extLst>
      <p:ext uri="{BB962C8B-B14F-4D97-AF65-F5344CB8AC3E}">
        <p14:creationId xmlns:p14="http://schemas.microsoft.com/office/powerpoint/2010/main" val="23004742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3850" y="466573"/>
            <a:ext cx="7053542" cy="863464"/>
          </a:xfrm>
        </p:spPr>
        <p:txBody>
          <a:bodyPr>
            <a:noAutofit/>
          </a:bodyPr>
          <a:lstStyle/>
          <a:p>
            <a:r>
              <a:rPr lang="en-US" sz="5400" b="1" u="sng" dirty="0" smtClean="0">
                <a:solidFill>
                  <a:schemeClr val="bg1"/>
                </a:solidFill>
                <a:latin typeface="Script MT Bold" panose="03040602040607080904" pitchFamily="66" charset="0"/>
                <a:cs typeface="Times New Roman" panose="02020603050405020304" pitchFamily="18" charset="0"/>
              </a:rPr>
              <a:t>Solutions</a:t>
            </a:r>
            <a:endParaRPr lang="en-US" sz="5400" b="1" u="sng" dirty="0">
              <a:solidFill>
                <a:schemeClr val="bg1"/>
              </a:solidFill>
              <a:latin typeface="Script MT Bold" panose="03040602040607080904" pitchFamily="66" charset="0"/>
              <a:cs typeface="Times New Roman" panose="02020603050405020304" pitchFamily="18" charset="0"/>
            </a:endParaRPr>
          </a:p>
        </p:txBody>
      </p:sp>
      <p:sp>
        <p:nvSpPr>
          <p:cNvPr id="3" name="Content Placeholder 2"/>
          <p:cNvSpPr>
            <a:spLocks noGrp="1"/>
          </p:cNvSpPr>
          <p:nvPr>
            <p:ph idx="1"/>
          </p:nvPr>
        </p:nvSpPr>
        <p:spPr>
          <a:xfrm>
            <a:off x="484584" y="1481964"/>
            <a:ext cx="7739104" cy="4766441"/>
          </a:xfrm>
        </p:spPr>
        <p:txBody>
          <a:bodyPr>
            <a:normAutofit fontScale="62500" lnSpcReduction="20000"/>
          </a:bodyPr>
          <a:lstStyle/>
          <a:p>
            <a:pPr>
              <a:buFont typeface="Wingdings" panose="05000000000000000000" pitchFamily="2" charset="2"/>
              <a:buChar char="Ø"/>
            </a:pPr>
            <a:r>
              <a:rPr lang="en-US" b="1" u="sng" dirty="0" smtClean="0">
                <a:solidFill>
                  <a:schemeClr val="bg1"/>
                </a:solidFill>
                <a:latin typeface="Times New Roman" panose="02020603050405020304" pitchFamily="18" charset="0"/>
                <a:cs typeface="Times New Roman" panose="02020603050405020304" pitchFamily="18" charset="0"/>
              </a:rPr>
              <a:t>Customer </a:t>
            </a:r>
            <a:r>
              <a:rPr lang="en-US" b="1" u="sng" dirty="0" smtClean="0">
                <a:solidFill>
                  <a:schemeClr val="bg1"/>
                </a:solidFill>
                <a:latin typeface="Times New Roman" panose="02020603050405020304" pitchFamily="18" charset="0"/>
                <a:cs typeface="Times New Roman" panose="02020603050405020304" pitchFamily="18" charset="0"/>
              </a:rPr>
              <a:t>Satisfaction</a:t>
            </a:r>
          </a:p>
          <a:p>
            <a:pPr marL="137160" indent="0">
              <a:buNone/>
            </a:pPr>
            <a:r>
              <a:rPr lang="en-US" dirty="0" smtClean="0">
                <a:solidFill>
                  <a:schemeClr val="bg1"/>
                </a:solidFill>
                <a:latin typeface="Times New Roman" panose="02020603050405020304" pitchFamily="18" charset="0"/>
                <a:cs typeface="Times New Roman" panose="02020603050405020304" pitchFamily="18" charset="0"/>
              </a:rPr>
              <a:t>Earning </a:t>
            </a:r>
            <a:r>
              <a:rPr lang="en-US" dirty="0">
                <a:solidFill>
                  <a:schemeClr val="bg1"/>
                </a:solidFill>
                <a:latin typeface="Times New Roman" panose="02020603050405020304" pitchFamily="18" charset="0"/>
                <a:cs typeface="Times New Roman" panose="02020603050405020304" pitchFamily="18" charset="0"/>
              </a:rPr>
              <a:t>customers for life is the foundational promise of General Motors</a:t>
            </a:r>
            <a:r>
              <a:rPr lang="en-US" dirty="0" smtClean="0">
                <a:solidFill>
                  <a:schemeClr val="bg1"/>
                </a:solidFill>
                <a:latin typeface="Times New Roman" panose="02020603050405020304" pitchFamily="18" charset="0"/>
                <a:cs typeface="Times New Roman" panose="02020603050405020304" pitchFamily="18" charset="0"/>
              </a:rPr>
              <a:t>. </a:t>
            </a:r>
            <a:r>
              <a:rPr lang="en-US" dirty="0">
                <a:solidFill>
                  <a:schemeClr val="bg1"/>
                </a:solidFill>
                <a:latin typeface="Times New Roman" panose="02020603050405020304" pitchFamily="18" charset="0"/>
                <a:cs typeface="Times New Roman" panose="02020603050405020304" pitchFamily="18" charset="0"/>
              </a:rPr>
              <a:t>It is a commitment to treat every customer with respect. To care about a customer, not just when they purchase a new vehicle, but for as long as they own the vehicle. Appreciating customers and fighting every day to earn their loyalty inspires us to make better, safer, higher value cars, trucks and </a:t>
            </a:r>
            <a:r>
              <a:rPr lang="en-US" dirty="0" smtClean="0">
                <a:solidFill>
                  <a:schemeClr val="bg1"/>
                </a:solidFill>
                <a:latin typeface="Times New Roman" panose="02020603050405020304" pitchFamily="18" charset="0"/>
                <a:cs typeface="Times New Roman" panose="02020603050405020304" pitchFamily="18" charset="0"/>
              </a:rPr>
              <a:t>crossovers.</a:t>
            </a:r>
            <a:endParaRPr lang="en-US" dirty="0" smtClean="0">
              <a:solidFill>
                <a:schemeClr val="bg1"/>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US" b="1" u="sng" dirty="0" smtClean="0">
                <a:solidFill>
                  <a:schemeClr val="bg1"/>
                </a:solidFill>
                <a:latin typeface="Times New Roman" panose="02020603050405020304" pitchFamily="18" charset="0"/>
                <a:cs typeface="Times New Roman" panose="02020603050405020304" pitchFamily="18" charset="0"/>
              </a:rPr>
              <a:t>Safety </a:t>
            </a:r>
            <a:r>
              <a:rPr lang="en-US" b="1" u="sng" dirty="0">
                <a:solidFill>
                  <a:schemeClr val="bg1"/>
                </a:solidFill>
                <a:latin typeface="Times New Roman" panose="02020603050405020304" pitchFamily="18" charset="0"/>
                <a:cs typeface="Times New Roman" panose="02020603050405020304" pitchFamily="18" charset="0"/>
              </a:rPr>
              <a:t>&amp; Quality</a:t>
            </a:r>
          </a:p>
          <a:p>
            <a:pPr marL="137160" indent="0">
              <a:buNone/>
            </a:pPr>
            <a:r>
              <a:rPr lang="en-US" dirty="0" smtClean="0">
                <a:solidFill>
                  <a:schemeClr val="bg1"/>
                </a:solidFill>
                <a:latin typeface="Times New Roman" panose="02020603050405020304" pitchFamily="18" charset="0"/>
                <a:cs typeface="Times New Roman" panose="02020603050405020304" pitchFamily="18" charset="0"/>
              </a:rPr>
              <a:t>We </a:t>
            </a:r>
            <a:r>
              <a:rPr lang="en-US" dirty="0">
                <a:solidFill>
                  <a:schemeClr val="bg1"/>
                </a:solidFill>
                <a:latin typeface="Times New Roman" panose="02020603050405020304" pitchFamily="18" charset="0"/>
                <a:cs typeface="Times New Roman" panose="02020603050405020304" pitchFamily="18" charset="0"/>
              </a:rPr>
              <a:t>assign the highest priority to matters that impact our customers’ well-being and quality of life. As a result, General Motors is driven to maintain the highest quality standards. Quality and safety are part of our very foundation. Safety is something we will never compromise.</a:t>
            </a:r>
          </a:p>
          <a:p>
            <a:pPr marL="137160" indent="0">
              <a:buNone/>
            </a:pPr>
            <a:endParaRPr lang="en-US" dirty="0" smtClean="0">
              <a:solidFill>
                <a:schemeClr val="bg1"/>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US" b="1" u="sng" dirty="0" smtClean="0">
                <a:solidFill>
                  <a:schemeClr val="bg1"/>
                </a:solidFill>
                <a:latin typeface="Times New Roman" panose="02020603050405020304" pitchFamily="18" charset="0"/>
                <a:cs typeface="Times New Roman" panose="02020603050405020304" pitchFamily="18" charset="0"/>
              </a:rPr>
              <a:t>Fuel Efficiency</a:t>
            </a:r>
          </a:p>
          <a:p>
            <a:pPr marL="137160" indent="0">
              <a:buNone/>
            </a:pPr>
            <a:r>
              <a:rPr lang="en-US" dirty="0">
                <a:solidFill>
                  <a:schemeClr val="bg1"/>
                </a:solidFill>
                <a:latin typeface="Times New Roman" panose="02020603050405020304" pitchFamily="18" charset="0"/>
                <a:cs typeface="Times New Roman" panose="02020603050405020304" pitchFamily="18" charset="0"/>
              </a:rPr>
              <a:t>The 2016 Chevrolet Volt two time winner of </a:t>
            </a:r>
            <a:r>
              <a:rPr lang="en-US" dirty="0" smtClean="0">
                <a:solidFill>
                  <a:schemeClr val="bg1"/>
                </a:solidFill>
                <a:latin typeface="Times New Roman" panose="02020603050405020304" pitchFamily="18" charset="0"/>
                <a:cs typeface="Times New Roman" panose="02020603050405020304" pitchFamily="18" charset="0"/>
              </a:rPr>
              <a:t>the Green </a:t>
            </a:r>
            <a:r>
              <a:rPr lang="en-US" dirty="0">
                <a:solidFill>
                  <a:schemeClr val="bg1"/>
                </a:solidFill>
                <a:latin typeface="Times New Roman" panose="02020603050405020304" pitchFamily="18" charset="0"/>
                <a:cs typeface="Times New Roman" panose="02020603050405020304" pitchFamily="18" charset="0"/>
              </a:rPr>
              <a:t>Car </a:t>
            </a:r>
            <a:r>
              <a:rPr lang="en-US" dirty="0" smtClean="0">
                <a:solidFill>
                  <a:schemeClr val="bg1"/>
                </a:solidFill>
                <a:latin typeface="Times New Roman" panose="02020603050405020304" pitchFamily="18" charset="0"/>
                <a:cs typeface="Times New Roman" panose="02020603050405020304" pitchFamily="18" charset="0"/>
              </a:rPr>
              <a:t>Of The </a:t>
            </a:r>
            <a:r>
              <a:rPr lang="en-US" dirty="0">
                <a:solidFill>
                  <a:schemeClr val="bg1"/>
                </a:solidFill>
                <a:latin typeface="Times New Roman" panose="02020603050405020304" pitchFamily="18" charset="0"/>
                <a:cs typeface="Times New Roman" panose="02020603050405020304" pitchFamily="18" charset="0"/>
              </a:rPr>
              <a:t>Year Award. Historically, General Motors technology has always been on the forefront. We continue to excel in engine and drivetrain development, and strive to push exciting advancements in alternative energy and purposeful vehicle design.</a:t>
            </a:r>
            <a:endParaRPr lang="en-US"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100105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0"/>
            <a:ext cx="7053542" cy="960446"/>
          </a:xfrm>
        </p:spPr>
        <p:txBody>
          <a:bodyPr>
            <a:normAutofit/>
          </a:bodyPr>
          <a:lstStyle/>
          <a:p>
            <a:r>
              <a:rPr lang="en-US" sz="4400" b="1" u="sng" dirty="0" smtClean="0">
                <a:solidFill>
                  <a:schemeClr val="bg1"/>
                </a:solidFill>
                <a:latin typeface="Script MT Bold" panose="03040602040607080904" pitchFamily="66" charset="0"/>
                <a:cs typeface="Times New Roman" panose="02020603050405020304" pitchFamily="18" charset="0"/>
              </a:rPr>
              <a:t>Solutions Continued</a:t>
            </a:r>
            <a:endParaRPr lang="en-US" sz="4400" b="1" u="sng" dirty="0">
              <a:solidFill>
                <a:schemeClr val="bg1"/>
              </a:solidFill>
              <a:latin typeface="Script MT Bold" panose="03040602040607080904" pitchFamily="66" charset="0"/>
              <a:cs typeface="Times New Roman" panose="02020603050405020304" pitchFamily="18" charset="0"/>
            </a:endParaRPr>
          </a:p>
        </p:txBody>
      </p:sp>
      <p:sp>
        <p:nvSpPr>
          <p:cNvPr id="3" name="Content Placeholder 2"/>
          <p:cNvSpPr>
            <a:spLocks noGrp="1"/>
          </p:cNvSpPr>
          <p:nvPr>
            <p:ph idx="1"/>
          </p:nvPr>
        </p:nvSpPr>
        <p:spPr>
          <a:xfrm>
            <a:off x="304800" y="762000"/>
            <a:ext cx="8430815" cy="5943600"/>
          </a:xfrm>
        </p:spPr>
        <p:txBody>
          <a:bodyPr>
            <a:normAutofit fontScale="25000" lnSpcReduction="20000"/>
          </a:bodyPr>
          <a:lstStyle/>
          <a:p>
            <a:pPr>
              <a:buFont typeface="Wingdings" panose="05000000000000000000" pitchFamily="2" charset="2"/>
              <a:buChar char="Ø"/>
            </a:pPr>
            <a:r>
              <a:rPr lang="en-US" sz="7200" b="1" u="sng" dirty="0" smtClean="0">
                <a:solidFill>
                  <a:schemeClr val="bg1"/>
                </a:solidFill>
                <a:latin typeface="Times New Roman" panose="02020603050405020304" pitchFamily="18" charset="0"/>
                <a:cs typeface="Times New Roman" panose="02020603050405020304" pitchFamily="18" charset="0"/>
              </a:rPr>
              <a:t>Worker </a:t>
            </a:r>
            <a:r>
              <a:rPr lang="en-US" sz="7200" b="1" u="sng" dirty="0" smtClean="0">
                <a:solidFill>
                  <a:schemeClr val="bg1"/>
                </a:solidFill>
                <a:latin typeface="Times New Roman" panose="02020603050405020304" pitchFamily="18" charset="0"/>
                <a:cs typeface="Times New Roman" panose="02020603050405020304" pitchFamily="18" charset="0"/>
              </a:rPr>
              <a:t>Satisfaction</a:t>
            </a:r>
          </a:p>
          <a:p>
            <a:pPr marL="137160" indent="0">
              <a:buNone/>
            </a:pPr>
            <a:r>
              <a:rPr lang="en-US" sz="7200" dirty="0">
                <a:solidFill>
                  <a:schemeClr val="bg1"/>
                </a:solidFill>
                <a:latin typeface="Times New Roman" panose="02020603050405020304" pitchFamily="18" charset="0"/>
                <a:cs typeface="Times New Roman" panose="02020603050405020304" pitchFamily="18" charset="0"/>
              </a:rPr>
              <a:t>We are a global team of diverse and talented people—from creative design to engineering and software development to manufacturing to marketing and finance—making contributions that extend far beyond our job titles and often bringing our life’s passion to our work. </a:t>
            </a:r>
            <a:endParaRPr lang="en-US" sz="7200" b="1" u="sng" dirty="0" smtClean="0">
              <a:solidFill>
                <a:schemeClr val="bg1"/>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US" sz="7200" b="1" u="sng" dirty="0" smtClean="0">
                <a:solidFill>
                  <a:schemeClr val="bg1"/>
                </a:solidFill>
                <a:latin typeface="Times New Roman" panose="02020603050405020304" pitchFamily="18" charset="0"/>
                <a:cs typeface="Times New Roman" panose="02020603050405020304" pitchFamily="18" charset="0"/>
              </a:rPr>
              <a:t>Community Impact</a:t>
            </a:r>
          </a:p>
          <a:p>
            <a:pPr marL="137160" indent="0">
              <a:buNone/>
            </a:pPr>
            <a:r>
              <a:rPr lang="en-US" sz="7200" dirty="0">
                <a:solidFill>
                  <a:schemeClr val="bg1"/>
                </a:solidFill>
                <a:latin typeface="Times New Roman" panose="02020603050405020304" pitchFamily="18" charset="0"/>
                <a:cs typeface="Times New Roman" panose="02020603050405020304" pitchFamily="18" charset="0"/>
              </a:rPr>
              <a:t>Since 1976, the General Motors Foundation has donated nearly $1 billion to U.S. charities, educational organizations and disaster relief efforts worldwide. In 2016, the company began transitioning from a U.S.-focused, foundation-based giving model to a global social impact strategy to promote economic growth around the world. This strategy will advance STEM education, improve vehicle and road safety and build sustainable communities, with a special focus where GM has business units and employee presence around the world.</a:t>
            </a:r>
            <a:endParaRPr lang="en-US" sz="7200" dirty="0" smtClean="0">
              <a:solidFill>
                <a:schemeClr val="bg1"/>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US" sz="7200" b="1" u="sng" dirty="0" smtClean="0">
                <a:solidFill>
                  <a:schemeClr val="bg1"/>
                </a:solidFill>
                <a:latin typeface="Times New Roman" panose="02020603050405020304" pitchFamily="18" charset="0"/>
                <a:cs typeface="Times New Roman" panose="02020603050405020304" pitchFamily="18" charset="0"/>
              </a:rPr>
              <a:t>Innovation</a:t>
            </a:r>
          </a:p>
          <a:p>
            <a:pPr marL="137160" indent="0">
              <a:buNone/>
            </a:pPr>
            <a:r>
              <a:rPr lang="en-US" sz="7200" dirty="0">
                <a:solidFill>
                  <a:schemeClr val="bg1"/>
                </a:solidFill>
                <a:latin typeface="Times New Roman" panose="02020603050405020304" pitchFamily="18" charset="0"/>
                <a:cs typeface="Times New Roman" panose="02020603050405020304" pitchFamily="18" charset="0"/>
              </a:rPr>
              <a:t>General Motors announced today how it is executing on a major element of its vision of a world with zero crashes, zero emissions and zero congestion, recently announced by GM Chairman and CEO Mary Barra.</a:t>
            </a:r>
          </a:p>
          <a:p>
            <a:pPr marL="137160" indent="0">
              <a:buNone/>
            </a:pPr>
            <a:r>
              <a:rPr lang="en-US" sz="7200" dirty="0" smtClean="0">
                <a:solidFill>
                  <a:schemeClr val="bg1"/>
                </a:solidFill>
                <a:latin typeface="Times New Roman" panose="02020603050405020304" pitchFamily="18" charset="0"/>
                <a:cs typeface="Times New Roman" panose="02020603050405020304" pitchFamily="18" charset="0"/>
              </a:rPr>
              <a:t>“</a:t>
            </a:r>
            <a:r>
              <a:rPr lang="en-US" sz="7200" dirty="0">
                <a:solidFill>
                  <a:schemeClr val="bg1"/>
                </a:solidFill>
                <a:latin typeface="Times New Roman" panose="02020603050405020304" pitchFamily="18" charset="0"/>
                <a:cs typeface="Times New Roman" panose="02020603050405020304" pitchFamily="18" charset="0"/>
              </a:rPr>
              <a:t>General Motors believes in an all-electric future,” said Mark </a:t>
            </a:r>
            <a:r>
              <a:rPr lang="en-US" sz="7200" dirty="0">
                <a:solidFill>
                  <a:schemeClr val="bg1"/>
                </a:solidFill>
                <a:latin typeface="Times New Roman" panose="02020603050405020304" pitchFamily="18" charset="0"/>
                <a:cs typeface="Times New Roman" panose="02020603050405020304" pitchFamily="18" charset="0"/>
              </a:rPr>
              <a:t>Reuss</a:t>
            </a:r>
            <a:r>
              <a:rPr lang="en-US" sz="7200" dirty="0">
                <a:solidFill>
                  <a:schemeClr val="bg1"/>
                </a:solidFill>
                <a:latin typeface="Times New Roman" panose="02020603050405020304" pitchFamily="18" charset="0"/>
                <a:cs typeface="Times New Roman" panose="02020603050405020304" pitchFamily="18" charset="0"/>
              </a:rPr>
              <a:t>, General Motors executive vice president of Product Development, Purchasing and Supply Chain. “Although that future won't happen overnight, GM is committed to driving increased usage and acceptance of electric vehicles through no-compromise solutions that meet our customers' needs.”</a:t>
            </a:r>
          </a:p>
          <a:p>
            <a:pPr marL="137160" indent="0">
              <a:buNone/>
            </a:pPr>
            <a:r>
              <a:rPr lang="en-US" sz="7200" dirty="0" smtClean="0">
                <a:solidFill>
                  <a:schemeClr val="bg1"/>
                </a:solidFill>
                <a:latin typeface="Times New Roman" panose="02020603050405020304" pitchFamily="18" charset="0"/>
                <a:cs typeface="Times New Roman" panose="02020603050405020304" pitchFamily="18" charset="0"/>
              </a:rPr>
              <a:t>In </a:t>
            </a:r>
            <a:r>
              <a:rPr lang="en-US" sz="7200" dirty="0">
                <a:solidFill>
                  <a:schemeClr val="bg1"/>
                </a:solidFill>
                <a:latin typeface="Times New Roman" panose="02020603050405020304" pitchFamily="18" charset="0"/>
                <a:cs typeface="Times New Roman" panose="02020603050405020304" pitchFamily="18" charset="0"/>
              </a:rPr>
              <a:t>the next 18 months, GM will introduce two new all-electric vehicles based off learnings from the Chevrolet Bolt EV. They will be the first of at least 20 new all-electric vehicles that will launch by 2023.</a:t>
            </a:r>
          </a:p>
          <a:p>
            <a:pPr marL="137160" indent="0">
              <a:buNone/>
            </a:pPr>
            <a:endParaRPr lang="en-US" sz="2400" b="1" u="sng" dirty="0" smtClean="0">
              <a:solidFill>
                <a:schemeClr val="bg1"/>
              </a:solidFill>
              <a:latin typeface="Times New Roman" panose="02020603050405020304" pitchFamily="18" charset="0"/>
              <a:cs typeface="Times New Roman" panose="02020603050405020304" pitchFamily="18" charset="0"/>
            </a:endParaRPr>
          </a:p>
          <a:p>
            <a:pPr marL="0" indent="0">
              <a:buNone/>
            </a:pPr>
            <a:endParaRPr lang="en-US"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297706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4585" y="452718"/>
            <a:ext cx="7053542" cy="792758"/>
          </a:xfrm>
        </p:spPr>
        <p:txBody>
          <a:bodyPr>
            <a:noAutofit/>
          </a:bodyPr>
          <a:lstStyle/>
          <a:p>
            <a:r>
              <a:rPr lang="en-US" sz="4800" b="1" u="sng" dirty="0" smtClean="0">
                <a:solidFill>
                  <a:schemeClr val="bg1"/>
                </a:solidFill>
                <a:latin typeface="Script MT Bold" panose="03040602040607080904" pitchFamily="66" charset="0"/>
                <a:cs typeface="Times New Roman" panose="02020603050405020304" pitchFamily="18" charset="0"/>
              </a:rPr>
              <a:t>Recommendations</a:t>
            </a:r>
            <a:endParaRPr lang="en-US" sz="4800" b="1" u="sng" dirty="0">
              <a:solidFill>
                <a:schemeClr val="bg1"/>
              </a:solidFill>
              <a:latin typeface="Script MT Bold" panose="03040602040607080904" pitchFamily="66" charset="0"/>
              <a:cs typeface="Times New Roman" panose="02020603050405020304" pitchFamily="18" charset="0"/>
            </a:endParaRPr>
          </a:p>
        </p:txBody>
      </p:sp>
      <p:sp>
        <p:nvSpPr>
          <p:cNvPr id="3" name="Content Placeholder 2"/>
          <p:cNvSpPr>
            <a:spLocks noGrp="1"/>
          </p:cNvSpPr>
          <p:nvPr>
            <p:ph idx="1"/>
          </p:nvPr>
        </p:nvSpPr>
        <p:spPr>
          <a:xfrm>
            <a:off x="304800" y="1361694"/>
            <a:ext cx="5155323" cy="4979275"/>
          </a:xfrm>
        </p:spPr>
        <p:txBody>
          <a:bodyPr>
            <a:normAutofit fontScale="85000" lnSpcReduction="20000"/>
          </a:bodyPr>
          <a:lstStyle/>
          <a:p>
            <a:pPr>
              <a:buFont typeface="Wingdings" panose="05000000000000000000" pitchFamily="2" charset="2"/>
              <a:buChar char="Ø"/>
            </a:pPr>
            <a:r>
              <a:rPr lang="en-US" sz="2800" dirty="0" smtClean="0">
                <a:solidFill>
                  <a:schemeClr val="bg1"/>
                </a:solidFill>
                <a:latin typeface="Times New Roman" panose="02020603050405020304" pitchFamily="18" charset="0"/>
                <a:cs typeface="Times New Roman" panose="02020603050405020304" pitchFamily="18" charset="0"/>
              </a:rPr>
              <a:t>Recalling known vehicle deficiencies.</a:t>
            </a:r>
          </a:p>
          <a:p>
            <a:pPr>
              <a:buFont typeface="Wingdings" panose="05000000000000000000" pitchFamily="2" charset="2"/>
              <a:buChar char="Ø"/>
            </a:pPr>
            <a:r>
              <a:rPr lang="en-US" sz="2800" dirty="0" smtClean="0">
                <a:solidFill>
                  <a:schemeClr val="bg1"/>
                </a:solidFill>
                <a:latin typeface="Times New Roman" panose="02020603050405020304" pitchFamily="18" charset="0"/>
                <a:cs typeface="Times New Roman" panose="02020603050405020304" pitchFamily="18" charset="0"/>
              </a:rPr>
              <a:t>Overhauling their corporate </a:t>
            </a:r>
            <a:r>
              <a:rPr lang="en-US" sz="2800" dirty="0" smtClean="0">
                <a:solidFill>
                  <a:schemeClr val="bg1"/>
                </a:solidFill>
                <a:latin typeface="Times New Roman" panose="02020603050405020304" pitchFamily="18" charset="0"/>
                <a:cs typeface="Times New Roman" panose="02020603050405020304" pitchFamily="18" charset="0"/>
              </a:rPr>
              <a:t>structure</a:t>
            </a:r>
          </a:p>
          <a:p>
            <a:pPr>
              <a:buFont typeface="Wingdings" panose="05000000000000000000" pitchFamily="2" charset="2"/>
              <a:buChar char="Ø"/>
            </a:pPr>
            <a:r>
              <a:rPr lang="en-US" dirty="0" smtClean="0">
                <a:solidFill>
                  <a:schemeClr val="bg1"/>
                </a:solidFill>
                <a:latin typeface="Times New Roman" panose="02020603050405020304" pitchFamily="18" charset="0"/>
                <a:cs typeface="Times New Roman" panose="02020603050405020304" pitchFamily="18" charset="0"/>
              </a:rPr>
              <a:t>Implementing and focusing on their core governance tools. </a:t>
            </a:r>
            <a:endParaRPr lang="en-US" sz="2800" dirty="0" smtClean="0">
              <a:solidFill>
                <a:schemeClr val="bg1"/>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US" sz="2800" dirty="0" smtClean="0">
                <a:solidFill>
                  <a:schemeClr val="bg1"/>
                </a:solidFill>
                <a:latin typeface="Times New Roman" panose="02020603050405020304" pitchFamily="18" charset="0"/>
                <a:cs typeface="Times New Roman" panose="02020603050405020304" pitchFamily="18" charset="0"/>
              </a:rPr>
              <a:t>Implementing more safety features in vehicle and quality control.</a:t>
            </a:r>
          </a:p>
          <a:p>
            <a:pPr>
              <a:buFont typeface="Wingdings" panose="05000000000000000000" pitchFamily="2" charset="2"/>
              <a:buChar char="Ø"/>
            </a:pPr>
            <a:r>
              <a:rPr lang="en-US" sz="2800" dirty="0" smtClean="0">
                <a:solidFill>
                  <a:schemeClr val="bg1"/>
                </a:solidFill>
                <a:latin typeface="Times New Roman" panose="02020603050405020304" pitchFamily="18" charset="0"/>
                <a:cs typeface="Times New Roman" panose="02020603050405020304" pitchFamily="18" charset="0"/>
              </a:rPr>
              <a:t>Customer satisfaction is first</a:t>
            </a:r>
          </a:p>
          <a:p>
            <a:pPr>
              <a:buFont typeface="Wingdings" panose="05000000000000000000" pitchFamily="2" charset="2"/>
              <a:buChar char="Ø"/>
            </a:pPr>
            <a:r>
              <a:rPr lang="en-US" sz="2800" dirty="0" smtClean="0">
                <a:solidFill>
                  <a:schemeClr val="bg1"/>
                </a:solidFill>
                <a:latin typeface="Times New Roman" panose="02020603050405020304" pitchFamily="18" charset="0"/>
                <a:cs typeface="Times New Roman" panose="02020603050405020304" pitchFamily="18" charset="0"/>
              </a:rPr>
              <a:t>Use of green power to run their factories.</a:t>
            </a:r>
          </a:p>
          <a:p>
            <a:pPr>
              <a:buFont typeface="Wingdings" panose="05000000000000000000" pitchFamily="2" charset="2"/>
              <a:buChar char="Ø"/>
            </a:pPr>
            <a:r>
              <a:rPr lang="en-US" sz="2800" dirty="0" smtClean="0">
                <a:solidFill>
                  <a:schemeClr val="bg1"/>
                </a:solidFill>
                <a:latin typeface="Times New Roman" panose="02020603050405020304" pitchFamily="18" charset="0"/>
                <a:cs typeface="Times New Roman" panose="02020603050405020304" pitchFamily="18" charset="0"/>
              </a:rPr>
              <a:t>Commitment to </a:t>
            </a:r>
            <a:r>
              <a:rPr lang="en-US" sz="2800" dirty="0" smtClean="0">
                <a:solidFill>
                  <a:schemeClr val="bg1"/>
                </a:solidFill>
                <a:latin typeface="Times New Roman" panose="02020603050405020304" pitchFamily="18" charset="0"/>
                <a:cs typeface="Times New Roman" panose="02020603050405020304" pitchFamily="18" charset="0"/>
              </a:rPr>
              <a:t>and execute their core goals on going all electric greener vehicles.</a:t>
            </a:r>
            <a:endParaRPr lang="en-US" sz="2800" dirty="0" smtClean="0">
              <a:solidFill>
                <a:schemeClr val="bg1"/>
              </a:solidFill>
              <a:latin typeface="Times New Roman" panose="02020603050405020304" pitchFamily="18" charset="0"/>
              <a:cs typeface="Times New Roman" panose="02020603050405020304" pitchFamily="18" charset="0"/>
            </a:endParaRPr>
          </a:p>
          <a:p>
            <a:pPr marL="0" indent="0">
              <a:buNone/>
            </a:pPr>
            <a:endParaRPr lang="en-US" dirty="0"/>
          </a:p>
        </p:txBody>
      </p:sp>
      <p:pic>
        <p:nvPicPr>
          <p:cNvPr id="1026" name="Picture 2" descr="http://m.c.lnkd.licdn.com/mpr/mpr/AAEAAQAAAAAAAAKaAAAAJDM0ZjQxMDJiLTNhOWMtNDVjZC1iZWFlLTY2Y2ZiNzQwZTllNQ.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1059" y="1378170"/>
            <a:ext cx="3356084" cy="3792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4745226"/>
      </p:ext>
    </p:extLst>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1" Type="http://schemas.openxmlformats.org/officeDocument/2006/relationships/image" Target="../media/image1.jpeg"/></Relationships>
</file>

<file path=ppt/theme/_rels/theme6.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3.xml><?xml version="1.0" encoding="utf-8"?>
<a:theme xmlns:a="http://schemas.openxmlformats.org/drawingml/2006/main" name="1_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4.xml><?xml version="1.0" encoding="utf-8"?>
<a:theme xmlns:a="http://schemas.openxmlformats.org/drawingml/2006/main" name="2_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5.xml><?xml version="1.0" encoding="utf-8"?>
<a:theme xmlns:a="http://schemas.openxmlformats.org/drawingml/2006/main" name="3_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6.xml><?xml version="1.0" encoding="utf-8"?>
<a:theme xmlns:a="http://schemas.openxmlformats.org/drawingml/2006/main" name="4_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172</TotalTime>
  <Words>1349</Words>
  <Application>Microsoft Office PowerPoint</Application>
  <PresentationFormat>On-screen Show (4:3)</PresentationFormat>
  <Paragraphs>59</Paragraphs>
  <Slides>11</Slides>
  <Notes>0</Notes>
  <HiddenSlides>0</HiddenSlides>
  <MMClips>0</MMClips>
  <ScaleCrop>false</ScaleCrop>
  <HeadingPairs>
    <vt:vector size="4" baseType="variant">
      <vt:variant>
        <vt:lpstr>Theme</vt:lpstr>
      </vt:variant>
      <vt:variant>
        <vt:i4>6</vt:i4>
      </vt:variant>
      <vt:variant>
        <vt:lpstr>Slide Titles</vt:lpstr>
      </vt:variant>
      <vt:variant>
        <vt:i4>11</vt:i4>
      </vt:variant>
    </vt:vector>
  </HeadingPairs>
  <TitlesOfParts>
    <vt:vector size="17" baseType="lpstr">
      <vt:lpstr>Office Theme</vt:lpstr>
      <vt:lpstr>Apex</vt:lpstr>
      <vt:lpstr>1_Apex</vt:lpstr>
      <vt:lpstr>2_Apex</vt:lpstr>
      <vt:lpstr>3_Apex</vt:lpstr>
      <vt:lpstr>4_Apex</vt:lpstr>
      <vt:lpstr>PowerPoint Presentation</vt:lpstr>
      <vt:lpstr>History</vt:lpstr>
      <vt:lpstr>History Continued</vt:lpstr>
      <vt:lpstr>General Motors Mission    Statement: </vt:lpstr>
      <vt:lpstr>GM’s Vision StATEMENT </vt:lpstr>
      <vt:lpstr>General Motors Issues</vt:lpstr>
      <vt:lpstr>PowerPoint Presentation</vt:lpstr>
      <vt:lpstr>GM’s Earnings </vt:lpstr>
      <vt:lpstr>Solutions</vt:lpstr>
      <vt:lpstr>Solutions Continued</vt:lpstr>
      <vt:lpstr>Recommendations</vt:lpstr>
    </vt:vector>
  </TitlesOfParts>
  <Company>Con Edison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Simeone, Christopher</dc:creator>
  <cp:lastModifiedBy>Simeone, Christopher</cp:lastModifiedBy>
  <cp:revision>12</cp:revision>
  <dcterms:created xsi:type="dcterms:W3CDTF">2017-10-04T23:54:48Z</dcterms:created>
  <dcterms:modified xsi:type="dcterms:W3CDTF">2017-10-05T02:47:22Z</dcterms:modified>
</cp:coreProperties>
</file>