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775" r:id="rId1"/>
    <p:sldMasterId id="2147483763" r:id="rId2"/>
    <p:sldMasterId id="2147483751" r:id="rId3"/>
  </p:sldMasterIdLst>
  <p:notesMasterIdLst>
    <p:notesMasterId r:id="rId31"/>
  </p:notesMasterIdLst>
  <p:sldIdLst>
    <p:sldId id="638" r:id="rId4"/>
    <p:sldId id="640" r:id="rId5"/>
    <p:sldId id="494" r:id="rId6"/>
    <p:sldId id="563" r:id="rId7"/>
    <p:sldId id="639" r:id="rId8"/>
    <p:sldId id="564" r:id="rId9"/>
    <p:sldId id="420" r:id="rId10"/>
    <p:sldId id="644" r:id="rId11"/>
    <p:sldId id="573" r:id="rId12"/>
    <p:sldId id="575" r:id="rId13"/>
    <p:sldId id="576" r:id="rId14"/>
    <p:sldId id="580" r:id="rId15"/>
    <p:sldId id="577" r:id="rId16"/>
    <p:sldId id="496" r:id="rId17"/>
    <p:sldId id="501" r:id="rId18"/>
    <p:sldId id="612" r:id="rId19"/>
    <p:sldId id="613" r:id="rId20"/>
    <p:sldId id="614" r:id="rId21"/>
    <p:sldId id="615" r:id="rId22"/>
    <p:sldId id="616" r:id="rId23"/>
    <p:sldId id="617" r:id="rId24"/>
    <p:sldId id="648" r:id="rId25"/>
    <p:sldId id="649" r:id="rId26"/>
    <p:sldId id="620" r:id="rId27"/>
    <p:sldId id="636" r:id="rId28"/>
    <p:sldId id="651" r:id="rId29"/>
    <p:sldId id="611" r:id="rId30"/>
  </p:sldIdLst>
  <p:sldSz cx="9144000" cy="6858000" type="screen4x3"/>
  <p:notesSz cx="6858000" cy="9144000"/>
  <p:defaultTextStyle>
    <a:defPPr>
      <a:defRPr lang="en-US"/>
    </a:defPPr>
    <a:lvl1pPr algn="l" rtl="0" fontAlgn="base">
      <a:spcBef>
        <a:spcPct val="0"/>
      </a:spcBef>
      <a:spcAft>
        <a:spcPct val="0"/>
      </a:spcAft>
      <a:defRPr sz="2400" b="1" kern="1200">
        <a:solidFill>
          <a:schemeClr val="tx1"/>
        </a:solidFill>
        <a:latin typeface="Times New Roman" pitchFamily="18" charset="0"/>
        <a:ea typeface="+mn-ea"/>
        <a:cs typeface="+mn-cs"/>
      </a:defRPr>
    </a:lvl1pPr>
    <a:lvl2pPr marL="457200" algn="l" rtl="0" fontAlgn="base">
      <a:spcBef>
        <a:spcPct val="0"/>
      </a:spcBef>
      <a:spcAft>
        <a:spcPct val="0"/>
      </a:spcAft>
      <a:defRPr sz="2400" b="1" kern="1200">
        <a:solidFill>
          <a:schemeClr val="tx1"/>
        </a:solidFill>
        <a:latin typeface="Times New Roman" pitchFamily="18" charset="0"/>
        <a:ea typeface="+mn-ea"/>
        <a:cs typeface="+mn-cs"/>
      </a:defRPr>
    </a:lvl2pPr>
    <a:lvl3pPr marL="914400" algn="l" rtl="0" fontAlgn="base">
      <a:spcBef>
        <a:spcPct val="0"/>
      </a:spcBef>
      <a:spcAft>
        <a:spcPct val="0"/>
      </a:spcAft>
      <a:defRPr sz="2400" b="1" kern="1200">
        <a:solidFill>
          <a:schemeClr val="tx1"/>
        </a:solidFill>
        <a:latin typeface="Times New Roman" pitchFamily="18" charset="0"/>
        <a:ea typeface="+mn-ea"/>
        <a:cs typeface="+mn-cs"/>
      </a:defRPr>
    </a:lvl3pPr>
    <a:lvl4pPr marL="1371600" algn="l" rtl="0" fontAlgn="base">
      <a:spcBef>
        <a:spcPct val="0"/>
      </a:spcBef>
      <a:spcAft>
        <a:spcPct val="0"/>
      </a:spcAft>
      <a:defRPr sz="2400" b="1" kern="1200">
        <a:solidFill>
          <a:schemeClr val="tx1"/>
        </a:solidFill>
        <a:latin typeface="Times New Roman" pitchFamily="18" charset="0"/>
        <a:ea typeface="+mn-ea"/>
        <a:cs typeface="+mn-cs"/>
      </a:defRPr>
    </a:lvl4pPr>
    <a:lvl5pPr marL="1828800" algn="l" rtl="0" fontAlgn="base">
      <a:spcBef>
        <a:spcPct val="0"/>
      </a:spcBef>
      <a:spcAft>
        <a:spcPct val="0"/>
      </a:spcAft>
      <a:defRPr sz="2400" b="1" kern="1200">
        <a:solidFill>
          <a:schemeClr val="tx1"/>
        </a:solidFill>
        <a:latin typeface="Times New Roman" pitchFamily="18" charset="0"/>
        <a:ea typeface="+mn-ea"/>
        <a:cs typeface="+mn-cs"/>
      </a:defRPr>
    </a:lvl5pPr>
    <a:lvl6pPr marL="2286000" algn="l" defTabSz="914400" rtl="0" eaLnBrk="1" latinLnBrk="0" hangingPunct="1">
      <a:defRPr sz="2400" b="1" kern="1200">
        <a:solidFill>
          <a:schemeClr val="tx1"/>
        </a:solidFill>
        <a:latin typeface="Times New Roman" pitchFamily="18" charset="0"/>
        <a:ea typeface="+mn-ea"/>
        <a:cs typeface="+mn-cs"/>
      </a:defRPr>
    </a:lvl6pPr>
    <a:lvl7pPr marL="2743200" algn="l" defTabSz="914400" rtl="0" eaLnBrk="1" latinLnBrk="0" hangingPunct="1">
      <a:defRPr sz="2400" b="1" kern="1200">
        <a:solidFill>
          <a:schemeClr val="tx1"/>
        </a:solidFill>
        <a:latin typeface="Times New Roman" pitchFamily="18" charset="0"/>
        <a:ea typeface="+mn-ea"/>
        <a:cs typeface="+mn-cs"/>
      </a:defRPr>
    </a:lvl7pPr>
    <a:lvl8pPr marL="3200400" algn="l" defTabSz="914400" rtl="0" eaLnBrk="1" latinLnBrk="0" hangingPunct="1">
      <a:defRPr sz="2400" b="1" kern="1200">
        <a:solidFill>
          <a:schemeClr val="tx1"/>
        </a:solidFill>
        <a:latin typeface="Times New Roman" pitchFamily="18" charset="0"/>
        <a:ea typeface="+mn-ea"/>
        <a:cs typeface="+mn-cs"/>
      </a:defRPr>
    </a:lvl8pPr>
    <a:lvl9pPr marL="3657600" algn="l" defTabSz="914400" rtl="0" eaLnBrk="1" latinLnBrk="0" hangingPunct="1">
      <a:defRPr sz="2400" b="1"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3792">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D5FF"/>
    <a:srgbClr val="FFCC99"/>
    <a:srgbClr val="336699"/>
    <a:srgbClr val="0DFFC0"/>
    <a:srgbClr val="FFFF99"/>
    <a:srgbClr val="FFFFCC"/>
    <a:srgbClr val="B7FFEC"/>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3" autoAdjust="0"/>
    <p:restoredTop sz="94627" autoAdjust="0"/>
  </p:normalViewPr>
  <p:slideViewPr>
    <p:cSldViewPr showGuides="1">
      <p:cViewPr varScale="1">
        <p:scale>
          <a:sx n="175" d="100"/>
          <a:sy n="175" d="100"/>
        </p:scale>
        <p:origin x="1374" y="138"/>
      </p:cViewPr>
      <p:guideLst>
        <p:guide orient="horz" pos="3792"/>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showGuides="1">
      <p:cViewPr varScale="1">
        <p:scale>
          <a:sx n="58" d="100"/>
          <a:sy n="58" d="100"/>
        </p:scale>
        <p:origin x="-1680" y="-6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1" Type="http://schemas.openxmlformats.org/officeDocument/2006/relationships/slide" Target="slides/slide1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B5BF3D-F7F4-44B1-AFFB-908976EF8317}" type="doc">
      <dgm:prSet loTypeId="urn:microsoft.com/office/officeart/2005/8/layout/venn1" loCatId="relationship" qsTypeId="urn:microsoft.com/office/officeart/2005/8/quickstyle/simple1" qsCatId="simple" csTypeId="urn:microsoft.com/office/officeart/2005/8/colors/accent1_2" csCatId="accent1"/>
      <dgm:spPr/>
    </dgm:pt>
    <dgm:pt modelId="{A47345FA-E3A5-4A34-A024-561B23F66F62}">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endParaRPr>
        </a:p>
      </dgm:t>
    </dgm:pt>
    <dgm:pt modelId="{A991294B-C69D-43DA-BED5-87001CEA038B}" type="parTrans" cxnId="{54BE86C6-8A17-40C0-B92D-347EFE98A97D}">
      <dgm:prSet/>
      <dgm:spPr/>
    </dgm:pt>
    <dgm:pt modelId="{88A6D45D-A3C0-4AD5-BBA3-5538457538D4}" type="sibTrans" cxnId="{54BE86C6-8A17-40C0-B92D-347EFE98A97D}">
      <dgm:prSet/>
      <dgm:spPr/>
    </dgm:pt>
    <dgm:pt modelId="{6372894B-29C5-4764-85EC-05A4E0266F9D}">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endParaRPr>
        </a:p>
      </dgm:t>
    </dgm:pt>
    <dgm:pt modelId="{62AAFD22-3912-4C36-AEF8-41AB360C4B4D}" type="parTrans" cxnId="{B6D2A007-6041-4446-B166-9108F0840025}">
      <dgm:prSet/>
      <dgm:spPr/>
    </dgm:pt>
    <dgm:pt modelId="{531450EF-5435-4E9D-B7B1-B3D164A139EC}" type="sibTrans" cxnId="{B6D2A007-6041-4446-B166-9108F0840025}">
      <dgm:prSet/>
      <dgm:spPr/>
    </dgm:pt>
    <dgm:pt modelId="{006744E6-D2A0-4B5C-81D0-10E8CE1D129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endParaRPr>
        </a:p>
      </dgm:t>
    </dgm:pt>
    <dgm:pt modelId="{3EED3495-3A0B-4AF3-843C-B9546DEB0C03}" type="parTrans" cxnId="{E50BFB5E-9DEA-46E5-8D0E-CD084E5019E1}">
      <dgm:prSet/>
      <dgm:spPr/>
    </dgm:pt>
    <dgm:pt modelId="{87CE7734-E7FF-4395-A906-767E51C449D9}" type="sibTrans" cxnId="{E50BFB5E-9DEA-46E5-8D0E-CD084E5019E1}">
      <dgm:prSet/>
      <dgm:spPr/>
    </dgm:pt>
    <dgm:pt modelId="{71A93F2F-9812-4077-AE5F-5EB24B24F3B4}" type="pres">
      <dgm:prSet presAssocID="{FEB5BF3D-F7F4-44B1-AFFB-908976EF8317}" presName="compositeShape" presStyleCnt="0">
        <dgm:presLayoutVars>
          <dgm:chMax val="7"/>
          <dgm:dir/>
          <dgm:resizeHandles val="exact"/>
        </dgm:presLayoutVars>
      </dgm:prSet>
      <dgm:spPr/>
    </dgm:pt>
    <dgm:pt modelId="{C0DDF99D-B983-4907-A89A-130636287F76}" type="pres">
      <dgm:prSet presAssocID="{A47345FA-E3A5-4A34-A024-561B23F66F62}" presName="circ1" presStyleLbl="vennNode1" presStyleIdx="0" presStyleCnt="3"/>
      <dgm:spPr/>
      <dgm:t>
        <a:bodyPr/>
        <a:lstStyle/>
        <a:p>
          <a:endParaRPr lang="en-US"/>
        </a:p>
      </dgm:t>
    </dgm:pt>
    <dgm:pt modelId="{7EF0E402-7D2E-409D-ADC0-54FDA84B53A5}" type="pres">
      <dgm:prSet presAssocID="{A47345FA-E3A5-4A34-A024-561B23F66F62}" presName="circ1Tx" presStyleLbl="revTx" presStyleIdx="0" presStyleCnt="0">
        <dgm:presLayoutVars>
          <dgm:chMax val="0"/>
          <dgm:chPref val="0"/>
          <dgm:bulletEnabled val="1"/>
        </dgm:presLayoutVars>
      </dgm:prSet>
      <dgm:spPr/>
      <dgm:t>
        <a:bodyPr/>
        <a:lstStyle/>
        <a:p>
          <a:endParaRPr lang="en-US"/>
        </a:p>
      </dgm:t>
    </dgm:pt>
    <dgm:pt modelId="{CBE9A23F-E0D3-44BB-8C80-7BDEDCF70A63}" type="pres">
      <dgm:prSet presAssocID="{6372894B-29C5-4764-85EC-05A4E0266F9D}" presName="circ2" presStyleLbl="vennNode1" presStyleIdx="1" presStyleCnt="3"/>
      <dgm:spPr/>
      <dgm:t>
        <a:bodyPr/>
        <a:lstStyle/>
        <a:p>
          <a:endParaRPr lang="en-US"/>
        </a:p>
      </dgm:t>
    </dgm:pt>
    <dgm:pt modelId="{7D068928-455B-413F-B7F2-16E206D3325D}" type="pres">
      <dgm:prSet presAssocID="{6372894B-29C5-4764-85EC-05A4E0266F9D}" presName="circ2Tx" presStyleLbl="revTx" presStyleIdx="0" presStyleCnt="0">
        <dgm:presLayoutVars>
          <dgm:chMax val="0"/>
          <dgm:chPref val="0"/>
          <dgm:bulletEnabled val="1"/>
        </dgm:presLayoutVars>
      </dgm:prSet>
      <dgm:spPr/>
      <dgm:t>
        <a:bodyPr/>
        <a:lstStyle/>
        <a:p>
          <a:endParaRPr lang="en-US"/>
        </a:p>
      </dgm:t>
    </dgm:pt>
    <dgm:pt modelId="{B34FD4D7-82EA-4A63-B036-A82CA695A1CF}" type="pres">
      <dgm:prSet presAssocID="{006744E6-D2A0-4B5C-81D0-10E8CE1D1293}" presName="circ3" presStyleLbl="vennNode1" presStyleIdx="2" presStyleCnt="3"/>
      <dgm:spPr/>
      <dgm:t>
        <a:bodyPr/>
        <a:lstStyle/>
        <a:p>
          <a:endParaRPr lang="en-US"/>
        </a:p>
      </dgm:t>
    </dgm:pt>
    <dgm:pt modelId="{76B59259-9309-400C-B904-2A4546FB7838}" type="pres">
      <dgm:prSet presAssocID="{006744E6-D2A0-4B5C-81D0-10E8CE1D1293}" presName="circ3Tx" presStyleLbl="revTx" presStyleIdx="0" presStyleCnt="0">
        <dgm:presLayoutVars>
          <dgm:chMax val="0"/>
          <dgm:chPref val="0"/>
          <dgm:bulletEnabled val="1"/>
        </dgm:presLayoutVars>
      </dgm:prSet>
      <dgm:spPr/>
      <dgm:t>
        <a:bodyPr/>
        <a:lstStyle/>
        <a:p>
          <a:endParaRPr lang="en-US"/>
        </a:p>
      </dgm:t>
    </dgm:pt>
  </dgm:ptLst>
  <dgm:cxnLst>
    <dgm:cxn modelId="{15639786-D8B7-4CCC-9A9B-27B5DDBF1791}" type="presOf" srcId="{006744E6-D2A0-4B5C-81D0-10E8CE1D1293}" destId="{76B59259-9309-400C-B904-2A4546FB7838}" srcOrd="1" destOrd="0" presId="urn:microsoft.com/office/officeart/2005/8/layout/venn1"/>
    <dgm:cxn modelId="{B6D2A007-6041-4446-B166-9108F0840025}" srcId="{FEB5BF3D-F7F4-44B1-AFFB-908976EF8317}" destId="{6372894B-29C5-4764-85EC-05A4E0266F9D}" srcOrd="1" destOrd="0" parTransId="{62AAFD22-3912-4C36-AEF8-41AB360C4B4D}" sibTransId="{531450EF-5435-4E9D-B7B1-B3D164A139EC}"/>
    <dgm:cxn modelId="{54BE86C6-8A17-40C0-B92D-347EFE98A97D}" srcId="{FEB5BF3D-F7F4-44B1-AFFB-908976EF8317}" destId="{A47345FA-E3A5-4A34-A024-561B23F66F62}" srcOrd="0" destOrd="0" parTransId="{A991294B-C69D-43DA-BED5-87001CEA038B}" sibTransId="{88A6D45D-A3C0-4AD5-BBA3-5538457538D4}"/>
    <dgm:cxn modelId="{F45B334C-C8B6-48DD-B690-7BFF83E45FFD}" type="presOf" srcId="{FEB5BF3D-F7F4-44B1-AFFB-908976EF8317}" destId="{71A93F2F-9812-4077-AE5F-5EB24B24F3B4}" srcOrd="0" destOrd="0" presId="urn:microsoft.com/office/officeart/2005/8/layout/venn1"/>
    <dgm:cxn modelId="{F34245FF-3594-4729-9320-10A6A4DF3EAF}" type="presOf" srcId="{6372894B-29C5-4764-85EC-05A4E0266F9D}" destId="{7D068928-455B-413F-B7F2-16E206D3325D}" srcOrd="1" destOrd="0" presId="urn:microsoft.com/office/officeart/2005/8/layout/venn1"/>
    <dgm:cxn modelId="{6917C182-42DC-485B-857D-695CEA4D5F8F}" type="presOf" srcId="{A47345FA-E3A5-4A34-A024-561B23F66F62}" destId="{C0DDF99D-B983-4907-A89A-130636287F76}" srcOrd="0" destOrd="0" presId="urn:microsoft.com/office/officeart/2005/8/layout/venn1"/>
    <dgm:cxn modelId="{62C9ED8B-60C2-4B84-9B24-19B0F5C893C8}" type="presOf" srcId="{A47345FA-E3A5-4A34-A024-561B23F66F62}" destId="{7EF0E402-7D2E-409D-ADC0-54FDA84B53A5}" srcOrd="1" destOrd="0" presId="urn:microsoft.com/office/officeart/2005/8/layout/venn1"/>
    <dgm:cxn modelId="{1BEADD8E-19FF-47F2-9AE9-C8EF9F69FFC7}" type="presOf" srcId="{6372894B-29C5-4764-85EC-05A4E0266F9D}" destId="{CBE9A23F-E0D3-44BB-8C80-7BDEDCF70A63}" srcOrd="0" destOrd="0" presId="urn:microsoft.com/office/officeart/2005/8/layout/venn1"/>
    <dgm:cxn modelId="{71C97E2B-41BA-4AA3-9065-25ACB6F1A036}" type="presOf" srcId="{006744E6-D2A0-4B5C-81D0-10E8CE1D1293}" destId="{B34FD4D7-82EA-4A63-B036-A82CA695A1CF}" srcOrd="0" destOrd="0" presId="urn:microsoft.com/office/officeart/2005/8/layout/venn1"/>
    <dgm:cxn modelId="{E50BFB5E-9DEA-46E5-8D0E-CD084E5019E1}" srcId="{FEB5BF3D-F7F4-44B1-AFFB-908976EF8317}" destId="{006744E6-D2A0-4B5C-81D0-10E8CE1D1293}" srcOrd="2" destOrd="0" parTransId="{3EED3495-3A0B-4AF3-843C-B9546DEB0C03}" sibTransId="{87CE7734-E7FF-4395-A906-767E51C449D9}"/>
    <dgm:cxn modelId="{8A78DF8D-E67A-43C5-80B0-BE7151D9F5A8}" type="presParOf" srcId="{71A93F2F-9812-4077-AE5F-5EB24B24F3B4}" destId="{C0DDF99D-B983-4907-A89A-130636287F76}" srcOrd="0" destOrd="0" presId="urn:microsoft.com/office/officeart/2005/8/layout/venn1"/>
    <dgm:cxn modelId="{E33229DA-E3E4-441F-A0B0-1BD3B321BB3F}" type="presParOf" srcId="{71A93F2F-9812-4077-AE5F-5EB24B24F3B4}" destId="{7EF0E402-7D2E-409D-ADC0-54FDA84B53A5}" srcOrd="1" destOrd="0" presId="urn:microsoft.com/office/officeart/2005/8/layout/venn1"/>
    <dgm:cxn modelId="{E18B6D26-1B8E-4264-91C6-72AB815ED1C5}" type="presParOf" srcId="{71A93F2F-9812-4077-AE5F-5EB24B24F3B4}" destId="{CBE9A23F-E0D3-44BB-8C80-7BDEDCF70A63}" srcOrd="2" destOrd="0" presId="urn:microsoft.com/office/officeart/2005/8/layout/venn1"/>
    <dgm:cxn modelId="{08FE794B-41BD-43C4-9D09-4AB58A0BBC3A}" type="presParOf" srcId="{71A93F2F-9812-4077-AE5F-5EB24B24F3B4}" destId="{7D068928-455B-413F-B7F2-16E206D3325D}" srcOrd="3" destOrd="0" presId="urn:microsoft.com/office/officeart/2005/8/layout/venn1"/>
    <dgm:cxn modelId="{A175DFC4-EAB4-48EE-BD1A-BDE054642071}" type="presParOf" srcId="{71A93F2F-9812-4077-AE5F-5EB24B24F3B4}" destId="{B34FD4D7-82EA-4A63-B036-A82CA695A1CF}" srcOrd="4" destOrd="0" presId="urn:microsoft.com/office/officeart/2005/8/layout/venn1"/>
    <dgm:cxn modelId="{995E5D41-2FB1-443E-9AF3-66C398E5801B}" type="presParOf" srcId="{71A93F2F-9812-4077-AE5F-5EB24B24F3B4}" destId="{76B59259-9309-400C-B904-2A4546FB7838}"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FF1CDC2-2E5C-4A7A-80DD-46D59C0AD5EB}" type="doc">
      <dgm:prSet loTypeId="urn:microsoft.com/office/officeart/2005/8/layout/venn1" loCatId="relationship" qsTypeId="urn:microsoft.com/office/officeart/2005/8/quickstyle/simple1" qsCatId="simple" csTypeId="urn:microsoft.com/office/officeart/2005/8/colors/accent1_2" csCatId="accent1"/>
      <dgm:spPr/>
    </dgm:pt>
    <dgm:pt modelId="{0F4B61F1-EA09-4221-B5F2-EBBB22B6880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endParaRPr>
        </a:p>
      </dgm:t>
    </dgm:pt>
    <dgm:pt modelId="{8C9F53C7-6A39-49AD-8CC0-3E5500457A5C}" type="parTrans" cxnId="{DB300EB5-6D1D-4863-9CA0-FA78E9D9143A}">
      <dgm:prSet/>
      <dgm:spPr/>
    </dgm:pt>
    <dgm:pt modelId="{7E281CD5-F01A-43AD-A955-B5498DC07CE4}" type="sibTrans" cxnId="{DB300EB5-6D1D-4863-9CA0-FA78E9D9143A}">
      <dgm:prSet/>
      <dgm:spPr/>
    </dgm:pt>
    <dgm:pt modelId="{9B9637DB-C033-464C-9832-E9B06D82F515}">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endParaRPr>
        </a:p>
      </dgm:t>
    </dgm:pt>
    <dgm:pt modelId="{15FED7BF-EBF4-4AF1-9299-1C56A7C256B9}" type="parTrans" cxnId="{488994AB-DA46-4E03-917F-52EA155862FC}">
      <dgm:prSet/>
      <dgm:spPr/>
    </dgm:pt>
    <dgm:pt modelId="{335C3609-C9CE-4E12-B66B-9764F401B63D}" type="sibTrans" cxnId="{488994AB-DA46-4E03-917F-52EA155862FC}">
      <dgm:prSet/>
      <dgm:spPr/>
    </dgm:pt>
    <dgm:pt modelId="{7285B834-23EC-4A68-88CC-F399490894C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b="0" i="0" u="none" strike="noStrike" cap="none" normalizeH="0" baseline="0" dirty="0" smtClean="0">
            <a:ln>
              <a:noFill/>
            </a:ln>
            <a:solidFill>
              <a:schemeClr val="tx1"/>
            </a:solidFill>
            <a:effectLst/>
            <a:latin typeface="Times New Roman" pitchFamily="18" charset="0"/>
          </a:endParaRPr>
        </a:p>
      </dgm:t>
    </dgm:pt>
    <dgm:pt modelId="{FA7B103E-50EE-41B7-A5E6-EC44B1B9B560}" type="parTrans" cxnId="{CC786B88-2205-4C85-8257-BE98A2CC258D}">
      <dgm:prSet/>
      <dgm:spPr/>
    </dgm:pt>
    <dgm:pt modelId="{1EFC4DAA-3B4F-41DE-B16A-1F6E157E6F8F}" type="sibTrans" cxnId="{CC786B88-2205-4C85-8257-BE98A2CC258D}">
      <dgm:prSet/>
      <dgm:spPr/>
    </dgm:pt>
    <dgm:pt modelId="{9EEE992E-E8DF-4440-8C76-4D1CE41BFD7E}" type="pres">
      <dgm:prSet presAssocID="{DFF1CDC2-2E5C-4A7A-80DD-46D59C0AD5EB}" presName="compositeShape" presStyleCnt="0">
        <dgm:presLayoutVars>
          <dgm:chMax val="7"/>
          <dgm:dir/>
          <dgm:resizeHandles val="exact"/>
        </dgm:presLayoutVars>
      </dgm:prSet>
      <dgm:spPr/>
    </dgm:pt>
    <dgm:pt modelId="{F1DBB315-EF3F-4C0C-83AB-FB77BCABC2BB}" type="pres">
      <dgm:prSet presAssocID="{0F4B61F1-EA09-4221-B5F2-EBBB22B6880F}" presName="circ1" presStyleLbl="vennNode1" presStyleIdx="0" presStyleCnt="3"/>
      <dgm:spPr/>
      <dgm:t>
        <a:bodyPr/>
        <a:lstStyle/>
        <a:p>
          <a:endParaRPr lang="en-US"/>
        </a:p>
      </dgm:t>
    </dgm:pt>
    <dgm:pt modelId="{FC18ACA8-9BAF-4107-ACEB-142A39DF50D5}" type="pres">
      <dgm:prSet presAssocID="{0F4B61F1-EA09-4221-B5F2-EBBB22B6880F}" presName="circ1Tx" presStyleLbl="revTx" presStyleIdx="0" presStyleCnt="0">
        <dgm:presLayoutVars>
          <dgm:chMax val="0"/>
          <dgm:chPref val="0"/>
          <dgm:bulletEnabled val="1"/>
        </dgm:presLayoutVars>
      </dgm:prSet>
      <dgm:spPr/>
      <dgm:t>
        <a:bodyPr/>
        <a:lstStyle/>
        <a:p>
          <a:endParaRPr lang="en-US"/>
        </a:p>
      </dgm:t>
    </dgm:pt>
    <dgm:pt modelId="{36852E12-C9C5-40D5-ADCC-5AD5F2E6F3F2}" type="pres">
      <dgm:prSet presAssocID="{9B9637DB-C033-464C-9832-E9B06D82F515}" presName="circ2" presStyleLbl="vennNode1" presStyleIdx="1" presStyleCnt="3"/>
      <dgm:spPr/>
      <dgm:t>
        <a:bodyPr/>
        <a:lstStyle/>
        <a:p>
          <a:endParaRPr lang="en-US"/>
        </a:p>
      </dgm:t>
    </dgm:pt>
    <dgm:pt modelId="{BE062592-C14E-4549-8732-D1EBB0F32610}" type="pres">
      <dgm:prSet presAssocID="{9B9637DB-C033-464C-9832-E9B06D82F515}" presName="circ2Tx" presStyleLbl="revTx" presStyleIdx="0" presStyleCnt="0">
        <dgm:presLayoutVars>
          <dgm:chMax val="0"/>
          <dgm:chPref val="0"/>
          <dgm:bulletEnabled val="1"/>
        </dgm:presLayoutVars>
      </dgm:prSet>
      <dgm:spPr/>
      <dgm:t>
        <a:bodyPr/>
        <a:lstStyle/>
        <a:p>
          <a:endParaRPr lang="en-US"/>
        </a:p>
      </dgm:t>
    </dgm:pt>
    <dgm:pt modelId="{DF25D595-921E-4D51-A166-E4E2BFB0F06F}" type="pres">
      <dgm:prSet presAssocID="{7285B834-23EC-4A68-88CC-F399490894C8}" presName="circ3" presStyleLbl="vennNode1" presStyleIdx="2" presStyleCnt="3"/>
      <dgm:spPr/>
      <dgm:t>
        <a:bodyPr/>
        <a:lstStyle/>
        <a:p>
          <a:endParaRPr lang="en-US"/>
        </a:p>
      </dgm:t>
    </dgm:pt>
    <dgm:pt modelId="{6749C276-06B1-4E99-B588-B8505611ACF0}" type="pres">
      <dgm:prSet presAssocID="{7285B834-23EC-4A68-88CC-F399490894C8}" presName="circ3Tx" presStyleLbl="revTx" presStyleIdx="0" presStyleCnt="0">
        <dgm:presLayoutVars>
          <dgm:chMax val="0"/>
          <dgm:chPref val="0"/>
          <dgm:bulletEnabled val="1"/>
        </dgm:presLayoutVars>
      </dgm:prSet>
      <dgm:spPr/>
      <dgm:t>
        <a:bodyPr/>
        <a:lstStyle/>
        <a:p>
          <a:endParaRPr lang="en-US"/>
        </a:p>
      </dgm:t>
    </dgm:pt>
  </dgm:ptLst>
  <dgm:cxnLst>
    <dgm:cxn modelId="{19FE3708-DB00-446A-93CA-3E9526839F0E}" type="presOf" srcId="{0F4B61F1-EA09-4221-B5F2-EBBB22B6880F}" destId="{FC18ACA8-9BAF-4107-ACEB-142A39DF50D5}" srcOrd="1" destOrd="0" presId="urn:microsoft.com/office/officeart/2005/8/layout/venn1"/>
    <dgm:cxn modelId="{488994AB-DA46-4E03-917F-52EA155862FC}" srcId="{DFF1CDC2-2E5C-4A7A-80DD-46D59C0AD5EB}" destId="{9B9637DB-C033-464C-9832-E9B06D82F515}" srcOrd="1" destOrd="0" parTransId="{15FED7BF-EBF4-4AF1-9299-1C56A7C256B9}" sibTransId="{335C3609-C9CE-4E12-B66B-9764F401B63D}"/>
    <dgm:cxn modelId="{5A3B0642-215B-41E7-B4FA-6F6EAE84E3AF}" type="presOf" srcId="{9B9637DB-C033-464C-9832-E9B06D82F515}" destId="{36852E12-C9C5-40D5-ADCC-5AD5F2E6F3F2}" srcOrd="0" destOrd="0" presId="urn:microsoft.com/office/officeart/2005/8/layout/venn1"/>
    <dgm:cxn modelId="{FB693806-942F-46E2-93D2-1AE3B7119BF9}" type="presOf" srcId="{7285B834-23EC-4A68-88CC-F399490894C8}" destId="{6749C276-06B1-4E99-B588-B8505611ACF0}" srcOrd="1" destOrd="0" presId="urn:microsoft.com/office/officeart/2005/8/layout/venn1"/>
    <dgm:cxn modelId="{DB300EB5-6D1D-4863-9CA0-FA78E9D9143A}" srcId="{DFF1CDC2-2E5C-4A7A-80DD-46D59C0AD5EB}" destId="{0F4B61F1-EA09-4221-B5F2-EBBB22B6880F}" srcOrd="0" destOrd="0" parTransId="{8C9F53C7-6A39-49AD-8CC0-3E5500457A5C}" sibTransId="{7E281CD5-F01A-43AD-A955-B5498DC07CE4}"/>
    <dgm:cxn modelId="{7BC4B174-8DBB-4B99-BFB5-5EA1C9CD1A68}" type="presOf" srcId="{0F4B61F1-EA09-4221-B5F2-EBBB22B6880F}" destId="{F1DBB315-EF3F-4C0C-83AB-FB77BCABC2BB}" srcOrd="0" destOrd="0" presId="urn:microsoft.com/office/officeart/2005/8/layout/venn1"/>
    <dgm:cxn modelId="{CC786B88-2205-4C85-8257-BE98A2CC258D}" srcId="{DFF1CDC2-2E5C-4A7A-80DD-46D59C0AD5EB}" destId="{7285B834-23EC-4A68-88CC-F399490894C8}" srcOrd="2" destOrd="0" parTransId="{FA7B103E-50EE-41B7-A5E6-EC44B1B9B560}" sibTransId="{1EFC4DAA-3B4F-41DE-B16A-1F6E157E6F8F}"/>
    <dgm:cxn modelId="{1124AD1A-CEE8-44B0-8B53-41B27DB9DD9A}" type="presOf" srcId="{9B9637DB-C033-464C-9832-E9B06D82F515}" destId="{BE062592-C14E-4549-8732-D1EBB0F32610}" srcOrd="1" destOrd="0" presId="urn:microsoft.com/office/officeart/2005/8/layout/venn1"/>
    <dgm:cxn modelId="{80B0C536-BBD1-41C0-B27F-B13431452FF6}" type="presOf" srcId="{DFF1CDC2-2E5C-4A7A-80DD-46D59C0AD5EB}" destId="{9EEE992E-E8DF-4440-8C76-4D1CE41BFD7E}" srcOrd="0" destOrd="0" presId="urn:microsoft.com/office/officeart/2005/8/layout/venn1"/>
    <dgm:cxn modelId="{5B957602-7387-4299-B3E3-EC6FB9E90874}" type="presOf" srcId="{7285B834-23EC-4A68-88CC-F399490894C8}" destId="{DF25D595-921E-4D51-A166-E4E2BFB0F06F}" srcOrd="0" destOrd="0" presId="urn:microsoft.com/office/officeart/2005/8/layout/venn1"/>
    <dgm:cxn modelId="{FE4AD1FA-173C-427C-81DC-3F57F3F4FBE5}" type="presParOf" srcId="{9EEE992E-E8DF-4440-8C76-4D1CE41BFD7E}" destId="{F1DBB315-EF3F-4C0C-83AB-FB77BCABC2BB}" srcOrd="0" destOrd="0" presId="urn:microsoft.com/office/officeart/2005/8/layout/venn1"/>
    <dgm:cxn modelId="{77B0DC41-8895-491C-88A2-63F29B5C44EB}" type="presParOf" srcId="{9EEE992E-E8DF-4440-8C76-4D1CE41BFD7E}" destId="{FC18ACA8-9BAF-4107-ACEB-142A39DF50D5}" srcOrd="1" destOrd="0" presId="urn:microsoft.com/office/officeart/2005/8/layout/venn1"/>
    <dgm:cxn modelId="{4DCFEEA1-FB44-443D-90BB-5CFFFA54A432}" type="presParOf" srcId="{9EEE992E-E8DF-4440-8C76-4D1CE41BFD7E}" destId="{36852E12-C9C5-40D5-ADCC-5AD5F2E6F3F2}" srcOrd="2" destOrd="0" presId="urn:microsoft.com/office/officeart/2005/8/layout/venn1"/>
    <dgm:cxn modelId="{1B0D40BF-AF5E-4676-B64E-5DD8F5C24C89}" type="presParOf" srcId="{9EEE992E-E8DF-4440-8C76-4D1CE41BFD7E}" destId="{BE062592-C14E-4549-8732-D1EBB0F32610}" srcOrd="3" destOrd="0" presId="urn:microsoft.com/office/officeart/2005/8/layout/venn1"/>
    <dgm:cxn modelId="{4A06E4F8-7149-4E3F-BB19-E030645BE007}" type="presParOf" srcId="{9EEE992E-E8DF-4440-8C76-4D1CE41BFD7E}" destId="{DF25D595-921E-4D51-A166-E4E2BFB0F06F}" srcOrd="4" destOrd="0" presId="urn:microsoft.com/office/officeart/2005/8/layout/venn1"/>
    <dgm:cxn modelId="{D5FE14E6-6099-4F72-863E-DA21F1A9EB42}" type="presParOf" srcId="{9EEE992E-E8DF-4440-8C76-4D1CE41BFD7E}" destId="{6749C276-06B1-4E99-B588-B8505611ACF0}"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DDF99D-B983-4907-A89A-130636287F76}">
      <dsp:nvSpPr>
        <dsp:cNvPr id="0" name=""/>
        <dsp:cNvSpPr/>
      </dsp:nvSpPr>
      <dsp:spPr>
        <a:xfrm>
          <a:off x="740792" y="94125"/>
          <a:ext cx="1947415" cy="1947415"/>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6000" b="0" i="0" u="none" strike="noStrike" kern="1200" cap="none" normalizeH="0" baseline="0" dirty="0" smtClean="0">
            <a:ln>
              <a:noFill/>
            </a:ln>
            <a:solidFill>
              <a:schemeClr val="tx1"/>
            </a:solidFill>
            <a:effectLst/>
            <a:latin typeface="Times New Roman" pitchFamily="18" charset="0"/>
          </a:endParaRPr>
        </a:p>
      </dsp:txBody>
      <dsp:txXfrm>
        <a:off x="1000447" y="434922"/>
        <a:ext cx="1428104" cy="876336"/>
      </dsp:txXfrm>
    </dsp:sp>
    <dsp:sp modelId="{CBE9A23F-E0D3-44BB-8C80-7BDEDCF70A63}">
      <dsp:nvSpPr>
        <dsp:cNvPr id="0" name=""/>
        <dsp:cNvSpPr/>
      </dsp:nvSpPr>
      <dsp:spPr>
        <a:xfrm>
          <a:off x="1443484" y="1311259"/>
          <a:ext cx="1947415" cy="1947415"/>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6500" b="0" i="0" u="none" strike="noStrike" kern="1200" cap="none" normalizeH="0" baseline="0" dirty="0" smtClean="0">
            <a:ln>
              <a:noFill/>
            </a:ln>
            <a:solidFill>
              <a:schemeClr val="tx1"/>
            </a:solidFill>
            <a:effectLst/>
            <a:latin typeface="Times New Roman" pitchFamily="18" charset="0"/>
          </a:endParaRPr>
        </a:p>
      </dsp:txBody>
      <dsp:txXfrm>
        <a:off x="2039069" y="1814341"/>
        <a:ext cx="1168449" cy="1071078"/>
      </dsp:txXfrm>
    </dsp:sp>
    <dsp:sp modelId="{B34FD4D7-82EA-4A63-B036-A82CA695A1CF}">
      <dsp:nvSpPr>
        <dsp:cNvPr id="0" name=""/>
        <dsp:cNvSpPr/>
      </dsp:nvSpPr>
      <dsp:spPr>
        <a:xfrm>
          <a:off x="38100" y="1311259"/>
          <a:ext cx="1947415" cy="1947415"/>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6500" b="0" i="0" u="none" strike="noStrike" kern="1200" cap="none" normalizeH="0" baseline="0" dirty="0" smtClean="0">
            <a:ln>
              <a:noFill/>
            </a:ln>
            <a:solidFill>
              <a:schemeClr val="tx1"/>
            </a:solidFill>
            <a:effectLst/>
            <a:latin typeface="Times New Roman" pitchFamily="18" charset="0"/>
          </a:endParaRPr>
        </a:p>
      </dsp:txBody>
      <dsp:txXfrm>
        <a:off x="221481" y="1814341"/>
        <a:ext cx="1168449" cy="10710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DBB315-EF3F-4C0C-83AB-FB77BCABC2BB}">
      <dsp:nvSpPr>
        <dsp:cNvPr id="0" name=""/>
        <dsp:cNvSpPr/>
      </dsp:nvSpPr>
      <dsp:spPr>
        <a:xfrm>
          <a:off x="549592" y="30479"/>
          <a:ext cx="1463040" cy="1463040"/>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4500" b="0" i="0" u="none" strike="noStrike" kern="1200" cap="none" normalizeH="0" baseline="0" dirty="0" smtClean="0">
            <a:ln>
              <a:noFill/>
            </a:ln>
            <a:solidFill>
              <a:schemeClr val="tx1"/>
            </a:solidFill>
            <a:effectLst/>
            <a:latin typeface="Times New Roman" pitchFamily="18" charset="0"/>
          </a:endParaRPr>
        </a:p>
      </dsp:txBody>
      <dsp:txXfrm>
        <a:off x="744664" y="286511"/>
        <a:ext cx="1072896" cy="658368"/>
      </dsp:txXfrm>
    </dsp:sp>
    <dsp:sp modelId="{36852E12-C9C5-40D5-ADCC-5AD5F2E6F3F2}">
      <dsp:nvSpPr>
        <dsp:cNvPr id="0" name=""/>
        <dsp:cNvSpPr/>
      </dsp:nvSpPr>
      <dsp:spPr>
        <a:xfrm>
          <a:off x="1077506" y="944880"/>
          <a:ext cx="1463040" cy="1463040"/>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5500" b="0" i="0" u="none" strike="noStrike" kern="1200" cap="none" normalizeH="0" baseline="0" dirty="0" smtClean="0">
            <a:ln>
              <a:noFill/>
            </a:ln>
            <a:solidFill>
              <a:schemeClr val="tx1"/>
            </a:solidFill>
            <a:effectLst/>
            <a:latin typeface="Times New Roman" pitchFamily="18" charset="0"/>
          </a:endParaRPr>
        </a:p>
      </dsp:txBody>
      <dsp:txXfrm>
        <a:off x="1524952" y="1322831"/>
        <a:ext cx="877824" cy="804672"/>
      </dsp:txXfrm>
    </dsp:sp>
    <dsp:sp modelId="{DF25D595-921E-4D51-A166-E4E2BFB0F06F}">
      <dsp:nvSpPr>
        <dsp:cNvPr id="0" name=""/>
        <dsp:cNvSpPr/>
      </dsp:nvSpPr>
      <dsp:spPr>
        <a:xfrm>
          <a:off x="21678" y="944880"/>
          <a:ext cx="1463040" cy="1463040"/>
        </a:xfrm>
        <a:prstGeom prst="ellipse">
          <a:avLst/>
        </a:prstGeom>
        <a:solidFill>
          <a:schemeClr val="accent1">
            <a:alpha val="50000"/>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5500" b="0" i="0" u="none" strike="noStrike" kern="1200" cap="none" normalizeH="0" baseline="0" dirty="0" smtClean="0">
            <a:ln>
              <a:noFill/>
            </a:ln>
            <a:solidFill>
              <a:schemeClr val="tx1"/>
            </a:solidFill>
            <a:effectLst/>
            <a:latin typeface="Times New Roman" pitchFamily="18" charset="0"/>
          </a:endParaRPr>
        </a:p>
      </dsp:txBody>
      <dsp:txXfrm>
        <a:off x="159448" y="1322831"/>
        <a:ext cx="877824" cy="80467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926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b="0"/>
            </a:lvl1pPr>
          </a:lstStyle>
          <a:p>
            <a:pPr>
              <a:defRPr/>
            </a:pPr>
            <a:endParaRPr lang="en-US" dirty="0"/>
          </a:p>
        </p:txBody>
      </p:sp>
      <p:sp>
        <p:nvSpPr>
          <p:cNvPr id="139267"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b="0"/>
            </a:lvl1pPr>
          </a:lstStyle>
          <a:p>
            <a:pPr>
              <a:defRPr/>
            </a:pPr>
            <a:endParaRPr lang="en-US" dirty="0"/>
          </a:p>
        </p:txBody>
      </p:sp>
      <p:sp>
        <p:nvSpPr>
          <p:cNvPr id="348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39269"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0"/>
            <a:r>
              <a:rPr lang="en-US" noProof="0" smtClean="0"/>
              <a:t>Second level</a:t>
            </a:r>
          </a:p>
          <a:p>
            <a:pPr lvl="0"/>
            <a:r>
              <a:rPr lang="en-US" noProof="0" smtClean="0"/>
              <a:t>Third level</a:t>
            </a:r>
          </a:p>
          <a:p>
            <a:pPr lvl="0"/>
            <a:r>
              <a:rPr lang="en-US" noProof="0" smtClean="0"/>
              <a:t>Fourth level</a:t>
            </a:r>
          </a:p>
          <a:p>
            <a:pPr lvl="0"/>
            <a:r>
              <a:rPr lang="en-US" noProof="0" smtClean="0"/>
              <a:t>Fifth level</a:t>
            </a:r>
          </a:p>
        </p:txBody>
      </p:sp>
      <p:sp>
        <p:nvSpPr>
          <p:cNvPr id="139270"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b="0"/>
            </a:lvl1pPr>
          </a:lstStyle>
          <a:p>
            <a:pPr>
              <a:defRPr/>
            </a:pPr>
            <a:endParaRPr lang="en-US" dirty="0"/>
          </a:p>
        </p:txBody>
      </p:sp>
      <p:sp>
        <p:nvSpPr>
          <p:cNvPr id="139271"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b="0"/>
            </a:lvl1pPr>
          </a:lstStyle>
          <a:p>
            <a:pPr>
              <a:defRPr/>
            </a:pPr>
            <a:fld id="{99D7D4BE-4333-40D4-A3DE-9AB0858093C7}" type="slidenum">
              <a:rPr lang="en-US"/>
              <a:pPr>
                <a:defRPr/>
              </a:pPr>
              <a:t>‹#›</a:t>
            </a:fld>
            <a:endParaRPr lang="en-US" dirty="0"/>
          </a:p>
        </p:txBody>
      </p:sp>
    </p:spTree>
    <p:extLst>
      <p:ext uri="{BB962C8B-B14F-4D97-AF65-F5344CB8AC3E}">
        <p14:creationId xmlns:p14="http://schemas.microsoft.com/office/powerpoint/2010/main" val="206695494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742950" indent="-285750" algn="l" rtl="0" eaLnBrk="0" fontAlgn="base" hangingPunct="0">
      <a:spcBef>
        <a:spcPct val="30000"/>
      </a:spcBef>
      <a:spcAft>
        <a:spcPct val="0"/>
      </a:spcAft>
      <a:defRPr sz="1200" kern="1200">
        <a:solidFill>
          <a:schemeClr val="tx1"/>
        </a:solidFill>
        <a:latin typeface="Arial" charset="0"/>
        <a:ea typeface="+mn-ea"/>
        <a:cs typeface="+mn-cs"/>
      </a:defRPr>
    </a:lvl2pPr>
    <a:lvl3pPr marL="1143000" indent="-228600" algn="l" rtl="0" eaLnBrk="0" fontAlgn="base" hangingPunct="0">
      <a:spcBef>
        <a:spcPct val="30000"/>
      </a:spcBef>
      <a:spcAft>
        <a:spcPct val="0"/>
      </a:spcAft>
      <a:defRPr sz="1200" kern="1200">
        <a:solidFill>
          <a:schemeClr val="tx1"/>
        </a:solidFill>
        <a:latin typeface="Arial" charset="0"/>
        <a:ea typeface="+mn-ea"/>
        <a:cs typeface="+mn-cs"/>
      </a:defRPr>
    </a:lvl3pPr>
    <a:lvl4pPr marL="1600200" indent="-228600" algn="l" rtl="0" eaLnBrk="0" fontAlgn="base" hangingPunct="0">
      <a:spcBef>
        <a:spcPct val="30000"/>
      </a:spcBef>
      <a:spcAft>
        <a:spcPct val="0"/>
      </a:spcAft>
      <a:defRPr sz="1200" kern="1200">
        <a:solidFill>
          <a:schemeClr val="tx1"/>
        </a:solidFill>
        <a:latin typeface="Arial" charset="0"/>
        <a:ea typeface="+mn-ea"/>
        <a:cs typeface="+mn-cs"/>
      </a:defRPr>
    </a:lvl4pPr>
    <a:lvl5pPr marL="2057400" indent="-2286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fld id="{CE52BD76-8AB1-4826-9011-021294A7076D}" type="slidenum">
              <a:rPr lang="en-US" sz="1200" b="0" smtClean="0"/>
              <a:pPr/>
              <a:t>7</a:t>
            </a:fld>
            <a:endParaRPr lang="en-US" sz="1200" b="0" dirty="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fld id="{CE52BD76-8AB1-4826-9011-021294A7076D}" type="slidenum">
              <a:rPr lang="en-US" sz="1200" b="0" smtClean="0"/>
              <a:pPr/>
              <a:t>8</a:t>
            </a:fld>
            <a:endParaRPr lang="en-US" sz="1200" b="0" dirty="0" smtClean="0"/>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fld id="{46705BAE-FE57-44D1-B228-53B5D02B1B2B}" type="slidenum">
              <a:rPr lang="en-US" sz="1200" b="0" smtClean="0"/>
              <a:pPr/>
              <a:t>10</a:t>
            </a:fld>
            <a:endParaRPr lang="en-US" sz="1200" b="0" dirty="0" smtClean="0"/>
          </a:p>
        </p:txBody>
      </p:sp>
      <p:sp>
        <p:nvSpPr>
          <p:cNvPr id="37891" name="Rectangle 2"/>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892" name="Rectangle 3"/>
          <p:cNvSpPr>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49" tIns="0" rIns="19049" bIns="0" anchor="b"/>
          <a:lstStyle/>
          <a:p>
            <a:pPr algn="r" eaLnBrk="0" hangingPunct="0"/>
            <a:r>
              <a:rPr lang="en-US" sz="1000" b="0" i="1" dirty="0"/>
              <a:t>23</a:t>
            </a:r>
          </a:p>
        </p:txBody>
      </p:sp>
      <p:sp>
        <p:nvSpPr>
          <p:cNvPr id="37893" name="Rectangle 4"/>
          <p:cNvSpPr>
            <a:spLocks noChangeArrowheads="1"/>
          </p:cNvSpPr>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894" name="Rectangle 5"/>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37895" name="Rectangle 6"/>
          <p:cNvSpPr>
            <a:spLocks noGrp="1" noChangeArrowheads="1"/>
          </p:cNvSpPr>
          <p:nvPr>
            <p:ph type="body" idx="1"/>
          </p:nvPr>
        </p:nvSpPr>
        <p:spPr>
          <a:noFill/>
        </p:spPr>
        <p:txBody>
          <a:bodyPr lIns="90483" tIns="44448" rIns="90483" bIns="44448"/>
          <a:lstStyle/>
          <a:p>
            <a:endParaRPr lang="en-US" dirty="0" smtClean="0"/>
          </a:p>
        </p:txBody>
      </p:sp>
      <p:sp>
        <p:nvSpPr>
          <p:cNvPr id="37896" name="Rectangle 7"/>
          <p:cNvSpPr>
            <a:spLocks noGrp="1" noRot="1" noChangeAspect="1" noChangeArrowheads="1" noTextEdit="1"/>
          </p:cNvSpPr>
          <p:nvPr>
            <p:ph type="sldImg"/>
          </p:nvPr>
        </p:nvSpPr>
        <p:spPr>
          <a:ln w="12700" cap="flat">
            <a:solidFill>
              <a:schemeClr val="tx1"/>
            </a:solidFill>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fld id="{959CB5CA-FA14-4BAA-B02A-7CCB86256680}" type="slidenum">
              <a:rPr lang="en-US" sz="1200" b="0" smtClean="0"/>
              <a:pPr/>
              <a:t>11</a:t>
            </a:fld>
            <a:endParaRPr lang="en-US" sz="1200" b="0" dirty="0"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r>
              <a:rPr lang="en-US" dirty="0" smtClean="0"/>
              <a:t>Inbound logistics:  receiving and distributing inputs.  Material handling, warehousing, scheduling etc</a:t>
            </a:r>
          </a:p>
          <a:p>
            <a:r>
              <a:rPr lang="en-US" dirty="0" smtClean="0"/>
              <a:t>Operations/Production:  all activities associated with transforming inputs into final product.  </a:t>
            </a:r>
          </a:p>
          <a:p>
            <a:r>
              <a:rPr lang="en-US" dirty="0" smtClean="0"/>
              <a:t>Outbound logistics:  storing and distributing the product.  Warehousing finished goods, order processing etc.</a:t>
            </a:r>
          </a:p>
          <a:p>
            <a:r>
              <a:rPr lang="en-US" dirty="0" smtClean="0"/>
              <a:t>Marketing and Sales:  connecting the product with the customer.  Advertising, promotion, sales force, channel relations, </a:t>
            </a:r>
          </a:p>
          <a:p>
            <a:r>
              <a:rPr lang="en-US" dirty="0" smtClean="0"/>
              <a:t>Service: the after sale services that enhance the value of the product to the customer – installation, training, product adjustment, available parts. </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838200" y="381000"/>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bg2">
                    <a:lumMod val="50000"/>
                  </a:schemeClr>
                </a:solidFill>
                <a:effectLst>
                  <a:outerShdw blurRad="31750" dist="25400" dir="5400000" algn="tl" rotWithShape="0">
                    <a:srgbClr val="000000">
                      <a:alpha val="25000"/>
                    </a:srgbClr>
                  </a:outerShdw>
                </a:effectLst>
              </a:defRPr>
            </a:lvl1pPr>
            <a:extLst/>
          </a:lstStyle>
          <a:p>
            <a:r>
              <a:rPr kumimoji="0" lang="en-US" dirty="0" smtClean="0"/>
              <a:t>Click to edit Master title style</a:t>
            </a:r>
            <a:endParaRPr kumimoji="0" lang="en-US" dirty="0"/>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6F1DE7F-48CD-43CF-A74A-1AE47FFEFCA2}" type="slidenum">
              <a:rPr lang="en-US" smtClean="0"/>
              <a:pPr/>
              <a:t>‹#›</a:t>
            </a:fld>
            <a:endParaRPr lang="en-US"/>
          </a:p>
        </p:txBody>
      </p:sp>
    </p:spTree>
    <p:extLst>
      <p:ext uri="{BB962C8B-B14F-4D97-AF65-F5344CB8AC3E}">
        <p14:creationId xmlns:p14="http://schemas.microsoft.com/office/powerpoint/2010/main" val="424370977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Title 6"/>
          <p:cNvSpPr>
            <a:spLocks noGrp="1"/>
          </p:cNvSpPr>
          <p:nvPr>
            <p:ph type="title"/>
          </p:nvPr>
        </p:nvSpPr>
        <p:spPr/>
        <p:txBody>
          <a:bodyPr rtlCol="0"/>
          <a:lstStyle>
            <a:lvl1pPr>
              <a:defRPr>
                <a:solidFill>
                  <a:schemeClr val="bg2">
                    <a:lumMod val="50000"/>
                  </a:schemeClr>
                </a:solidFill>
              </a:defRPr>
            </a:lvl1pPr>
            <a:extLst/>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lvl1pPr>
              <a:defRPr sz="3200" b="1">
                <a:effectLst>
                  <a:outerShdw blurRad="38100" dist="38100" dir="2700000" algn="tl">
                    <a:srgbClr val="000000">
                      <a:alpha val="43137"/>
                    </a:srgbClr>
                  </a:outerShdw>
                </a:effectLst>
              </a:defRPr>
            </a:lvl1pPr>
            <a:lvl2pPr>
              <a:defRPr sz="2400" b="1">
                <a:effectLst>
                  <a:outerShdw blurRad="38100" dist="38100" dir="2700000" algn="tl">
                    <a:srgbClr val="000000">
                      <a:alpha val="43137"/>
                    </a:srgbClr>
                  </a:outerShdw>
                </a:effectLst>
              </a:defRPr>
            </a:lvl2pPr>
            <a:lvl3pPr>
              <a:defRPr sz="2400" b="1">
                <a:effectLst>
                  <a:outerShdw blurRad="38100" dist="38100" dir="2700000" algn="tl">
                    <a:srgbClr val="000000">
                      <a:alpha val="43137"/>
                    </a:srgbClr>
                  </a:outerShdw>
                </a:effectLst>
              </a:defRPr>
            </a:lvl3pPr>
            <a:lvl4pPr>
              <a:defRPr sz="2400" b="1">
                <a:effectLst>
                  <a:outerShdw blurRad="38100" dist="38100" dir="2700000" algn="tl">
                    <a:srgbClr val="000000">
                      <a:alpha val="43137"/>
                    </a:srgbClr>
                  </a:outerShdw>
                </a:effectLst>
              </a:defRPr>
            </a:lvl4pPr>
            <a:lvl5pPr>
              <a:defRPr sz="2400" b="1">
                <a:effectLst>
                  <a:outerShdw blurRad="38100" dist="38100" dir="2700000" algn="tl">
                    <a:srgbClr val="000000">
                      <a:alpha val="43137"/>
                    </a:srgbClr>
                  </a:outerShdw>
                </a:effectLst>
              </a:defRPr>
            </a:lvl5pPr>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1DA79-1F8B-4172-9F39-C190FFB8FF0B}" type="slidenum">
              <a:rPr lang="en-US" smtClean="0"/>
              <a:pPr/>
              <a:t>‹#›</a:t>
            </a:fld>
            <a:endParaRPr lang="en-US"/>
          </a:p>
        </p:txBody>
      </p:sp>
    </p:spTree>
    <p:extLst>
      <p:ext uri="{BB962C8B-B14F-4D97-AF65-F5344CB8AC3E}">
        <p14:creationId xmlns:p14="http://schemas.microsoft.com/office/powerpoint/2010/main" val="388339554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33410-DEB1-4238-BD17-17C491C7EA81}"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extLst>
      <p:ext uri="{BB962C8B-B14F-4D97-AF65-F5344CB8AC3E}">
        <p14:creationId xmlns:p14="http://schemas.microsoft.com/office/powerpoint/2010/main" val="339513113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61FDED-7ACE-4686-A440-3DB687865768}" type="slidenum">
              <a:rPr lang="en-US" smtClean="0"/>
              <a:pPr/>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1538585192"/>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F50F56-5CC4-41DB-AEAD-9BEEB8E71D0A}" type="slidenum">
              <a:rPr lang="en-US" smtClean="0"/>
              <a:pPr/>
              <a:t>‹#›</a:t>
            </a:fld>
            <a:endParaRPr lang="en-US"/>
          </a:p>
        </p:txBody>
      </p:sp>
    </p:spTree>
    <p:extLst>
      <p:ext uri="{BB962C8B-B14F-4D97-AF65-F5344CB8AC3E}">
        <p14:creationId xmlns:p14="http://schemas.microsoft.com/office/powerpoint/2010/main" val="2246838259"/>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094C41-D857-425C-B999-EDC76B272A07}" type="slidenum">
              <a:rPr lang="en-US" smtClean="0"/>
              <a:pPr/>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3925356027"/>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6643CD-8CB3-4286-AC6F-1F7F09324141}" type="slidenum">
              <a:rPr lang="en-US" smtClean="0"/>
              <a:pPr/>
              <a:t>‹#›</a:t>
            </a:fld>
            <a:endParaRPr lang="en-US"/>
          </a:p>
        </p:txBody>
      </p:sp>
    </p:spTree>
    <p:extLst>
      <p:ext uri="{BB962C8B-B14F-4D97-AF65-F5344CB8AC3E}">
        <p14:creationId xmlns:p14="http://schemas.microsoft.com/office/powerpoint/2010/main" val="3363284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A093B2-AC0A-4833-8DED-84D156E6AD95}" type="slidenum">
              <a:rPr lang="en-US" smtClean="0"/>
              <a:pPr/>
              <a:t>‹#›</a:t>
            </a:fld>
            <a:endParaRPr lang="en-US"/>
          </a:p>
        </p:txBody>
      </p:sp>
    </p:spTree>
    <p:extLst>
      <p:ext uri="{BB962C8B-B14F-4D97-AF65-F5344CB8AC3E}">
        <p14:creationId xmlns:p14="http://schemas.microsoft.com/office/powerpoint/2010/main" val="211301595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BA13F53-A190-4DEF-B2C5-695D5FC7C417}"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extLst>
      <p:ext uri="{BB962C8B-B14F-4D97-AF65-F5344CB8AC3E}">
        <p14:creationId xmlns:p14="http://schemas.microsoft.com/office/powerpoint/2010/main" val="348879960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07F28B-D344-4E28-80AF-6E37FB3CB19D}" type="slidenum">
              <a:rPr lang="en-US" smtClean="0"/>
              <a:pPr/>
              <a:t>‹#›</a:t>
            </a:fld>
            <a:endParaRPr lang="en-US"/>
          </a:p>
        </p:txBody>
      </p:sp>
    </p:spTree>
    <p:extLst>
      <p:ext uri="{BB962C8B-B14F-4D97-AF65-F5344CB8AC3E}">
        <p14:creationId xmlns:p14="http://schemas.microsoft.com/office/powerpoint/2010/main" val="4754353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266E0-301A-4910-9F21-BA0E84FEF290}" type="slidenum">
              <a:rPr lang="en-US" smtClean="0"/>
              <a:pPr/>
              <a:t>‹#›</a:t>
            </a:fld>
            <a:endParaRPr lang="en-US"/>
          </a:p>
        </p:txBody>
      </p:sp>
    </p:spTree>
    <p:extLst>
      <p:ext uri="{BB962C8B-B14F-4D97-AF65-F5344CB8AC3E}">
        <p14:creationId xmlns:p14="http://schemas.microsoft.com/office/powerpoint/2010/main" val="2874163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dirty="0" smtClean="0"/>
              <a:t>Click to edit Master title style</a:t>
            </a:r>
            <a:endParaRPr lang="en-US" dirty="0"/>
          </a:p>
        </p:txBody>
      </p:sp>
      <p:sp>
        <p:nvSpPr>
          <p:cNvPr id="3" name="Text Placeholder 2"/>
          <p:cNvSpPr>
            <a:spLocks noGrp="1"/>
          </p:cNvSpPr>
          <p:nvPr>
            <p:ph type="body"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248400"/>
            <a:ext cx="1905000" cy="457200"/>
          </a:xfrm>
        </p:spPr>
        <p:txBody>
          <a:bodyPr/>
          <a:lstStyle>
            <a:lvl1pPr>
              <a:defRPr/>
            </a:lvl1pPr>
          </a:lstStyle>
          <a:p>
            <a:pPr>
              <a:defRPr/>
            </a:pPr>
            <a:endParaRPr lang="en-US" dirty="0"/>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US" dirty="0"/>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pPr>
              <a:defRPr/>
            </a:pPr>
            <a:fld id="{E882320D-24A4-48B8-85C5-5869070150A7}" type="slidenum">
              <a:rPr lang="en-US"/>
              <a:pPr>
                <a:defRPr/>
              </a:pPr>
              <a:t>‹#›</a:t>
            </a:fld>
            <a:endParaRPr lang="en-US" dirty="0"/>
          </a:p>
        </p:txBody>
      </p:sp>
    </p:spTree>
    <p:extLst>
      <p:ext uri="{BB962C8B-B14F-4D97-AF65-F5344CB8AC3E}">
        <p14:creationId xmlns:p14="http://schemas.microsoft.com/office/powerpoint/2010/main" val="249522687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981200"/>
            <a:ext cx="7772400" cy="4114800"/>
          </a:xfrm>
        </p:spPr>
        <p:txBody>
          <a:bodyPr>
            <a:normAutofit/>
          </a:bodyPr>
          <a:lstStyle/>
          <a:p>
            <a:pPr lvl="0"/>
            <a:endParaRPr lang="en-US" noProof="0" dirty="0"/>
          </a:p>
        </p:txBody>
      </p:sp>
      <p:sp>
        <p:nvSpPr>
          <p:cNvPr id="4" name="Date Placeholder 3"/>
          <p:cNvSpPr>
            <a:spLocks noGrp="1"/>
          </p:cNvSpPr>
          <p:nvPr>
            <p:ph type="dt" sz="half" idx="10"/>
          </p:nvPr>
        </p:nvSpPr>
        <p:spPr>
          <a:xfrm>
            <a:off x="685800" y="6248400"/>
            <a:ext cx="1905000" cy="457200"/>
          </a:xfrm>
        </p:spPr>
        <p:txBody>
          <a:bodyPr/>
          <a:lstStyle>
            <a:lvl1pPr>
              <a:defRPr/>
            </a:lvl1pPr>
          </a:lstStyle>
          <a:p>
            <a:pPr>
              <a:defRPr/>
            </a:pPr>
            <a:endParaRPr lang="en-US" dirty="0"/>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pPr>
              <a:defRPr/>
            </a:pPr>
            <a:endParaRPr lang="en-US" dirty="0"/>
          </a:p>
        </p:txBody>
      </p:sp>
      <p:sp>
        <p:nvSpPr>
          <p:cNvPr id="6" name="Slide Number Placeholder 5"/>
          <p:cNvSpPr>
            <a:spLocks noGrp="1"/>
          </p:cNvSpPr>
          <p:nvPr>
            <p:ph type="sldNum" sz="quarter" idx="12"/>
          </p:nvPr>
        </p:nvSpPr>
        <p:spPr>
          <a:xfrm>
            <a:off x="6553200" y="6248400"/>
            <a:ext cx="1905000" cy="457200"/>
          </a:xfrm>
        </p:spPr>
        <p:txBody>
          <a:bodyPr/>
          <a:lstStyle>
            <a:lvl1pPr>
              <a:defRPr/>
            </a:lvl1pPr>
          </a:lstStyle>
          <a:p>
            <a:pPr>
              <a:defRPr/>
            </a:pPr>
            <a:fld id="{800C6DD5-2DDE-4492-A276-CDDFA4F3C4C1}" type="slidenum">
              <a:rPr lang="en-US"/>
              <a:pPr>
                <a:defRPr/>
              </a:pPr>
              <a:t>‹#›</a:t>
            </a:fld>
            <a:endParaRPr lang="en-US" dirty="0"/>
          </a:p>
        </p:txBody>
      </p:sp>
    </p:spTree>
    <p:extLst>
      <p:ext uri="{BB962C8B-B14F-4D97-AF65-F5344CB8AC3E}">
        <p14:creationId xmlns:p14="http://schemas.microsoft.com/office/powerpoint/2010/main" val="2617373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838200" y="381000"/>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bg2">
                    <a:lumMod val="50000"/>
                  </a:schemeClr>
                </a:solidFill>
                <a:effectLst>
                  <a:outerShdw blurRad="31750" dist="25400" dir="5400000" algn="tl" rotWithShape="0">
                    <a:srgbClr val="000000">
                      <a:alpha val="25000"/>
                    </a:srgbClr>
                  </a:outerShdw>
                </a:effectLst>
              </a:defRPr>
            </a:lvl1pPr>
            <a:extLst/>
          </a:lstStyle>
          <a:p>
            <a:r>
              <a:rPr kumimoji="0" lang="en-US" dirty="0" smtClean="0"/>
              <a:t>Click to edit Master title style</a:t>
            </a:r>
            <a:endParaRPr kumimoji="0" lang="en-US" dirty="0"/>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6F1DE7F-48CD-43CF-A74A-1AE47FFEFCA2}" type="slidenum">
              <a:rPr lang="en-US" smtClean="0"/>
              <a:pPr/>
              <a:t>‹#›</a:t>
            </a:fld>
            <a:endParaRPr lang="en-US"/>
          </a:p>
        </p:txBody>
      </p:sp>
    </p:spTree>
    <p:extLst>
      <p:ext uri="{BB962C8B-B14F-4D97-AF65-F5344CB8AC3E}">
        <p14:creationId xmlns:p14="http://schemas.microsoft.com/office/powerpoint/2010/main" val="4243709771"/>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Title 6"/>
          <p:cNvSpPr>
            <a:spLocks noGrp="1"/>
          </p:cNvSpPr>
          <p:nvPr>
            <p:ph type="title"/>
          </p:nvPr>
        </p:nvSpPr>
        <p:spPr/>
        <p:txBody>
          <a:bodyPr rtlCol="0"/>
          <a:lstStyle>
            <a:lvl1pPr>
              <a:defRPr>
                <a:solidFill>
                  <a:schemeClr val="bg2">
                    <a:lumMod val="50000"/>
                  </a:schemeClr>
                </a:solidFill>
              </a:defRPr>
            </a:lvl1pPr>
            <a:extLst/>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lvl1pPr>
              <a:defRPr sz="3200" b="1">
                <a:effectLst>
                  <a:outerShdw blurRad="38100" dist="38100" dir="2700000" algn="tl">
                    <a:srgbClr val="000000">
                      <a:alpha val="43137"/>
                    </a:srgbClr>
                  </a:outerShdw>
                </a:effectLst>
              </a:defRPr>
            </a:lvl1pPr>
            <a:lvl2pPr>
              <a:defRPr sz="2400" b="1">
                <a:effectLst>
                  <a:outerShdw blurRad="38100" dist="38100" dir="2700000" algn="tl">
                    <a:srgbClr val="000000">
                      <a:alpha val="43137"/>
                    </a:srgbClr>
                  </a:outerShdw>
                </a:effectLst>
              </a:defRPr>
            </a:lvl2pPr>
            <a:lvl3pPr>
              <a:defRPr sz="2400" b="1">
                <a:effectLst>
                  <a:outerShdw blurRad="38100" dist="38100" dir="2700000" algn="tl">
                    <a:srgbClr val="000000">
                      <a:alpha val="43137"/>
                    </a:srgbClr>
                  </a:outerShdw>
                </a:effectLst>
              </a:defRPr>
            </a:lvl3pPr>
            <a:lvl4pPr>
              <a:defRPr sz="2400" b="1">
                <a:effectLst>
                  <a:outerShdw blurRad="38100" dist="38100" dir="2700000" algn="tl">
                    <a:srgbClr val="000000">
                      <a:alpha val="43137"/>
                    </a:srgbClr>
                  </a:outerShdw>
                </a:effectLst>
              </a:defRPr>
            </a:lvl4pPr>
            <a:lvl5pPr>
              <a:defRPr sz="2400" b="1">
                <a:effectLst>
                  <a:outerShdw blurRad="38100" dist="38100" dir="2700000" algn="tl">
                    <a:srgbClr val="000000">
                      <a:alpha val="43137"/>
                    </a:srgbClr>
                  </a:outerShdw>
                </a:effectLst>
              </a:defRPr>
            </a:lvl5pPr>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1DA79-1F8B-4172-9F39-C190FFB8FF0B}" type="slidenum">
              <a:rPr lang="en-US" smtClean="0"/>
              <a:pPr/>
              <a:t>‹#›</a:t>
            </a:fld>
            <a:endParaRPr lang="en-US"/>
          </a:p>
        </p:txBody>
      </p:sp>
    </p:spTree>
    <p:extLst>
      <p:ext uri="{BB962C8B-B14F-4D97-AF65-F5344CB8AC3E}">
        <p14:creationId xmlns:p14="http://schemas.microsoft.com/office/powerpoint/2010/main" val="388339554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33410-DEB1-4238-BD17-17C491C7EA81}"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extLst>
      <p:ext uri="{BB962C8B-B14F-4D97-AF65-F5344CB8AC3E}">
        <p14:creationId xmlns:p14="http://schemas.microsoft.com/office/powerpoint/2010/main" val="3395131134"/>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61FDED-7ACE-4686-A440-3DB687865768}" type="slidenum">
              <a:rPr lang="en-US" smtClean="0"/>
              <a:pPr/>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1538585192"/>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F50F56-5CC4-41DB-AEAD-9BEEB8E71D0A}" type="slidenum">
              <a:rPr lang="en-US" smtClean="0"/>
              <a:pPr/>
              <a:t>‹#›</a:t>
            </a:fld>
            <a:endParaRPr lang="en-US"/>
          </a:p>
        </p:txBody>
      </p:sp>
    </p:spTree>
    <p:extLst>
      <p:ext uri="{BB962C8B-B14F-4D97-AF65-F5344CB8AC3E}">
        <p14:creationId xmlns:p14="http://schemas.microsoft.com/office/powerpoint/2010/main" val="2246838259"/>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094C41-D857-425C-B999-EDC76B272A07}" type="slidenum">
              <a:rPr lang="en-US" smtClean="0"/>
              <a:pPr/>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3925356027"/>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6643CD-8CB3-4286-AC6F-1F7F09324141}" type="slidenum">
              <a:rPr lang="en-US" smtClean="0"/>
              <a:pPr/>
              <a:t>‹#›</a:t>
            </a:fld>
            <a:endParaRPr lang="en-US"/>
          </a:p>
        </p:txBody>
      </p:sp>
    </p:spTree>
    <p:extLst>
      <p:ext uri="{BB962C8B-B14F-4D97-AF65-F5344CB8AC3E}">
        <p14:creationId xmlns:p14="http://schemas.microsoft.com/office/powerpoint/2010/main" val="33632848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A093B2-AC0A-4833-8DED-84D156E6AD95}" type="slidenum">
              <a:rPr lang="en-US" smtClean="0"/>
              <a:pPr/>
              <a:t>‹#›</a:t>
            </a:fld>
            <a:endParaRPr lang="en-US"/>
          </a:p>
        </p:txBody>
      </p:sp>
    </p:spTree>
    <p:extLst>
      <p:ext uri="{BB962C8B-B14F-4D97-AF65-F5344CB8AC3E}">
        <p14:creationId xmlns:p14="http://schemas.microsoft.com/office/powerpoint/2010/main" val="2113015958"/>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BA13F53-A190-4DEF-B2C5-695D5FC7C417}"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extLst>
      <p:ext uri="{BB962C8B-B14F-4D97-AF65-F5344CB8AC3E}">
        <p14:creationId xmlns:p14="http://schemas.microsoft.com/office/powerpoint/2010/main" val="3488799601"/>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07F28B-D344-4E28-80AF-6E37FB3CB19D}" type="slidenum">
              <a:rPr lang="en-US" smtClean="0"/>
              <a:pPr/>
              <a:t>‹#›</a:t>
            </a:fld>
            <a:endParaRPr lang="en-US"/>
          </a:p>
        </p:txBody>
      </p:sp>
    </p:spTree>
    <p:extLst>
      <p:ext uri="{BB962C8B-B14F-4D97-AF65-F5344CB8AC3E}">
        <p14:creationId xmlns:p14="http://schemas.microsoft.com/office/powerpoint/2010/main" val="4754353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266E0-301A-4910-9F21-BA0E84FEF290}" type="slidenum">
              <a:rPr lang="en-US" smtClean="0"/>
              <a:pPr/>
              <a:t>‹#›</a:t>
            </a:fld>
            <a:endParaRPr lang="en-US"/>
          </a:p>
        </p:txBody>
      </p:sp>
    </p:spTree>
    <p:extLst>
      <p:ext uri="{BB962C8B-B14F-4D97-AF65-F5344CB8AC3E}">
        <p14:creationId xmlns:p14="http://schemas.microsoft.com/office/powerpoint/2010/main" val="28741630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838200" y="381000"/>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bg2">
                    <a:lumMod val="50000"/>
                  </a:schemeClr>
                </a:solidFill>
                <a:effectLst>
                  <a:outerShdw blurRad="31750" dist="25400" dir="5400000" algn="tl" rotWithShape="0">
                    <a:srgbClr val="000000">
                      <a:alpha val="25000"/>
                    </a:srgbClr>
                  </a:outerShdw>
                </a:effectLst>
              </a:defRPr>
            </a:lvl1pPr>
            <a:extLst/>
          </a:lstStyle>
          <a:p>
            <a:r>
              <a:rPr kumimoji="0" lang="en-US" dirty="0" smtClean="0"/>
              <a:t>Click to edit Master title style</a:t>
            </a:r>
            <a:endParaRPr kumimoji="0" lang="en-US" dirty="0"/>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6F1DE7F-48CD-43CF-A74A-1AE47FFEFCA2}" type="slidenum">
              <a:rPr lang="en-US" smtClean="0"/>
              <a:pPr/>
              <a:t>‹#›</a:t>
            </a:fld>
            <a:endParaRPr lang="en-US"/>
          </a:p>
        </p:txBody>
      </p:sp>
    </p:spTree>
    <p:extLst>
      <p:ext uri="{BB962C8B-B14F-4D97-AF65-F5344CB8AC3E}">
        <p14:creationId xmlns:p14="http://schemas.microsoft.com/office/powerpoint/2010/main" val="4243709771"/>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Title 6"/>
          <p:cNvSpPr>
            <a:spLocks noGrp="1"/>
          </p:cNvSpPr>
          <p:nvPr>
            <p:ph type="title"/>
          </p:nvPr>
        </p:nvSpPr>
        <p:spPr/>
        <p:txBody>
          <a:bodyPr rtlCol="0"/>
          <a:lstStyle>
            <a:lvl1pPr>
              <a:defRPr>
                <a:solidFill>
                  <a:schemeClr val="bg2">
                    <a:lumMod val="50000"/>
                  </a:schemeClr>
                </a:solidFill>
              </a:defRPr>
            </a:lvl1pPr>
            <a:extLst/>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lvl1pPr>
              <a:defRPr sz="3200" b="1">
                <a:effectLst>
                  <a:outerShdw blurRad="38100" dist="38100" dir="2700000" algn="tl">
                    <a:srgbClr val="000000">
                      <a:alpha val="43137"/>
                    </a:srgbClr>
                  </a:outerShdw>
                </a:effectLst>
              </a:defRPr>
            </a:lvl1pPr>
            <a:lvl2pPr>
              <a:defRPr sz="2400" b="1">
                <a:effectLst>
                  <a:outerShdw blurRad="38100" dist="38100" dir="2700000" algn="tl">
                    <a:srgbClr val="000000">
                      <a:alpha val="43137"/>
                    </a:srgbClr>
                  </a:outerShdw>
                </a:effectLst>
              </a:defRPr>
            </a:lvl2pPr>
            <a:lvl3pPr>
              <a:defRPr sz="2400" b="1">
                <a:effectLst>
                  <a:outerShdw blurRad="38100" dist="38100" dir="2700000" algn="tl">
                    <a:srgbClr val="000000">
                      <a:alpha val="43137"/>
                    </a:srgbClr>
                  </a:outerShdw>
                </a:effectLst>
              </a:defRPr>
            </a:lvl3pPr>
            <a:lvl4pPr>
              <a:defRPr sz="2400" b="1">
                <a:effectLst>
                  <a:outerShdw blurRad="38100" dist="38100" dir="2700000" algn="tl">
                    <a:srgbClr val="000000">
                      <a:alpha val="43137"/>
                    </a:srgbClr>
                  </a:outerShdw>
                </a:effectLst>
              </a:defRPr>
            </a:lvl4pPr>
            <a:lvl5pPr>
              <a:defRPr sz="2400" b="1">
                <a:effectLst>
                  <a:outerShdw blurRad="38100" dist="38100" dir="2700000" algn="tl">
                    <a:srgbClr val="000000">
                      <a:alpha val="43137"/>
                    </a:srgbClr>
                  </a:outerShdw>
                </a:effectLst>
              </a:defRPr>
            </a:lvl5pPr>
            <a:extLst/>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71DA79-1F8B-4172-9F39-C190FFB8FF0B}" type="slidenum">
              <a:rPr lang="en-US" smtClean="0"/>
              <a:pPr/>
              <a:t>‹#›</a:t>
            </a:fld>
            <a:endParaRPr lang="en-US"/>
          </a:p>
        </p:txBody>
      </p:sp>
    </p:spTree>
    <p:extLst>
      <p:ext uri="{BB962C8B-B14F-4D97-AF65-F5344CB8AC3E}">
        <p14:creationId xmlns:p14="http://schemas.microsoft.com/office/powerpoint/2010/main" val="3883395545"/>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B33410-DEB1-4238-BD17-17C491C7EA81}"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extLst>
      <p:ext uri="{BB962C8B-B14F-4D97-AF65-F5344CB8AC3E}">
        <p14:creationId xmlns:p14="http://schemas.microsoft.com/office/powerpoint/2010/main" val="3395131134"/>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61FDED-7ACE-4686-A440-3DB687865768}" type="slidenum">
              <a:rPr lang="en-US" smtClean="0"/>
              <a:pPr/>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1538585192"/>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CF50F56-5CC4-41DB-AEAD-9BEEB8E71D0A}" type="slidenum">
              <a:rPr lang="en-US" smtClean="0"/>
              <a:pPr/>
              <a:t>‹#›</a:t>
            </a:fld>
            <a:endParaRPr lang="en-US"/>
          </a:p>
        </p:txBody>
      </p:sp>
    </p:spTree>
    <p:extLst>
      <p:ext uri="{BB962C8B-B14F-4D97-AF65-F5344CB8AC3E}">
        <p14:creationId xmlns:p14="http://schemas.microsoft.com/office/powerpoint/2010/main" val="2246838259"/>
      </p:ext>
    </p:extLst>
  </p:cSld>
  <p:clrMapOvr>
    <a:overrideClrMapping bg1="lt1" tx1="dk1" bg2="lt2" tx2="dk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3094C41-D857-425C-B999-EDC76B272A07}" type="slidenum">
              <a:rPr lang="en-US" smtClean="0"/>
              <a:pPr/>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extLst>
      <p:ext uri="{BB962C8B-B14F-4D97-AF65-F5344CB8AC3E}">
        <p14:creationId xmlns:p14="http://schemas.microsoft.com/office/powerpoint/2010/main" val="3925356027"/>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6643CD-8CB3-4286-AC6F-1F7F09324141}" type="slidenum">
              <a:rPr lang="en-US" smtClean="0"/>
              <a:pPr/>
              <a:t>‹#›</a:t>
            </a:fld>
            <a:endParaRPr lang="en-US"/>
          </a:p>
        </p:txBody>
      </p:sp>
    </p:spTree>
    <p:extLst>
      <p:ext uri="{BB962C8B-B14F-4D97-AF65-F5344CB8AC3E}">
        <p14:creationId xmlns:p14="http://schemas.microsoft.com/office/powerpoint/2010/main" val="33632848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A093B2-AC0A-4833-8DED-84D156E6AD95}" type="slidenum">
              <a:rPr lang="en-US" smtClean="0"/>
              <a:pPr/>
              <a:t>‹#›</a:t>
            </a:fld>
            <a:endParaRPr lang="en-US"/>
          </a:p>
        </p:txBody>
      </p:sp>
    </p:spTree>
    <p:extLst>
      <p:ext uri="{BB962C8B-B14F-4D97-AF65-F5344CB8AC3E}">
        <p14:creationId xmlns:p14="http://schemas.microsoft.com/office/powerpoint/2010/main" val="2113015958"/>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BA13F53-A190-4DEF-B2C5-695D5FC7C417}"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extLst>
      <p:ext uri="{BB962C8B-B14F-4D97-AF65-F5344CB8AC3E}">
        <p14:creationId xmlns:p14="http://schemas.microsoft.com/office/powerpoint/2010/main" val="3488799601"/>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07F28B-D344-4E28-80AF-6E37FB3CB19D}" type="slidenum">
              <a:rPr lang="en-US" smtClean="0"/>
              <a:pPr/>
              <a:t>‹#›</a:t>
            </a:fld>
            <a:endParaRPr lang="en-US"/>
          </a:p>
        </p:txBody>
      </p:sp>
    </p:spTree>
    <p:extLst>
      <p:ext uri="{BB962C8B-B14F-4D97-AF65-F5344CB8AC3E}">
        <p14:creationId xmlns:p14="http://schemas.microsoft.com/office/powerpoint/2010/main" val="47543534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B6266E0-301A-4910-9F21-BA0E84FEF290}" type="slidenum">
              <a:rPr lang="en-US" smtClean="0"/>
              <a:pPr/>
              <a:t>‹#›</a:t>
            </a:fld>
            <a:endParaRPr lang="en-US"/>
          </a:p>
        </p:txBody>
      </p:sp>
    </p:spTree>
    <p:extLst>
      <p:ext uri="{BB962C8B-B14F-4D97-AF65-F5344CB8AC3E}">
        <p14:creationId xmlns:p14="http://schemas.microsoft.com/office/powerpoint/2010/main" val="2874163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image" Target="../media/image1.jpeg"/><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5">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126DD21-39C4-45F0-B260-6987A2B9EA07}" type="slidenum">
              <a:rPr lang="en-US" smtClean="0"/>
              <a:pPr/>
              <a:t>‹#›</a:t>
            </a:fld>
            <a:endParaRPr lang="en-US"/>
          </a:p>
        </p:txBody>
      </p:sp>
      <p:pic>
        <p:nvPicPr>
          <p:cNvPr id="16" name="Picture 2" descr="C:\Users\ysmith\Pictures\My Pictures\596 Fall, 2010\Capstone and Paper groups - it is over!.JPG"/>
          <p:cNvPicPr>
            <a:picLocks noChangeAspect="1" noChangeArrowheads="1"/>
          </p:cNvPicPr>
          <p:nvPr userDrawn="1"/>
        </p:nvPicPr>
        <p:blipFill rotWithShape="1">
          <a:blip r:embed="rId16">
            <a:extLst>
              <a:ext uri="{28A0092B-C50C-407E-A947-70E740481C1C}">
                <a14:useLocalDpi xmlns:a14="http://schemas.microsoft.com/office/drawing/2010/main" val="0"/>
              </a:ext>
            </a:extLst>
          </a:blip>
          <a:srcRect t="8333"/>
          <a:stretch/>
        </p:blipFill>
        <p:spPr bwMode="auto">
          <a:xfrm>
            <a:off x="8458129" y="7257"/>
            <a:ext cx="685800" cy="1117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016410"/>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8" r:id="rId12"/>
    <p:sldLayoutId id="2147483789" r:id="rId13"/>
  </p:sldLayoutIdLst>
  <p:timing>
    <p:tnLst>
      <p:par>
        <p:cTn id="1" dur="indefinite" restart="never" nodeType="tmRoot"/>
      </p:par>
    </p:tnLst>
  </p:timing>
  <p:hf hdr="0" ftr="0" dt="0"/>
  <p:txStyles>
    <p:titleStyle>
      <a:lvl1pPr algn="l" rtl="0" eaLnBrk="1" latinLnBrk="0" hangingPunct="1">
        <a:spcBef>
          <a:spcPct val="0"/>
        </a:spcBef>
        <a:buNone/>
        <a:defRPr kumimoji="0" sz="4100" b="1" kern="1200">
          <a:solidFill>
            <a:schemeClr val="bg2">
              <a:lumMod val="50000"/>
            </a:schemeClr>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3200" b="1" kern="1200">
          <a:solidFill>
            <a:schemeClr val="bg2">
              <a:lumMod val="50000"/>
            </a:schemeClr>
          </a:solidFill>
          <a:effectLst>
            <a:outerShdw blurRad="38100" dist="38100" dir="2700000" algn="tl">
              <a:srgbClr val="000000">
                <a:alpha val="43137"/>
              </a:srgbClr>
            </a:outerShdw>
          </a:effectLst>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126DD21-39C4-45F0-B260-6987A2B9EA07}" type="slidenum">
              <a:rPr lang="en-US" smtClean="0"/>
              <a:pPr/>
              <a:t>‹#›</a:t>
            </a:fld>
            <a:endParaRPr lang="en-US"/>
          </a:p>
        </p:txBody>
      </p:sp>
      <p:pic>
        <p:nvPicPr>
          <p:cNvPr id="16" name="Picture 2" descr="C:\Users\ysmith\Pictures\My Pictures\596 Fall, 2010\Capstone and Paper groups - it is over!.JPG"/>
          <p:cNvPicPr>
            <a:picLocks noChangeAspect="1" noChangeArrowheads="1"/>
          </p:cNvPicPr>
          <p:nvPr userDrawn="1"/>
        </p:nvPicPr>
        <p:blipFill rotWithShape="1">
          <a:blip r:embed="rId14">
            <a:extLst>
              <a:ext uri="{28A0092B-C50C-407E-A947-70E740481C1C}">
                <a14:useLocalDpi xmlns:a14="http://schemas.microsoft.com/office/drawing/2010/main" val="0"/>
              </a:ext>
            </a:extLst>
          </a:blip>
          <a:srcRect t="8333"/>
          <a:stretch/>
        </p:blipFill>
        <p:spPr bwMode="auto">
          <a:xfrm>
            <a:off x="8458129" y="7257"/>
            <a:ext cx="685800" cy="1117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016410"/>
      </p:ext>
    </p:extLst>
  </p:cSld>
  <p:clrMap bg1="lt1" tx1="dk1" bg2="lt2" tx2="dk2" accent1="accent1" accent2="accent2" accent3="accent3" accent4="accent4" accent5="accent5" accent6="accent6" hlink="hlink" folHlink="folHlink"/>
  <p:sldLayoutIdLst>
    <p:sldLayoutId id="2147483764" r:id="rId1"/>
    <p:sldLayoutId id="2147483765" r:id="rId2"/>
    <p:sldLayoutId id="2147483766" r:id="rId3"/>
    <p:sldLayoutId id="2147483767" r:id="rId4"/>
    <p:sldLayoutId id="2147483768" r:id="rId5"/>
    <p:sldLayoutId id="2147483769" r:id="rId6"/>
    <p:sldLayoutId id="2147483770" r:id="rId7"/>
    <p:sldLayoutId id="2147483771" r:id="rId8"/>
    <p:sldLayoutId id="2147483772" r:id="rId9"/>
    <p:sldLayoutId id="2147483773" r:id="rId10"/>
    <p:sldLayoutId id="2147483774" r:id="rId11"/>
  </p:sldLayoutIdLst>
  <p:timing>
    <p:tnLst>
      <p:par>
        <p:cTn id="1" dur="indefinite" restart="never" nodeType="tmRoot"/>
      </p:par>
    </p:tnLst>
  </p:timing>
  <p:hf hdr="0" ftr="0" dt="0"/>
  <p:txStyles>
    <p:titleStyle>
      <a:lvl1pPr algn="l" rtl="0" eaLnBrk="1" latinLnBrk="0" hangingPunct="1">
        <a:spcBef>
          <a:spcPct val="0"/>
        </a:spcBef>
        <a:buNone/>
        <a:defRPr kumimoji="0" sz="4100" b="1" kern="1200">
          <a:solidFill>
            <a:schemeClr val="bg2">
              <a:lumMod val="50000"/>
            </a:schemeClr>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3200" b="1" kern="1200">
          <a:solidFill>
            <a:schemeClr val="bg2">
              <a:lumMod val="50000"/>
            </a:schemeClr>
          </a:solidFill>
          <a:effectLst>
            <a:outerShdw blurRad="38100" dist="38100" dir="2700000" algn="tl">
              <a:srgbClr val="000000">
                <a:alpha val="43137"/>
              </a:srgbClr>
            </a:outerShdw>
          </a:effectLst>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A126DD21-39C4-45F0-B260-6987A2B9EA07}" type="slidenum">
              <a:rPr lang="en-US" smtClean="0"/>
              <a:pPr/>
              <a:t>‹#›</a:t>
            </a:fld>
            <a:endParaRPr lang="en-US"/>
          </a:p>
        </p:txBody>
      </p:sp>
      <p:pic>
        <p:nvPicPr>
          <p:cNvPr id="16" name="Picture 2" descr="C:\Users\ysmith\Pictures\My Pictures\596 Fall, 2010\Capstone and Paper groups - it is over!.JPG"/>
          <p:cNvPicPr>
            <a:picLocks noChangeAspect="1" noChangeArrowheads="1"/>
          </p:cNvPicPr>
          <p:nvPr userDrawn="1"/>
        </p:nvPicPr>
        <p:blipFill rotWithShape="1">
          <a:blip r:embed="rId14">
            <a:extLst>
              <a:ext uri="{28A0092B-C50C-407E-A947-70E740481C1C}">
                <a14:useLocalDpi xmlns:a14="http://schemas.microsoft.com/office/drawing/2010/main" val="0"/>
              </a:ext>
            </a:extLst>
          </a:blip>
          <a:srcRect t="8333"/>
          <a:stretch/>
        </p:blipFill>
        <p:spPr bwMode="auto">
          <a:xfrm>
            <a:off x="8458129" y="7257"/>
            <a:ext cx="685800" cy="11176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016410"/>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iming>
    <p:tnLst>
      <p:par>
        <p:cTn id="1" dur="indefinite" restart="never" nodeType="tmRoot"/>
      </p:par>
    </p:tnLst>
  </p:timing>
  <p:hf hdr="0" ftr="0" dt="0"/>
  <p:txStyles>
    <p:titleStyle>
      <a:lvl1pPr algn="l" rtl="0" eaLnBrk="1" latinLnBrk="0" hangingPunct="1">
        <a:spcBef>
          <a:spcPct val="0"/>
        </a:spcBef>
        <a:buNone/>
        <a:defRPr kumimoji="0" sz="4100" b="1" kern="1200">
          <a:solidFill>
            <a:schemeClr val="bg2">
              <a:lumMod val="50000"/>
            </a:schemeClr>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3200" b="1" kern="1200">
          <a:solidFill>
            <a:schemeClr val="bg2">
              <a:lumMod val="50000"/>
            </a:schemeClr>
          </a:solidFill>
          <a:effectLst>
            <a:outerShdw blurRad="38100" dist="38100" dir="2700000" algn="tl">
              <a:srgbClr val="000000">
                <a:alpha val="43137"/>
              </a:srgbClr>
            </a:outerShdw>
          </a:effectLst>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hyperlink" Target="https://www.youtube.com/watch?v=AIyNZk1W2_Y" TargetMode="Externa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hyperlink" Target="https://www.lodgemfg.co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7.gif"/></Relationships>
</file>

<file path=ppt/slides/_rels/slide11.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hyperlink" Target="http://college.cengage.com/business/hill/strategic/6e/students/summaries/ch03.html" TargetMode="External"/><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2.xml"/><Relationship Id="rId4" Type="http://schemas.openxmlformats.org/officeDocument/2006/relationships/image" Target="../media/image11.wmf"/></Relationships>
</file>

<file path=ppt/slides/_rels/slide15.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1bQPfbzj9QM" TargetMode="External"/><Relationship Id="rId2" Type="http://schemas.openxmlformats.org/officeDocument/2006/relationships/hyperlink" Target="https://www.youtube.com/watch?v=U-9BH5JrRzE" TargetMode="External"/><Relationship Id="rId1" Type="http://schemas.openxmlformats.org/officeDocument/2006/relationships/slideLayout" Target="../slideLayouts/slideLayout2.xml"/><Relationship Id="rId4" Type="http://schemas.openxmlformats.org/officeDocument/2006/relationships/hyperlink" Target="https://www.youtube.com/watch?v=l0IXEFZJsv0" TargetMode="External"/></Relationships>
</file>

<file path=ppt/slides/_rels/slide23.xml.rels><?xml version="1.0" encoding="UTF-8" standalone="yes"?>
<Relationships xmlns="http://schemas.openxmlformats.org/package/2006/relationships"><Relationship Id="rId2" Type="http://schemas.openxmlformats.org/officeDocument/2006/relationships/hyperlink" Target="http://www.strategicmanagementinsight.com/tools/vrio.html"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hyperlink" Target="http://www.strategicmanagementinsight.com/tools/vrio.html" TargetMode="Externa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hyperlink" Target="http://www.strategicmanagementinsight.com/tools/vrio.html" TargetMode="Externa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FD9864D0-343D-46B7-B034-C46E3A4CCEBF}" type="slidenum">
              <a:rPr lang="en-US" altLang="en-US"/>
              <a:pPr/>
              <a:t>1</a:t>
            </a:fld>
            <a:endParaRPr lang="en-US" altLang="en-US" dirty="0"/>
          </a:p>
        </p:txBody>
      </p:sp>
      <p:sp>
        <p:nvSpPr>
          <p:cNvPr id="933890" name="Rectangle 2"/>
          <p:cNvSpPr>
            <a:spLocks noGrp="1" noChangeArrowheads="1"/>
          </p:cNvSpPr>
          <p:nvPr>
            <p:ph type="title"/>
          </p:nvPr>
        </p:nvSpPr>
        <p:spPr/>
        <p:txBody>
          <a:bodyPr/>
          <a:lstStyle/>
          <a:p>
            <a:r>
              <a:rPr lang="en-US" altLang="en-US" dirty="0">
                <a:solidFill>
                  <a:srgbClr val="FF0000"/>
                </a:solidFill>
              </a:rPr>
              <a:t>We Can See </a:t>
            </a:r>
            <a:r>
              <a:rPr lang="en-US" altLang="en-US" dirty="0" smtClean="0">
                <a:solidFill>
                  <a:srgbClr val="FF0000"/>
                </a:solidFill>
              </a:rPr>
              <a:t>That…</a:t>
            </a:r>
            <a:endParaRPr lang="en-US" altLang="en-US" dirty="0">
              <a:solidFill>
                <a:srgbClr val="FF0000"/>
              </a:solidFill>
            </a:endParaRPr>
          </a:p>
        </p:txBody>
      </p:sp>
      <p:pic>
        <p:nvPicPr>
          <p:cNvPr id="933891" name="Picture 3" descr="Untitled-1 cop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2209800"/>
            <a:ext cx="4013200" cy="31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8178885"/>
      </p:ext>
    </p:extLst>
  </p:cSld>
  <p:clrMapOvr>
    <a:masterClrMapping/>
  </p:clrMapOvr>
  <p:transition spd="med" advTm="15000">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8114" name="Rectangle 2"/>
          <p:cNvSpPr>
            <a:spLocks noGrp="1" noChangeArrowheads="1"/>
          </p:cNvSpPr>
          <p:nvPr>
            <p:ph type="ctrTitle"/>
          </p:nvPr>
        </p:nvSpPr>
        <p:spPr>
          <a:xfrm>
            <a:off x="685800" y="762000"/>
            <a:ext cx="7772400" cy="1143000"/>
          </a:xfrm>
        </p:spPr>
        <p:txBody>
          <a:bodyPr>
            <a:normAutofit fontScale="90000"/>
          </a:bodyPr>
          <a:lstStyle/>
          <a:p>
            <a:pPr algn="l"/>
            <a:r>
              <a:rPr lang="en-US" dirty="0"/>
              <a:t>Competitive Advantage</a:t>
            </a:r>
            <a:br>
              <a:rPr lang="en-US" dirty="0"/>
            </a:br>
            <a:r>
              <a:rPr lang="en-US" dirty="0"/>
              <a:t>and Other Things</a:t>
            </a:r>
          </a:p>
        </p:txBody>
      </p:sp>
      <p:pic>
        <p:nvPicPr>
          <p:cNvPr id="858117" name="Picture 5" descr="SO01038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99362" y="-76200"/>
            <a:ext cx="1620838" cy="16303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ubtitle 1"/>
          <p:cNvSpPr>
            <a:spLocks noGrp="1"/>
          </p:cNvSpPr>
          <p:nvPr>
            <p:ph type="subTitle" idx="4294967295"/>
          </p:nvPr>
        </p:nvSpPr>
        <p:spPr>
          <a:xfrm>
            <a:off x="685800" y="3981896"/>
            <a:ext cx="7772400" cy="1199704"/>
          </a:xfrm>
        </p:spPr>
        <p:txBody>
          <a:bodyPr>
            <a:normAutofit/>
          </a:bodyPr>
          <a:lstStyle/>
          <a:p>
            <a:pPr marL="109728" indent="0">
              <a:buNone/>
            </a:pPr>
            <a:r>
              <a:rPr lang="en-US" sz="2400" dirty="0" smtClean="0"/>
              <a:t>Summarized by Yvonne Smith, Ph. D.</a:t>
            </a:r>
          </a:p>
          <a:p>
            <a:pPr marL="109728" indent="0">
              <a:buNone/>
            </a:pPr>
            <a:r>
              <a:rPr lang="en-US" sz="2400" dirty="0" smtClean="0"/>
              <a:t>University of La Verne</a:t>
            </a:r>
            <a:endParaRPr lang="en-US" sz="2400" dirty="0"/>
          </a:p>
        </p:txBody>
      </p:sp>
      <p:sp>
        <p:nvSpPr>
          <p:cNvPr id="7" name="Rectangle 3"/>
          <p:cNvSpPr txBox="1">
            <a:spLocks noChangeArrowheads="1"/>
          </p:cNvSpPr>
          <p:nvPr/>
        </p:nvSpPr>
        <p:spPr>
          <a:xfrm>
            <a:off x="2743200" y="2286000"/>
            <a:ext cx="6019800" cy="1828800"/>
          </a:xfrm>
          <a:prstGeom prst="rect">
            <a:avLst/>
          </a:prstGeom>
        </p:spPr>
        <p:txBody>
          <a:bodyPr vert="horz" lIns="45720" rIns="45720">
            <a:normAutofit fontScale="92500"/>
          </a:bodyPr>
          <a:lstStyle>
            <a:lvl1pPr marL="0" marR="64008" indent="0" algn="r" rtl="0" eaLnBrk="1" latinLnBrk="0" hangingPunct="1">
              <a:spcBef>
                <a:spcPts val="400"/>
              </a:spcBef>
              <a:spcAft>
                <a:spcPts val="0"/>
              </a:spcAft>
              <a:buClr>
                <a:schemeClr val="accent1"/>
              </a:buClr>
              <a:buSzPct val="68000"/>
              <a:buFont typeface="Wingdings 3"/>
              <a:buNone/>
              <a:defRPr kumimoji="0" sz="3200" b="1" kern="1200">
                <a:solidFill>
                  <a:schemeClr val="tx2"/>
                </a:solidFill>
                <a:effectLst>
                  <a:outerShdw blurRad="38100" dist="38100" dir="2700000" algn="tl">
                    <a:srgbClr val="000000">
                      <a:alpha val="43137"/>
                    </a:srgbClr>
                  </a:outerShdw>
                </a:effectLst>
                <a:latin typeface="+mn-lt"/>
                <a:ea typeface="+mn-ea"/>
                <a:cs typeface="+mn-cs"/>
              </a:defRPr>
            </a:lvl1pPr>
            <a:lvl2pPr marL="457200" indent="0" algn="ctr" rtl="0" eaLnBrk="1" latinLnBrk="0" hangingPunct="1">
              <a:spcBef>
                <a:spcPts val="324"/>
              </a:spcBef>
              <a:buClr>
                <a:schemeClr val="accent1"/>
              </a:buClr>
              <a:buFont typeface="Verdana"/>
              <a:buNone/>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2pPr>
            <a:lvl3pPr marL="914400" indent="0" algn="ctr" rtl="0" eaLnBrk="1" latinLnBrk="0" hangingPunct="1">
              <a:spcBef>
                <a:spcPts val="350"/>
              </a:spcBef>
              <a:buClr>
                <a:schemeClr val="accent2"/>
              </a:buClr>
              <a:buSzPct val="100000"/>
              <a:buFont typeface="Wingdings 2"/>
              <a:buNone/>
              <a:defRPr kumimoji="0" sz="2400" b="1" kern="1200">
                <a:solidFill>
                  <a:schemeClr val="bg2">
                    <a:lumMod val="50000"/>
                  </a:schemeClr>
                </a:solidFill>
                <a:effectLst>
                  <a:outerShdw blurRad="38100" dist="38100" dir="2700000" algn="tl">
                    <a:srgbClr val="000000">
                      <a:alpha val="43137"/>
                    </a:srgbClr>
                  </a:outerShdw>
                </a:effectLst>
                <a:latin typeface="+mn-lt"/>
                <a:ea typeface="+mn-ea"/>
                <a:cs typeface="+mn-cs"/>
              </a:defRPr>
            </a:lvl3pPr>
            <a:lvl4pPr marL="1371600" indent="0" algn="ctr" rtl="0" eaLnBrk="1" latinLnBrk="0" hangingPunct="1">
              <a:spcBef>
                <a:spcPts val="350"/>
              </a:spcBef>
              <a:buClr>
                <a:schemeClr val="accent2"/>
              </a:buClr>
              <a:buFont typeface="Wingdings 2"/>
              <a:buNone/>
              <a:defRPr kumimoji="0" sz="1900" kern="1200">
                <a:solidFill>
                  <a:schemeClr val="tx1"/>
                </a:solidFill>
                <a:latin typeface="+mn-lt"/>
                <a:ea typeface="+mn-ea"/>
                <a:cs typeface="+mn-cs"/>
              </a:defRPr>
            </a:lvl4pPr>
            <a:lvl5pPr marL="1828800" indent="0" algn="ctr" rtl="0" eaLnBrk="1" latinLnBrk="0" hangingPunct="1">
              <a:spcBef>
                <a:spcPts val="350"/>
              </a:spcBef>
              <a:buClr>
                <a:schemeClr val="accent2"/>
              </a:buClr>
              <a:buFont typeface="Wingdings 2"/>
              <a:buNone/>
              <a:defRPr kumimoji="0" sz="1800" kern="1200">
                <a:solidFill>
                  <a:schemeClr val="tx1"/>
                </a:solidFill>
                <a:latin typeface="+mn-lt"/>
                <a:ea typeface="+mn-ea"/>
                <a:cs typeface="+mn-cs"/>
              </a:defRPr>
            </a:lvl5pPr>
            <a:lvl6pPr marL="2286000" indent="0" algn="ctr" rtl="0" eaLnBrk="1" latinLnBrk="0" hangingPunct="1">
              <a:spcBef>
                <a:spcPts val="350"/>
              </a:spcBef>
              <a:buClr>
                <a:schemeClr val="accent3"/>
              </a:buClr>
              <a:buFont typeface="Wingdings 2"/>
              <a:buNone/>
              <a:defRPr kumimoji="0" sz="1800" kern="1200">
                <a:solidFill>
                  <a:schemeClr val="tx1"/>
                </a:solidFill>
                <a:latin typeface="+mn-lt"/>
                <a:ea typeface="+mn-ea"/>
                <a:cs typeface="+mn-cs"/>
              </a:defRPr>
            </a:lvl6pPr>
            <a:lvl7pPr marL="27432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7pPr>
            <a:lvl8pPr marL="3200400" indent="0" algn="ctr" rtl="0" eaLnBrk="1" latinLnBrk="0" hangingPunct="1">
              <a:spcBef>
                <a:spcPts val="350"/>
              </a:spcBef>
              <a:buClr>
                <a:schemeClr val="accent3"/>
              </a:buClr>
              <a:buFont typeface="Wingdings 2"/>
              <a:buNone/>
              <a:defRPr kumimoji="0" sz="1600" kern="1200">
                <a:solidFill>
                  <a:schemeClr val="tx1"/>
                </a:solidFill>
                <a:latin typeface="+mn-lt"/>
                <a:ea typeface="+mn-ea"/>
                <a:cs typeface="+mn-cs"/>
              </a:defRPr>
            </a:lvl8pPr>
            <a:lvl9pPr marL="3657600" indent="0" algn="ctr" rtl="0" eaLnBrk="1" latinLnBrk="0" hangingPunct="1">
              <a:spcBef>
                <a:spcPts val="350"/>
              </a:spcBef>
              <a:buClr>
                <a:schemeClr val="accent3"/>
              </a:buClr>
              <a:buFont typeface="Wingdings 2"/>
              <a:buNone/>
              <a:defRPr kumimoji="0" sz="1600" kern="1200" baseline="0">
                <a:solidFill>
                  <a:schemeClr val="tx1"/>
                </a:solidFill>
                <a:latin typeface="+mn-lt"/>
                <a:ea typeface="+mn-ea"/>
                <a:cs typeface="+mn-cs"/>
              </a:defRPr>
            </a:lvl9pPr>
            <a:extLst/>
          </a:lstStyle>
          <a:p>
            <a:pPr algn="l" fontAlgn="auto">
              <a:lnSpc>
                <a:spcPct val="80000"/>
              </a:lnSpc>
            </a:pPr>
            <a:r>
              <a:rPr lang="en-US" sz="5400" dirty="0" smtClean="0">
                <a:latin typeface="Comic Sans MS" pitchFamily="66" charset="0"/>
              </a:rPr>
              <a:t>Functional Analysis</a:t>
            </a:r>
          </a:p>
          <a:p>
            <a:pPr algn="l" fontAlgn="auto">
              <a:lnSpc>
                <a:spcPct val="80000"/>
              </a:lnSpc>
            </a:pPr>
            <a:r>
              <a:rPr lang="en-US" sz="5400" dirty="0" smtClean="0">
                <a:latin typeface="Comic Sans MS" pitchFamily="66" charset="0"/>
              </a:rPr>
              <a:t>VRIO analysis</a:t>
            </a:r>
            <a:endParaRPr lang="en-US" sz="5400" dirty="0">
              <a:latin typeface="Comic Sans MS" pitchFamily="66" charset="0"/>
            </a:endParaRPr>
          </a:p>
        </p:txBody>
      </p:sp>
    </p:spTree>
    <p:extLst>
      <p:ext uri="{BB962C8B-B14F-4D97-AF65-F5344CB8AC3E}">
        <p14:creationId xmlns:p14="http://schemas.microsoft.com/office/powerpoint/2010/main" val="148008631"/>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96674" name="Rectangle 2050"/>
          <p:cNvSpPr>
            <a:spLocks noGrp="1" noChangeArrowheads="1"/>
          </p:cNvSpPr>
          <p:nvPr>
            <p:ph type="title"/>
          </p:nvPr>
        </p:nvSpPr>
        <p:spPr/>
        <p:txBody>
          <a:bodyPr/>
          <a:lstStyle/>
          <a:p>
            <a:pPr eaLnBrk="1" fontAlgn="auto" hangingPunct="1">
              <a:spcAft>
                <a:spcPts val="0"/>
              </a:spcAft>
              <a:defRPr/>
            </a:pPr>
            <a:r>
              <a:rPr lang="en-US" dirty="0"/>
              <a:t>Strategic Advantage</a:t>
            </a:r>
          </a:p>
        </p:txBody>
      </p:sp>
      <p:sp>
        <p:nvSpPr>
          <p:cNvPr id="8" name="Slide Number Placeholder 5"/>
          <p:cNvSpPr>
            <a:spLocks noGrp="1"/>
          </p:cNvSpPr>
          <p:nvPr>
            <p:ph type="sldNum" sz="quarter" idx="12"/>
          </p:nvPr>
        </p:nvSpPr>
        <p:spPr/>
        <p:txBody>
          <a:bodyPr/>
          <a:lstStyle/>
          <a:p>
            <a:pPr>
              <a:defRPr/>
            </a:pPr>
            <a:fld id="{71AD11D2-04B8-415C-8F12-A4A4D715BDA0}" type="slidenum">
              <a:rPr lang="en-US"/>
              <a:pPr>
                <a:defRPr/>
              </a:pPr>
              <a:t>3</a:t>
            </a:fld>
            <a:endParaRPr lang="en-US" dirty="0"/>
          </a:p>
        </p:txBody>
      </p:sp>
      <p:pic>
        <p:nvPicPr>
          <p:cNvPr id="14340" name="Picture 2052" descr="pe02927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3025" y="3276600"/>
            <a:ext cx="2720975"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6678" name="Text Box 2054"/>
          <p:cNvSpPr txBox="1">
            <a:spLocks noChangeArrowheads="1"/>
          </p:cNvSpPr>
          <p:nvPr/>
        </p:nvSpPr>
        <p:spPr bwMode="auto">
          <a:xfrm>
            <a:off x="1750357" y="4419600"/>
            <a:ext cx="3877985" cy="646331"/>
          </a:xfrm>
          <a:prstGeom prst="rect">
            <a:avLst/>
          </a:prstGeom>
          <a:noFill/>
          <a:ln w="57150">
            <a:solidFill>
              <a:srgbClr val="00E5E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defRPr/>
            </a:pPr>
            <a:r>
              <a:rPr lang="en-US" sz="3600" dirty="0">
                <a:solidFill>
                  <a:srgbClr val="FF0000"/>
                </a:solidFill>
                <a:effectLst>
                  <a:outerShdw blurRad="38100" dist="38100" dir="2700000" algn="tl">
                    <a:srgbClr val="000000"/>
                  </a:outerShdw>
                </a:effectLst>
              </a:rPr>
              <a:t>How do you get it?</a:t>
            </a:r>
          </a:p>
        </p:txBody>
      </p:sp>
      <p:sp>
        <p:nvSpPr>
          <p:cNvPr id="796682" name="Text Box 2058"/>
          <p:cNvSpPr txBox="1">
            <a:spLocks noChangeArrowheads="1"/>
          </p:cNvSpPr>
          <p:nvPr/>
        </p:nvSpPr>
        <p:spPr bwMode="auto">
          <a:xfrm>
            <a:off x="846140" y="2501900"/>
            <a:ext cx="5711820" cy="646331"/>
          </a:xfrm>
          <a:prstGeom prst="rect">
            <a:avLst/>
          </a:prstGeom>
          <a:noFill/>
          <a:ln w="57150">
            <a:solidFill>
              <a:srgbClr val="00E5E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defRPr/>
            </a:pPr>
            <a:r>
              <a:rPr lang="en-US" sz="3600" dirty="0">
                <a:solidFill>
                  <a:srgbClr val="FF0000"/>
                </a:solidFill>
                <a:effectLst>
                  <a:outerShdw blurRad="38100" dist="38100" dir="2700000" algn="tl">
                    <a:srgbClr val="000000"/>
                  </a:outerShdw>
                </a:effectLst>
              </a:rPr>
              <a:t>OK, now we know what it is</a:t>
            </a:r>
          </a:p>
        </p:txBody>
      </p:sp>
      <p:sp>
        <p:nvSpPr>
          <p:cNvPr id="796684" name="WordArt 2060"/>
          <p:cNvSpPr>
            <a:spLocks noChangeArrowheads="1" noChangeShapeType="1" noTextEdit="1"/>
          </p:cNvSpPr>
          <p:nvPr/>
        </p:nvSpPr>
        <p:spPr bwMode="auto">
          <a:xfrm>
            <a:off x="6962775" y="5991225"/>
            <a:ext cx="1800225" cy="638175"/>
          </a:xfrm>
          <a:prstGeom prst="rect">
            <a:avLst/>
          </a:prstGeom>
        </p:spPr>
        <p:txBody>
          <a:bodyPr wrap="none" fromWordArt="1">
            <a:prstTxWarp prst="textPlain">
              <a:avLst>
                <a:gd name="adj" fmla="val 50000"/>
              </a:avLst>
            </a:prstTxWarp>
          </a:bodyPr>
          <a:lstStyle/>
          <a:p>
            <a:pPr algn="ctr"/>
            <a:r>
              <a:rPr lang="en-US" sz="3600" i="1" kern="10" dirty="0">
                <a:ln w="9525">
                  <a:solidFill>
                    <a:srgbClr val="000000"/>
                  </a:solidFill>
                  <a:miter lim="800000"/>
                  <a:headEnd type="none" w="sm" len="sm"/>
                  <a:tailEnd type="none" w="sm" len="sm"/>
                </a:ln>
                <a:solidFill>
                  <a:srgbClr val="FFFFFF"/>
                </a:solidFill>
                <a:effectLst>
                  <a:outerShdw dist="35921" dir="2700000" algn="ctr" rotWithShape="0">
                    <a:srgbClr val="808080"/>
                  </a:outerShdw>
                </a:effectLst>
                <a:latin typeface="Arial Black"/>
              </a:rPr>
              <a:t>I get it!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796682"/>
                                        </p:tgtEl>
                                        <p:attrNameLst>
                                          <p:attrName>style.visibility</p:attrName>
                                        </p:attrNameLst>
                                      </p:cBhvr>
                                      <p:to>
                                        <p:strVal val="visible"/>
                                      </p:to>
                                    </p:set>
                                    <p:anim calcmode="lin" valueType="num">
                                      <p:cBhvr>
                                        <p:cTn id="7" dur="500" fill="hold"/>
                                        <p:tgtEl>
                                          <p:spTgt spid="796682"/>
                                        </p:tgtEl>
                                        <p:attrNameLst>
                                          <p:attrName>ppt_w</p:attrName>
                                        </p:attrNameLst>
                                      </p:cBhvr>
                                      <p:tavLst>
                                        <p:tav tm="0">
                                          <p:val>
                                            <p:fltVal val="0"/>
                                          </p:val>
                                        </p:tav>
                                        <p:tav tm="100000">
                                          <p:val>
                                            <p:strVal val="#ppt_w"/>
                                          </p:val>
                                        </p:tav>
                                      </p:tavLst>
                                    </p:anim>
                                    <p:anim calcmode="lin" valueType="num">
                                      <p:cBhvr>
                                        <p:cTn id="8" dur="500" fill="hold"/>
                                        <p:tgtEl>
                                          <p:spTgt spid="79668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1" presetClass="entr" presetSubtype="0" fill="hold" grpId="0" nodeType="afterEffect">
                                  <p:stCondLst>
                                    <p:cond delay="0"/>
                                  </p:stCondLst>
                                  <p:childTnLst>
                                    <p:set>
                                      <p:cBhvr>
                                        <p:cTn id="11" dur="1" fill="hold">
                                          <p:stCondLst>
                                            <p:cond delay="499"/>
                                          </p:stCondLst>
                                        </p:cTn>
                                        <p:tgtEl>
                                          <p:spTgt spid="796678"/>
                                        </p:tgtEl>
                                        <p:attrNameLst>
                                          <p:attrName>style.visibility</p:attrName>
                                        </p:attrNameLst>
                                      </p:cBhvr>
                                      <p:to>
                                        <p:strVal val="visible"/>
                                      </p:to>
                                    </p:set>
                                  </p:childTnLst>
                                </p:cTn>
                              </p:par>
                            </p:childTnLst>
                          </p:cTn>
                        </p:par>
                        <p:par>
                          <p:cTn id="12" fill="hold" nodeType="afterGroup">
                            <p:stCondLst>
                              <p:cond delay="1000"/>
                            </p:stCondLst>
                            <p:childTnLst>
                              <p:par>
                                <p:cTn id="13" presetID="3" presetClass="entr" presetSubtype="0" fill="hold" grpId="0" nodeType="afterEffect">
                                  <p:stCondLst>
                                    <p:cond delay="1000"/>
                                  </p:stCondLst>
                                  <p:childTnLst>
                                    <p:set>
                                      <p:cBhvr>
                                        <p:cTn id="14" dur="1" fill="hold">
                                          <p:stCondLst>
                                            <p:cond delay="0"/>
                                          </p:stCondLst>
                                        </p:cTn>
                                        <p:tgtEl>
                                          <p:spTgt spid="7966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6678" grpId="0" animBg="1" autoUpdateAnimBg="0"/>
      <p:bldP spid="796682" grpId="0" animBg="1"/>
      <p:bldP spid="79668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6962" name="Rectangle 2"/>
          <p:cNvSpPr>
            <a:spLocks noGrp="1" noChangeArrowheads="1"/>
          </p:cNvSpPr>
          <p:nvPr>
            <p:ph type="title"/>
          </p:nvPr>
        </p:nvSpPr>
        <p:spPr/>
        <p:txBody>
          <a:bodyPr>
            <a:normAutofit/>
          </a:bodyPr>
          <a:lstStyle/>
          <a:p>
            <a:pPr eaLnBrk="1" fontAlgn="auto" hangingPunct="1">
              <a:spcAft>
                <a:spcPts val="0"/>
              </a:spcAft>
              <a:defRPr/>
            </a:pPr>
            <a:r>
              <a:rPr lang="en-US" sz="4000" smtClean="0">
                <a:solidFill>
                  <a:schemeClr val="tx1"/>
                </a:solidFill>
              </a:rPr>
              <a:t>Developing a Business Model</a:t>
            </a:r>
            <a:endParaRPr lang="en-US" sz="4000" dirty="0">
              <a:solidFill>
                <a:schemeClr val="tx1"/>
              </a:solidFill>
            </a:endParaRPr>
          </a:p>
        </p:txBody>
      </p:sp>
      <p:sp>
        <p:nvSpPr>
          <p:cNvPr id="936963" name="Rectangle 3"/>
          <p:cNvSpPr>
            <a:spLocks noGrp="1" noChangeArrowheads="1"/>
          </p:cNvSpPr>
          <p:nvPr>
            <p:ph type="body" sz="half" idx="1"/>
          </p:nvPr>
        </p:nvSpPr>
        <p:spPr>
          <a:xfrm>
            <a:off x="685800" y="1981200"/>
            <a:ext cx="8458200" cy="4114800"/>
          </a:xfrm>
        </p:spPr>
        <p:txBody>
          <a:bodyPr>
            <a:normAutofit/>
          </a:bodyPr>
          <a:lstStyle/>
          <a:p>
            <a:pPr marL="594360" indent="-457200" eaLnBrk="1" fontAlgn="auto" hangingPunct="1">
              <a:spcAft>
                <a:spcPts val="0"/>
              </a:spcAft>
              <a:buClr>
                <a:schemeClr val="tx1">
                  <a:shade val="95000"/>
                </a:schemeClr>
              </a:buClr>
              <a:buFont typeface="Wingdings" panose="05000000000000000000" pitchFamily="2" charset="2"/>
              <a:buChar char="v"/>
              <a:defRPr/>
            </a:pPr>
            <a:r>
              <a:rPr lang="en-US" sz="3600" b="1" dirty="0" smtClean="0">
                <a:effectLst>
                  <a:outerShdw blurRad="38100" dist="38100" dir="2700000" algn="tl">
                    <a:srgbClr val="000000">
                      <a:alpha val="43137"/>
                    </a:srgbClr>
                  </a:outerShdw>
                </a:effectLst>
              </a:rPr>
              <a:t>DECISION 1</a:t>
            </a:r>
            <a:r>
              <a:rPr lang="en-US" sz="3200" b="1" dirty="0" smtClean="0">
                <a:effectLst>
                  <a:outerShdw blurRad="38100" dist="38100" dir="2700000" algn="tl">
                    <a:srgbClr val="000000">
                      <a:alpha val="43137"/>
                    </a:srgbClr>
                  </a:outerShdw>
                </a:effectLst>
              </a:rPr>
              <a:t>: Define the  business</a:t>
            </a:r>
          </a:p>
          <a:p>
            <a:pPr marL="869315" lvl="1" indent="-411480" eaLnBrk="1" fontAlgn="auto" hangingPunct="1">
              <a:spcAft>
                <a:spcPts val="0"/>
              </a:spcAft>
              <a:buClr>
                <a:schemeClr val="tx1">
                  <a:shade val="95000"/>
                </a:schemeClr>
              </a:buClr>
              <a:buFont typeface="Wingdings" panose="05000000000000000000" pitchFamily="2" charset="2"/>
              <a:buChar char="v"/>
              <a:defRPr/>
            </a:pPr>
            <a:r>
              <a:rPr lang="en-US" b="1" dirty="0" smtClean="0">
                <a:effectLst>
                  <a:outerShdw blurRad="38100" dist="38100" dir="2700000" algn="tl">
                    <a:srgbClr val="000000">
                      <a:alpha val="43137"/>
                    </a:srgbClr>
                  </a:outerShdw>
                </a:effectLst>
              </a:rPr>
              <a:t>Mission</a:t>
            </a:r>
          </a:p>
          <a:p>
            <a:pPr marL="869315" lvl="1" indent="-411480" eaLnBrk="1" fontAlgn="auto" hangingPunct="1">
              <a:spcAft>
                <a:spcPts val="0"/>
              </a:spcAft>
              <a:buClr>
                <a:schemeClr val="tx1">
                  <a:shade val="95000"/>
                </a:schemeClr>
              </a:buClr>
              <a:buFont typeface="Wingdings" panose="05000000000000000000" pitchFamily="2" charset="2"/>
              <a:buChar char="v"/>
              <a:defRPr/>
            </a:pPr>
            <a:r>
              <a:rPr lang="en-US" i="1" dirty="0" smtClean="0"/>
              <a:t>Who are our customers and why? </a:t>
            </a:r>
            <a:endParaRPr lang="en-US" sz="2800" b="1" i="1" dirty="0">
              <a:effectLst>
                <a:outerShdw blurRad="38100" dist="38100" dir="2700000" algn="tl">
                  <a:srgbClr val="000000">
                    <a:alpha val="43137"/>
                  </a:srgbClr>
                </a:outerShdw>
              </a:effectLst>
            </a:endParaRPr>
          </a:p>
        </p:txBody>
      </p:sp>
      <p:sp>
        <p:nvSpPr>
          <p:cNvPr id="12" name="Slide Number Placeholder 6"/>
          <p:cNvSpPr>
            <a:spLocks noGrp="1"/>
          </p:cNvSpPr>
          <p:nvPr>
            <p:ph type="sldNum" sz="quarter" idx="12"/>
          </p:nvPr>
        </p:nvSpPr>
        <p:spPr/>
        <p:txBody>
          <a:bodyPr/>
          <a:lstStyle/>
          <a:p>
            <a:pPr>
              <a:defRPr/>
            </a:pPr>
            <a:fld id="{C1AD2367-6C54-4558-996A-5B3E4242D0C5}" type="slidenum">
              <a:rPr lang="en-US" smtClean="0"/>
              <a:pPr>
                <a:defRPr/>
              </a:pPr>
              <a:t>4</a:t>
            </a:fld>
            <a:endParaRPr lang="en-US" dirty="0"/>
          </a:p>
        </p:txBody>
      </p:sp>
      <p:grpSp>
        <p:nvGrpSpPr>
          <p:cNvPr id="2" name="Content Placeholder 937016"/>
          <p:cNvGrpSpPr>
            <a:grpSpLocks/>
          </p:cNvGrpSpPr>
          <p:nvPr/>
        </p:nvGrpSpPr>
        <p:grpSpPr bwMode="auto">
          <a:xfrm>
            <a:off x="3276600" y="3352800"/>
            <a:ext cx="3636169" cy="3352800"/>
            <a:chOff x="1680" y="866"/>
            <a:chExt cx="2545" cy="2592"/>
          </a:xfrm>
        </p:grpSpPr>
        <p:graphicFrame>
          <p:nvGraphicFramePr>
            <p:cNvPr id="4" name="Diagram 3"/>
            <p:cNvGraphicFramePr/>
            <p:nvPr/>
          </p:nvGraphicFramePr>
          <p:xfrm>
            <a:off x="1680" y="866"/>
            <a:ext cx="2400" cy="2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 Box 73"/>
            <p:cNvSpPr txBox="1">
              <a:spLocks noChangeArrowheads="1"/>
            </p:cNvSpPr>
            <p:nvPr/>
          </p:nvSpPr>
          <p:spPr bwMode="auto">
            <a:xfrm>
              <a:off x="1965" y="1337"/>
              <a:ext cx="226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accent2">
                      <a:lumMod val="75000"/>
                    </a:schemeClr>
                  </a:solidFill>
                  <a:effectLst>
                    <a:outerShdw blurRad="38100" dist="38100" dir="2700000" algn="tl">
                      <a:srgbClr val="000000">
                        <a:alpha val="43137"/>
                      </a:srgbClr>
                    </a:outerShdw>
                  </a:effectLst>
                  <a:latin typeface="Times New Roman" pitchFamily="18" charset="0"/>
                </a:rPr>
                <a:t>WHO is our customer?</a:t>
              </a:r>
            </a:p>
          </p:txBody>
        </p:sp>
      </p:grpSp>
      <p:sp>
        <p:nvSpPr>
          <p:cNvPr id="937031" name="Text Box 71"/>
          <p:cNvSpPr txBox="1">
            <a:spLocks noChangeArrowheads="1"/>
          </p:cNvSpPr>
          <p:nvPr/>
        </p:nvSpPr>
        <p:spPr bwMode="auto">
          <a:xfrm>
            <a:off x="685800" y="4423834"/>
            <a:ext cx="2286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r>
              <a:rPr lang="en-US" sz="2800" dirty="0">
                <a:solidFill>
                  <a:schemeClr val="accent2">
                    <a:lumMod val="75000"/>
                  </a:schemeClr>
                </a:solidFill>
              </a:rPr>
              <a:t>Abell Model</a:t>
            </a:r>
          </a:p>
        </p:txBody>
      </p:sp>
      <p:sp>
        <p:nvSpPr>
          <p:cNvPr id="937026" name="Text Box 66"/>
          <p:cNvSpPr txBox="1">
            <a:spLocks noChangeArrowheads="1"/>
          </p:cNvSpPr>
          <p:nvPr/>
        </p:nvSpPr>
        <p:spPr bwMode="auto">
          <a:xfrm>
            <a:off x="457200" y="5562600"/>
            <a:ext cx="3689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a:solidFill>
                  <a:schemeClr val="accent2">
                    <a:lumMod val="75000"/>
                  </a:schemeClr>
                </a:solidFill>
                <a:effectLst>
                  <a:outerShdw blurRad="38100" dist="38100" dir="2700000" algn="tl">
                    <a:srgbClr val="000000"/>
                  </a:outerShdw>
                </a:effectLst>
              </a:rPr>
              <a:t>WHAT needs do we serve?</a:t>
            </a:r>
          </a:p>
        </p:txBody>
      </p:sp>
      <p:sp>
        <p:nvSpPr>
          <p:cNvPr id="937027" name="Text Box 67"/>
          <p:cNvSpPr txBox="1">
            <a:spLocks noChangeArrowheads="1"/>
          </p:cNvSpPr>
          <p:nvPr/>
        </p:nvSpPr>
        <p:spPr bwMode="auto">
          <a:xfrm>
            <a:off x="5565775" y="5562600"/>
            <a:ext cx="3502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a:solidFill>
                  <a:schemeClr val="accent2">
                    <a:lumMod val="75000"/>
                  </a:schemeClr>
                </a:solidFill>
                <a:effectLst>
                  <a:outerShdw blurRad="38100" dist="38100" dir="2700000" algn="tl">
                    <a:srgbClr val="000000"/>
                  </a:outerShdw>
                </a:effectLst>
              </a:rPr>
              <a:t>HOW do we serve needs?</a:t>
            </a:r>
          </a:p>
        </p:txBody>
      </p:sp>
      <p:sp>
        <p:nvSpPr>
          <p:cNvPr id="1042" name="Line 69"/>
          <p:cNvSpPr>
            <a:spLocks noChangeShapeType="1"/>
          </p:cNvSpPr>
          <p:nvPr/>
        </p:nvSpPr>
        <p:spPr bwMode="auto">
          <a:xfrm flipH="1">
            <a:off x="5029200" y="4343400"/>
            <a:ext cx="2362200" cy="823913"/>
          </a:xfrm>
          <a:prstGeom prst="line">
            <a:avLst/>
          </a:prstGeom>
          <a:noFill/>
          <a:ln w="38100">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dirty="0"/>
          </a:p>
        </p:txBody>
      </p:sp>
      <p:sp>
        <p:nvSpPr>
          <p:cNvPr id="937030" name="Text Box 70"/>
          <p:cNvSpPr txBox="1">
            <a:spLocks noChangeArrowheads="1"/>
          </p:cNvSpPr>
          <p:nvPr/>
        </p:nvSpPr>
        <p:spPr bwMode="auto">
          <a:xfrm>
            <a:off x="7391400" y="3887788"/>
            <a:ext cx="1579563" cy="495300"/>
          </a:xfrm>
          <a:prstGeom prst="rect">
            <a:avLst/>
          </a:prstGeom>
          <a:noFill/>
          <a:ln w="381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a:solidFill>
                  <a:srgbClr val="FFCC99"/>
                </a:solidFill>
                <a:effectLst>
                  <a:outerShdw blurRad="38100" dist="38100" dir="2700000" algn="tl">
                    <a:srgbClr val="000000"/>
                  </a:outerShdw>
                </a:effectLst>
                <a:latin typeface="Algerian" pitchFamily="82" charset="0"/>
              </a:rPr>
              <a:t>Business</a:t>
            </a:r>
          </a:p>
        </p:txBody>
      </p:sp>
      <p:sp>
        <p:nvSpPr>
          <p:cNvPr id="5" name="TextBox 4"/>
          <p:cNvSpPr txBox="1"/>
          <p:nvPr/>
        </p:nvSpPr>
        <p:spPr>
          <a:xfrm>
            <a:off x="381000" y="3581400"/>
            <a:ext cx="4916795" cy="461665"/>
          </a:xfrm>
          <a:prstGeom prst="rect">
            <a:avLst/>
          </a:prstGeom>
          <a:noFill/>
        </p:spPr>
        <p:txBody>
          <a:bodyPr wrap="none" rtlCol="0">
            <a:spAutoFit/>
          </a:bodyPr>
          <a:lstStyle/>
          <a:p>
            <a:r>
              <a:rPr lang="en-US" dirty="0" err="1" smtClean="0">
                <a:hlinkClick r:id="rId7"/>
              </a:rPr>
              <a:t>Abelle</a:t>
            </a:r>
            <a:r>
              <a:rPr lang="en-US" dirty="0" smtClean="0">
                <a:hlinkClick r:id="rId7"/>
              </a:rPr>
              <a:t> analysis for a Car Dealership</a:t>
            </a:r>
            <a:endParaRPr lang="en-US" dirty="0"/>
          </a:p>
        </p:txBody>
      </p:sp>
    </p:spTree>
  </p:cSld>
  <p:clrMapOvr>
    <a:masterClrMapping/>
  </p:clrMapOvr>
  <p:transition spd="med">
    <p:wheel spokes="2"/>
  </p:transition>
  <p:timing>
    <p:tnLst>
      <p:par>
        <p:cTn id="1" dur="indefinite" restart="never" nodeType="tmRoot"/>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5715000"/>
            <a:ext cx="6705600" cy="884238"/>
          </a:xfrm>
        </p:spPr>
        <p:txBody>
          <a:bodyPr>
            <a:normAutofit/>
          </a:bodyPr>
          <a:lstStyle/>
          <a:p>
            <a:r>
              <a:rPr lang="en-US" sz="2000" dirty="0" smtClean="0">
                <a:hlinkClick r:id="rId2"/>
              </a:rPr>
              <a:t>Lodge Cast Iron Company home page</a:t>
            </a:r>
            <a:endParaRPr lang="en-US" sz="2000" dirty="0"/>
          </a:p>
        </p:txBody>
      </p:sp>
      <p:sp>
        <p:nvSpPr>
          <p:cNvPr id="3" name="Content Placeholder 2"/>
          <p:cNvSpPr>
            <a:spLocks noGrp="1"/>
          </p:cNvSpPr>
          <p:nvPr>
            <p:ph idx="1"/>
          </p:nvPr>
        </p:nvSpPr>
        <p:spPr>
          <a:xfrm>
            <a:off x="533400" y="2182132"/>
            <a:ext cx="8229600" cy="4708525"/>
          </a:xfrm>
        </p:spPr>
        <p:txBody>
          <a:bodyPr/>
          <a:lstStyle/>
          <a:p>
            <a:r>
              <a:rPr lang="en-US" dirty="0" smtClean="0"/>
              <a:t>Example:  Lodge Cast Iron</a:t>
            </a:r>
          </a:p>
          <a:p>
            <a:pPr lvl="1"/>
            <a:r>
              <a:rPr lang="en-US" dirty="0" smtClean="0"/>
              <a:t>“Since 1896, the Lodge family has been casting premium iron cookware at our Tennessee foundry….As the sole American manufacturer of cast iron cookware, we are proud to carry on the legacy started by our great grandfather Joseph Lodge.  We don’t just make products; we make heirlooms that bring people together for generations.”  </a:t>
            </a:r>
            <a:endParaRPr lang="en-US" dirty="0"/>
          </a:p>
        </p:txBody>
      </p:sp>
      <p:sp>
        <p:nvSpPr>
          <p:cNvPr id="4" name="Rectangle 2"/>
          <p:cNvSpPr txBox="1">
            <a:spLocks noChangeArrowheads="1"/>
          </p:cNvSpPr>
          <p:nvPr/>
        </p:nvSpPr>
        <p:spPr>
          <a:xfrm>
            <a:off x="660400" y="609600"/>
            <a:ext cx="7772400" cy="1143000"/>
          </a:xfrm>
          <a:prstGeom prst="rect">
            <a:avLst/>
          </a:prstGeom>
        </p:spPr>
        <p:txBody>
          <a:bodyPr vert="horz" anchor="ctr">
            <a:normAutofit fontScale="97500"/>
            <a:scene3d>
              <a:camera prst="orthographicFront"/>
              <a:lightRig rig="soft" dir="t">
                <a:rot lat="0" lon="0" rev="16800000"/>
              </a:lightRig>
            </a:scene3d>
            <a:sp3d prstMaterial="softEdge">
              <a:bevelT w="38100" h="38100"/>
            </a:sp3d>
          </a:bodyPr>
          <a:lstStyle>
            <a:lvl1pPr algn="ctr" rtl="0" eaLnBrk="0" fontAlgn="base" hangingPunct="0">
              <a:spcBef>
                <a:spcPct val="0"/>
              </a:spcBef>
              <a:spcAft>
                <a:spcPct val="0"/>
              </a:spcAft>
              <a:defRPr sz="4100" b="1" kern="1200">
                <a:ln w="6350">
                  <a:noFill/>
                </a:ln>
                <a:solidFill>
                  <a:schemeClr val="tx1"/>
                </a:solidFill>
                <a:effectLst>
                  <a:outerShdw blurRad="114300" dist="101600" dir="2700000" algn="tl" rotWithShape="0">
                    <a:srgbClr val="000000">
                      <a:alpha val="40000"/>
                    </a:srgbClr>
                  </a:outerShdw>
                </a:effectLst>
                <a:latin typeface="+mj-lt"/>
                <a:ea typeface="+mj-ea"/>
                <a:cs typeface="+mj-cs"/>
              </a:defRPr>
            </a:lvl1pPr>
            <a:lvl2pPr algn="ctr" rtl="0" eaLnBrk="0" fontAlgn="base" hangingPunct="0">
              <a:spcBef>
                <a:spcPct val="0"/>
              </a:spcBef>
              <a:spcAft>
                <a:spcPct val="0"/>
              </a:spcAft>
              <a:defRPr sz="4100" b="1">
                <a:solidFill>
                  <a:schemeClr val="tx1"/>
                </a:solidFill>
                <a:latin typeface="Lucida Sans" pitchFamily="34" charset="0"/>
              </a:defRPr>
            </a:lvl2pPr>
            <a:lvl3pPr algn="ctr" rtl="0" eaLnBrk="0" fontAlgn="base" hangingPunct="0">
              <a:spcBef>
                <a:spcPct val="0"/>
              </a:spcBef>
              <a:spcAft>
                <a:spcPct val="0"/>
              </a:spcAft>
              <a:defRPr sz="4100" b="1">
                <a:solidFill>
                  <a:schemeClr val="tx1"/>
                </a:solidFill>
                <a:latin typeface="Lucida Sans" pitchFamily="34" charset="0"/>
              </a:defRPr>
            </a:lvl3pPr>
            <a:lvl4pPr algn="ctr" rtl="0" eaLnBrk="0" fontAlgn="base" hangingPunct="0">
              <a:spcBef>
                <a:spcPct val="0"/>
              </a:spcBef>
              <a:spcAft>
                <a:spcPct val="0"/>
              </a:spcAft>
              <a:defRPr sz="4100" b="1">
                <a:solidFill>
                  <a:schemeClr val="tx1"/>
                </a:solidFill>
                <a:latin typeface="Lucida Sans" pitchFamily="34" charset="0"/>
              </a:defRPr>
            </a:lvl4pPr>
            <a:lvl5pPr algn="ctr" rtl="0" eaLnBrk="0" fontAlgn="base" hangingPunct="0">
              <a:spcBef>
                <a:spcPct val="0"/>
              </a:spcBef>
              <a:spcAft>
                <a:spcPct val="0"/>
              </a:spcAft>
              <a:defRPr sz="4100" b="1">
                <a:solidFill>
                  <a:schemeClr val="tx1"/>
                </a:solidFill>
                <a:latin typeface="Lucida Sans" pitchFamily="34" charset="0"/>
              </a:defRPr>
            </a:lvl5pPr>
            <a:lvl6pPr marL="457200" algn="ctr" rtl="0" fontAlgn="base">
              <a:spcBef>
                <a:spcPct val="0"/>
              </a:spcBef>
              <a:spcAft>
                <a:spcPct val="0"/>
              </a:spcAft>
              <a:defRPr sz="4100" b="1">
                <a:solidFill>
                  <a:schemeClr val="tx1"/>
                </a:solidFill>
                <a:latin typeface="Lucida Sans" pitchFamily="34" charset="0"/>
              </a:defRPr>
            </a:lvl6pPr>
            <a:lvl7pPr marL="914400" algn="ctr" rtl="0" fontAlgn="base">
              <a:spcBef>
                <a:spcPct val="0"/>
              </a:spcBef>
              <a:spcAft>
                <a:spcPct val="0"/>
              </a:spcAft>
              <a:defRPr sz="4100" b="1">
                <a:solidFill>
                  <a:schemeClr val="tx1"/>
                </a:solidFill>
                <a:latin typeface="Lucida Sans" pitchFamily="34" charset="0"/>
              </a:defRPr>
            </a:lvl7pPr>
            <a:lvl8pPr marL="1371600" algn="ctr" rtl="0" fontAlgn="base">
              <a:spcBef>
                <a:spcPct val="0"/>
              </a:spcBef>
              <a:spcAft>
                <a:spcPct val="0"/>
              </a:spcAft>
              <a:defRPr sz="4100" b="1">
                <a:solidFill>
                  <a:schemeClr val="tx1"/>
                </a:solidFill>
                <a:latin typeface="Lucida Sans" pitchFamily="34" charset="0"/>
              </a:defRPr>
            </a:lvl8pPr>
            <a:lvl9pPr marL="1828800" algn="ctr" rtl="0" fontAlgn="base">
              <a:spcBef>
                <a:spcPct val="0"/>
              </a:spcBef>
              <a:spcAft>
                <a:spcPct val="0"/>
              </a:spcAft>
              <a:defRPr sz="4100" b="1">
                <a:solidFill>
                  <a:schemeClr val="tx1"/>
                </a:solidFill>
                <a:latin typeface="Lucida Sans" pitchFamily="34" charset="0"/>
              </a:defRPr>
            </a:lvl9pPr>
          </a:lstStyle>
          <a:p>
            <a:pPr eaLnBrk="1" fontAlgn="auto" hangingPunct="1">
              <a:spcAft>
                <a:spcPts val="0"/>
              </a:spcAft>
              <a:defRPr/>
            </a:pPr>
            <a:r>
              <a:rPr lang="en-US" sz="4000" smtClean="0"/>
              <a:t>Developing a Business Model</a:t>
            </a:r>
            <a:endParaRPr lang="en-US" sz="4000" dirty="0"/>
          </a:p>
        </p:txBody>
      </p:sp>
    </p:spTree>
    <p:extLst>
      <p:ext uri="{BB962C8B-B14F-4D97-AF65-F5344CB8AC3E}">
        <p14:creationId xmlns:p14="http://schemas.microsoft.com/office/powerpoint/2010/main" val="31523076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173288" y="-152400"/>
          <a:ext cx="2562225" cy="2438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49251" name="Rectangle 3"/>
          <p:cNvSpPr>
            <a:spLocks noGrp="1" noChangeArrowheads="1"/>
          </p:cNvSpPr>
          <p:nvPr>
            <p:ph idx="1"/>
          </p:nvPr>
        </p:nvSpPr>
        <p:spPr>
          <a:xfrm>
            <a:off x="914400" y="2362200"/>
            <a:ext cx="8229600" cy="2286000"/>
          </a:xfrm>
        </p:spPr>
        <p:txBody>
          <a:bodyPr>
            <a:normAutofit/>
          </a:bodyPr>
          <a:lstStyle/>
          <a:p>
            <a:pPr marL="868680" lvl="1" indent="-283464" eaLnBrk="1" fontAlgn="auto" hangingPunct="1">
              <a:spcAft>
                <a:spcPts val="0"/>
              </a:spcAft>
              <a:buFont typeface="Wingdings 2"/>
              <a:buChar char=""/>
              <a:defRPr/>
            </a:pPr>
            <a:r>
              <a:rPr lang="en-US" b="1" dirty="0">
                <a:effectLst>
                  <a:outerShdw blurRad="38100" dist="38100" dir="2700000" algn="tl">
                    <a:srgbClr val="000000">
                      <a:alpha val="43137"/>
                    </a:srgbClr>
                  </a:outerShdw>
                </a:effectLst>
              </a:rPr>
              <a:t>The mission defines the business</a:t>
            </a:r>
          </a:p>
          <a:p>
            <a:pPr marL="868680" lvl="1" indent="-283464" eaLnBrk="1" fontAlgn="auto" hangingPunct="1">
              <a:spcAft>
                <a:spcPts val="0"/>
              </a:spcAft>
              <a:buFont typeface="Wingdings 2"/>
              <a:buChar char=""/>
              <a:defRPr/>
            </a:pPr>
            <a:r>
              <a:rPr lang="en-US" b="1" dirty="0">
                <a:effectLst>
                  <a:outerShdw blurRad="38100" dist="38100" dir="2700000" algn="tl">
                    <a:srgbClr val="000000">
                      <a:alpha val="43137"/>
                    </a:srgbClr>
                  </a:outerShdw>
                </a:effectLst>
              </a:rPr>
              <a:t>The business determines industry</a:t>
            </a:r>
          </a:p>
          <a:p>
            <a:pPr marL="868680" lvl="1" indent="-283464" eaLnBrk="1" fontAlgn="auto" hangingPunct="1">
              <a:spcAft>
                <a:spcPts val="0"/>
              </a:spcAft>
              <a:buFont typeface="Wingdings 2"/>
              <a:buChar char=""/>
              <a:defRPr/>
            </a:pPr>
            <a:r>
              <a:rPr lang="en-US" b="1" dirty="0">
                <a:effectLst>
                  <a:outerShdw blurRad="38100" dist="38100" dir="2700000" algn="tl">
                    <a:srgbClr val="000000">
                      <a:alpha val="43137"/>
                    </a:srgbClr>
                  </a:outerShdw>
                </a:effectLst>
              </a:rPr>
              <a:t>The industry determines the competitors</a:t>
            </a:r>
          </a:p>
          <a:p>
            <a:pPr marL="1133856" lvl="2" eaLnBrk="1" fontAlgn="auto" hangingPunct="1">
              <a:spcAft>
                <a:spcPts val="0"/>
              </a:spcAft>
              <a:buFont typeface="Wingdings"/>
              <a:buChar char=""/>
              <a:defRPr/>
            </a:pPr>
            <a:r>
              <a:rPr lang="en-US" b="1" dirty="0">
                <a:effectLst>
                  <a:outerShdw blurRad="38100" dist="38100" dir="2700000" algn="tl">
                    <a:srgbClr val="000000">
                      <a:alpha val="43137"/>
                    </a:srgbClr>
                  </a:outerShdw>
                </a:effectLst>
              </a:rPr>
              <a:t>(</a:t>
            </a:r>
            <a:r>
              <a:rPr lang="en-US" b="1" dirty="0" smtClean="0">
                <a:effectLst>
                  <a:outerShdw blurRad="38100" dist="38100" dir="2700000" algn="tl">
                    <a:srgbClr val="000000">
                      <a:alpha val="43137"/>
                    </a:srgbClr>
                  </a:outerShdw>
                </a:effectLst>
              </a:rPr>
              <a:t>Competitive Advantage = above </a:t>
            </a:r>
            <a:r>
              <a:rPr lang="en-US" b="1" dirty="0">
                <a:effectLst>
                  <a:outerShdw blurRad="38100" dist="38100" dir="2700000" algn="tl">
                    <a:srgbClr val="000000">
                      <a:alpha val="43137"/>
                    </a:srgbClr>
                  </a:outerShdw>
                </a:effectLst>
              </a:rPr>
              <a:t>industry average profitability)</a:t>
            </a:r>
          </a:p>
          <a:p>
            <a:pPr marL="1133856" lvl="2" eaLnBrk="1" fontAlgn="auto" hangingPunct="1">
              <a:spcAft>
                <a:spcPts val="0"/>
              </a:spcAft>
              <a:buFont typeface="Wingdings"/>
              <a:buChar char=""/>
              <a:defRPr/>
            </a:pPr>
            <a:endParaRPr lang="en-US" dirty="0"/>
          </a:p>
        </p:txBody>
      </p:sp>
      <p:sp>
        <p:nvSpPr>
          <p:cNvPr id="12" name="Slide Number Placeholder 5"/>
          <p:cNvSpPr>
            <a:spLocks noGrp="1"/>
          </p:cNvSpPr>
          <p:nvPr>
            <p:ph type="sldNum" sz="quarter" idx="12"/>
          </p:nvPr>
        </p:nvSpPr>
        <p:spPr/>
        <p:txBody>
          <a:bodyPr/>
          <a:lstStyle/>
          <a:p>
            <a:pPr>
              <a:defRPr/>
            </a:pPr>
            <a:fld id="{10A180A8-7BC2-4828-BCA3-4A4CA791F3D0}" type="slidenum">
              <a:rPr lang="en-US"/>
              <a:pPr>
                <a:defRPr/>
              </a:pPr>
              <a:t>6</a:t>
            </a:fld>
            <a:endParaRPr lang="en-US" dirty="0"/>
          </a:p>
        </p:txBody>
      </p:sp>
      <p:sp>
        <p:nvSpPr>
          <p:cNvPr id="949266" name="Text Box 18"/>
          <p:cNvSpPr txBox="1">
            <a:spLocks noChangeArrowheads="1"/>
          </p:cNvSpPr>
          <p:nvPr/>
        </p:nvSpPr>
        <p:spPr bwMode="auto">
          <a:xfrm>
            <a:off x="2070100" y="344488"/>
            <a:ext cx="3205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a:solidFill>
                  <a:srgbClr val="FFCC99"/>
                </a:solidFill>
                <a:effectLst>
                  <a:outerShdw blurRad="38100" dist="38100" dir="2700000" algn="tl">
                    <a:srgbClr val="000000"/>
                  </a:outerShdw>
                </a:effectLst>
              </a:rPr>
              <a:t>WHO is our customer?</a:t>
            </a:r>
          </a:p>
        </p:txBody>
      </p:sp>
      <p:sp>
        <p:nvSpPr>
          <p:cNvPr id="949261" name="Text Box 13"/>
          <p:cNvSpPr txBox="1">
            <a:spLocks noChangeArrowheads="1"/>
          </p:cNvSpPr>
          <p:nvPr/>
        </p:nvSpPr>
        <p:spPr bwMode="auto">
          <a:xfrm>
            <a:off x="533400" y="1230313"/>
            <a:ext cx="2813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1800" dirty="0">
                <a:solidFill>
                  <a:srgbClr val="FFCC99"/>
                </a:solidFill>
                <a:effectLst>
                  <a:outerShdw blurRad="38100" dist="38100" dir="2700000" algn="tl">
                    <a:srgbClr val="000000"/>
                  </a:outerShdw>
                </a:effectLst>
              </a:rPr>
              <a:t>WHAT needs do we serve?</a:t>
            </a:r>
          </a:p>
        </p:txBody>
      </p:sp>
      <p:sp>
        <p:nvSpPr>
          <p:cNvPr id="949262" name="Text Box 14"/>
          <p:cNvSpPr txBox="1">
            <a:spLocks noChangeArrowheads="1"/>
          </p:cNvSpPr>
          <p:nvPr/>
        </p:nvSpPr>
        <p:spPr bwMode="auto">
          <a:xfrm>
            <a:off x="3968750" y="1230313"/>
            <a:ext cx="2673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1800" dirty="0">
                <a:solidFill>
                  <a:srgbClr val="FFCC99"/>
                </a:solidFill>
                <a:effectLst>
                  <a:outerShdw blurRad="38100" dist="38100" dir="2700000" algn="tl">
                    <a:srgbClr val="000000"/>
                  </a:outerShdw>
                </a:effectLst>
              </a:rPr>
              <a:t>HOW do we serve needs?</a:t>
            </a:r>
          </a:p>
        </p:txBody>
      </p:sp>
      <p:grpSp>
        <p:nvGrpSpPr>
          <p:cNvPr id="2063" name="Group 15"/>
          <p:cNvGrpSpPr>
            <a:grpSpLocks/>
          </p:cNvGrpSpPr>
          <p:nvPr/>
        </p:nvGrpSpPr>
        <p:grpSpPr bwMode="auto">
          <a:xfrm>
            <a:off x="3403600" y="28575"/>
            <a:ext cx="3297238" cy="1038225"/>
            <a:chOff x="2976" y="2305"/>
            <a:chExt cx="3088" cy="1103"/>
          </a:xfrm>
        </p:grpSpPr>
        <p:sp>
          <p:nvSpPr>
            <p:cNvPr id="2065" name="Line 16"/>
            <p:cNvSpPr>
              <a:spLocks noChangeShapeType="1"/>
            </p:cNvSpPr>
            <p:nvPr/>
          </p:nvSpPr>
          <p:spPr bwMode="auto">
            <a:xfrm flipH="1">
              <a:off x="2976" y="2544"/>
              <a:ext cx="1872" cy="864"/>
            </a:xfrm>
            <a:prstGeom prst="line">
              <a:avLst/>
            </a:prstGeom>
            <a:noFill/>
            <a:ln w="38100">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dirty="0"/>
            </a:p>
          </p:txBody>
        </p:sp>
        <p:sp>
          <p:nvSpPr>
            <p:cNvPr id="949265" name="Text Box 17"/>
            <p:cNvSpPr txBox="1">
              <a:spLocks noChangeArrowheads="1"/>
            </p:cNvSpPr>
            <p:nvPr/>
          </p:nvSpPr>
          <p:spPr bwMode="auto">
            <a:xfrm>
              <a:off x="4608" y="2305"/>
              <a:ext cx="1456" cy="499"/>
            </a:xfrm>
            <a:prstGeom prst="rect">
              <a:avLst/>
            </a:prstGeom>
            <a:noFill/>
            <a:ln w="12700">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a:solidFill>
                    <a:srgbClr val="FFCC99"/>
                  </a:solidFill>
                  <a:effectLst>
                    <a:outerShdw blurRad="38100" dist="38100" dir="2700000" algn="tl">
                      <a:srgbClr val="000000"/>
                    </a:outerShdw>
                  </a:effectLst>
                  <a:latin typeface="Algerian" pitchFamily="82" charset="0"/>
                </a:rPr>
                <a:t>Business</a:t>
              </a:r>
            </a:p>
          </p:txBody>
        </p:sp>
      </p:grpSp>
      <p:sp>
        <p:nvSpPr>
          <p:cNvPr id="949269" name="Text Box 21"/>
          <p:cNvSpPr txBox="1">
            <a:spLocks noChangeArrowheads="1"/>
          </p:cNvSpPr>
          <p:nvPr/>
        </p:nvSpPr>
        <p:spPr bwMode="auto">
          <a:xfrm>
            <a:off x="838200" y="4724399"/>
            <a:ext cx="7391400" cy="830997"/>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ctr" eaLnBrk="1" hangingPunct="1"/>
            <a:r>
              <a:rPr lang="en-US" b="0" dirty="0">
                <a:latin typeface="Arial Black" pitchFamily="34" charset="0"/>
              </a:rPr>
              <a:t>Strategic </a:t>
            </a:r>
            <a:r>
              <a:rPr lang="en-US" b="0" dirty="0" smtClean="0">
                <a:latin typeface="Arial Black" pitchFamily="34" charset="0"/>
              </a:rPr>
              <a:t>question at the Firm Level:</a:t>
            </a:r>
            <a:endParaRPr lang="en-US" b="0" dirty="0">
              <a:latin typeface="Arial Black" pitchFamily="34" charset="0"/>
            </a:endParaRPr>
          </a:p>
          <a:p>
            <a:pPr algn="ctr" eaLnBrk="1" hangingPunct="1"/>
            <a:r>
              <a:rPr lang="en-US" b="0" dirty="0">
                <a:latin typeface="Comic Sans MS" pitchFamily="66" charset="0"/>
              </a:rPr>
              <a:t>How do we gain &amp; maintain </a:t>
            </a:r>
            <a:r>
              <a:rPr lang="en-US" b="0" dirty="0" smtClean="0">
                <a:latin typeface="Comic Sans MS" pitchFamily="66" charset="0"/>
              </a:rPr>
              <a:t>competitive </a:t>
            </a:r>
            <a:r>
              <a:rPr lang="en-US" b="0" dirty="0">
                <a:latin typeface="Comic Sans MS" pitchFamily="66" charset="0"/>
              </a:rPr>
              <a:t>advantage?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49251">
                                            <p:txEl>
                                              <p:pRg st="1" end="1"/>
                                            </p:txEl>
                                          </p:spTgt>
                                        </p:tgtEl>
                                        <p:attrNameLst>
                                          <p:attrName>style.visibility</p:attrName>
                                        </p:attrNameLst>
                                      </p:cBhvr>
                                      <p:to>
                                        <p:strVal val="visible"/>
                                      </p:to>
                                    </p:set>
                                    <p:animEffect transition="in" filter="wipe(left)">
                                      <p:cBhvr>
                                        <p:cTn id="7" dur="500"/>
                                        <p:tgtEl>
                                          <p:spTgt spid="9492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49251">
                                            <p:txEl>
                                              <p:pRg st="2" end="2"/>
                                            </p:txEl>
                                          </p:spTgt>
                                        </p:tgtEl>
                                        <p:attrNameLst>
                                          <p:attrName>style.visibility</p:attrName>
                                        </p:attrNameLst>
                                      </p:cBhvr>
                                      <p:to>
                                        <p:strVal val="visible"/>
                                      </p:to>
                                    </p:set>
                                    <p:animEffect transition="in" filter="wipe(left)">
                                      <p:cBhvr>
                                        <p:cTn id="12" dur="500"/>
                                        <p:tgtEl>
                                          <p:spTgt spid="949251">
                                            <p:txEl>
                                              <p:pRg st="2" end="2"/>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949251">
                                            <p:txEl>
                                              <p:pRg st="3" end="3"/>
                                            </p:txEl>
                                          </p:spTgt>
                                        </p:tgtEl>
                                        <p:attrNameLst>
                                          <p:attrName>style.visibility</p:attrName>
                                        </p:attrNameLst>
                                      </p:cBhvr>
                                      <p:to>
                                        <p:strVal val="visible"/>
                                      </p:to>
                                    </p:set>
                                    <p:animEffect transition="in" filter="wipe(left)">
                                      <p:cBhvr>
                                        <p:cTn id="15" dur="500"/>
                                        <p:tgtEl>
                                          <p:spTgt spid="949251">
                                            <p:txEl>
                                              <p:pRg st="3" end="3"/>
                                            </p:txEl>
                                          </p:spTgt>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9492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92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5"/>
          <p:cNvSpPr>
            <a:spLocks noGrp="1"/>
          </p:cNvSpPr>
          <p:nvPr>
            <p:ph type="sldNum" sz="quarter" idx="12"/>
          </p:nvPr>
        </p:nvSpPr>
        <p:spPr/>
        <p:txBody>
          <a:bodyPr/>
          <a:lstStyle/>
          <a:p>
            <a:pPr>
              <a:defRPr/>
            </a:pPr>
            <a:fld id="{9F1AFB1E-B082-487C-B955-861791BF2B5C}" type="slidenum">
              <a:rPr lang="en-US" smtClean="0"/>
              <a:pPr>
                <a:defRPr/>
              </a:pPr>
              <a:t>7</a:t>
            </a:fld>
            <a:endParaRPr lang="en-US" dirty="0"/>
          </a:p>
        </p:txBody>
      </p:sp>
      <p:grpSp>
        <p:nvGrpSpPr>
          <p:cNvPr id="199687" name="Group 7"/>
          <p:cNvGrpSpPr>
            <a:grpSpLocks/>
          </p:cNvGrpSpPr>
          <p:nvPr/>
        </p:nvGrpSpPr>
        <p:grpSpPr bwMode="auto">
          <a:xfrm>
            <a:off x="7391400" y="5867400"/>
            <a:ext cx="1295400" cy="762000"/>
            <a:chOff x="3888" y="3696"/>
            <a:chExt cx="816" cy="480"/>
          </a:xfrm>
          <a:solidFill>
            <a:schemeClr val="tx1"/>
          </a:solidFill>
        </p:grpSpPr>
        <p:sp>
          <p:nvSpPr>
            <p:cNvPr id="199688" name="Rectangle 8"/>
            <p:cNvSpPr>
              <a:spLocks noChangeArrowheads="1"/>
            </p:cNvSpPr>
            <p:nvPr/>
          </p:nvSpPr>
          <p:spPr bwMode="auto">
            <a:xfrm>
              <a:off x="3888" y="3696"/>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689" name="Rectangle 9"/>
            <p:cNvSpPr>
              <a:spLocks noChangeArrowheads="1"/>
            </p:cNvSpPr>
            <p:nvPr/>
          </p:nvSpPr>
          <p:spPr bwMode="auto">
            <a:xfrm>
              <a:off x="4027" y="3850"/>
              <a:ext cx="582" cy="1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smtClean="0">
                  <a:solidFill>
                    <a:schemeClr val="bg1"/>
                  </a:solidFill>
                  <a:effectLst>
                    <a:outerShdw blurRad="38100" dist="38100" dir="2700000" algn="tl">
                      <a:srgbClr val="000000"/>
                    </a:outerShdw>
                  </a:effectLst>
                  <a:latin typeface="Arial" charset="0"/>
                </a:rPr>
                <a:t>Finance</a:t>
              </a:r>
              <a:endParaRPr lang="en-US" dirty="0">
                <a:solidFill>
                  <a:schemeClr val="bg1"/>
                </a:solidFill>
                <a:effectLst>
                  <a:outerShdw blurRad="38100" dist="38100" dir="2700000" algn="tl">
                    <a:srgbClr val="000000"/>
                  </a:outerShdw>
                </a:effectLst>
              </a:endParaRPr>
            </a:p>
          </p:txBody>
        </p:sp>
      </p:grpSp>
      <p:sp>
        <p:nvSpPr>
          <p:cNvPr id="15364" name="Rectangle 11"/>
          <p:cNvSpPr>
            <a:spLocks noChangeArrowheads="1"/>
          </p:cNvSpPr>
          <p:nvPr/>
        </p:nvSpPr>
        <p:spPr bwMode="auto">
          <a:xfrm>
            <a:off x="4953000" y="4495800"/>
            <a:ext cx="1295400" cy="762000"/>
          </a:xfrm>
          <a:prstGeom prst="rect">
            <a:avLst/>
          </a:prstGeom>
          <a:solidFill>
            <a:schemeClr val="tx1"/>
          </a:solidFill>
          <a:ln w="9525">
            <a:miter lim="800000"/>
            <a:headEnd/>
            <a:tailEnd/>
          </a:ln>
          <a:scene3d>
            <a:camera prst="legacyObliqueBottomLeft"/>
            <a:lightRig rig="legacyFlat3" dir="t"/>
          </a:scene3d>
          <a:sp3d extrusionH="430200" prstMaterial="legacyMatte">
            <a:bevelT w="13500" h="13500" prst="angle"/>
            <a:bevelB w="13500" h="13500" prst="angle"/>
            <a:extrusionClr>
              <a:srgbClr val="0033CC"/>
            </a:extrusionClr>
          </a:sp3d>
        </p:spPr>
        <p:txBody>
          <a:bodyPr wrap="none" anchor="ctr">
            <a:flatTx/>
          </a:bodyPr>
          <a:lstStyle/>
          <a:p>
            <a:endParaRPr lang="en-US" dirty="0"/>
          </a:p>
        </p:txBody>
      </p:sp>
      <p:sp>
        <p:nvSpPr>
          <p:cNvPr id="199692" name="Rectangle 12"/>
          <p:cNvSpPr>
            <a:spLocks noChangeArrowheads="1"/>
          </p:cNvSpPr>
          <p:nvPr/>
        </p:nvSpPr>
        <p:spPr bwMode="auto">
          <a:xfrm>
            <a:off x="4205090" y="4740275"/>
            <a:ext cx="2667398"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smtClean="0">
                <a:solidFill>
                  <a:srgbClr val="FFFF00"/>
                </a:solidFill>
                <a:effectLst>
                  <a:outerShdw blurRad="38100" dist="38100" dir="2700000" algn="tl">
                    <a:srgbClr val="000000"/>
                  </a:outerShdw>
                </a:effectLst>
                <a:latin typeface="Arial" charset="0"/>
              </a:rPr>
              <a:t>Firm/Organization/SBU</a:t>
            </a:r>
            <a:endParaRPr lang="en-US" dirty="0">
              <a:solidFill>
                <a:srgbClr val="FFFF00"/>
              </a:solidFill>
              <a:effectLst>
                <a:outerShdw blurRad="38100" dist="38100" dir="2700000" algn="tl">
                  <a:srgbClr val="000000"/>
                </a:outerShdw>
              </a:effectLst>
            </a:endParaRPr>
          </a:p>
        </p:txBody>
      </p:sp>
      <p:grpSp>
        <p:nvGrpSpPr>
          <p:cNvPr id="15366" name="Group 13"/>
          <p:cNvGrpSpPr>
            <a:grpSpLocks/>
          </p:cNvGrpSpPr>
          <p:nvPr/>
        </p:nvGrpSpPr>
        <p:grpSpPr bwMode="auto">
          <a:xfrm>
            <a:off x="3162300" y="5410200"/>
            <a:ext cx="4876800" cy="458788"/>
            <a:chOff x="1704" y="3312"/>
            <a:chExt cx="3072" cy="289"/>
          </a:xfrm>
        </p:grpSpPr>
        <p:grpSp>
          <p:nvGrpSpPr>
            <p:cNvPr id="15374" name="Group 14"/>
            <p:cNvGrpSpPr>
              <a:grpSpLocks/>
            </p:cNvGrpSpPr>
            <p:nvPr/>
          </p:nvGrpSpPr>
          <p:grpSpPr bwMode="auto">
            <a:xfrm>
              <a:off x="1704" y="3312"/>
              <a:ext cx="3072" cy="289"/>
              <a:chOff x="1704" y="3312"/>
              <a:chExt cx="3072" cy="289"/>
            </a:xfrm>
          </p:grpSpPr>
          <p:cxnSp>
            <p:nvCxnSpPr>
              <p:cNvPr id="15377" name="AutoShape 15"/>
              <p:cNvCxnSpPr>
                <a:cxnSpLocks noChangeShapeType="1"/>
              </p:cNvCxnSpPr>
              <p:nvPr/>
            </p:nvCxnSpPr>
            <p:spPr bwMode="auto">
              <a:xfrm rot="5400000" flipV="1">
                <a:off x="3239" y="2065"/>
                <a:ext cx="1" cy="3072"/>
              </a:xfrm>
              <a:prstGeom prst="bentConnector3">
                <a:avLst>
                  <a:gd name="adj1" fmla="val -14400000"/>
                </a:avLst>
              </a:prstGeom>
              <a:noFill/>
              <a:ln w="38100">
                <a:solidFill>
                  <a:schemeClr val="tx1"/>
                </a:solidFill>
                <a:miter lim="800000"/>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378" name="Line 16"/>
              <p:cNvSpPr>
                <a:spLocks noChangeShapeType="1"/>
              </p:cNvSpPr>
              <p:nvPr/>
            </p:nvSpPr>
            <p:spPr bwMode="auto">
              <a:xfrm flipV="1">
                <a:off x="3264" y="3312"/>
                <a:ext cx="0" cy="144"/>
              </a:xfrm>
              <a:prstGeom prst="line">
                <a:avLst/>
              </a:prstGeom>
              <a:noFill/>
              <a:ln w="5715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
          <p:nvSpPr>
            <p:cNvPr id="15375" name="Line 17"/>
            <p:cNvSpPr>
              <a:spLocks noChangeShapeType="1"/>
            </p:cNvSpPr>
            <p:nvPr/>
          </p:nvSpPr>
          <p:spPr bwMode="auto">
            <a:xfrm>
              <a:off x="2688" y="3456"/>
              <a:ext cx="0" cy="144"/>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5376" name="Line 18"/>
            <p:cNvSpPr>
              <a:spLocks noChangeShapeType="1"/>
            </p:cNvSpPr>
            <p:nvPr/>
          </p:nvSpPr>
          <p:spPr bwMode="auto">
            <a:xfrm>
              <a:off x="3744" y="3456"/>
              <a:ext cx="0" cy="144"/>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199699" name="Group 19"/>
          <p:cNvGrpSpPr>
            <a:grpSpLocks/>
          </p:cNvGrpSpPr>
          <p:nvPr/>
        </p:nvGrpSpPr>
        <p:grpSpPr bwMode="auto">
          <a:xfrm>
            <a:off x="2514600" y="5867400"/>
            <a:ext cx="1295400" cy="762000"/>
            <a:chOff x="4080" y="3888"/>
            <a:chExt cx="816" cy="480"/>
          </a:xfrm>
          <a:solidFill>
            <a:schemeClr val="tx1"/>
          </a:solidFill>
        </p:grpSpPr>
        <p:sp>
          <p:nvSpPr>
            <p:cNvPr id="199700" name="Rectangle 20"/>
            <p:cNvSpPr>
              <a:spLocks noChangeArrowheads="1"/>
            </p:cNvSpPr>
            <p:nvPr/>
          </p:nvSpPr>
          <p:spPr bwMode="auto">
            <a:xfrm>
              <a:off x="4080" y="3888"/>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701" name="Rectangle 21"/>
            <p:cNvSpPr>
              <a:spLocks noChangeArrowheads="1"/>
            </p:cNvSpPr>
            <p:nvPr/>
          </p:nvSpPr>
          <p:spPr bwMode="auto">
            <a:xfrm>
              <a:off x="4342" y="4042"/>
              <a:ext cx="330" cy="1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a:solidFill>
                    <a:schemeClr val="bg1"/>
                  </a:solidFill>
                  <a:effectLst>
                    <a:outerShdw blurRad="38100" dist="38100" dir="2700000" algn="tl">
                      <a:srgbClr val="000000"/>
                    </a:outerShdw>
                  </a:effectLst>
                  <a:latin typeface="Arial" charset="0"/>
                </a:rPr>
                <a:t>R&amp;D</a:t>
              </a:r>
              <a:endParaRPr lang="en-US" dirty="0">
                <a:solidFill>
                  <a:schemeClr val="bg1"/>
                </a:solidFill>
                <a:effectLst>
                  <a:outerShdw blurRad="38100" dist="38100" dir="2700000" algn="tl">
                    <a:srgbClr val="000000"/>
                  </a:outerShdw>
                </a:effectLst>
              </a:endParaRPr>
            </a:p>
          </p:txBody>
        </p:sp>
      </p:grpSp>
      <p:grpSp>
        <p:nvGrpSpPr>
          <p:cNvPr id="199708" name="Group 28"/>
          <p:cNvGrpSpPr>
            <a:grpSpLocks/>
          </p:cNvGrpSpPr>
          <p:nvPr/>
        </p:nvGrpSpPr>
        <p:grpSpPr bwMode="auto">
          <a:xfrm>
            <a:off x="4114800" y="5867400"/>
            <a:ext cx="1295400" cy="762000"/>
            <a:chOff x="2592" y="3696"/>
            <a:chExt cx="816" cy="480"/>
          </a:xfrm>
          <a:solidFill>
            <a:schemeClr val="tx1"/>
          </a:solidFill>
        </p:grpSpPr>
        <p:sp>
          <p:nvSpPr>
            <p:cNvPr id="199703" name="Rectangle 23"/>
            <p:cNvSpPr>
              <a:spLocks noChangeArrowheads="1"/>
            </p:cNvSpPr>
            <p:nvPr/>
          </p:nvSpPr>
          <p:spPr bwMode="auto">
            <a:xfrm>
              <a:off x="2592" y="3696"/>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704" name="Rectangle 24"/>
            <p:cNvSpPr>
              <a:spLocks noChangeArrowheads="1"/>
            </p:cNvSpPr>
            <p:nvPr/>
          </p:nvSpPr>
          <p:spPr bwMode="auto">
            <a:xfrm>
              <a:off x="2592" y="3850"/>
              <a:ext cx="803" cy="1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a:solidFill>
                    <a:schemeClr val="bg1"/>
                  </a:solidFill>
                  <a:effectLst>
                    <a:outerShdw blurRad="38100" dist="38100" dir="2700000" algn="tl">
                      <a:srgbClr val="000000"/>
                    </a:outerShdw>
                  </a:effectLst>
                  <a:latin typeface="Arial" charset="0"/>
                </a:rPr>
                <a:t>Production</a:t>
              </a:r>
              <a:endParaRPr lang="en-US" dirty="0">
                <a:solidFill>
                  <a:schemeClr val="bg1"/>
                </a:solidFill>
                <a:effectLst>
                  <a:outerShdw blurRad="38100" dist="38100" dir="2700000" algn="tl">
                    <a:srgbClr val="000000"/>
                  </a:outerShdw>
                </a:effectLst>
              </a:endParaRPr>
            </a:p>
          </p:txBody>
        </p:sp>
      </p:grpSp>
      <p:grpSp>
        <p:nvGrpSpPr>
          <p:cNvPr id="199709" name="Group 29"/>
          <p:cNvGrpSpPr>
            <a:grpSpLocks/>
          </p:cNvGrpSpPr>
          <p:nvPr/>
        </p:nvGrpSpPr>
        <p:grpSpPr bwMode="auto">
          <a:xfrm>
            <a:off x="5791200" y="5867400"/>
            <a:ext cx="1295400" cy="762000"/>
            <a:chOff x="3648" y="3696"/>
            <a:chExt cx="816" cy="480"/>
          </a:xfrm>
          <a:solidFill>
            <a:schemeClr val="tx1"/>
          </a:solidFill>
        </p:grpSpPr>
        <p:sp>
          <p:nvSpPr>
            <p:cNvPr id="199706" name="Rectangle 26"/>
            <p:cNvSpPr>
              <a:spLocks noChangeArrowheads="1"/>
            </p:cNvSpPr>
            <p:nvPr/>
          </p:nvSpPr>
          <p:spPr bwMode="auto">
            <a:xfrm>
              <a:off x="3648" y="3696"/>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707" name="Rectangle 27"/>
            <p:cNvSpPr>
              <a:spLocks noChangeArrowheads="1"/>
            </p:cNvSpPr>
            <p:nvPr/>
          </p:nvSpPr>
          <p:spPr bwMode="auto">
            <a:xfrm>
              <a:off x="3702" y="3744"/>
              <a:ext cx="762" cy="3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a:solidFill>
                    <a:schemeClr val="bg1"/>
                  </a:solidFill>
                  <a:effectLst>
                    <a:outerShdw blurRad="38100" dist="38100" dir="2700000" algn="tl">
                      <a:srgbClr val="000000"/>
                    </a:outerShdw>
                  </a:effectLst>
                  <a:latin typeface="Arial" charset="0"/>
                </a:rPr>
                <a:t>Marketing </a:t>
              </a:r>
            </a:p>
            <a:p>
              <a:pPr algn="ctr" eaLnBrk="0" hangingPunct="0">
                <a:defRPr/>
              </a:pPr>
              <a:r>
                <a:rPr lang="en-US" sz="1900" dirty="0">
                  <a:solidFill>
                    <a:schemeClr val="bg1"/>
                  </a:solidFill>
                  <a:effectLst>
                    <a:outerShdw blurRad="38100" dist="38100" dir="2700000" algn="tl">
                      <a:srgbClr val="000000"/>
                    </a:outerShdw>
                  </a:effectLst>
                  <a:latin typeface="Arial" charset="0"/>
                </a:rPr>
                <a:t>&amp; Sales</a:t>
              </a:r>
              <a:endParaRPr lang="en-US" dirty="0">
                <a:solidFill>
                  <a:schemeClr val="bg1"/>
                </a:solidFill>
                <a:effectLst>
                  <a:outerShdw blurRad="38100" dist="38100" dir="2700000" algn="tl">
                    <a:srgbClr val="000000"/>
                  </a:outerShdw>
                </a:effectLst>
              </a:endParaRPr>
            </a:p>
          </p:txBody>
        </p:sp>
      </p:grpSp>
      <p:sp>
        <p:nvSpPr>
          <p:cNvPr id="199710" name="Oval 30"/>
          <p:cNvSpPr>
            <a:spLocks noChangeArrowheads="1"/>
          </p:cNvSpPr>
          <p:nvPr/>
        </p:nvSpPr>
        <p:spPr bwMode="auto">
          <a:xfrm>
            <a:off x="3581400" y="4343400"/>
            <a:ext cx="3810000" cy="1219200"/>
          </a:xfrm>
          <a:prstGeom prst="ellipse">
            <a:avLst/>
          </a:prstGeom>
          <a:noFill/>
          <a:ln w="38100">
            <a:solidFill>
              <a:schemeClr val="accent3">
                <a:lumMod val="75000"/>
              </a:schemeClr>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99712" name="Text Box 32"/>
          <p:cNvSpPr txBox="1">
            <a:spLocks noChangeArrowheads="1"/>
          </p:cNvSpPr>
          <p:nvPr/>
        </p:nvSpPr>
        <p:spPr bwMode="auto">
          <a:xfrm>
            <a:off x="90290" y="3657599"/>
            <a:ext cx="2271910" cy="64633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r>
              <a:rPr lang="en-US" sz="1200" b="0" dirty="0">
                <a:latin typeface="Arial Black" pitchFamily="34" charset="0"/>
              </a:rPr>
              <a:t>Strategic question:</a:t>
            </a:r>
          </a:p>
          <a:p>
            <a:pPr eaLnBrk="1" hangingPunct="1"/>
            <a:r>
              <a:rPr lang="en-US" sz="1200" b="0" dirty="0">
                <a:latin typeface="Comic Sans MS" pitchFamily="66" charset="0"/>
              </a:rPr>
              <a:t>How do we gain &amp; maintain </a:t>
            </a:r>
          </a:p>
          <a:p>
            <a:pPr eaLnBrk="1" hangingPunct="1"/>
            <a:r>
              <a:rPr lang="en-US" sz="1200" b="0" dirty="0">
                <a:latin typeface="Comic Sans MS" pitchFamily="66" charset="0"/>
              </a:rPr>
              <a:t>competitive advantage?</a:t>
            </a:r>
          </a:p>
        </p:txBody>
      </p:sp>
      <p:sp>
        <p:nvSpPr>
          <p:cNvPr id="305160" name="Rectangle 2056"/>
          <p:cNvSpPr>
            <a:spLocks noChangeArrowheads="1"/>
          </p:cNvSpPr>
          <p:nvPr/>
        </p:nvSpPr>
        <p:spPr bwMode="auto">
          <a:xfrm>
            <a:off x="685800" y="381000"/>
            <a:ext cx="77724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defRPr/>
            </a:pPr>
            <a:r>
              <a:rPr lang="en-US" sz="3200" dirty="0" smtClean="0">
                <a:solidFill>
                  <a:srgbClr val="81D5FF"/>
                </a:solidFill>
                <a:effectLst>
                  <a:outerShdw blurRad="38100" dist="38100" dir="2700000" algn="tl">
                    <a:srgbClr val="000000">
                      <a:alpha val="43137"/>
                    </a:srgbClr>
                  </a:outerShdw>
                </a:effectLst>
                <a:latin typeface="+mj-lt"/>
              </a:rPr>
              <a:t>DECISION 2:  </a:t>
            </a:r>
            <a:r>
              <a:rPr lang="en-US" sz="3200" dirty="0">
                <a:solidFill>
                  <a:srgbClr val="81D5FF"/>
                </a:solidFill>
                <a:effectLst>
                  <a:outerShdw blurRad="38100" dist="38100" dir="2700000" algn="tl">
                    <a:srgbClr val="000000">
                      <a:alpha val="43137"/>
                    </a:srgbClr>
                  </a:outerShdw>
                </a:effectLst>
                <a:latin typeface="+mj-lt"/>
              </a:rPr>
              <a:t>Business-level strategy</a:t>
            </a:r>
          </a:p>
          <a:p>
            <a:pPr marL="742950" lvl="1"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Choices:  </a:t>
            </a:r>
          </a:p>
          <a:p>
            <a:pPr marL="1200150" lvl="2"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Low cost, Differentiation, Focus</a:t>
            </a:r>
          </a:p>
          <a:p>
            <a:pPr marL="1200150" lvl="2"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 Combinations</a:t>
            </a:r>
          </a:p>
          <a:p>
            <a:pPr marL="742950" lvl="1"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Determines </a:t>
            </a:r>
            <a:r>
              <a:rPr lang="en-US" sz="3200" dirty="0">
                <a:effectLst>
                  <a:outerShdw blurRad="38100" dist="38100" dir="2700000" algn="tl">
                    <a:srgbClr val="000000">
                      <a:alpha val="43137"/>
                    </a:srgbClr>
                  </a:outerShdw>
                </a:effectLst>
                <a:latin typeface="+mj-lt"/>
              </a:rPr>
              <a:t>strategic </a:t>
            </a:r>
            <a:r>
              <a:rPr lang="en-US" sz="3200" dirty="0" smtClean="0">
                <a:effectLst>
                  <a:outerShdw blurRad="38100" dist="38100" dir="2700000" algn="tl">
                    <a:srgbClr val="000000">
                      <a:alpha val="43137"/>
                    </a:srgbClr>
                  </a:outerShdw>
                </a:effectLst>
                <a:latin typeface="+mj-lt"/>
              </a:rPr>
              <a:t>group</a:t>
            </a:r>
            <a:endParaRPr lang="en-US" sz="3200" dirty="0">
              <a:effectLst>
                <a:outerShdw blurRad="38100" dist="38100" dir="2700000" algn="tl">
                  <a:srgbClr val="000000">
                    <a:alpha val="43137"/>
                  </a:srgbClr>
                </a:outerShdw>
              </a:effectLst>
              <a:latin typeface="+mj-lt"/>
            </a:endParaRPr>
          </a:p>
          <a:p>
            <a:pPr marL="1143000" lvl="2" indent="-228600">
              <a:spcBef>
                <a:spcPct val="20000"/>
              </a:spcBef>
              <a:buFont typeface="Wingdings 2" pitchFamily="18" charset="2"/>
              <a:buNone/>
              <a:defRPr/>
            </a:pPr>
            <a:r>
              <a:rPr lang="en-US" dirty="0">
                <a:effectLst>
                  <a:outerShdw blurRad="38100" dist="38100" dir="2700000" algn="tl">
                    <a:srgbClr val="000000">
                      <a:alpha val="43137"/>
                    </a:srgbClr>
                  </a:outerShdw>
                </a:effectLst>
                <a:latin typeface="+mj-lt"/>
              </a:rPr>
              <a:t>        (Small set of immediate competitors)</a:t>
            </a:r>
          </a:p>
        </p:txBody>
      </p:sp>
      <p:sp>
        <p:nvSpPr>
          <p:cNvPr id="305164" name="Text Box 2060"/>
          <p:cNvSpPr txBox="1">
            <a:spLocks noChangeArrowheads="1"/>
          </p:cNvSpPr>
          <p:nvPr/>
        </p:nvSpPr>
        <p:spPr bwMode="auto">
          <a:xfrm>
            <a:off x="3581400" y="3864429"/>
            <a:ext cx="51958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r>
              <a:rPr lang="en-US" dirty="0">
                <a:solidFill>
                  <a:srgbClr val="C00000"/>
                </a:solidFill>
              </a:rPr>
              <a:t>Q: CA is </a:t>
            </a:r>
            <a:r>
              <a:rPr lang="en-US" i="1" dirty="0">
                <a:solidFill>
                  <a:srgbClr val="C00000"/>
                </a:solidFill>
              </a:rPr>
              <a:t>demonstrated</a:t>
            </a:r>
            <a:r>
              <a:rPr lang="en-US" dirty="0">
                <a:solidFill>
                  <a:srgbClr val="C00000"/>
                </a:solidFill>
              </a:rPr>
              <a:t> at which level?</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5164"/>
                                        </p:tgtEl>
                                        <p:attrNameLst>
                                          <p:attrName>style.visibility</p:attrName>
                                        </p:attrNameLst>
                                      </p:cBhvr>
                                      <p:to>
                                        <p:strVal val="visible"/>
                                      </p:to>
                                    </p:set>
                                    <p:animEffect transition="in" filter="wipe(left)">
                                      <p:cBhvr>
                                        <p:cTn id="7" dur="500"/>
                                        <p:tgtEl>
                                          <p:spTgt spid="30516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97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710" grpId="0" animBg="1"/>
      <p:bldP spid="30516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5"/>
          <p:cNvSpPr>
            <a:spLocks noGrp="1"/>
          </p:cNvSpPr>
          <p:nvPr>
            <p:ph type="sldNum" sz="quarter" idx="12"/>
          </p:nvPr>
        </p:nvSpPr>
        <p:spPr/>
        <p:txBody>
          <a:bodyPr/>
          <a:lstStyle/>
          <a:p>
            <a:pPr>
              <a:defRPr/>
            </a:pPr>
            <a:fld id="{9F1AFB1E-B082-487C-B955-861791BF2B5C}" type="slidenum">
              <a:rPr lang="en-US" smtClean="0"/>
              <a:pPr>
                <a:defRPr/>
              </a:pPr>
              <a:t>8</a:t>
            </a:fld>
            <a:endParaRPr lang="en-US" dirty="0"/>
          </a:p>
        </p:txBody>
      </p:sp>
      <p:grpSp>
        <p:nvGrpSpPr>
          <p:cNvPr id="199687" name="Group 7"/>
          <p:cNvGrpSpPr>
            <a:grpSpLocks/>
          </p:cNvGrpSpPr>
          <p:nvPr/>
        </p:nvGrpSpPr>
        <p:grpSpPr bwMode="auto">
          <a:xfrm>
            <a:off x="7391400" y="5867400"/>
            <a:ext cx="1295400" cy="762000"/>
            <a:chOff x="3888" y="3696"/>
            <a:chExt cx="816" cy="480"/>
          </a:xfrm>
          <a:solidFill>
            <a:schemeClr val="tx1"/>
          </a:solidFill>
        </p:grpSpPr>
        <p:sp>
          <p:nvSpPr>
            <p:cNvPr id="199688" name="Rectangle 8"/>
            <p:cNvSpPr>
              <a:spLocks noChangeArrowheads="1"/>
            </p:cNvSpPr>
            <p:nvPr/>
          </p:nvSpPr>
          <p:spPr bwMode="auto">
            <a:xfrm>
              <a:off x="3888" y="3696"/>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689" name="Rectangle 9"/>
            <p:cNvSpPr>
              <a:spLocks noChangeArrowheads="1"/>
            </p:cNvSpPr>
            <p:nvPr/>
          </p:nvSpPr>
          <p:spPr bwMode="auto">
            <a:xfrm>
              <a:off x="4027" y="3850"/>
              <a:ext cx="582" cy="18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smtClean="0">
                  <a:solidFill>
                    <a:schemeClr val="bg1"/>
                  </a:solidFill>
                  <a:effectLst>
                    <a:outerShdw blurRad="38100" dist="38100" dir="2700000" algn="tl">
                      <a:srgbClr val="000000"/>
                    </a:outerShdw>
                  </a:effectLst>
                  <a:latin typeface="Arial" charset="0"/>
                </a:rPr>
                <a:t>Finance</a:t>
              </a:r>
              <a:endParaRPr lang="en-US" dirty="0">
                <a:solidFill>
                  <a:schemeClr val="bg1"/>
                </a:solidFill>
                <a:effectLst>
                  <a:outerShdw blurRad="38100" dist="38100" dir="2700000" algn="tl">
                    <a:srgbClr val="000000"/>
                  </a:outerShdw>
                </a:effectLst>
              </a:endParaRPr>
            </a:p>
          </p:txBody>
        </p:sp>
      </p:grpSp>
      <p:sp>
        <p:nvSpPr>
          <p:cNvPr id="15364" name="Rectangle 11"/>
          <p:cNvSpPr>
            <a:spLocks noChangeArrowheads="1"/>
          </p:cNvSpPr>
          <p:nvPr/>
        </p:nvSpPr>
        <p:spPr bwMode="auto">
          <a:xfrm>
            <a:off x="4953000" y="4495800"/>
            <a:ext cx="1295400" cy="762000"/>
          </a:xfrm>
          <a:prstGeom prst="rect">
            <a:avLst/>
          </a:prstGeom>
          <a:solidFill>
            <a:schemeClr val="tx1"/>
          </a:solidFill>
          <a:ln w="9525">
            <a:miter lim="800000"/>
            <a:headEnd/>
            <a:tailEnd/>
          </a:ln>
          <a:scene3d>
            <a:camera prst="legacyObliqueBottomLeft"/>
            <a:lightRig rig="legacyFlat3" dir="t"/>
          </a:scene3d>
          <a:sp3d extrusionH="430200" prstMaterial="legacyMatte">
            <a:bevelT w="13500" h="13500" prst="angle"/>
            <a:bevelB w="13500" h="13500" prst="angle"/>
            <a:extrusionClr>
              <a:srgbClr val="0033CC"/>
            </a:extrusionClr>
          </a:sp3d>
        </p:spPr>
        <p:txBody>
          <a:bodyPr wrap="none" anchor="ctr">
            <a:flatTx/>
          </a:bodyPr>
          <a:lstStyle/>
          <a:p>
            <a:endParaRPr lang="en-US" dirty="0"/>
          </a:p>
        </p:txBody>
      </p:sp>
      <p:sp>
        <p:nvSpPr>
          <p:cNvPr id="199692" name="Rectangle 12"/>
          <p:cNvSpPr>
            <a:spLocks noChangeArrowheads="1"/>
          </p:cNvSpPr>
          <p:nvPr/>
        </p:nvSpPr>
        <p:spPr bwMode="auto">
          <a:xfrm>
            <a:off x="4205090" y="4740275"/>
            <a:ext cx="2667398" cy="29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smtClean="0">
                <a:solidFill>
                  <a:srgbClr val="FFFF00"/>
                </a:solidFill>
                <a:effectLst>
                  <a:outerShdw blurRad="38100" dist="38100" dir="2700000" algn="tl">
                    <a:srgbClr val="000000"/>
                  </a:outerShdw>
                </a:effectLst>
                <a:latin typeface="Arial" charset="0"/>
              </a:rPr>
              <a:t>Firm/Organization/SBU</a:t>
            </a:r>
            <a:endParaRPr lang="en-US" dirty="0">
              <a:solidFill>
                <a:srgbClr val="FFFF00"/>
              </a:solidFill>
              <a:effectLst>
                <a:outerShdw blurRad="38100" dist="38100" dir="2700000" algn="tl">
                  <a:srgbClr val="000000"/>
                </a:outerShdw>
              </a:effectLst>
            </a:endParaRPr>
          </a:p>
        </p:txBody>
      </p:sp>
      <p:grpSp>
        <p:nvGrpSpPr>
          <p:cNvPr id="15366" name="Group 13"/>
          <p:cNvGrpSpPr>
            <a:grpSpLocks/>
          </p:cNvGrpSpPr>
          <p:nvPr/>
        </p:nvGrpSpPr>
        <p:grpSpPr bwMode="auto">
          <a:xfrm>
            <a:off x="3162300" y="5410200"/>
            <a:ext cx="4876800" cy="458788"/>
            <a:chOff x="1704" y="3312"/>
            <a:chExt cx="3072" cy="289"/>
          </a:xfrm>
        </p:grpSpPr>
        <p:grpSp>
          <p:nvGrpSpPr>
            <p:cNvPr id="15374" name="Group 14"/>
            <p:cNvGrpSpPr>
              <a:grpSpLocks/>
            </p:cNvGrpSpPr>
            <p:nvPr/>
          </p:nvGrpSpPr>
          <p:grpSpPr bwMode="auto">
            <a:xfrm>
              <a:off x="1704" y="3312"/>
              <a:ext cx="3072" cy="289"/>
              <a:chOff x="1704" y="3312"/>
              <a:chExt cx="3072" cy="289"/>
            </a:xfrm>
          </p:grpSpPr>
          <p:cxnSp>
            <p:nvCxnSpPr>
              <p:cNvPr id="15377" name="AutoShape 15"/>
              <p:cNvCxnSpPr>
                <a:cxnSpLocks noChangeShapeType="1"/>
              </p:cNvCxnSpPr>
              <p:nvPr/>
            </p:nvCxnSpPr>
            <p:spPr bwMode="auto">
              <a:xfrm rot="5400000" flipV="1">
                <a:off x="3239" y="2065"/>
                <a:ext cx="1" cy="3072"/>
              </a:xfrm>
              <a:prstGeom prst="bentConnector3">
                <a:avLst>
                  <a:gd name="adj1" fmla="val -14400000"/>
                </a:avLst>
              </a:prstGeom>
              <a:noFill/>
              <a:ln w="38100">
                <a:solidFill>
                  <a:schemeClr val="tx1"/>
                </a:solidFill>
                <a:miter lim="800000"/>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378" name="Line 16"/>
              <p:cNvSpPr>
                <a:spLocks noChangeShapeType="1"/>
              </p:cNvSpPr>
              <p:nvPr/>
            </p:nvSpPr>
            <p:spPr bwMode="auto">
              <a:xfrm flipV="1">
                <a:off x="3264" y="3312"/>
                <a:ext cx="0" cy="144"/>
              </a:xfrm>
              <a:prstGeom prst="line">
                <a:avLst/>
              </a:prstGeom>
              <a:noFill/>
              <a:ln w="57150">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sp>
          <p:nvSpPr>
            <p:cNvPr id="15375" name="Line 17"/>
            <p:cNvSpPr>
              <a:spLocks noChangeShapeType="1"/>
            </p:cNvSpPr>
            <p:nvPr/>
          </p:nvSpPr>
          <p:spPr bwMode="auto">
            <a:xfrm>
              <a:off x="2688" y="3456"/>
              <a:ext cx="0" cy="144"/>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5376" name="Line 18"/>
            <p:cNvSpPr>
              <a:spLocks noChangeShapeType="1"/>
            </p:cNvSpPr>
            <p:nvPr/>
          </p:nvSpPr>
          <p:spPr bwMode="auto">
            <a:xfrm>
              <a:off x="3744" y="3456"/>
              <a:ext cx="0" cy="144"/>
            </a:xfrm>
            <a:prstGeom prst="line">
              <a:avLst/>
            </a:prstGeom>
            <a:noFill/>
            <a:ln w="38100">
              <a:solidFill>
                <a:schemeClr val="tx1"/>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grpSp>
      <p:grpSp>
        <p:nvGrpSpPr>
          <p:cNvPr id="199699" name="Group 19"/>
          <p:cNvGrpSpPr>
            <a:grpSpLocks/>
          </p:cNvGrpSpPr>
          <p:nvPr/>
        </p:nvGrpSpPr>
        <p:grpSpPr bwMode="auto">
          <a:xfrm>
            <a:off x="2514600" y="5867400"/>
            <a:ext cx="1295400" cy="762000"/>
            <a:chOff x="4080" y="3888"/>
            <a:chExt cx="816" cy="480"/>
          </a:xfrm>
          <a:solidFill>
            <a:schemeClr val="tx1"/>
          </a:solidFill>
        </p:grpSpPr>
        <p:sp>
          <p:nvSpPr>
            <p:cNvPr id="199700" name="Rectangle 20"/>
            <p:cNvSpPr>
              <a:spLocks noChangeArrowheads="1"/>
            </p:cNvSpPr>
            <p:nvPr/>
          </p:nvSpPr>
          <p:spPr bwMode="auto">
            <a:xfrm>
              <a:off x="4080" y="3888"/>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701" name="Rectangle 21"/>
            <p:cNvSpPr>
              <a:spLocks noChangeArrowheads="1"/>
            </p:cNvSpPr>
            <p:nvPr/>
          </p:nvSpPr>
          <p:spPr bwMode="auto">
            <a:xfrm>
              <a:off x="4342" y="4042"/>
              <a:ext cx="330" cy="1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a:solidFill>
                    <a:schemeClr val="bg1"/>
                  </a:solidFill>
                  <a:effectLst>
                    <a:outerShdw blurRad="38100" dist="38100" dir="2700000" algn="tl">
                      <a:srgbClr val="000000"/>
                    </a:outerShdw>
                  </a:effectLst>
                  <a:latin typeface="Arial" charset="0"/>
                </a:rPr>
                <a:t>R&amp;D</a:t>
              </a:r>
              <a:endParaRPr lang="en-US" dirty="0">
                <a:solidFill>
                  <a:schemeClr val="bg1"/>
                </a:solidFill>
                <a:effectLst>
                  <a:outerShdw blurRad="38100" dist="38100" dir="2700000" algn="tl">
                    <a:srgbClr val="000000"/>
                  </a:outerShdw>
                </a:effectLst>
              </a:endParaRPr>
            </a:p>
          </p:txBody>
        </p:sp>
      </p:grpSp>
      <p:grpSp>
        <p:nvGrpSpPr>
          <p:cNvPr id="199708" name="Group 28"/>
          <p:cNvGrpSpPr>
            <a:grpSpLocks/>
          </p:cNvGrpSpPr>
          <p:nvPr/>
        </p:nvGrpSpPr>
        <p:grpSpPr bwMode="auto">
          <a:xfrm>
            <a:off x="4114800" y="5867400"/>
            <a:ext cx="1295400" cy="762000"/>
            <a:chOff x="2592" y="3696"/>
            <a:chExt cx="816" cy="480"/>
          </a:xfrm>
          <a:solidFill>
            <a:schemeClr val="tx1"/>
          </a:solidFill>
        </p:grpSpPr>
        <p:sp>
          <p:nvSpPr>
            <p:cNvPr id="199703" name="Rectangle 23"/>
            <p:cNvSpPr>
              <a:spLocks noChangeArrowheads="1"/>
            </p:cNvSpPr>
            <p:nvPr/>
          </p:nvSpPr>
          <p:spPr bwMode="auto">
            <a:xfrm>
              <a:off x="2592" y="3696"/>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704" name="Rectangle 24"/>
            <p:cNvSpPr>
              <a:spLocks noChangeArrowheads="1"/>
            </p:cNvSpPr>
            <p:nvPr/>
          </p:nvSpPr>
          <p:spPr bwMode="auto">
            <a:xfrm>
              <a:off x="2592" y="3850"/>
              <a:ext cx="803" cy="1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a:solidFill>
                    <a:schemeClr val="bg1"/>
                  </a:solidFill>
                  <a:effectLst>
                    <a:outerShdw blurRad="38100" dist="38100" dir="2700000" algn="tl">
                      <a:srgbClr val="000000"/>
                    </a:outerShdw>
                  </a:effectLst>
                  <a:latin typeface="Arial" charset="0"/>
                </a:rPr>
                <a:t>Production</a:t>
              </a:r>
              <a:endParaRPr lang="en-US" dirty="0">
                <a:solidFill>
                  <a:schemeClr val="bg1"/>
                </a:solidFill>
                <a:effectLst>
                  <a:outerShdw blurRad="38100" dist="38100" dir="2700000" algn="tl">
                    <a:srgbClr val="000000"/>
                  </a:outerShdw>
                </a:effectLst>
              </a:endParaRPr>
            </a:p>
          </p:txBody>
        </p:sp>
      </p:grpSp>
      <p:grpSp>
        <p:nvGrpSpPr>
          <p:cNvPr id="199709" name="Group 29"/>
          <p:cNvGrpSpPr>
            <a:grpSpLocks/>
          </p:cNvGrpSpPr>
          <p:nvPr/>
        </p:nvGrpSpPr>
        <p:grpSpPr bwMode="auto">
          <a:xfrm>
            <a:off x="5791200" y="5867400"/>
            <a:ext cx="1295400" cy="762000"/>
            <a:chOff x="3648" y="3696"/>
            <a:chExt cx="816" cy="480"/>
          </a:xfrm>
          <a:solidFill>
            <a:schemeClr val="tx1"/>
          </a:solidFill>
        </p:grpSpPr>
        <p:sp>
          <p:nvSpPr>
            <p:cNvPr id="199706" name="Rectangle 26"/>
            <p:cNvSpPr>
              <a:spLocks noChangeArrowheads="1"/>
            </p:cNvSpPr>
            <p:nvPr/>
          </p:nvSpPr>
          <p:spPr bwMode="auto">
            <a:xfrm>
              <a:off x="3648" y="3696"/>
              <a:ext cx="816" cy="480"/>
            </a:xfrm>
            <a:prstGeom prst="rect">
              <a:avLst/>
            </a:prstGeom>
            <a:grpFill/>
            <a:ln>
              <a:noFill/>
            </a:ln>
            <a:effectLst/>
            <a:scene3d>
              <a:camera prst="legacyObliqueBottomLeft"/>
              <a:lightRig rig="legacyFlat3" dir="t"/>
            </a:scene3d>
            <a:sp3d extrusionH="430200" prstMaterial="legacyMatte">
              <a:bevelT w="13500" h="13500" prst="angle"/>
              <a:bevelB w="13500" h="13500" prst="angle"/>
              <a:extrusionClr>
                <a:srgbClr val="0033CC"/>
              </a:extrusionClr>
            </a:sp3d>
            <a:extLst>
              <a:ext uri="{91240B29-F687-4F45-9708-019B960494DF}">
                <a14:hiddenLine xmlns:a14="http://schemas.microsoft.com/office/drawing/2010/main" w="12700">
                  <a:noFill/>
                  <a:miter lim="800000"/>
                  <a:headEnd type="none" w="sm" len="sm"/>
                  <a:tailEnd type="none" w="sm" len="sm"/>
                </a14:hiddenLine>
              </a:ext>
              <a:ext uri="{AF507438-7753-43E0-B8FC-AC1667EBCBE1}">
                <a14:hiddenEffects xmlns:a14="http://schemas.microsoft.com/office/drawing/2010/main">
                  <a:effectLst>
                    <a:outerShdw dist="17961" dir="13500000" algn="ctr" rotWithShape="0">
                      <a:srgbClr val="0033CC">
                        <a:gamma/>
                        <a:shade val="60000"/>
                        <a:invGamma/>
                      </a:srgbClr>
                    </a:outerShdw>
                  </a:effectLst>
                </a14:hiddenEffects>
              </a:ext>
            </a:extLst>
          </p:spPr>
          <p:txBody>
            <a:bodyPr wrap="none" anchor="ctr">
              <a:flatTx/>
            </a:bodyPr>
            <a:lstStyle/>
            <a:p>
              <a:pPr>
                <a:defRPr/>
              </a:pPr>
              <a:endParaRPr lang="en-US" dirty="0"/>
            </a:p>
          </p:txBody>
        </p:sp>
        <p:sp>
          <p:nvSpPr>
            <p:cNvPr id="199707" name="Rectangle 27"/>
            <p:cNvSpPr>
              <a:spLocks noChangeArrowheads="1"/>
            </p:cNvSpPr>
            <p:nvPr/>
          </p:nvSpPr>
          <p:spPr bwMode="auto">
            <a:xfrm>
              <a:off x="3702" y="3744"/>
              <a:ext cx="762" cy="36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0" hangingPunct="0">
                <a:defRPr/>
              </a:pPr>
              <a:r>
                <a:rPr lang="en-US" sz="1900" dirty="0">
                  <a:solidFill>
                    <a:schemeClr val="bg1"/>
                  </a:solidFill>
                  <a:effectLst>
                    <a:outerShdw blurRad="38100" dist="38100" dir="2700000" algn="tl">
                      <a:srgbClr val="000000"/>
                    </a:outerShdw>
                  </a:effectLst>
                  <a:latin typeface="Arial" charset="0"/>
                </a:rPr>
                <a:t>Marketing </a:t>
              </a:r>
            </a:p>
            <a:p>
              <a:pPr algn="ctr" eaLnBrk="0" hangingPunct="0">
                <a:defRPr/>
              </a:pPr>
              <a:r>
                <a:rPr lang="en-US" sz="1900" dirty="0">
                  <a:solidFill>
                    <a:schemeClr val="bg1"/>
                  </a:solidFill>
                  <a:effectLst>
                    <a:outerShdw blurRad="38100" dist="38100" dir="2700000" algn="tl">
                      <a:srgbClr val="000000"/>
                    </a:outerShdw>
                  </a:effectLst>
                  <a:latin typeface="Arial" charset="0"/>
                </a:rPr>
                <a:t>&amp; Sales</a:t>
              </a:r>
              <a:endParaRPr lang="en-US" dirty="0">
                <a:solidFill>
                  <a:schemeClr val="bg1"/>
                </a:solidFill>
                <a:effectLst>
                  <a:outerShdw blurRad="38100" dist="38100" dir="2700000" algn="tl">
                    <a:srgbClr val="000000"/>
                  </a:outerShdw>
                </a:effectLst>
              </a:endParaRPr>
            </a:p>
          </p:txBody>
        </p:sp>
      </p:grpSp>
      <p:sp>
        <p:nvSpPr>
          <p:cNvPr id="199710" name="Oval 30"/>
          <p:cNvSpPr>
            <a:spLocks noChangeArrowheads="1"/>
          </p:cNvSpPr>
          <p:nvPr/>
        </p:nvSpPr>
        <p:spPr bwMode="auto">
          <a:xfrm>
            <a:off x="1447800" y="5499100"/>
            <a:ext cx="7772400" cy="1219200"/>
          </a:xfrm>
          <a:prstGeom prst="ellipse">
            <a:avLst/>
          </a:prstGeom>
          <a:noFill/>
          <a:ln w="38100">
            <a:solidFill>
              <a:schemeClr val="accent3">
                <a:lumMod val="75000"/>
              </a:schemeClr>
            </a:solidFill>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99712" name="Text Box 32"/>
          <p:cNvSpPr txBox="1">
            <a:spLocks noChangeArrowheads="1"/>
          </p:cNvSpPr>
          <p:nvPr/>
        </p:nvSpPr>
        <p:spPr bwMode="auto">
          <a:xfrm>
            <a:off x="90290" y="3657599"/>
            <a:ext cx="2271910" cy="646331"/>
          </a:xfrm>
          <a:prstGeom prst="rect">
            <a:avLst/>
          </a:prstGeom>
          <a:solidFill>
            <a:schemeClr val="bg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r>
              <a:rPr lang="en-US" sz="1200" b="0" dirty="0">
                <a:latin typeface="Arial Black" pitchFamily="34" charset="0"/>
              </a:rPr>
              <a:t>Strategic question:</a:t>
            </a:r>
          </a:p>
          <a:p>
            <a:pPr eaLnBrk="1" hangingPunct="1"/>
            <a:r>
              <a:rPr lang="en-US" sz="1200" b="0" dirty="0">
                <a:latin typeface="Comic Sans MS" pitchFamily="66" charset="0"/>
              </a:rPr>
              <a:t>How do we gain &amp; maintain </a:t>
            </a:r>
          </a:p>
          <a:p>
            <a:pPr eaLnBrk="1" hangingPunct="1"/>
            <a:r>
              <a:rPr lang="en-US" sz="1200" b="0" dirty="0">
                <a:latin typeface="Comic Sans MS" pitchFamily="66" charset="0"/>
              </a:rPr>
              <a:t>competitive advantage?</a:t>
            </a:r>
          </a:p>
        </p:txBody>
      </p:sp>
      <p:sp>
        <p:nvSpPr>
          <p:cNvPr id="305160" name="Rectangle 2056"/>
          <p:cNvSpPr>
            <a:spLocks noChangeArrowheads="1"/>
          </p:cNvSpPr>
          <p:nvPr/>
        </p:nvSpPr>
        <p:spPr bwMode="auto">
          <a:xfrm>
            <a:off x="685800" y="381000"/>
            <a:ext cx="77724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defRPr/>
            </a:pPr>
            <a:r>
              <a:rPr lang="en-US" sz="3200" dirty="0" smtClean="0">
                <a:solidFill>
                  <a:srgbClr val="81D5FF"/>
                </a:solidFill>
                <a:effectLst>
                  <a:outerShdw blurRad="38100" dist="38100" dir="2700000" algn="tl">
                    <a:srgbClr val="000000">
                      <a:alpha val="43137"/>
                    </a:srgbClr>
                  </a:outerShdw>
                </a:effectLst>
                <a:latin typeface="+mj-lt"/>
              </a:rPr>
              <a:t>DECISION 2:  </a:t>
            </a:r>
            <a:r>
              <a:rPr lang="en-US" sz="3200" dirty="0">
                <a:solidFill>
                  <a:srgbClr val="81D5FF"/>
                </a:solidFill>
                <a:effectLst>
                  <a:outerShdw blurRad="38100" dist="38100" dir="2700000" algn="tl">
                    <a:srgbClr val="000000">
                      <a:alpha val="43137"/>
                    </a:srgbClr>
                  </a:outerShdw>
                </a:effectLst>
                <a:latin typeface="+mj-lt"/>
              </a:rPr>
              <a:t>Business-level strategy</a:t>
            </a:r>
          </a:p>
          <a:p>
            <a:pPr marL="742950" lvl="1"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Choices:  </a:t>
            </a:r>
          </a:p>
          <a:p>
            <a:pPr marL="1200150" lvl="2"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Low cost, Differentiation, Focus</a:t>
            </a:r>
          </a:p>
          <a:p>
            <a:pPr marL="1200150" lvl="2"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 Combinations</a:t>
            </a:r>
          </a:p>
          <a:p>
            <a:pPr marL="742950" lvl="1" indent="-285750">
              <a:spcBef>
                <a:spcPct val="20000"/>
              </a:spcBef>
              <a:buSzPct val="90000"/>
              <a:buFont typeface="Wingdings 2" pitchFamily="18" charset="2"/>
              <a:buChar char="±"/>
              <a:defRPr/>
            </a:pPr>
            <a:r>
              <a:rPr lang="en-US" sz="3200" dirty="0" smtClean="0">
                <a:effectLst>
                  <a:outerShdw blurRad="38100" dist="38100" dir="2700000" algn="tl">
                    <a:srgbClr val="000000">
                      <a:alpha val="43137"/>
                    </a:srgbClr>
                  </a:outerShdw>
                </a:effectLst>
                <a:latin typeface="+mj-lt"/>
              </a:rPr>
              <a:t>Determines </a:t>
            </a:r>
            <a:r>
              <a:rPr lang="en-US" sz="3200" dirty="0">
                <a:effectLst>
                  <a:outerShdw blurRad="38100" dist="38100" dir="2700000" algn="tl">
                    <a:srgbClr val="000000">
                      <a:alpha val="43137"/>
                    </a:srgbClr>
                  </a:outerShdw>
                </a:effectLst>
                <a:latin typeface="+mj-lt"/>
              </a:rPr>
              <a:t>strategic </a:t>
            </a:r>
            <a:r>
              <a:rPr lang="en-US" sz="3200" dirty="0" smtClean="0">
                <a:effectLst>
                  <a:outerShdw blurRad="38100" dist="38100" dir="2700000" algn="tl">
                    <a:srgbClr val="000000">
                      <a:alpha val="43137"/>
                    </a:srgbClr>
                  </a:outerShdw>
                </a:effectLst>
                <a:latin typeface="+mj-lt"/>
              </a:rPr>
              <a:t>group</a:t>
            </a:r>
            <a:endParaRPr lang="en-US" sz="3200" dirty="0">
              <a:effectLst>
                <a:outerShdw blurRad="38100" dist="38100" dir="2700000" algn="tl">
                  <a:srgbClr val="000000">
                    <a:alpha val="43137"/>
                  </a:srgbClr>
                </a:outerShdw>
              </a:effectLst>
              <a:latin typeface="+mj-lt"/>
            </a:endParaRPr>
          </a:p>
          <a:p>
            <a:pPr marL="1143000" lvl="2" indent="-228600">
              <a:spcBef>
                <a:spcPct val="20000"/>
              </a:spcBef>
              <a:buFont typeface="Wingdings 2" pitchFamily="18" charset="2"/>
              <a:buNone/>
              <a:defRPr/>
            </a:pPr>
            <a:r>
              <a:rPr lang="en-US" dirty="0">
                <a:effectLst>
                  <a:outerShdw blurRad="38100" dist="38100" dir="2700000" algn="tl">
                    <a:srgbClr val="000000">
                      <a:alpha val="43137"/>
                    </a:srgbClr>
                  </a:outerShdw>
                </a:effectLst>
                <a:latin typeface="+mj-lt"/>
              </a:rPr>
              <a:t>        (Small set of immediate competitors)</a:t>
            </a:r>
          </a:p>
        </p:txBody>
      </p:sp>
      <p:sp>
        <p:nvSpPr>
          <p:cNvPr id="305164" name="Text Box 2060"/>
          <p:cNvSpPr txBox="1">
            <a:spLocks noChangeArrowheads="1"/>
          </p:cNvSpPr>
          <p:nvPr/>
        </p:nvSpPr>
        <p:spPr bwMode="auto">
          <a:xfrm>
            <a:off x="3581400" y="3864429"/>
            <a:ext cx="433708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r>
              <a:rPr lang="en-US" dirty="0">
                <a:solidFill>
                  <a:srgbClr val="C00000"/>
                </a:solidFill>
              </a:rPr>
              <a:t>Q: CA is </a:t>
            </a:r>
            <a:r>
              <a:rPr lang="en-US" i="1" dirty="0" smtClean="0">
                <a:solidFill>
                  <a:srgbClr val="C00000"/>
                </a:solidFill>
              </a:rPr>
              <a:t>created</a:t>
            </a:r>
            <a:r>
              <a:rPr lang="en-US" dirty="0" smtClean="0">
                <a:solidFill>
                  <a:srgbClr val="C00000"/>
                </a:solidFill>
              </a:rPr>
              <a:t> </a:t>
            </a:r>
            <a:r>
              <a:rPr lang="en-US" dirty="0">
                <a:solidFill>
                  <a:srgbClr val="C00000"/>
                </a:solidFill>
              </a:rPr>
              <a:t>at which level?</a:t>
            </a:r>
          </a:p>
        </p:txBody>
      </p:sp>
    </p:spTree>
    <p:extLst>
      <p:ext uri="{BB962C8B-B14F-4D97-AF65-F5344CB8AC3E}">
        <p14:creationId xmlns:p14="http://schemas.microsoft.com/office/powerpoint/2010/main" val="33134910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05164"/>
                                        </p:tgtEl>
                                        <p:attrNameLst>
                                          <p:attrName>style.visibility</p:attrName>
                                        </p:attrNameLst>
                                      </p:cBhvr>
                                      <p:to>
                                        <p:strVal val="visible"/>
                                      </p:to>
                                    </p:set>
                                    <p:animEffect transition="in" filter="wipe(left)">
                                      <p:cBhvr>
                                        <p:cTn id="7" dur="500"/>
                                        <p:tgtEl>
                                          <p:spTgt spid="30516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97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710" grpId="0" animBg="1"/>
      <p:bldP spid="30516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8466" name="Rectangle 2"/>
          <p:cNvSpPr>
            <a:spLocks noGrp="1" noChangeArrowheads="1"/>
          </p:cNvSpPr>
          <p:nvPr>
            <p:ph type="title"/>
          </p:nvPr>
        </p:nvSpPr>
        <p:spPr/>
        <p:txBody>
          <a:bodyPr/>
          <a:lstStyle/>
          <a:p>
            <a:pPr eaLnBrk="1" fontAlgn="auto" hangingPunct="1">
              <a:spcAft>
                <a:spcPts val="0"/>
              </a:spcAft>
              <a:defRPr/>
            </a:pPr>
            <a:r>
              <a:rPr lang="en-US" sz="4000" dirty="0"/>
              <a:t>Developing a Business Model</a:t>
            </a:r>
          </a:p>
        </p:txBody>
      </p:sp>
      <p:sp>
        <p:nvSpPr>
          <p:cNvPr id="958467" name="Rectangle 3"/>
          <p:cNvSpPr>
            <a:spLocks noGrp="1" noChangeArrowheads="1"/>
          </p:cNvSpPr>
          <p:nvPr>
            <p:ph idx="1"/>
          </p:nvPr>
        </p:nvSpPr>
        <p:spPr>
          <a:xfrm>
            <a:off x="304800" y="1309687"/>
            <a:ext cx="8610600" cy="4114800"/>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dirty="0" smtClean="0"/>
              <a:t>DECISION 3: </a:t>
            </a:r>
            <a:r>
              <a:rPr lang="en-US" dirty="0"/>
              <a:t>Choose internal strategies </a:t>
            </a:r>
          </a:p>
          <a:p>
            <a:pPr marL="868680" lvl="1" indent="-283464" eaLnBrk="1" fontAlgn="auto" hangingPunct="1">
              <a:spcAft>
                <a:spcPts val="0"/>
              </a:spcAft>
              <a:buFont typeface="Wingdings 2"/>
              <a:buChar char=""/>
              <a:defRPr/>
            </a:pPr>
            <a:r>
              <a:rPr lang="en-US" dirty="0"/>
              <a:t>Based in firm resources &amp; competencies</a:t>
            </a:r>
          </a:p>
          <a:p>
            <a:pPr marL="868680" lvl="1" indent="-283464" eaLnBrk="1" fontAlgn="auto" hangingPunct="1">
              <a:spcAft>
                <a:spcPts val="0"/>
              </a:spcAft>
              <a:buFont typeface="Wingdings 2"/>
              <a:buChar char=""/>
              <a:defRPr/>
            </a:pPr>
            <a:r>
              <a:rPr lang="en-US" dirty="0"/>
              <a:t>Focused on what creates </a:t>
            </a:r>
            <a:r>
              <a:rPr lang="en-US" dirty="0" smtClean="0"/>
              <a:t>competitive advantage</a:t>
            </a:r>
            <a:endParaRPr lang="en-US" dirty="0"/>
          </a:p>
        </p:txBody>
      </p:sp>
      <p:sp>
        <p:nvSpPr>
          <p:cNvPr id="7" name="Slide Number Placeholder 5"/>
          <p:cNvSpPr>
            <a:spLocks noGrp="1"/>
          </p:cNvSpPr>
          <p:nvPr>
            <p:ph type="sldNum" sz="quarter" idx="12"/>
          </p:nvPr>
        </p:nvSpPr>
        <p:spPr/>
        <p:txBody>
          <a:bodyPr/>
          <a:lstStyle/>
          <a:p>
            <a:pPr>
              <a:defRPr/>
            </a:pPr>
            <a:fld id="{2C06A0E5-27B1-4671-BCF9-BA19C782F3C5}" type="slidenum">
              <a:rPr lang="en-US"/>
              <a:pPr>
                <a:defRPr/>
              </a:pPr>
              <a:t>9</a:t>
            </a:fld>
            <a:endParaRPr lang="en-US" dirty="0"/>
          </a:p>
        </p:txBody>
      </p:sp>
      <p:sp>
        <p:nvSpPr>
          <p:cNvPr id="958483" name="Text Box 19"/>
          <p:cNvSpPr txBox="1">
            <a:spLocks noChangeArrowheads="1"/>
          </p:cNvSpPr>
          <p:nvPr/>
        </p:nvSpPr>
        <p:spPr bwMode="auto">
          <a:xfrm>
            <a:off x="3074019" y="4800600"/>
            <a:ext cx="302198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smtClean="0">
                <a:effectLst>
                  <a:outerShdw blurRad="38100" dist="38100" dir="2700000" algn="tl">
                    <a:srgbClr val="000000">
                      <a:alpha val="43137"/>
                    </a:srgbClr>
                  </a:outerShdw>
                </a:effectLst>
              </a:rPr>
              <a:t>E.G. The </a:t>
            </a:r>
            <a:r>
              <a:rPr lang="en-US" dirty="0">
                <a:effectLst>
                  <a:outerShdw blurRad="38100" dist="38100" dir="2700000" algn="tl">
                    <a:srgbClr val="000000">
                      <a:alpha val="43137"/>
                    </a:srgbClr>
                  </a:outerShdw>
                </a:effectLst>
              </a:rPr>
              <a:t>value chain</a:t>
            </a:r>
          </a:p>
        </p:txBody>
      </p:sp>
      <p:sp>
        <p:nvSpPr>
          <p:cNvPr id="17414" name="Text Box 20"/>
          <p:cNvSpPr txBox="1">
            <a:spLocks noChangeArrowheads="1"/>
          </p:cNvSpPr>
          <p:nvPr/>
        </p:nvSpPr>
        <p:spPr bwMode="auto">
          <a:xfrm>
            <a:off x="1174644" y="4114800"/>
            <a:ext cx="6826356" cy="461665"/>
          </a:xfrm>
          <a:prstGeom prst="rect">
            <a:avLst/>
          </a:prstGeom>
          <a:noFill/>
          <a:ln w="12700">
            <a:solidFill>
              <a:schemeClr val="bg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eaLnBrk="1" hangingPunct="1"/>
            <a:r>
              <a:rPr lang="en-US" dirty="0"/>
              <a:t>Value to </a:t>
            </a:r>
            <a:r>
              <a:rPr lang="en-US" dirty="0" smtClean="0"/>
              <a:t>customers creates </a:t>
            </a:r>
            <a:r>
              <a:rPr lang="en-US" dirty="0"/>
              <a:t>Competitive Advantage</a:t>
            </a:r>
          </a:p>
        </p:txBody>
      </p:sp>
      <p:sp>
        <p:nvSpPr>
          <p:cNvPr id="5" name="Down Arrow 4"/>
          <p:cNvSpPr/>
          <p:nvPr/>
        </p:nvSpPr>
        <p:spPr>
          <a:xfrm>
            <a:off x="4381500" y="2877116"/>
            <a:ext cx="381000" cy="1052513"/>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865943" y="5486400"/>
            <a:ext cx="7439857" cy="461665"/>
          </a:xfrm>
          <a:prstGeom prst="rect">
            <a:avLst/>
          </a:prstGeom>
          <a:noFill/>
        </p:spPr>
        <p:txBody>
          <a:bodyPr wrap="none" rtlCol="0">
            <a:spAutoFit/>
          </a:bodyPr>
          <a:lstStyle/>
          <a:p>
            <a:r>
              <a:rPr lang="en-US" dirty="0" smtClean="0"/>
              <a:t>Build </a:t>
            </a:r>
            <a:r>
              <a:rPr lang="en-US" i="1" dirty="0" smtClean="0"/>
              <a:t>core</a:t>
            </a:r>
            <a:r>
              <a:rPr lang="en-US" dirty="0" smtClean="0"/>
              <a:t> and </a:t>
            </a:r>
            <a:r>
              <a:rPr lang="en-US" i="1" dirty="0" smtClean="0"/>
              <a:t>distinctive</a:t>
            </a:r>
            <a:r>
              <a:rPr lang="en-US" dirty="0" smtClean="0"/>
              <a:t> competencies in key functions</a:t>
            </a:r>
            <a:endParaRPr lang="en-US" dirty="0"/>
          </a:p>
        </p:txBody>
      </p:sp>
    </p:spTree>
  </p:cSld>
  <p:clrMapOvr>
    <a:masterClrMapping/>
  </p:clrMapOvr>
  <p:transition spd="med">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500"/>
                                        <p:tgtEl>
                                          <p:spTgt spid="5"/>
                                        </p:tgtEl>
                                      </p:cBhvr>
                                    </p:animEffect>
                                  </p:childTnLst>
                                </p:cTn>
                              </p:par>
                            </p:childTnLst>
                          </p:cTn>
                        </p:par>
                        <p:par>
                          <p:cTn id="8" fill="hold">
                            <p:stCondLst>
                              <p:cond delay="500"/>
                            </p:stCondLst>
                            <p:childTnLst>
                              <p:par>
                                <p:cTn id="9" presetID="1" presetClass="entr" presetSubtype="0" fill="hold" grpId="0" nodeType="afterEffect">
                                  <p:stCondLst>
                                    <p:cond delay="0"/>
                                  </p:stCondLst>
                                  <p:childTnLst>
                                    <p:set>
                                      <p:cBhvr>
                                        <p:cTn id="10" dur="1" fill="hold">
                                          <p:stCondLst>
                                            <p:cond delay="0"/>
                                          </p:stCondLst>
                                        </p:cTn>
                                        <p:tgtEl>
                                          <p:spTgt spid="174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5848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4" grpId="0"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47" name="Slide Number Placeholder 4"/>
          <p:cNvSpPr>
            <a:spLocks noGrp="1"/>
          </p:cNvSpPr>
          <p:nvPr>
            <p:ph type="sldNum" sz="quarter" idx="12"/>
          </p:nvPr>
        </p:nvSpPr>
        <p:spPr/>
        <p:txBody>
          <a:bodyPr/>
          <a:lstStyle/>
          <a:p>
            <a:pPr>
              <a:defRPr/>
            </a:pPr>
            <a:fld id="{FCA053E0-2E10-491C-8360-A5CA5A0C136A}" type="slidenum">
              <a:rPr lang="en-US"/>
              <a:pPr>
                <a:defRPr/>
              </a:pPr>
              <a:t>10</a:t>
            </a:fld>
            <a:endParaRPr lang="en-US" dirty="0"/>
          </a:p>
        </p:txBody>
      </p:sp>
      <p:sp>
        <p:nvSpPr>
          <p:cNvPr id="961553" name="Rectangle 17"/>
          <p:cNvSpPr>
            <a:spLocks noGrp="1" noChangeArrowheads="1"/>
          </p:cNvSpPr>
          <p:nvPr>
            <p:ph type="title"/>
          </p:nvPr>
        </p:nvSpPr>
        <p:spPr>
          <a:xfrm>
            <a:off x="152400" y="304800"/>
            <a:ext cx="8763000" cy="1143000"/>
          </a:xfrm>
        </p:spPr>
        <p:txBody>
          <a:bodyPr/>
          <a:lstStyle/>
          <a:p>
            <a:pPr eaLnBrk="1" fontAlgn="auto" hangingPunct="1">
              <a:spcAft>
                <a:spcPts val="0"/>
              </a:spcAft>
              <a:defRPr/>
            </a:pPr>
            <a:r>
              <a:rPr lang="en-US" sz="3600" dirty="0">
                <a:solidFill>
                  <a:srgbClr val="81D5FF"/>
                </a:solidFill>
              </a:rPr>
              <a:t>The Value Chain</a:t>
            </a:r>
          </a:p>
        </p:txBody>
      </p:sp>
      <p:grpSp>
        <p:nvGrpSpPr>
          <p:cNvPr id="18436" name="Group 51"/>
          <p:cNvGrpSpPr>
            <a:grpSpLocks/>
          </p:cNvGrpSpPr>
          <p:nvPr/>
        </p:nvGrpSpPr>
        <p:grpSpPr bwMode="auto">
          <a:xfrm>
            <a:off x="1204913" y="5422900"/>
            <a:ext cx="6796087" cy="1282700"/>
            <a:chOff x="759" y="3416"/>
            <a:chExt cx="4281" cy="808"/>
          </a:xfrm>
        </p:grpSpPr>
        <p:sp>
          <p:nvSpPr>
            <p:cNvPr id="18474" name="Rectangle 6"/>
            <p:cNvSpPr>
              <a:spLocks noChangeArrowheads="1"/>
            </p:cNvSpPr>
            <p:nvPr/>
          </p:nvSpPr>
          <p:spPr bwMode="auto">
            <a:xfrm>
              <a:off x="2215" y="3939"/>
              <a:ext cx="1330" cy="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800" dirty="0">
                  <a:solidFill>
                    <a:srgbClr val="81D5FF"/>
                  </a:solidFill>
                  <a:latin typeface="Arial" charset="0"/>
                </a:rPr>
                <a:t>Primary Activities</a:t>
              </a:r>
            </a:p>
          </p:txBody>
        </p:sp>
        <p:grpSp>
          <p:nvGrpSpPr>
            <p:cNvPr id="18475" name="Group 50"/>
            <p:cNvGrpSpPr>
              <a:grpSpLocks/>
            </p:cNvGrpSpPr>
            <p:nvPr/>
          </p:nvGrpSpPr>
          <p:grpSpPr bwMode="auto">
            <a:xfrm>
              <a:off x="759" y="3416"/>
              <a:ext cx="4281" cy="808"/>
              <a:chOff x="759" y="3416"/>
              <a:chExt cx="4281" cy="808"/>
            </a:xfrm>
          </p:grpSpPr>
          <p:sp>
            <p:nvSpPr>
              <p:cNvPr id="18476" name="Line 8"/>
              <p:cNvSpPr>
                <a:spLocks noChangeShapeType="1"/>
              </p:cNvSpPr>
              <p:nvPr/>
            </p:nvSpPr>
            <p:spPr bwMode="auto">
              <a:xfrm>
                <a:off x="759" y="3768"/>
                <a:ext cx="3" cy="436"/>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sp>
            <p:nvSpPr>
              <p:cNvPr id="18477" name="Line 9"/>
              <p:cNvSpPr>
                <a:spLocks noChangeShapeType="1"/>
              </p:cNvSpPr>
              <p:nvPr/>
            </p:nvSpPr>
            <p:spPr bwMode="auto">
              <a:xfrm>
                <a:off x="928" y="4136"/>
                <a:ext cx="3904" cy="0"/>
              </a:xfrm>
              <a:prstGeom prst="line">
                <a:avLst/>
              </a:prstGeom>
              <a:noFill/>
              <a:ln w="50800">
                <a:solidFill>
                  <a:schemeClr val="bg1"/>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sp>
            <p:nvSpPr>
              <p:cNvPr id="18478" name="Line 10"/>
              <p:cNvSpPr>
                <a:spLocks noChangeShapeType="1"/>
              </p:cNvSpPr>
              <p:nvPr/>
            </p:nvSpPr>
            <p:spPr bwMode="auto">
              <a:xfrm>
                <a:off x="5036" y="3416"/>
                <a:ext cx="4" cy="808"/>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grpSp>
      </p:grpSp>
      <p:sp>
        <p:nvSpPr>
          <p:cNvPr id="18437" name="Rectangle 15"/>
          <p:cNvSpPr>
            <a:spLocks noChangeArrowheads="1"/>
          </p:cNvSpPr>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38" name="Rectangle 16"/>
          <p:cNvSpPr>
            <a:spLocks noChangeArrowheads="1"/>
          </p:cNvSpPr>
          <p:nvPr/>
        </p:nvSpPr>
        <p:spPr bwMode="auto">
          <a:xfrm>
            <a:off x="31242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8439" name="Group 18"/>
          <p:cNvGrpSpPr>
            <a:grpSpLocks/>
          </p:cNvGrpSpPr>
          <p:nvPr/>
        </p:nvGrpSpPr>
        <p:grpSpPr bwMode="auto">
          <a:xfrm>
            <a:off x="233363" y="1882775"/>
            <a:ext cx="1290637" cy="2308225"/>
            <a:chOff x="147" y="1263"/>
            <a:chExt cx="754" cy="1151"/>
          </a:xfrm>
        </p:grpSpPr>
        <p:sp>
          <p:nvSpPr>
            <p:cNvPr id="18469" name="Rectangle 19"/>
            <p:cNvSpPr>
              <a:spLocks noChangeArrowheads="1"/>
            </p:cNvSpPr>
            <p:nvPr/>
          </p:nvSpPr>
          <p:spPr bwMode="auto">
            <a:xfrm>
              <a:off x="147" y="1590"/>
              <a:ext cx="754"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eaLnBrk="0" hangingPunct="0"/>
              <a:r>
                <a:rPr lang="en-US" sz="1800" dirty="0">
                  <a:solidFill>
                    <a:srgbClr val="81D5FF"/>
                  </a:solidFill>
                  <a:latin typeface="Arial" charset="0"/>
                </a:rPr>
                <a:t>Support</a:t>
              </a:r>
            </a:p>
            <a:p>
              <a:pPr eaLnBrk="0" hangingPunct="0"/>
              <a:r>
                <a:rPr lang="en-US" sz="1800" dirty="0">
                  <a:solidFill>
                    <a:srgbClr val="81D5FF"/>
                  </a:solidFill>
                  <a:latin typeface="Arial" charset="0"/>
                </a:rPr>
                <a:t>Activities</a:t>
              </a:r>
            </a:p>
          </p:txBody>
        </p:sp>
        <p:sp>
          <p:nvSpPr>
            <p:cNvPr id="18470" name="Line 20"/>
            <p:cNvSpPr>
              <a:spLocks noChangeShapeType="1"/>
            </p:cNvSpPr>
            <p:nvPr/>
          </p:nvSpPr>
          <p:spPr bwMode="auto">
            <a:xfrm flipH="1">
              <a:off x="233" y="2412"/>
              <a:ext cx="582" cy="2"/>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sp>
          <p:nvSpPr>
            <p:cNvPr id="18471" name="Line 21"/>
            <p:cNvSpPr>
              <a:spLocks noChangeShapeType="1"/>
            </p:cNvSpPr>
            <p:nvPr/>
          </p:nvSpPr>
          <p:spPr bwMode="auto">
            <a:xfrm flipV="1">
              <a:off x="524" y="1282"/>
              <a:ext cx="0" cy="320"/>
            </a:xfrm>
            <a:prstGeom prst="line">
              <a:avLst/>
            </a:prstGeom>
            <a:noFill/>
            <a:ln w="508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sp>
          <p:nvSpPr>
            <p:cNvPr id="18472" name="Line 22"/>
            <p:cNvSpPr>
              <a:spLocks noChangeShapeType="1"/>
            </p:cNvSpPr>
            <p:nvPr/>
          </p:nvSpPr>
          <p:spPr bwMode="auto">
            <a:xfrm>
              <a:off x="524" y="1986"/>
              <a:ext cx="0" cy="352"/>
            </a:xfrm>
            <a:prstGeom prst="line">
              <a:avLst/>
            </a:prstGeom>
            <a:noFill/>
            <a:ln w="508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sp>
          <p:nvSpPr>
            <p:cNvPr id="18473" name="Line 23"/>
            <p:cNvSpPr>
              <a:spLocks noChangeShapeType="1"/>
            </p:cNvSpPr>
            <p:nvPr/>
          </p:nvSpPr>
          <p:spPr bwMode="auto">
            <a:xfrm flipH="1" flipV="1">
              <a:off x="233" y="1263"/>
              <a:ext cx="599" cy="13"/>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solidFill>
                  <a:srgbClr val="81D5FF"/>
                </a:solidFill>
              </a:endParaRPr>
            </a:p>
          </p:txBody>
        </p:sp>
      </p:grpSp>
      <p:sp>
        <p:nvSpPr>
          <p:cNvPr id="18440" name="Line 24"/>
          <p:cNvSpPr>
            <a:spLocks noChangeShapeType="1"/>
          </p:cNvSpPr>
          <p:nvPr/>
        </p:nvSpPr>
        <p:spPr bwMode="auto">
          <a:xfrm flipH="1" flipV="1">
            <a:off x="-501650" y="2012950"/>
            <a:ext cx="46037" cy="15875"/>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nvGrpSpPr>
          <p:cNvPr id="18441" name="Group 49"/>
          <p:cNvGrpSpPr>
            <a:grpSpLocks/>
          </p:cNvGrpSpPr>
          <p:nvPr/>
        </p:nvGrpSpPr>
        <p:grpSpPr bwMode="auto">
          <a:xfrm>
            <a:off x="990600" y="1955800"/>
            <a:ext cx="8237538" cy="4140200"/>
            <a:chOff x="624" y="1183"/>
            <a:chExt cx="5189" cy="2608"/>
          </a:xfrm>
        </p:grpSpPr>
        <p:grpSp>
          <p:nvGrpSpPr>
            <p:cNvPr id="18448" name="Group 2"/>
            <p:cNvGrpSpPr>
              <a:grpSpLocks/>
            </p:cNvGrpSpPr>
            <p:nvPr/>
          </p:nvGrpSpPr>
          <p:grpSpPr bwMode="auto">
            <a:xfrm>
              <a:off x="4896" y="2493"/>
              <a:ext cx="917" cy="1203"/>
              <a:chOff x="4619" y="2640"/>
              <a:chExt cx="1227" cy="1395"/>
            </a:xfrm>
          </p:grpSpPr>
          <p:pic>
            <p:nvPicPr>
              <p:cNvPr id="18467" name="Picture 3" descr="j023733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19" y="2880"/>
                <a:ext cx="1141" cy="1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68" name="Rectangle 4"/>
              <p:cNvSpPr>
                <a:spLocks noChangeArrowheads="1"/>
              </p:cNvSpPr>
              <p:nvPr/>
            </p:nvSpPr>
            <p:spPr bwMode="auto">
              <a:xfrm>
                <a:off x="4944" y="2640"/>
                <a:ext cx="902" cy="275"/>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800" dirty="0">
                    <a:latin typeface="Arial" charset="0"/>
                  </a:rPr>
                  <a:t>Outputs</a:t>
                </a:r>
              </a:p>
            </p:txBody>
          </p:sp>
        </p:grpSp>
        <p:grpSp>
          <p:nvGrpSpPr>
            <p:cNvPr id="18449" name="Group 11"/>
            <p:cNvGrpSpPr>
              <a:grpSpLocks/>
            </p:cNvGrpSpPr>
            <p:nvPr/>
          </p:nvGrpSpPr>
          <p:grpSpPr bwMode="auto">
            <a:xfrm>
              <a:off x="3792" y="3025"/>
              <a:ext cx="1392" cy="766"/>
              <a:chOff x="3600" y="3025"/>
              <a:chExt cx="1392" cy="766"/>
            </a:xfrm>
          </p:grpSpPr>
          <p:sp>
            <p:nvSpPr>
              <p:cNvPr id="18465" name="AutoShape 12"/>
              <p:cNvSpPr>
                <a:spLocks noChangeArrowheads="1"/>
              </p:cNvSpPr>
              <p:nvPr/>
            </p:nvSpPr>
            <p:spPr bwMode="auto">
              <a:xfrm>
                <a:off x="3600" y="3025"/>
                <a:ext cx="1392" cy="628"/>
              </a:xfrm>
              <a:prstGeom prst="homePlate">
                <a:avLst>
                  <a:gd name="adj" fmla="val 73885"/>
                </a:avLst>
              </a:prstGeom>
              <a:gradFill rotWithShape="0">
                <a:gsLst>
                  <a:gs pos="0">
                    <a:srgbClr val="7FFF00"/>
                  </a:gs>
                  <a:gs pos="100000">
                    <a:srgbClr val="FFFFFF"/>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66" name="Rectangle 13"/>
              <p:cNvSpPr>
                <a:spLocks noChangeArrowheads="1"/>
              </p:cNvSpPr>
              <p:nvPr/>
            </p:nvSpPr>
            <p:spPr bwMode="auto">
              <a:xfrm>
                <a:off x="4094" y="3216"/>
                <a:ext cx="786" cy="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US" sz="1800" dirty="0">
                    <a:solidFill>
                      <a:srgbClr val="660033"/>
                    </a:solidFill>
                    <a:latin typeface="Arial" charset="0"/>
                  </a:rPr>
                  <a:t>Customer</a:t>
                </a:r>
              </a:p>
              <a:p>
                <a:pPr algn="ctr" eaLnBrk="0" hangingPunct="0"/>
                <a:r>
                  <a:rPr lang="en-US" sz="1800" dirty="0">
                    <a:solidFill>
                      <a:srgbClr val="660033"/>
                    </a:solidFill>
                    <a:latin typeface="Arial" charset="0"/>
                  </a:rPr>
                  <a:t> Service</a:t>
                </a:r>
              </a:p>
              <a:p>
                <a:pPr algn="ctr" eaLnBrk="0" hangingPunct="0"/>
                <a:r>
                  <a:rPr lang="en-US" sz="1800" dirty="0">
                    <a:solidFill>
                      <a:srgbClr val="660033"/>
                    </a:solidFill>
                    <a:latin typeface="Arial" charset="0"/>
                  </a:rPr>
                  <a:t> </a:t>
                </a:r>
              </a:p>
            </p:txBody>
          </p:sp>
        </p:grpSp>
        <p:sp>
          <p:nvSpPr>
            <p:cNvPr id="18450" name="AutoShape 14"/>
            <p:cNvSpPr>
              <a:spLocks noChangeArrowheads="1"/>
            </p:cNvSpPr>
            <p:nvPr/>
          </p:nvSpPr>
          <p:spPr bwMode="auto">
            <a:xfrm>
              <a:off x="2976" y="3020"/>
              <a:ext cx="1407" cy="628"/>
            </a:xfrm>
            <a:prstGeom prst="homePlate">
              <a:avLst>
                <a:gd name="adj" fmla="val 74682"/>
              </a:avLst>
            </a:prstGeom>
            <a:gradFill rotWithShape="0">
              <a:gsLst>
                <a:gs pos="0">
                  <a:srgbClr val="A2C1FE"/>
                </a:gs>
                <a:gs pos="100000">
                  <a:srgbClr val="FFFFFF"/>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51" name="AutoShape 25"/>
            <p:cNvSpPr>
              <a:spLocks noChangeArrowheads="1"/>
            </p:cNvSpPr>
            <p:nvPr/>
          </p:nvSpPr>
          <p:spPr bwMode="auto">
            <a:xfrm>
              <a:off x="2064" y="3025"/>
              <a:ext cx="1392" cy="628"/>
            </a:xfrm>
            <a:prstGeom prst="homePlate">
              <a:avLst>
                <a:gd name="adj" fmla="val 73885"/>
              </a:avLst>
            </a:prstGeom>
            <a:gradFill rotWithShape="0">
              <a:gsLst>
                <a:gs pos="0">
                  <a:srgbClr val="7FFF00"/>
                </a:gs>
                <a:gs pos="100000">
                  <a:srgbClr val="FFFFFF"/>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52" name="Rectangle 26"/>
            <p:cNvSpPr>
              <a:spLocks noChangeArrowheads="1"/>
            </p:cNvSpPr>
            <p:nvPr/>
          </p:nvSpPr>
          <p:spPr bwMode="auto">
            <a:xfrm>
              <a:off x="2630" y="3121"/>
              <a:ext cx="466" cy="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US" sz="1800" dirty="0">
                  <a:solidFill>
                    <a:srgbClr val="660033"/>
                  </a:solidFill>
                  <a:latin typeface="Arial" charset="0"/>
                </a:rPr>
                <a:t>R&amp;D </a:t>
              </a:r>
            </a:p>
          </p:txBody>
        </p:sp>
        <p:sp>
          <p:nvSpPr>
            <p:cNvPr id="18453" name="AutoShape 27"/>
            <p:cNvSpPr>
              <a:spLocks noChangeArrowheads="1"/>
            </p:cNvSpPr>
            <p:nvPr/>
          </p:nvSpPr>
          <p:spPr bwMode="auto">
            <a:xfrm>
              <a:off x="1160" y="3020"/>
              <a:ext cx="1432" cy="628"/>
            </a:xfrm>
            <a:prstGeom prst="homePlate">
              <a:avLst>
                <a:gd name="adj" fmla="val 76008"/>
              </a:avLst>
            </a:prstGeom>
            <a:gradFill rotWithShape="0">
              <a:gsLst>
                <a:gs pos="0">
                  <a:srgbClr val="A2C1FE"/>
                </a:gs>
                <a:gs pos="100000">
                  <a:srgbClr val="FFFFFF"/>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54" name="Rectangle 28"/>
            <p:cNvSpPr>
              <a:spLocks noChangeArrowheads="1"/>
            </p:cNvSpPr>
            <p:nvPr/>
          </p:nvSpPr>
          <p:spPr bwMode="auto">
            <a:xfrm>
              <a:off x="1776" y="3102"/>
              <a:ext cx="538" cy="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800" dirty="0">
                  <a:solidFill>
                    <a:srgbClr val="660033"/>
                  </a:solidFill>
                  <a:latin typeface="Arial" charset="0"/>
                </a:rPr>
                <a:t>Oper-</a:t>
              </a:r>
            </a:p>
            <a:p>
              <a:pPr eaLnBrk="0" hangingPunct="0"/>
              <a:r>
                <a:rPr lang="en-US" sz="1800" dirty="0">
                  <a:solidFill>
                    <a:srgbClr val="660033"/>
                  </a:solidFill>
                  <a:latin typeface="Arial" charset="0"/>
                </a:rPr>
                <a:t>ations</a:t>
              </a:r>
            </a:p>
          </p:txBody>
        </p:sp>
        <p:grpSp>
          <p:nvGrpSpPr>
            <p:cNvPr id="18455" name="Group 29"/>
            <p:cNvGrpSpPr>
              <a:grpSpLocks/>
            </p:cNvGrpSpPr>
            <p:nvPr/>
          </p:nvGrpSpPr>
          <p:grpSpPr bwMode="auto">
            <a:xfrm>
              <a:off x="1155" y="1183"/>
              <a:ext cx="3453" cy="1649"/>
              <a:chOff x="1155" y="960"/>
              <a:chExt cx="3453" cy="1649"/>
            </a:xfrm>
          </p:grpSpPr>
          <p:grpSp>
            <p:nvGrpSpPr>
              <p:cNvPr id="18458" name="Group 30"/>
              <p:cNvGrpSpPr>
                <a:grpSpLocks/>
              </p:cNvGrpSpPr>
              <p:nvPr/>
            </p:nvGrpSpPr>
            <p:grpSpPr bwMode="auto">
              <a:xfrm>
                <a:off x="1155" y="1296"/>
                <a:ext cx="3453" cy="1313"/>
                <a:chOff x="1155" y="1285"/>
                <a:chExt cx="3453" cy="1313"/>
              </a:xfrm>
            </p:grpSpPr>
            <p:sp>
              <p:nvSpPr>
                <p:cNvPr id="18460" name="Rectangle 31"/>
                <p:cNvSpPr>
                  <a:spLocks noChangeArrowheads="1"/>
                </p:cNvSpPr>
                <p:nvPr/>
              </p:nvSpPr>
              <p:spPr bwMode="auto">
                <a:xfrm>
                  <a:off x="1155" y="1632"/>
                  <a:ext cx="3449" cy="349"/>
                </a:xfrm>
                <a:prstGeom prst="rect">
                  <a:avLst/>
                </a:prstGeom>
                <a:gradFill rotWithShape="0">
                  <a:gsLst>
                    <a:gs pos="0">
                      <a:srgbClr val="7FFF00"/>
                    </a:gs>
                    <a:gs pos="100000">
                      <a:srgbClr val="FFFFFF"/>
                    </a:gs>
                  </a:gsLst>
                  <a:lin ang="54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61" name="Rectangle 32"/>
                <p:cNvSpPr>
                  <a:spLocks noChangeArrowheads="1"/>
                </p:cNvSpPr>
                <p:nvPr/>
              </p:nvSpPr>
              <p:spPr bwMode="auto">
                <a:xfrm>
                  <a:off x="1155" y="1285"/>
                  <a:ext cx="3449" cy="349"/>
                </a:xfrm>
                <a:prstGeom prst="rect">
                  <a:avLst/>
                </a:prstGeom>
                <a:gradFill rotWithShape="0">
                  <a:gsLst>
                    <a:gs pos="0">
                      <a:srgbClr val="A2C1FE"/>
                    </a:gs>
                    <a:gs pos="100000">
                      <a:srgbClr val="FFFFFF"/>
                    </a:gs>
                  </a:gsLst>
                  <a:lin ang="54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62" name="Rectangle 33"/>
                <p:cNvSpPr>
                  <a:spLocks noChangeArrowheads="1"/>
                </p:cNvSpPr>
                <p:nvPr/>
              </p:nvSpPr>
              <p:spPr bwMode="auto">
                <a:xfrm>
                  <a:off x="1155" y="1978"/>
                  <a:ext cx="3449" cy="349"/>
                </a:xfrm>
                <a:prstGeom prst="rect">
                  <a:avLst/>
                </a:prstGeom>
                <a:gradFill rotWithShape="0">
                  <a:gsLst>
                    <a:gs pos="0">
                      <a:srgbClr val="A2C1FE"/>
                    </a:gs>
                    <a:gs pos="100000">
                      <a:srgbClr val="FFFFFF"/>
                    </a:gs>
                  </a:gsLst>
                  <a:lin ang="54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63" name="AutoShape 34"/>
                <p:cNvSpPr>
                  <a:spLocks noChangeArrowheads="1"/>
                </p:cNvSpPr>
                <p:nvPr/>
              </p:nvSpPr>
              <p:spPr bwMode="auto">
                <a:xfrm rot="10800000" flipH="1">
                  <a:off x="1159" y="2335"/>
                  <a:ext cx="3449" cy="263"/>
                </a:xfrm>
                <a:prstGeom prst="triangle">
                  <a:avLst>
                    <a:gd name="adj" fmla="val 49995"/>
                  </a:avLst>
                </a:prstGeom>
                <a:gradFill rotWithShape="0">
                  <a:gsLst>
                    <a:gs pos="0">
                      <a:srgbClr val="7FFF00"/>
                    </a:gs>
                    <a:gs pos="100000">
                      <a:srgbClr val="FFFFFF"/>
                    </a:gs>
                  </a:gsLst>
                  <a:lin ang="54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sp>
              <p:nvSpPr>
                <p:cNvPr id="18464" name="Rectangle 35"/>
                <p:cNvSpPr>
                  <a:spLocks noChangeArrowheads="1"/>
                </p:cNvSpPr>
                <p:nvPr/>
              </p:nvSpPr>
              <p:spPr bwMode="auto">
                <a:xfrm>
                  <a:off x="2077" y="1349"/>
                  <a:ext cx="1866" cy="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US" sz="1800" dirty="0">
                      <a:solidFill>
                        <a:srgbClr val="660033"/>
                      </a:solidFill>
                      <a:latin typeface="Arial" charset="0"/>
                    </a:rPr>
                    <a:t>Company Infra-Structure</a:t>
                  </a:r>
                </a:p>
                <a:p>
                  <a:pPr algn="ctr" eaLnBrk="0" hangingPunct="0"/>
                  <a:endParaRPr lang="en-US" sz="1800" dirty="0">
                    <a:solidFill>
                      <a:srgbClr val="660033"/>
                    </a:solidFill>
                    <a:latin typeface="Arial" charset="0"/>
                  </a:endParaRPr>
                </a:p>
                <a:p>
                  <a:pPr algn="ctr" eaLnBrk="0" hangingPunct="0"/>
                  <a:r>
                    <a:rPr lang="en-US" sz="1800" dirty="0">
                      <a:solidFill>
                        <a:srgbClr val="660033"/>
                      </a:solidFill>
                      <a:latin typeface="Arial" charset="0"/>
                    </a:rPr>
                    <a:t>Human Resources</a:t>
                  </a:r>
                </a:p>
                <a:p>
                  <a:pPr algn="ctr" eaLnBrk="0" hangingPunct="0"/>
                  <a:endParaRPr lang="en-US" sz="1800" dirty="0">
                    <a:solidFill>
                      <a:srgbClr val="660033"/>
                    </a:solidFill>
                    <a:latin typeface="Arial" charset="0"/>
                  </a:endParaRPr>
                </a:p>
                <a:p>
                  <a:pPr algn="ctr" eaLnBrk="0" hangingPunct="0"/>
                  <a:r>
                    <a:rPr lang="en-US" sz="1800" dirty="0">
                      <a:solidFill>
                        <a:srgbClr val="660033"/>
                      </a:solidFill>
                      <a:latin typeface="Arial" charset="0"/>
                    </a:rPr>
                    <a:t>Technology Development</a:t>
                  </a:r>
                </a:p>
              </p:txBody>
            </p:sp>
          </p:grpSp>
          <p:sp>
            <p:nvSpPr>
              <p:cNvPr id="18459" name="Rectangle 36"/>
              <p:cNvSpPr>
                <a:spLocks noChangeArrowheads="1"/>
              </p:cNvSpPr>
              <p:nvPr/>
            </p:nvSpPr>
            <p:spPr bwMode="auto">
              <a:xfrm>
                <a:off x="1155" y="960"/>
                <a:ext cx="3449" cy="349"/>
              </a:xfrm>
              <a:prstGeom prst="rect">
                <a:avLst/>
              </a:prstGeom>
              <a:gradFill rotWithShape="0">
                <a:gsLst>
                  <a:gs pos="0">
                    <a:srgbClr val="7FFF00"/>
                  </a:gs>
                  <a:gs pos="100000">
                    <a:srgbClr val="FFFFFF"/>
                  </a:gs>
                </a:gsLst>
                <a:lin ang="540000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sz="1800" dirty="0">
                    <a:solidFill>
                      <a:srgbClr val="663300"/>
                    </a:solidFill>
                    <a:latin typeface="Arial" charset="0"/>
                  </a:rPr>
                  <a:t>Information Systems</a:t>
                </a:r>
              </a:p>
            </p:txBody>
          </p:sp>
        </p:grpSp>
        <p:sp>
          <p:nvSpPr>
            <p:cNvPr id="18456" name="Rectangle 37"/>
            <p:cNvSpPr>
              <a:spLocks noChangeArrowheads="1"/>
            </p:cNvSpPr>
            <p:nvPr/>
          </p:nvSpPr>
          <p:spPr bwMode="auto">
            <a:xfrm>
              <a:off x="3360" y="3150"/>
              <a:ext cx="794" cy="4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US" sz="1800" dirty="0">
                  <a:solidFill>
                    <a:srgbClr val="660033"/>
                  </a:solidFill>
                  <a:latin typeface="Arial" charset="0"/>
                </a:rPr>
                <a:t>Marketing</a:t>
              </a:r>
            </a:p>
            <a:p>
              <a:pPr algn="ctr" eaLnBrk="0" hangingPunct="0"/>
              <a:r>
                <a:rPr lang="en-US" sz="1800" dirty="0">
                  <a:solidFill>
                    <a:srgbClr val="660033"/>
                  </a:solidFill>
                  <a:latin typeface="Arial" charset="0"/>
                </a:rPr>
                <a:t>&amp; Sales</a:t>
              </a:r>
            </a:p>
          </p:txBody>
        </p:sp>
        <p:sp>
          <p:nvSpPr>
            <p:cNvPr id="18457" name="AutoShape 38"/>
            <p:cNvSpPr>
              <a:spLocks noChangeArrowheads="1"/>
            </p:cNvSpPr>
            <p:nvPr/>
          </p:nvSpPr>
          <p:spPr bwMode="auto">
            <a:xfrm>
              <a:off x="624" y="3024"/>
              <a:ext cx="1152" cy="628"/>
            </a:xfrm>
            <a:prstGeom prst="homePlate">
              <a:avLst>
                <a:gd name="adj" fmla="val 61146"/>
              </a:avLst>
            </a:prstGeom>
            <a:gradFill rotWithShape="0">
              <a:gsLst>
                <a:gs pos="0">
                  <a:srgbClr val="7FFF00"/>
                </a:gs>
                <a:gs pos="100000">
                  <a:srgbClr val="FFFFFF"/>
                </a:gs>
              </a:gsLst>
              <a:lin ang="0" scaled="1"/>
            </a:gra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sp>
        <p:nvSpPr>
          <p:cNvPr id="18442" name="Rectangle 39"/>
          <p:cNvSpPr>
            <a:spLocks noChangeArrowheads="1"/>
          </p:cNvSpPr>
          <p:nvPr/>
        </p:nvSpPr>
        <p:spPr bwMode="auto">
          <a:xfrm>
            <a:off x="1254125" y="4946650"/>
            <a:ext cx="1108075" cy="638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algn="ctr" eaLnBrk="0" hangingPunct="0"/>
            <a:r>
              <a:rPr lang="en-US" sz="1800" dirty="0">
                <a:solidFill>
                  <a:srgbClr val="660033"/>
                </a:solidFill>
                <a:latin typeface="Arial" charset="0"/>
              </a:rPr>
              <a:t>Inbound</a:t>
            </a:r>
          </a:p>
          <a:p>
            <a:pPr algn="ctr" eaLnBrk="0" hangingPunct="0"/>
            <a:r>
              <a:rPr lang="en-US" sz="1800" dirty="0">
                <a:solidFill>
                  <a:srgbClr val="660033"/>
                </a:solidFill>
                <a:latin typeface="Arial" charset="0"/>
              </a:rPr>
              <a:t>logistics</a:t>
            </a:r>
          </a:p>
        </p:txBody>
      </p:sp>
      <p:grpSp>
        <p:nvGrpSpPr>
          <p:cNvPr id="18443" name="Group 40"/>
          <p:cNvGrpSpPr>
            <a:grpSpLocks/>
          </p:cNvGrpSpPr>
          <p:nvPr/>
        </p:nvGrpSpPr>
        <p:grpSpPr bwMode="auto">
          <a:xfrm>
            <a:off x="-228600" y="4295775"/>
            <a:ext cx="1143000" cy="1495425"/>
            <a:chOff x="0" y="2832"/>
            <a:chExt cx="720" cy="942"/>
          </a:xfrm>
        </p:grpSpPr>
        <p:grpSp>
          <p:nvGrpSpPr>
            <p:cNvPr id="18444" name="Group 41"/>
            <p:cNvGrpSpPr>
              <a:grpSpLocks/>
            </p:cNvGrpSpPr>
            <p:nvPr/>
          </p:nvGrpSpPr>
          <p:grpSpPr bwMode="auto">
            <a:xfrm>
              <a:off x="85" y="2832"/>
              <a:ext cx="616" cy="254"/>
              <a:chOff x="85" y="3144"/>
              <a:chExt cx="616" cy="254"/>
            </a:xfrm>
          </p:grpSpPr>
          <p:sp>
            <p:nvSpPr>
              <p:cNvPr id="18446" name="Rectangle 42"/>
              <p:cNvSpPr>
                <a:spLocks noChangeArrowheads="1"/>
              </p:cNvSpPr>
              <p:nvPr/>
            </p:nvSpPr>
            <p:spPr bwMode="auto">
              <a:xfrm>
                <a:off x="85" y="3144"/>
                <a:ext cx="554" cy="237"/>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488" tIns="44450" rIns="90488" bIns="44450">
                <a:spAutoFit/>
              </a:bodyPr>
              <a:lstStyle/>
              <a:p>
                <a:pPr eaLnBrk="0" hangingPunct="0"/>
                <a:r>
                  <a:rPr lang="en-US" sz="1800" dirty="0">
                    <a:latin typeface="Arial" charset="0"/>
                  </a:rPr>
                  <a:t>Inputs</a:t>
                </a:r>
              </a:p>
            </p:txBody>
          </p:sp>
          <p:sp>
            <p:nvSpPr>
              <p:cNvPr id="18447" name="Line 43"/>
              <p:cNvSpPr>
                <a:spLocks noChangeShapeType="1"/>
              </p:cNvSpPr>
              <p:nvPr/>
            </p:nvSpPr>
            <p:spPr bwMode="auto">
              <a:xfrm>
                <a:off x="157" y="3398"/>
                <a:ext cx="544" cy="0"/>
              </a:xfrm>
              <a:prstGeom prst="line">
                <a:avLst/>
              </a:prstGeom>
              <a:noFill/>
              <a:ln w="5080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dirty="0"/>
              </a:p>
            </p:txBody>
          </p:sp>
        </p:grpSp>
        <p:pic>
          <p:nvPicPr>
            <p:cNvPr id="18445" name="Picture 44" descr="j028376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3072"/>
              <a:ext cx="720" cy="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TextBox 1"/>
          <p:cNvSpPr txBox="1"/>
          <p:nvPr/>
        </p:nvSpPr>
        <p:spPr>
          <a:xfrm>
            <a:off x="838200" y="152400"/>
            <a:ext cx="8253391" cy="1569660"/>
          </a:xfrm>
          <a:prstGeom prst="rect">
            <a:avLst/>
          </a:prstGeom>
          <a:solidFill>
            <a:schemeClr val="tx1"/>
          </a:solidFill>
        </p:spPr>
        <p:txBody>
          <a:bodyPr wrap="square" rtlCol="0">
            <a:spAutoFit/>
          </a:bodyPr>
          <a:lstStyle/>
          <a:p>
            <a:r>
              <a:rPr lang="en-US" dirty="0" smtClean="0">
                <a:solidFill>
                  <a:schemeClr val="bg1">
                    <a:lumMod val="85000"/>
                    <a:lumOff val="15000"/>
                  </a:schemeClr>
                </a:solidFill>
              </a:rPr>
              <a:t>Note:  which functions are primary and which are</a:t>
            </a:r>
          </a:p>
          <a:p>
            <a:r>
              <a:rPr lang="en-US" dirty="0" smtClean="0">
                <a:solidFill>
                  <a:schemeClr val="bg1">
                    <a:lumMod val="85000"/>
                    <a:lumOff val="15000"/>
                  </a:schemeClr>
                </a:solidFill>
              </a:rPr>
              <a:t>support depends on the firm and the industry. A primary function of all firms is operations/production (what the firm exists to do.)  Other than that, the analyst can decide.  </a:t>
            </a:r>
            <a:endParaRPr lang="en-US" dirty="0">
              <a:solidFill>
                <a:schemeClr val="bg1">
                  <a:lumMod val="85000"/>
                  <a:lumOff val="15000"/>
                </a:schemeClr>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barn(outVertical)">
                                      <p:cBhvr>
                                        <p:cTn id="7" dur="500"/>
                                        <p:tgtEl>
                                          <p:spTgt spid="1843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nodeType="clickEffect">
                                  <p:stCondLst>
                                    <p:cond delay="0"/>
                                  </p:stCondLst>
                                  <p:childTnLst>
                                    <p:set>
                                      <p:cBhvr>
                                        <p:cTn id="11" dur="1" fill="hold">
                                          <p:stCondLst>
                                            <p:cond delay="0"/>
                                          </p:stCondLst>
                                        </p:cTn>
                                        <p:tgtEl>
                                          <p:spTgt spid="18439"/>
                                        </p:tgtEl>
                                        <p:attrNameLst>
                                          <p:attrName>style.visibility</p:attrName>
                                        </p:attrNameLst>
                                      </p:cBhvr>
                                      <p:to>
                                        <p:strVal val="visible"/>
                                      </p:to>
                                    </p:set>
                                    <p:animEffect transition="in" filter="barn(outHorizontal)">
                                      <p:cBhvr>
                                        <p:cTn id="12" dur="500"/>
                                        <p:tgtEl>
                                          <p:spTgt spid="1843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3587"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solidFill>
                  <a:schemeClr val="tx1"/>
                </a:solidFill>
              </a:rPr>
              <a:t>Functional Analysis</a:t>
            </a:r>
          </a:p>
        </p:txBody>
      </p:sp>
      <p:graphicFrame>
        <p:nvGraphicFramePr>
          <p:cNvPr id="963634" name="Group 50"/>
          <p:cNvGraphicFramePr>
            <a:graphicFrameLocks noGrp="1"/>
          </p:cNvGraphicFramePr>
          <p:nvPr>
            <p:ph type="tbl" idx="1"/>
            <p:extLst>
              <p:ext uri="{D42A27DB-BD31-4B8C-83A1-F6EECF244321}">
                <p14:modId xmlns:p14="http://schemas.microsoft.com/office/powerpoint/2010/main" val="4168392041"/>
              </p:ext>
            </p:extLst>
          </p:nvPr>
        </p:nvGraphicFramePr>
        <p:xfrm>
          <a:off x="190500" y="1447800"/>
          <a:ext cx="8877300" cy="5089526"/>
        </p:xfrm>
        <a:graphic>
          <a:graphicData uri="http://schemas.openxmlformats.org/drawingml/2006/table">
            <a:tbl>
              <a:tblPr/>
              <a:tblGrid>
                <a:gridCol w="1775460">
                  <a:extLst>
                    <a:ext uri="{9D8B030D-6E8A-4147-A177-3AD203B41FA5}">
                      <a16:colId xmlns:a16="http://schemas.microsoft.com/office/drawing/2014/main" val="20000"/>
                    </a:ext>
                  </a:extLst>
                </a:gridCol>
                <a:gridCol w="1775460">
                  <a:extLst>
                    <a:ext uri="{9D8B030D-6E8A-4147-A177-3AD203B41FA5}">
                      <a16:colId xmlns:a16="http://schemas.microsoft.com/office/drawing/2014/main" val="20001"/>
                    </a:ext>
                  </a:extLst>
                </a:gridCol>
                <a:gridCol w="1775460">
                  <a:extLst>
                    <a:ext uri="{9D8B030D-6E8A-4147-A177-3AD203B41FA5}">
                      <a16:colId xmlns:a16="http://schemas.microsoft.com/office/drawing/2014/main" val="20002"/>
                    </a:ext>
                  </a:extLst>
                </a:gridCol>
                <a:gridCol w="1775460">
                  <a:extLst>
                    <a:ext uri="{9D8B030D-6E8A-4147-A177-3AD203B41FA5}">
                      <a16:colId xmlns:a16="http://schemas.microsoft.com/office/drawing/2014/main" val="20003"/>
                    </a:ext>
                  </a:extLst>
                </a:gridCol>
                <a:gridCol w="1775460">
                  <a:extLst>
                    <a:ext uri="{9D8B030D-6E8A-4147-A177-3AD203B41FA5}">
                      <a16:colId xmlns:a16="http://schemas.microsoft.com/office/drawing/2014/main" val="20004"/>
                    </a:ext>
                  </a:extLst>
                </a:gridCol>
              </a:tblGrid>
              <a:tr h="94456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R&amp;D</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Production, Operations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Marketing &amp; Sales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 Service</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0"/>
                  </a:ext>
                </a:extLst>
              </a:tr>
              <a:tr h="94615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1"/>
                  </a:ext>
                </a:extLst>
              </a:tr>
              <a:tr h="942975">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2"/>
                  </a:ext>
                </a:extLst>
              </a:tr>
              <a:tr h="94615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3"/>
                  </a:ext>
                </a:extLst>
              </a:tr>
              <a:tr h="1309688">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50" name="Slide Number Placeholder 5"/>
          <p:cNvSpPr>
            <a:spLocks noGrp="1"/>
          </p:cNvSpPr>
          <p:nvPr>
            <p:ph type="sldNum" sz="quarter" idx="12"/>
          </p:nvPr>
        </p:nvSpPr>
        <p:spPr/>
        <p:txBody>
          <a:bodyPr/>
          <a:lstStyle/>
          <a:p>
            <a:pPr>
              <a:defRPr/>
            </a:pPr>
            <a:fld id="{65BAED9A-3728-409F-AB72-01E2FDD976FA}" type="slidenum">
              <a:rPr lang="en-US"/>
              <a:pPr>
                <a:defRPr/>
              </a:pPr>
              <a:t>11</a:t>
            </a:fld>
            <a:endParaRPr lang="en-US" dirty="0"/>
          </a:p>
        </p:txBody>
      </p:sp>
      <p:pic>
        <p:nvPicPr>
          <p:cNvPr id="19504" name="Picture 2" descr="j014939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2800" y="0"/>
            <a:ext cx="1905000"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3588" name="WordArt 4"/>
          <p:cNvSpPr>
            <a:spLocks noChangeArrowheads="1" noChangeShapeType="1" noTextEdit="1"/>
          </p:cNvSpPr>
          <p:nvPr/>
        </p:nvSpPr>
        <p:spPr bwMode="auto">
          <a:xfrm>
            <a:off x="1043781" y="2514600"/>
            <a:ext cx="7056437" cy="1295400"/>
          </a:xfrm>
          <a:prstGeom prst="rect">
            <a:avLst/>
          </a:prstGeom>
        </p:spPr>
        <p:txBody>
          <a:bodyPr wrap="none" fromWordArt="1">
            <a:prstTxWarp prst="textPlain">
              <a:avLst>
                <a:gd name="adj" fmla="val 50000"/>
              </a:avLst>
            </a:prstTxWarp>
          </a:bodyPr>
          <a:lstStyle/>
          <a:p>
            <a:pPr algn="ctr"/>
            <a:r>
              <a:rPr lang="en-US" sz="3600" kern="10" dirty="0" smtClean="0">
                <a:ln w="38100">
                  <a:solidFill>
                    <a:schemeClr val="tx2"/>
                  </a:solidFill>
                  <a:miter lim="800000"/>
                  <a:headEnd type="none" w="sm" len="sm"/>
                  <a:tailEnd type="none" w="sm" len="sm"/>
                </a:ln>
                <a:solidFill>
                  <a:schemeClr val="bg1"/>
                </a:solidFill>
                <a:latin typeface="Arial Black"/>
              </a:rPr>
              <a:t>Primary Functions</a:t>
            </a:r>
            <a:endParaRPr lang="en-US" sz="3600" kern="10" dirty="0">
              <a:ln w="38100">
                <a:solidFill>
                  <a:schemeClr val="tx2"/>
                </a:solidFill>
                <a:miter lim="800000"/>
                <a:headEnd type="none" w="sm" len="sm"/>
                <a:tailEnd type="none" w="sm" len="sm"/>
              </a:ln>
              <a:solidFill>
                <a:schemeClr val="bg1"/>
              </a:solidFill>
              <a:latin typeface="Arial Black"/>
            </a:endParaRPr>
          </a:p>
        </p:txBody>
      </p:sp>
      <p:sp>
        <p:nvSpPr>
          <p:cNvPr id="7" name="TextBox 6"/>
          <p:cNvSpPr txBox="1"/>
          <p:nvPr/>
        </p:nvSpPr>
        <p:spPr>
          <a:xfrm>
            <a:off x="528255" y="4038600"/>
            <a:ext cx="8082345" cy="1631216"/>
          </a:xfrm>
          <a:prstGeom prst="rect">
            <a:avLst/>
          </a:prstGeom>
          <a:solidFill>
            <a:schemeClr val="tx1"/>
          </a:solidFill>
        </p:spPr>
        <p:txBody>
          <a:bodyPr wrap="square" rtlCol="0">
            <a:spAutoFit/>
          </a:bodyPr>
          <a:lstStyle/>
          <a:p>
            <a:r>
              <a:rPr lang="en-US" sz="2000" dirty="0" smtClean="0">
                <a:solidFill>
                  <a:schemeClr val="bg1">
                    <a:lumMod val="85000"/>
                    <a:lumOff val="15000"/>
                  </a:schemeClr>
                </a:solidFill>
              </a:rPr>
              <a:t>For your boss, analyze all the functions.</a:t>
            </a:r>
          </a:p>
          <a:p>
            <a:r>
              <a:rPr lang="en-US" sz="2000" dirty="0" smtClean="0">
                <a:solidFill>
                  <a:schemeClr val="bg1">
                    <a:lumMod val="85000"/>
                    <a:lumOff val="15000"/>
                  </a:schemeClr>
                </a:solidFill>
              </a:rPr>
              <a:t>For me, the requirement is to analyze any four of the primary functions, including the production/operations function.  The purpose of the class is to learn the tool (analysis) and make recommendations (decide),</a:t>
            </a:r>
          </a:p>
          <a:p>
            <a:r>
              <a:rPr lang="en-US" sz="2000" dirty="0" smtClean="0">
                <a:solidFill>
                  <a:schemeClr val="bg1">
                    <a:lumMod val="85000"/>
                    <a:lumOff val="15000"/>
                  </a:schemeClr>
                </a:solidFill>
              </a:rPr>
              <a:t>not do endless analysis.  BUT, for your boss, analyze all the functions.  </a:t>
            </a:r>
            <a:endParaRPr lang="en-US" sz="2000" dirty="0">
              <a:solidFill>
                <a:schemeClr val="bg1">
                  <a:lumMod val="85000"/>
                  <a:lumOff val="15000"/>
                </a:schemeClr>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grpId="0" nodeType="clickEffect">
                                  <p:stCondLst>
                                    <p:cond delay="0"/>
                                  </p:stCondLst>
                                  <p:childTnLst>
                                    <p:set>
                                      <p:cBhvr>
                                        <p:cTn id="6" dur="1" fill="hold">
                                          <p:stCondLst>
                                            <p:cond delay="0"/>
                                          </p:stCondLst>
                                        </p:cTn>
                                        <p:tgtEl>
                                          <p:spTgt spid="963588"/>
                                        </p:tgtEl>
                                        <p:attrNameLst>
                                          <p:attrName>style.visibility</p:attrName>
                                        </p:attrNameLst>
                                      </p:cBhvr>
                                      <p:to>
                                        <p:strVal val="visible"/>
                                      </p:to>
                                    </p:set>
                                    <p:anim calcmode="lin" valueType="num">
                                      <p:cBhvr additive="base">
                                        <p:cTn id="7" dur="1000" fill="hold"/>
                                        <p:tgtEl>
                                          <p:spTgt spid="963588"/>
                                        </p:tgtEl>
                                        <p:attrNameLst>
                                          <p:attrName>ppt_x</p:attrName>
                                        </p:attrNameLst>
                                      </p:cBhvr>
                                      <p:tavLst>
                                        <p:tav tm="0">
                                          <p:val>
                                            <p:strVal val="0-#ppt_w/2"/>
                                          </p:val>
                                        </p:tav>
                                        <p:tav tm="100000">
                                          <p:val>
                                            <p:strVal val="#ppt_x"/>
                                          </p:val>
                                        </p:tav>
                                      </p:tavLst>
                                    </p:anim>
                                    <p:anim calcmode="lin" valueType="num">
                                      <p:cBhvr additive="base">
                                        <p:cTn id="8" dur="1000" fill="hold"/>
                                        <p:tgtEl>
                                          <p:spTgt spid="96358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3588"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727" name="Rectangle 47"/>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solidFill>
                  <a:schemeClr val="tx1"/>
                </a:solidFill>
              </a:rPr>
              <a:t>Functional Analysis</a:t>
            </a:r>
          </a:p>
        </p:txBody>
      </p:sp>
      <p:sp>
        <p:nvSpPr>
          <p:cNvPr id="50" name="Slide Number Placeholder 5"/>
          <p:cNvSpPr>
            <a:spLocks noGrp="1"/>
          </p:cNvSpPr>
          <p:nvPr>
            <p:ph type="sldNum" sz="quarter" idx="12"/>
          </p:nvPr>
        </p:nvSpPr>
        <p:spPr/>
        <p:txBody>
          <a:bodyPr/>
          <a:lstStyle/>
          <a:p>
            <a:pPr>
              <a:defRPr/>
            </a:pPr>
            <a:fld id="{AC19E8E0-7F00-4C03-B35E-CDA677E0C4C4}" type="slidenum">
              <a:rPr lang="en-US"/>
              <a:pPr>
                <a:defRPr/>
              </a:pPr>
              <a:t>12</a:t>
            </a:fld>
            <a:endParaRPr lang="en-US" dirty="0"/>
          </a:p>
        </p:txBody>
      </p:sp>
      <p:pic>
        <p:nvPicPr>
          <p:cNvPr id="23600" name="Picture 46"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2800" y="158750"/>
            <a:ext cx="1905000"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p:cNvGraphicFramePr>
            <a:graphicFrameLocks noGrp="1"/>
          </p:cNvGraphicFramePr>
          <p:nvPr>
            <p:extLst>
              <p:ext uri="{D42A27DB-BD31-4B8C-83A1-F6EECF244321}">
                <p14:modId xmlns:p14="http://schemas.microsoft.com/office/powerpoint/2010/main" val="2616414756"/>
              </p:ext>
            </p:extLst>
          </p:nvPr>
        </p:nvGraphicFramePr>
        <p:xfrm>
          <a:off x="76200" y="1600200"/>
          <a:ext cx="8877300" cy="5089526"/>
        </p:xfrm>
        <a:graphic>
          <a:graphicData uri="http://schemas.openxmlformats.org/drawingml/2006/table">
            <a:tbl>
              <a:tblPr/>
              <a:tblGrid>
                <a:gridCol w="1775460">
                  <a:extLst>
                    <a:ext uri="{9D8B030D-6E8A-4147-A177-3AD203B41FA5}">
                      <a16:colId xmlns:a16="http://schemas.microsoft.com/office/drawing/2014/main" val="20000"/>
                    </a:ext>
                  </a:extLst>
                </a:gridCol>
                <a:gridCol w="1775460">
                  <a:extLst>
                    <a:ext uri="{9D8B030D-6E8A-4147-A177-3AD203B41FA5}">
                      <a16:colId xmlns:a16="http://schemas.microsoft.com/office/drawing/2014/main" val="20001"/>
                    </a:ext>
                  </a:extLst>
                </a:gridCol>
                <a:gridCol w="1775460">
                  <a:extLst>
                    <a:ext uri="{9D8B030D-6E8A-4147-A177-3AD203B41FA5}">
                      <a16:colId xmlns:a16="http://schemas.microsoft.com/office/drawing/2014/main" val="20002"/>
                    </a:ext>
                  </a:extLst>
                </a:gridCol>
                <a:gridCol w="1775460">
                  <a:extLst>
                    <a:ext uri="{9D8B030D-6E8A-4147-A177-3AD203B41FA5}">
                      <a16:colId xmlns:a16="http://schemas.microsoft.com/office/drawing/2014/main" val="20003"/>
                    </a:ext>
                  </a:extLst>
                </a:gridCol>
                <a:gridCol w="1775460">
                  <a:extLst>
                    <a:ext uri="{9D8B030D-6E8A-4147-A177-3AD203B41FA5}">
                      <a16:colId xmlns:a16="http://schemas.microsoft.com/office/drawing/2014/main" val="20004"/>
                    </a:ext>
                  </a:extLst>
                </a:gridCol>
              </a:tblGrid>
              <a:tr h="94456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R&amp;D</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Production, Operations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Marketing &amp; Sales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0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 Service</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0"/>
                  </a:ext>
                </a:extLst>
              </a:tr>
              <a:tr h="94615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1"/>
                  </a:ext>
                </a:extLst>
              </a:tr>
              <a:tr h="942975">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2"/>
                  </a:ext>
                </a:extLst>
              </a:tr>
              <a:tr h="94615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3"/>
                  </a:ext>
                </a:extLst>
              </a:tr>
              <a:tr h="1309688">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 Response</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7" name="TextBox 6"/>
          <p:cNvSpPr txBox="1"/>
          <p:nvPr/>
        </p:nvSpPr>
        <p:spPr>
          <a:xfrm>
            <a:off x="2895600" y="3505200"/>
            <a:ext cx="4953000" cy="830997"/>
          </a:xfrm>
          <a:prstGeom prst="rect">
            <a:avLst/>
          </a:prstGeom>
          <a:noFill/>
        </p:spPr>
        <p:txBody>
          <a:bodyPr wrap="square" rtlCol="0">
            <a:spAutoFit/>
          </a:bodyPr>
          <a:lstStyle/>
          <a:p>
            <a:r>
              <a:rPr lang="en-US" dirty="0" smtClean="0"/>
              <a:t>Down the side: the key competencies that build Competitive Advantage</a:t>
            </a:r>
            <a:endParaRPr lang="en-US" dirty="0"/>
          </a:p>
        </p:txBody>
      </p:sp>
      <p:sp>
        <p:nvSpPr>
          <p:cNvPr id="8" name="Down Arrow 7"/>
          <p:cNvSpPr/>
          <p:nvPr/>
        </p:nvSpPr>
        <p:spPr>
          <a:xfrm rot="16200000" flipV="1">
            <a:off x="2252618" y="3581401"/>
            <a:ext cx="381000" cy="6001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4611" name="Rectangle 3"/>
          <p:cNvSpPr>
            <a:spLocks noGrp="1" noChangeArrowheads="1"/>
          </p:cNvSpPr>
          <p:nvPr>
            <p:ph idx="1"/>
          </p:nvPr>
        </p:nvSpPr>
        <p:spPr>
          <a:xfrm>
            <a:off x="342900" y="457200"/>
            <a:ext cx="8458200" cy="4114800"/>
          </a:xfrm>
        </p:spPr>
        <p:txBody>
          <a:bodyPr>
            <a:normAutofit/>
          </a:bodyPr>
          <a:lstStyle/>
          <a:p>
            <a:pPr marL="548640" indent="-411480" eaLnBrk="1" fontAlgn="auto" hangingPunct="1">
              <a:spcAft>
                <a:spcPts val="0"/>
              </a:spcAft>
              <a:buClr>
                <a:schemeClr val="tx1">
                  <a:shade val="95000"/>
                </a:schemeClr>
              </a:buClr>
              <a:buFont typeface="Wingdings 2"/>
              <a:buChar char=""/>
              <a:defRPr/>
            </a:pPr>
            <a:r>
              <a:rPr lang="en-US" dirty="0"/>
              <a:t>Build </a:t>
            </a:r>
            <a:r>
              <a:rPr lang="en-US" dirty="0" smtClean="0"/>
              <a:t>core and distinctive competencies </a:t>
            </a:r>
            <a:r>
              <a:rPr lang="en-US" dirty="0"/>
              <a:t>in:</a:t>
            </a:r>
          </a:p>
        </p:txBody>
      </p:sp>
      <p:sp>
        <p:nvSpPr>
          <p:cNvPr id="7" name="Slide Number Placeholder 5"/>
          <p:cNvSpPr>
            <a:spLocks noGrp="1"/>
          </p:cNvSpPr>
          <p:nvPr>
            <p:ph type="sldNum" sz="quarter" idx="12"/>
          </p:nvPr>
        </p:nvSpPr>
        <p:spPr/>
        <p:txBody>
          <a:bodyPr/>
          <a:lstStyle/>
          <a:p>
            <a:pPr>
              <a:defRPr/>
            </a:pPr>
            <a:fld id="{9DF58AA8-90BB-4CCE-BC1A-D68CA436F927}" type="slidenum">
              <a:rPr lang="en-US"/>
              <a:pPr>
                <a:defRPr/>
              </a:pPr>
              <a:t>13</a:t>
            </a:fld>
            <a:endParaRPr lang="en-US" dirty="0"/>
          </a:p>
        </p:txBody>
      </p:sp>
      <p:pic>
        <p:nvPicPr>
          <p:cNvPr id="20484"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000" y="3581400"/>
            <a:ext cx="4038600" cy="293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64613" name="Text Box 5"/>
          <p:cNvSpPr txBox="1">
            <a:spLocks noChangeArrowheads="1"/>
          </p:cNvSpPr>
          <p:nvPr/>
        </p:nvSpPr>
        <p:spPr bwMode="auto">
          <a:xfrm>
            <a:off x="4488745" y="1403874"/>
            <a:ext cx="3575851" cy="1569660"/>
          </a:xfrm>
          <a:prstGeom prst="rect">
            <a:avLst/>
          </a:prstGeom>
          <a:noFill/>
          <a:ln>
            <a:noFill/>
          </a:ln>
          <a:effectLst/>
          <a:extLst>
            <a:ext uri="{909E8E84-426E-40DD-AFC4-6F175D3DCCD1}">
              <a14:hiddenFill xmlns:a14="http://schemas.microsoft.com/office/drawing/2010/main">
                <a:solidFill>
                  <a:srgbClr val="FF9999"/>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dirty="0">
                <a:solidFill>
                  <a:srgbClr val="C00000"/>
                </a:solidFill>
                <a:effectLst>
                  <a:outerShdw blurRad="38100" dist="38100" dir="2700000" algn="tl">
                    <a:srgbClr val="000000"/>
                  </a:outerShdw>
                </a:effectLst>
              </a:rPr>
              <a:t>Efficiency</a:t>
            </a:r>
          </a:p>
          <a:p>
            <a:pPr>
              <a:defRPr/>
            </a:pPr>
            <a:r>
              <a:rPr lang="en-US" dirty="0">
                <a:solidFill>
                  <a:srgbClr val="C00000"/>
                </a:solidFill>
                <a:effectLst>
                  <a:outerShdw blurRad="38100" dist="38100" dir="2700000" algn="tl">
                    <a:srgbClr val="000000"/>
                  </a:outerShdw>
                </a:effectLst>
              </a:rPr>
              <a:t>Quality</a:t>
            </a:r>
          </a:p>
          <a:p>
            <a:pPr>
              <a:defRPr/>
            </a:pPr>
            <a:r>
              <a:rPr lang="en-US" dirty="0">
                <a:solidFill>
                  <a:srgbClr val="C00000"/>
                </a:solidFill>
                <a:effectLst>
                  <a:outerShdw blurRad="38100" dist="38100" dir="2700000" algn="tl">
                    <a:srgbClr val="000000"/>
                  </a:outerShdw>
                </a:effectLst>
              </a:rPr>
              <a:t>Innovation</a:t>
            </a:r>
          </a:p>
          <a:p>
            <a:pPr>
              <a:defRPr/>
            </a:pPr>
            <a:r>
              <a:rPr lang="en-US" dirty="0">
                <a:solidFill>
                  <a:srgbClr val="C00000"/>
                </a:solidFill>
                <a:effectLst>
                  <a:outerShdw blurRad="38100" dist="38100" dir="2700000" algn="tl">
                    <a:srgbClr val="000000"/>
                  </a:outerShdw>
                </a:effectLst>
              </a:rPr>
              <a:t>Customer Responsiveness</a:t>
            </a:r>
          </a:p>
        </p:txBody>
      </p:sp>
      <p:sp>
        <p:nvSpPr>
          <p:cNvPr id="2" name="TextBox 1"/>
          <p:cNvSpPr txBox="1"/>
          <p:nvPr/>
        </p:nvSpPr>
        <p:spPr>
          <a:xfrm>
            <a:off x="3204029" y="4343400"/>
            <a:ext cx="5758949" cy="461665"/>
          </a:xfrm>
          <a:prstGeom prst="rect">
            <a:avLst/>
          </a:prstGeom>
          <a:noFill/>
        </p:spPr>
        <p:txBody>
          <a:bodyPr wrap="none" rtlCol="0">
            <a:spAutoFit/>
          </a:bodyPr>
          <a:lstStyle/>
          <a:p>
            <a:r>
              <a:rPr lang="en-US" dirty="0" smtClean="0">
                <a:hlinkClick r:id="rId3"/>
              </a:rPr>
              <a:t>Building Blocks of Competitive Advantage</a:t>
            </a:r>
            <a:endParaRPr lang="en-US" dirty="0"/>
          </a:p>
        </p:txBody>
      </p:sp>
      <p:sp>
        <p:nvSpPr>
          <p:cNvPr id="3" name="TextBox 2"/>
          <p:cNvSpPr txBox="1"/>
          <p:nvPr/>
        </p:nvSpPr>
        <p:spPr>
          <a:xfrm>
            <a:off x="3200400" y="3350567"/>
            <a:ext cx="5758949" cy="461665"/>
          </a:xfrm>
          <a:prstGeom prst="rect">
            <a:avLst/>
          </a:prstGeom>
          <a:noFill/>
        </p:spPr>
        <p:txBody>
          <a:bodyPr wrap="none" rtlCol="0">
            <a:spAutoFit/>
          </a:bodyPr>
          <a:lstStyle/>
          <a:p>
            <a:r>
              <a:rPr lang="en-US" dirty="0" smtClean="0"/>
              <a:t>Building Blocks of Competitive Advantage</a:t>
            </a:r>
            <a:endParaRPr lang="en-US" dirty="0"/>
          </a:p>
        </p:txBody>
      </p:sp>
      <p:sp>
        <p:nvSpPr>
          <p:cNvPr id="4" name="TextBox 3"/>
          <p:cNvSpPr txBox="1"/>
          <p:nvPr/>
        </p:nvSpPr>
        <p:spPr>
          <a:xfrm>
            <a:off x="6972754" y="2971800"/>
            <a:ext cx="1561646" cy="276999"/>
          </a:xfrm>
          <a:prstGeom prst="rect">
            <a:avLst/>
          </a:prstGeom>
          <a:noFill/>
        </p:spPr>
        <p:txBody>
          <a:bodyPr wrap="none" rtlCol="0">
            <a:spAutoFit/>
          </a:bodyPr>
          <a:lstStyle/>
          <a:p>
            <a:r>
              <a:rPr lang="en-US" sz="1200" dirty="0" smtClean="0"/>
              <a:t>Hill and Jones, 2004</a:t>
            </a:r>
            <a:endParaRPr lang="en-US" sz="1200" dirty="0"/>
          </a:p>
        </p:txBody>
      </p:sp>
      <p:sp>
        <p:nvSpPr>
          <p:cNvPr id="5" name="TextBox 4"/>
          <p:cNvSpPr txBox="1"/>
          <p:nvPr/>
        </p:nvSpPr>
        <p:spPr>
          <a:xfrm>
            <a:off x="1752600" y="2188704"/>
            <a:ext cx="184731" cy="461665"/>
          </a:xfrm>
          <a:prstGeom prst="rect">
            <a:avLst/>
          </a:prstGeom>
          <a:noFill/>
        </p:spPr>
        <p:txBody>
          <a:bodyPr wrap="none" rtlCol="0">
            <a:spAutoFit/>
          </a:bodyPr>
          <a:lstStyle/>
          <a:p>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99746" name="Rectangle 2"/>
          <p:cNvSpPr>
            <a:spLocks noGrp="1" noChangeArrowheads="1"/>
          </p:cNvSpPr>
          <p:nvPr>
            <p:ph type="title"/>
          </p:nvPr>
        </p:nvSpPr>
        <p:spPr/>
        <p:txBody>
          <a:bodyPr/>
          <a:lstStyle/>
          <a:p>
            <a:pPr eaLnBrk="1" fontAlgn="auto" hangingPunct="1">
              <a:spcAft>
                <a:spcPts val="0"/>
              </a:spcAft>
              <a:defRPr/>
            </a:pPr>
            <a:r>
              <a:rPr lang="en-US" dirty="0"/>
              <a:t>Key areas that build CA</a:t>
            </a:r>
          </a:p>
        </p:txBody>
      </p:sp>
      <p:sp>
        <p:nvSpPr>
          <p:cNvPr id="799747" name="Rectangle 3"/>
          <p:cNvSpPr>
            <a:spLocks noGrp="1" noChangeArrowheads="1"/>
          </p:cNvSpPr>
          <p:nvPr>
            <p:ph idx="1"/>
          </p:nvPr>
        </p:nvSpPr>
        <p:spPr>
          <a:xfrm>
            <a:off x="904875" y="1600200"/>
            <a:ext cx="6867525" cy="4114800"/>
          </a:xfrm>
        </p:spPr>
        <p:txBody>
          <a:bodyPr>
            <a:normAutofit/>
          </a:bodyPr>
          <a:lstStyle/>
          <a:p>
            <a:pPr marL="868680" lvl="1" indent="-283464" eaLnBrk="1" fontAlgn="auto" hangingPunct="1">
              <a:lnSpc>
                <a:spcPct val="90000"/>
              </a:lnSpc>
              <a:spcAft>
                <a:spcPts val="0"/>
              </a:spcAft>
              <a:buFont typeface="Wingdings 2"/>
              <a:buChar char=""/>
              <a:defRPr/>
            </a:pPr>
            <a:r>
              <a:rPr lang="en-US" sz="2800" dirty="0">
                <a:solidFill>
                  <a:srgbClr val="FFCC99"/>
                </a:solidFill>
              </a:rPr>
              <a:t>Efficiency</a:t>
            </a:r>
            <a:endParaRPr lang="en-US" sz="2800" u="sng" dirty="0">
              <a:solidFill>
                <a:srgbClr val="FFCC99"/>
              </a:solidFill>
            </a:endParaRPr>
          </a:p>
          <a:p>
            <a:pPr marL="1545336" lvl="4" indent="-182880" eaLnBrk="1" fontAlgn="auto" hangingPunct="1">
              <a:lnSpc>
                <a:spcPct val="90000"/>
              </a:lnSpc>
              <a:spcAft>
                <a:spcPts val="0"/>
              </a:spcAft>
              <a:buFont typeface="Wingdings 2"/>
              <a:buChar char=""/>
              <a:defRPr/>
            </a:pPr>
            <a:r>
              <a:rPr lang="en-US" dirty="0">
                <a:solidFill>
                  <a:srgbClr val="FFCCFF"/>
                </a:solidFill>
              </a:rPr>
              <a:t>Inputs = factors of production         </a:t>
            </a:r>
            <a:r>
              <a:rPr lang="en-US" dirty="0"/>
              <a:t>		(land, labor, capital, information)  </a:t>
            </a:r>
          </a:p>
          <a:p>
            <a:pPr marL="1545336" lvl="4" indent="-182880" eaLnBrk="1" fontAlgn="auto" hangingPunct="1">
              <a:lnSpc>
                <a:spcPct val="90000"/>
              </a:lnSpc>
              <a:spcAft>
                <a:spcPts val="0"/>
              </a:spcAft>
              <a:buFont typeface="Wingdings 2"/>
              <a:buChar char=""/>
              <a:defRPr/>
            </a:pPr>
            <a:r>
              <a:rPr lang="en-US" dirty="0">
                <a:solidFill>
                  <a:srgbClr val="FFFF00"/>
                </a:solidFill>
              </a:rPr>
              <a:t>Outputs = the product or service </a:t>
            </a:r>
          </a:p>
          <a:p>
            <a:pPr marL="1353312" lvl="3" indent="-182880" eaLnBrk="1" fontAlgn="auto" hangingPunct="1">
              <a:lnSpc>
                <a:spcPct val="90000"/>
              </a:lnSpc>
              <a:spcAft>
                <a:spcPts val="0"/>
              </a:spcAft>
              <a:buFont typeface="Wingdings 3"/>
              <a:buChar char=""/>
              <a:defRPr/>
            </a:pPr>
            <a:endParaRPr lang="en-US" dirty="0">
              <a:solidFill>
                <a:srgbClr val="FFFF00"/>
              </a:solidFill>
            </a:endParaRPr>
          </a:p>
          <a:p>
            <a:pPr marL="1353312" lvl="3" indent="-182880" eaLnBrk="1" fontAlgn="auto" hangingPunct="1">
              <a:lnSpc>
                <a:spcPct val="90000"/>
              </a:lnSpc>
              <a:spcAft>
                <a:spcPts val="0"/>
              </a:spcAft>
              <a:buFont typeface="Wingdings 3"/>
              <a:buChar char=""/>
              <a:defRPr/>
            </a:pPr>
            <a:endParaRPr lang="en-US" dirty="0">
              <a:solidFill>
                <a:srgbClr val="FFFF00"/>
              </a:solidFill>
            </a:endParaRPr>
          </a:p>
          <a:p>
            <a:pPr marL="868680" lvl="1" indent="-283464" eaLnBrk="1" fontAlgn="auto" hangingPunct="1">
              <a:lnSpc>
                <a:spcPct val="90000"/>
              </a:lnSpc>
              <a:spcAft>
                <a:spcPts val="0"/>
              </a:spcAft>
              <a:buFont typeface="Wingdings 2"/>
              <a:buChar char=""/>
              <a:defRPr/>
            </a:pPr>
            <a:r>
              <a:rPr lang="en-US" sz="2800" dirty="0">
                <a:solidFill>
                  <a:srgbClr val="FFCC99"/>
                </a:solidFill>
              </a:rPr>
              <a:t>Quality</a:t>
            </a:r>
          </a:p>
          <a:p>
            <a:pPr marL="1133856" lvl="2" eaLnBrk="1" fontAlgn="auto" hangingPunct="1">
              <a:lnSpc>
                <a:spcPct val="90000"/>
              </a:lnSpc>
              <a:spcAft>
                <a:spcPts val="0"/>
              </a:spcAft>
              <a:buFont typeface="Wingdings"/>
              <a:buChar char=""/>
              <a:defRPr/>
            </a:pPr>
            <a:r>
              <a:rPr lang="en-US" sz="2000" dirty="0"/>
              <a:t> Reliable products</a:t>
            </a:r>
          </a:p>
          <a:p>
            <a:pPr marL="1352931" lvl="3" eaLnBrk="1" fontAlgn="auto" hangingPunct="1">
              <a:lnSpc>
                <a:spcPct val="90000"/>
              </a:lnSpc>
              <a:spcAft>
                <a:spcPts val="0"/>
              </a:spcAft>
              <a:buFont typeface="Wingdings"/>
              <a:buChar char=""/>
              <a:defRPr/>
            </a:pPr>
            <a:r>
              <a:rPr lang="en-US" sz="1800" dirty="0" smtClean="0"/>
              <a:t>do </a:t>
            </a:r>
            <a:r>
              <a:rPr lang="en-US" sz="1800" dirty="0"/>
              <a:t>the job they were designed for</a:t>
            </a:r>
          </a:p>
          <a:p>
            <a:pPr marL="1352931" lvl="3" eaLnBrk="1" fontAlgn="auto" hangingPunct="1">
              <a:lnSpc>
                <a:spcPct val="90000"/>
              </a:lnSpc>
              <a:spcAft>
                <a:spcPts val="0"/>
              </a:spcAft>
              <a:buFont typeface="Wingdings"/>
              <a:buChar char=""/>
              <a:defRPr/>
            </a:pPr>
            <a:r>
              <a:rPr lang="en-US" sz="1800" dirty="0" smtClean="0"/>
              <a:t>do </a:t>
            </a:r>
            <a:r>
              <a:rPr lang="en-US" sz="1800" dirty="0"/>
              <a:t>it well. </a:t>
            </a:r>
          </a:p>
        </p:txBody>
      </p:sp>
      <p:sp>
        <p:nvSpPr>
          <p:cNvPr id="9" name="Slide Number Placeholder 5"/>
          <p:cNvSpPr>
            <a:spLocks noGrp="1"/>
          </p:cNvSpPr>
          <p:nvPr>
            <p:ph type="sldNum" sz="quarter" idx="12"/>
          </p:nvPr>
        </p:nvSpPr>
        <p:spPr/>
        <p:txBody>
          <a:bodyPr/>
          <a:lstStyle/>
          <a:p>
            <a:pPr>
              <a:defRPr/>
            </a:pPr>
            <a:fld id="{4E968EBF-7111-4B30-8B22-3EA0F9F06940}" type="slidenum">
              <a:rPr lang="en-US"/>
              <a:pPr>
                <a:defRPr/>
              </a:pPr>
              <a:t>14</a:t>
            </a:fld>
            <a:endParaRPr lang="en-US" dirty="0"/>
          </a:p>
        </p:txBody>
      </p:sp>
      <p:pic>
        <p:nvPicPr>
          <p:cNvPr id="799750" name="Picture 6" descr="pe03537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5000" y="4267200"/>
            <a:ext cx="2049463" cy="195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7" descr="pe03534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4800" y="5621338"/>
            <a:ext cx="2449513"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8" descr="pe03536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57600" y="5311775"/>
            <a:ext cx="2678113"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99754" name="Text Box 10"/>
          <p:cNvSpPr txBox="1">
            <a:spLocks noChangeArrowheads="1"/>
          </p:cNvSpPr>
          <p:nvPr/>
        </p:nvSpPr>
        <p:spPr bwMode="auto">
          <a:xfrm>
            <a:off x="7621588" y="1500188"/>
            <a:ext cx="747712"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sz="3200" u="sng" dirty="0">
                <a:solidFill>
                  <a:schemeClr val="bg1"/>
                </a:solidFill>
                <a:effectLst>
                  <a:outerShdw blurRad="38100" dist="38100" dir="2700000" algn="tl">
                    <a:srgbClr val="000000"/>
                  </a:outerShdw>
                </a:effectLst>
                <a:latin typeface="Arial" charset="0"/>
              </a:rPr>
              <a:t>_</a:t>
            </a:r>
            <a:r>
              <a:rPr lang="en-US" sz="3200" u="sng" dirty="0">
                <a:solidFill>
                  <a:srgbClr val="FFCCFF"/>
                </a:solidFill>
                <a:effectLst>
                  <a:outerShdw blurRad="38100" dist="38100" dir="2700000" algn="tl">
                    <a:srgbClr val="000000"/>
                  </a:outerShdw>
                </a:effectLst>
                <a:latin typeface="Arial" charset="0"/>
              </a:rPr>
              <a:t>I</a:t>
            </a:r>
            <a:r>
              <a:rPr lang="en-US" sz="3200" u="sng" dirty="0">
                <a:solidFill>
                  <a:schemeClr val="bg1"/>
                </a:solidFill>
                <a:effectLst>
                  <a:outerShdw blurRad="38100" dist="38100" dir="2700000" algn="tl">
                    <a:srgbClr val="000000"/>
                  </a:outerShdw>
                </a:effectLst>
                <a:latin typeface="Arial" charset="0"/>
              </a:rPr>
              <a:t>_</a:t>
            </a:r>
          </a:p>
          <a:p>
            <a:pPr>
              <a:defRPr/>
            </a:pPr>
            <a:r>
              <a:rPr lang="en-US" sz="3200" dirty="0">
                <a:solidFill>
                  <a:schemeClr val="bg1"/>
                </a:solidFill>
                <a:effectLst>
                  <a:outerShdw blurRad="38100" dist="38100" dir="2700000" algn="tl">
                    <a:srgbClr val="000000"/>
                  </a:outerShdw>
                </a:effectLst>
                <a:latin typeface="Arial" charset="0"/>
              </a:rPr>
              <a:t> </a:t>
            </a:r>
            <a:r>
              <a:rPr lang="en-US" sz="3200" dirty="0">
                <a:solidFill>
                  <a:srgbClr val="FFFF00"/>
                </a:solidFill>
                <a:effectLst>
                  <a:outerShdw blurRad="38100" dist="38100" dir="2700000" algn="tl">
                    <a:srgbClr val="000000"/>
                  </a:outerShdw>
                </a:effectLst>
                <a:latin typeface="Arial" charset="0"/>
              </a:rPr>
              <a:t>O</a:t>
            </a:r>
          </a:p>
        </p:txBody>
      </p:sp>
      <p:sp>
        <p:nvSpPr>
          <p:cNvPr id="10" name="TextBox 9"/>
          <p:cNvSpPr txBox="1"/>
          <p:nvPr/>
        </p:nvSpPr>
        <p:spPr>
          <a:xfrm>
            <a:off x="413657" y="6516688"/>
            <a:ext cx="1561646" cy="276999"/>
          </a:xfrm>
          <a:prstGeom prst="rect">
            <a:avLst/>
          </a:prstGeom>
          <a:noFill/>
        </p:spPr>
        <p:txBody>
          <a:bodyPr wrap="none" rtlCol="0">
            <a:spAutoFit/>
          </a:bodyPr>
          <a:lstStyle/>
          <a:p>
            <a:r>
              <a:rPr lang="en-US" sz="1200" dirty="0" smtClean="0"/>
              <a:t>Hill and Jones, 2004</a:t>
            </a:r>
            <a:endParaRPr lang="en-US" sz="12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9975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79974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79974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799747">
                                            <p:txEl>
                                              <p:pRg st="5" end="5"/>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799747">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79974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799747">
                                            <p:txEl>
                                              <p:pRg st="8" end="8"/>
                                            </p:txEl>
                                          </p:spTgt>
                                        </p:tgtEl>
                                        <p:attrNameLst>
                                          <p:attrName>style.visibility</p:attrName>
                                        </p:attrNameLst>
                                      </p:cBhvr>
                                      <p:to>
                                        <p:strVal val="visible"/>
                                      </p:to>
                                    </p:set>
                                  </p:childTnLst>
                                </p:cTn>
                              </p:par>
                            </p:childTnLst>
                          </p:cTn>
                        </p:par>
                        <p:par>
                          <p:cTn id="31" fill="hold" nodeType="afterGroup">
                            <p:stCondLst>
                              <p:cond delay="500"/>
                            </p:stCondLst>
                            <p:childTnLst>
                              <p:par>
                                <p:cTn id="32" presetID="56" presetClass="path" presetSubtype="0" accel="50000" decel="50000" fill="hold" nodeType="afterEffect">
                                  <p:stCondLst>
                                    <p:cond delay="0"/>
                                  </p:stCondLst>
                                  <p:childTnLst>
                                    <p:animMotion origin="layout" path="M 0.0 0.0  L 0.25 -0.33295  E" pathEditMode="relative" ptsTypes="">
                                      <p:cBhvr>
                                        <p:cTn id="33" dur="2000" fill="hold"/>
                                        <p:tgtEl>
                                          <p:spTgt spid="79975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9747" grpId="0" build="p" bldLvl="4" autoUpdateAnimBg="0"/>
      <p:bldP spid="799754" grpId="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6914" name="Rectangle 2"/>
          <p:cNvSpPr>
            <a:spLocks noGrp="1" noChangeArrowheads="1"/>
          </p:cNvSpPr>
          <p:nvPr>
            <p:ph type="title"/>
          </p:nvPr>
        </p:nvSpPr>
        <p:spPr/>
        <p:txBody>
          <a:bodyPr/>
          <a:lstStyle/>
          <a:p>
            <a:pPr eaLnBrk="1" fontAlgn="auto" hangingPunct="1">
              <a:spcAft>
                <a:spcPts val="0"/>
              </a:spcAft>
              <a:defRPr/>
            </a:pPr>
            <a:r>
              <a:rPr lang="en-US" dirty="0"/>
              <a:t>Key areas that build CA</a:t>
            </a:r>
          </a:p>
        </p:txBody>
      </p:sp>
      <p:sp>
        <p:nvSpPr>
          <p:cNvPr id="806917" name="Rectangle 5"/>
          <p:cNvSpPr>
            <a:spLocks noGrp="1" noChangeArrowheads="1"/>
          </p:cNvSpPr>
          <p:nvPr>
            <p:ph idx="1"/>
          </p:nvPr>
        </p:nvSpPr>
        <p:spPr>
          <a:xfrm>
            <a:off x="1676400" y="1828800"/>
            <a:ext cx="7467600" cy="1600200"/>
          </a:xfrm>
        </p:spPr>
        <p:txBody>
          <a:bodyPr lIns="92075" tIns="46038" rIns="92075" bIns="46038">
            <a:normAutofit lnSpcReduction="10000"/>
          </a:bodyPr>
          <a:lstStyle/>
          <a:p>
            <a:pPr marL="868680" lvl="1" indent="-283464" eaLnBrk="1" fontAlgn="auto" hangingPunct="1">
              <a:spcAft>
                <a:spcPts val="0"/>
              </a:spcAft>
              <a:buFont typeface="Wingdings 2"/>
              <a:buChar char=""/>
              <a:defRPr/>
            </a:pPr>
            <a:r>
              <a:rPr lang="en-US" dirty="0">
                <a:solidFill>
                  <a:srgbClr val="FFCC99"/>
                </a:solidFill>
              </a:rPr>
              <a:t>Innovation</a:t>
            </a:r>
          </a:p>
          <a:p>
            <a:pPr marL="1133856" lvl="2" eaLnBrk="1" fontAlgn="auto" hangingPunct="1">
              <a:spcAft>
                <a:spcPts val="0"/>
              </a:spcAft>
              <a:buFont typeface="Wingdings"/>
              <a:buChar char=""/>
              <a:defRPr/>
            </a:pPr>
            <a:r>
              <a:rPr lang="en-US" dirty="0"/>
              <a:t>Something new or novel</a:t>
            </a:r>
          </a:p>
          <a:p>
            <a:pPr marL="1352931" lvl="3" eaLnBrk="1" fontAlgn="auto" hangingPunct="1">
              <a:spcAft>
                <a:spcPts val="0"/>
              </a:spcAft>
              <a:buFont typeface="Wingdings"/>
              <a:buChar char=""/>
              <a:defRPr/>
            </a:pPr>
            <a:r>
              <a:rPr lang="en-US" dirty="0" smtClean="0"/>
              <a:t>in </a:t>
            </a:r>
            <a:r>
              <a:rPr lang="en-US" dirty="0"/>
              <a:t>the product </a:t>
            </a:r>
          </a:p>
          <a:p>
            <a:pPr marL="1352931" lvl="3" eaLnBrk="1" fontAlgn="auto" hangingPunct="1">
              <a:spcAft>
                <a:spcPts val="0"/>
              </a:spcAft>
              <a:buFont typeface="Wingdings"/>
              <a:buChar char=""/>
              <a:defRPr/>
            </a:pPr>
            <a:r>
              <a:rPr lang="en-US" dirty="0" smtClean="0"/>
              <a:t>or </a:t>
            </a:r>
            <a:r>
              <a:rPr lang="en-US" dirty="0"/>
              <a:t>the process</a:t>
            </a:r>
          </a:p>
          <a:p>
            <a:pPr marL="1133856" lvl="2" eaLnBrk="1" fontAlgn="auto" hangingPunct="1">
              <a:spcAft>
                <a:spcPts val="0"/>
              </a:spcAft>
              <a:buFont typeface="Wingdings"/>
              <a:buChar char=""/>
              <a:defRPr/>
            </a:pPr>
            <a:endParaRPr lang="en-US" dirty="0">
              <a:solidFill>
                <a:schemeClr val="bg1"/>
              </a:solidFill>
            </a:endParaRPr>
          </a:p>
        </p:txBody>
      </p:sp>
      <p:sp>
        <p:nvSpPr>
          <p:cNvPr id="8" name="Slide Number Placeholder 5"/>
          <p:cNvSpPr>
            <a:spLocks noGrp="1"/>
          </p:cNvSpPr>
          <p:nvPr>
            <p:ph type="sldNum" sz="quarter" idx="12"/>
          </p:nvPr>
        </p:nvSpPr>
        <p:spPr/>
        <p:txBody>
          <a:bodyPr/>
          <a:lstStyle/>
          <a:p>
            <a:pPr>
              <a:defRPr/>
            </a:pPr>
            <a:fld id="{440B2CAC-40C4-432A-A28D-237BC9709303}" type="slidenum">
              <a:rPr lang="en-US"/>
              <a:pPr>
                <a:defRPr/>
              </a:pPr>
              <a:t>15</a:t>
            </a:fld>
            <a:endParaRPr lang="en-US" dirty="0"/>
          </a:p>
        </p:txBody>
      </p:sp>
      <p:pic>
        <p:nvPicPr>
          <p:cNvPr id="22533" name="Picture 37" descr="pe01607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057400"/>
            <a:ext cx="2362200" cy="198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6953" name="Picture 41" descr="pe03502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05600" y="4814888"/>
            <a:ext cx="2209800" cy="2043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bg1"/>
                </a:solidFill>
                <a:miter lim="800000"/>
                <a:headEnd/>
                <a:tailEnd/>
              </a14:hiddenLine>
            </a:ext>
          </a:extLst>
        </p:spPr>
      </p:pic>
      <p:sp>
        <p:nvSpPr>
          <p:cNvPr id="806961" name="Rectangle 49"/>
          <p:cNvSpPr>
            <a:spLocks noChangeArrowheads="1"/>
          </p:cNvSpPr>
          <p:nvPr/>
        </p:nvSpPr>
        <p:spPr bwMode="auto">
          <a:xfrm>
            <a:off x="-228600" y="4267200"/>
            <a:ext cx="8610600" cy="16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p>
            <a:pPr marL="742950" lvl="1" indent="-285750">
              <a:spcBef>
                <a:spcPct val="20000"/>
              </a:spcBef>
              <a:buSzPct val="90000"/>
              <a:buFont typeface="Wingdings 2" pitchFamily="18" charset="2"/>
              <a:buChar char="±"/>
              <a:defRPr/>
            </a:pPr>
            <a:r>
              <a:rPr lang="en-US" sz="3200" dirty="0">
                <a:solidFill>
                  <a:srgbClr val="FFCC99"/>
                </a:solidFill>
                <a:effectLst>
                  <a:outerShdw blurRad="38100" dist="38100" dir="2700000" algn="tl">
                    <a:srgbClr val="000000"/>
                  </a:outerShdw>
                </a:effectLst>
              </a:rPr>
              <a:t>Customer Responsiveness</a:t>
            </a:r>
          </a:p>
          <a:p>
            <a:pPr marL="1143000" lvl="2" indent="-228600">
              <a:spcBef>
                <a:spcPct val="20000"/>
              </a:spcBef>
              <a:buFont typeface="Wingdings 2" pitchFamily="18" charset="2"/>
              <a:buNone/>
              <a:defRPr/>
            </a:pPr>
            <a:r>
              <a:rPr lang="en-US" dirty="0">
                <a:solidFill>
                  <a:srgbClr val="FFE5FF"/>
                </a:solidFill>
                <a:effectLst>
                  <a:outerShdw blurRad="38100" dist="38100" dir="2700000" algn="tl">
                    <a:srgbClr val="000000"/>
                  </a:outerShdw>
                </a:effectLst>
              </a:rPr>
              <a:t>Giving the customer what they want when they want it</a:t>
            </a:r>
            <a:endParaRPr lang="en-US" dirty="0">
              <a:solidFill>
                <a:schemeClr val="bg1"/>
              </a:solidFill>
              <a:effectLst>
                <a:outerShdw blurRad="38100" dist="38100" dir="2700000" algn="tl">
                  <a:srgbClr val="000000"/>
                </a:outerShdw>
              </a:effectLst>
            </a:endParaRPr>
          </a:p>
        </p:txBody>
      </p:sp>
      <p:sp>
        <p:nvSpPr>
          <p:cNvPr id="9" name="TextBox 8"/>
          <p:cNvSpPr txBox="1"/>
          <p:nvPr/>
        </p:nvSpPr>
        <p:spPr>
          <a:xfrm>
            <a:off x="413657" y="6516688"/>
            <a:ext cx="1600118" cy="276999"/>
          </a:xfrm>
          <a:prstGeom prst="rect">
            <a:avLst/>
          </a:prstGeom>
          <a:noFill/>
        </p:spPr>
        <p:txBody>
          <a:bodyPr wrap="none" rtlCol="0">
            <a:spAutoFit/>
          </a:bodyPr>
          <a:lstStyle/>
          <a:p>
            <a:r>
              <a:rPr lang="en-US" sz="1200" dirty="0" smtClean="0"/>
              <a:t>Hill and Jones, 2004,</a:t>
            </a:r>
            <a:endParaRPr lang="en-US" sz="1200"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0696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06961">
                                            <p:txEl>
                                              <p:pRg st="1" end="1"/>
                                            </p:txEl>
                                          </p:spTgt>
                                        </p:tgtEl>
                                        <p:attrNameLst>
                                          <p:attrName>style.visibility</p:attrName>
                                        </p:attrNameLst>
                                      </p:cBhvr>
                                      <p:to>
                                        <p:strVal val="visible"/>
                                      </p:to>
                                    </p:set>
                                  </p:childTnLst>
                                </p:cTn>
                              </p:par>
                            </p:childTnLst>
                          </p:cTn>
                        </p:par>
                        <p:par>
                          <p:cTn id="9" fill="hold" nodeType="afterGroup">
                            <p:stCondLst>
                              <p:cond delay="0"/>
                            </p:stCondLst>
                            <p:childTnLst>
                              <p:par>
                                <p:cTn id="10" presetID="7" presetClass="entr" presetSubtype="8" fill="hold" nodeType="afterEffect">
                                  <p:stCondLst>
                                    <p:cond delay="0"/>
                                  </p:stCondLst>
                                  <p:childTnLst>
                                    <p:set>
                                      <p:cBhvr>
                                        <p:cTn id="11" dur="1" fill="hold">
                                          <p:stCondLst>
                                            <p:cond delay="0"/>
                                          </p:stCondLst>
                                        </p:cTn>
                                        <p:tgtEl>
                                          <p:spTgt spid="806953"/>
                                        </p:tgtEl>
                                        <p:attrNameLst>
                                          <p:attrName>style.visibility</p:attrName>
                                        </p:attrNameLst>
                                      </p:cBhvr>
                                      <p:to>
                                        <p:strVal val="visible"/>
                                      </p:to>
                                    </p:set>
                                    <p:anim calcmode="lin" valueType="num">
                                      <p:cBhvr additive="base">
                                        <p:cTn id="12" dur="5000" fill="hold"/>
                                        <p:tgtEl>
                                          <p:spTgt spid="806953"/>
                                        </p:tgtEl>
                                        <p:attrNameLst>
                                          <p:attrName>ppt_x</p:attrName>
                                        </p:attrNameLst>
                                      </p:cBhvr>
                                      <p:tavLst>
                                        <p:tav tm="0">
                                          <p:val>
                                            <p:strVal val="0-#ppt_w/2"/>
                                          </p:val>
                                        </p:tav>
                                        <p:tav tm="100000">
                                          <p:val>
                                            <p:strVal val="#ppt_x"/>
                                          </p:val>
                                        </p:tav>
                                      </p:tavLst>
                                    </p:anim>
                                    <p:anim calcmode="lin" valueType="num">
                                      <p:cBhvr additive="base">
                                        <p:cTn id="13" dur="5000" fill="hold"/>
                                        <p:tgtEl>
                                          <p:spTgt spid="8069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5811"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t>Functional Analysis</a:t>
            </a:r>
          </a:p>
        </p:txBody>
      </p:sp>
      <p:sp>
        <p:nvSpPr>
          <p:cNvPr id="45" name="Slide Number Placeholder 5"/>
          <p:cNvSpPr>
            <a:spLocks noGrp="1"/>
          </p:cNvSpPr>
          <p:nvPr>
            <p:ph type="sldNum" sz="quarter" idx="12"/>
          </p:nvPr>
        </p:nvSpPr>
        <p:spPr/>
        <p:txBody>
          <a:bodyPr/>
          <a:lstStyle/>
          <a:p>
            <a:pPr>
              <a:defRPr/>
            </a:pPr>
            <a:fld id="{007A3AB4-C43A-492D-B227-5A28F72E843F}" type="slidenum">
              <a:rPr lang="en-US"/>
              <a:pPr>
                <a:defRPr/>
              </a:pPr>
              <a:t>16</a:t>
            </a:fld>
            <a:endParaRPr lang="en-US" dirty="0"/>
          </a:p>
        </p:txBody>
      </p:sp>
      <p:pic>
        <p:nvPicPr>
          <p:cNvPr id="24579"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152400"/>
            <a:ext cx="175260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15853" name="Group 45"/>
          <p:cNvGraphicFramePr>
            <a:graphicFrameLocks noGrp="1"/>
          </p:cNvGraphicFramePr>
          <p:nvPr/>
        </p:nvGraphicFramePr>
        <p:xfrm>
          <a:off x="152400" y="1409700"/>
          <a:ext cx="8839200" cy="5124451"/>
        </p:xfrm>
        <a:graphic>
          <a:graphicData uri="http://schemas.openxmlformats.org/drawingml/2006/table">
            <a:tbl>
              <a:tblPr/>
              <a:tblGrid>
                <a:gridCol w="1828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19050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tblGrid>
              <a:tr h="9525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R&amp;D</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Production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Marketing &amp; Sales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Customer  Service</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042988">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995363">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a:t>
                      </a:r>
                    </a:p>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Response</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1015850" name="Text Box 42"/>
          <p:cNvSpPr txBox="1">
            <a:spLocks noChangeArrowheads="1"/>
          </p:cNvSpPr>
          <p:nvPr/>
        </p:nvSpPr>
        <p:spPr bwMode="auto">
          <a:xfrm>
            <a:off x="365125" y="338138"/>
            <a:ext cx="1438275" cy="457200"/>
          </a:xfrm>
          <a:prstGeom prst="rect">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a:solidFill>
                  <a:srgbClr val="FFFF00"/>
                </a:solidFill>
              </a:rPr>
              <a:t>Strengths</a:t>
            </a:r>
          </a:p>
        </p:txBody>
      </p:sp>
      <p:sp>
        <p:nvSpPr>
          <p:cNvPr id="24620"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15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58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9907"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t>Functional Analysis</a:t>
            </a:r>
          </a:p>
        </p:txBody>
      </p:sp>
      <p:sp>
        <p:nvSpPr>
          <p:cNvPr id="45" name="Slide Number Placeholder 5"/>
          <p:cNvSpPr>
            <a:spLocks noGrp="1"/>
          </p:cNvSpPr>
          <p:nvPr>
            <p:ph type="sldNum" sz="quarter" idx="12"/>
          </p:nvPr>
        </p:nvSpPr>
        <p:spPr/>
        <p:txBody>
          <a:bodyPr/>
          <a:lstStyle/>
          <a:p>
            <a:pPr>
              <a:defRPr/>
            </a:pPr>
            <a:fld id="{9EC0F9CE-6895-49BA-9544-0B08A8728B14}" type="slidenum">
              <a:rPr lang="en-US"/>
              <a:pPr>
                <a:defRPr/>
              </a:pPr>
              <a:t>17</a:t>
            </a:fld>
            <a:endParaRPr lang="en-US" dirty="0"/>
          </a:p>
        </p:txBody>
      </p:sp>
      <p:pic>
        <p:nvPicPr>
          <p:cNvPr id="25603"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152400"/>
            <a:ext cx="175260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19948" name="Group 44"/>
          <p:cNvGraphicFramePr>
            <a:graphicFrameLocks noGrp="1"/>
          </p:cNvGraphicFramePr>
          <p:nvPr/>
        </p:nvGraphicFramePr>
        <p:xfrm>
          <a:off x="152400" y="1409700"/>
          <a:ext cx="8839200" cy="5124451"/>
        </p:xfrm>
        <a:graphic>
          <a:graphicData uri="http://schemas.openxmlformats.org/drawingml/2006/table">
            <a:tbl>
              <a:tblPr/>
              <a:tblGrid>
                <a:gridCol w="1828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19050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tblGrid>
              <a:tr h="9525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R&amp;D</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Production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Marketing &amp; Sales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Customer  Service</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042988">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995363">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a:t>
                      </a:r>
                    </a:p>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Response</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5643" name="Text Box 42"/>
          <p:cNvSpPr txBox="1">
            <a:spLocks noChangeArrowheads="1"/>
          </p:cNvSpPr>
          <p:nvPr/>
        </p:nvSpPr>
        <p:spPr bwMode="auto">
          <a:xfrm>
            <a:off x="365125" y="338138"/>
            <a:ext cx="1438275" cy="457200"/>
          </a:xfrm>
          <a:prstGeom prst="rect">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a:solidFill>
                  <a:srgbClr val="FFFF00"/>
                </a:solidFill>
              </a:rPr>
              <a:t>Strengths</a:t>
            </a:r>
          </a:p>
        </p:txBody>
      </p:sp>
      <p:sp>
        <p:nvSpPr>
          <p:cNvPr id="9"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2979"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t>Functional Analysis</a:t>
            </a:r>
          </a:p>
        </p:txBody>
      </p:sp>
      <p:sp>
        <p:nvSpPr>
          <p:cNvPr id="45" name="Slide Number Placeholder 5"/>
          <p:cNvSpPr>
            <a:spLocks noGrp="1"/>
          </p:cNvSpPr>
          <p:nvPr>
            <p:ph type="sldNum" sz="quarter" idx="12"/>
          </p:nvPr>
        </p:nvSpPr>
        <p:spPr/>
        <p:txBody>
          <a:bodyPr/>
          <a:lstStyle/>
          <a:p>
            <a:pPr>
              <a:defRPr/>
            </a:pPr>
            <a:fld id="{0186CBDB-1495-4197-8978-A63373F85BF1}" type="slidenum">
              <a:rPr lang="en-US"/>
              <a:pPr>
                <a:defRPr/>
              </a:pPr>
              <a:t>18</a:t>
            </a:fld>
            <a:endParaRPr lang="en-US" dirty="0"/>
          </a:p>
        </p:txBody>
      </p:sp>
      <p:pic>
        <p:nvPicPr>
          <p:cNvPr id="26627"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152400"/>
            <a:ext cx="175260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23020" name="Group 44"/>
          <p:cNvGraphicFramePr>
            <a:graphicFrameLocks noGrp="1"/>
          </p:cNvGraphicFramePr>
          <p:nvPr/>
        </p:nvGraphicFramePr>
        <p:xfrm>
          <a:off x="152400" y="1409700"/>
          <a:ext cx="8839200" cy="5124451"/>
        </p:xfrm>
        <a:graphic>
          <a:graphicData uri="http://schemas.openxmlformats.org/drawingml/2006/table">
            <a:tbl>
              <a:tblPr/>
              <a:tblGrid>
                <a:gridCol w="1828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19050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tblGrid>
              <a:tr h="9525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R&amp;D</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Production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Marketing &amp; Sales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Customer  Service</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extLst>
                  <a:ext uri="{0D108BD9-81ED-4DB2-BD59-A6C34878D82A}">
                    <a16:rowId xmlns:a16="http://schemas.microsoft.com/office/drawing/2014/main" val="10001"/>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042988">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995363">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a:t>
                      </a:r>
                    </a:p>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Response</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solidFill>
                      <a:schemeClr val="accent1"/>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6667" name="Text Box 42"/>
          <p:cNvSpPr txBox="1">
            <a:spLocks noChangeArrowheads="1"/>
          </p:cNvSpPr>
          <p:nvPr/>
        </p:nvSpPr>
        <p:spPr bwMode="auto">
          <a:xfrm>
            <a:off x="365125" y="338138"/>
            <a:ext cx="1438275" cy="457200"/>
          </a:xfrm>
          <a:prstGeom prst="rect">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a:solidFill>
                  <a:srgbClr val="FFFF00"/>
                </a:solidFill>
              </a:rPr>
              <a:t>Strengths</a:t>
            </a:r>
          </a:p>
        </p:txBody>
      </p:sp>
      <p:sp>
        <p:nvSpPr>
          <p:cNvPr id="8"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8339"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t>Functional Analysis</a:t>
            </a:r>
          </a:p>
        </p:txBody>
      </p:sp>
      <p:sp>
        <p:nvSpPr>
          <p:cNvPr id="45" name="Slide Number Placeholder 5"/>
          <p:cNvSpPr>
            <a:spLocks noGrp="1"/>
          </p:cNvSpPr>
          <p:nvPr>
            <p:ph type="sldNum" sz="quarter" idx="12"/>
          </p:nvPr>
        </p:nvSpPr>
        <p:spPr/>
        <p:txBody>
          <a:bodyPr/>
          <a:lstStyle/>
          <a:p>
            <a:pPr>
              <a:defRPr/>
            </a:pPr>
            <a:fld id="{99638B10-A63E-4068-A6D6-111703BCED3A}" type="slidenum">
              <a:rPr lang="en-US"/>
              <a:pPr>
                <a:defRPr/>
              </a:pPr>
              <a:t>19</a:t>
            </a:fld>
            <a:endParaRPr lang="en-US" dirty="0"/>
          </a:p>
        </p:txBody>
      </p:sp>
      <p:pic>
        <p:nvPicPr>
          <p:cNvPr id="27651"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152400"/>
            <a:ext cx="175260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38340" name="Group 4"/>
          <p:cNvGraphicFramePr>
            <a:graphicFrameLocks noGrp="1"/>
          </p:cNvGraphicFramePr>
          <p:nvPr/>
        </p:nvGraphicFramePr>
        <p:xfrm>
          <a:off x="152400" y="1409700"/>
          <a:ext cx="8839200" cy="5124451"/>
        </p:xfrm>
        <a:graphic>
          <a:graphicData uri="http://schemas.openxmlformats.org/drawingml/2006/table">
            <a:tbl>
              <a:tblPr/>
              <a:tblGrid>
                <a:gridCol w="1828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19050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tblGrid>
              <a:tr h="9525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R&amp;D</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Production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Marketing &amp; Sales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Customer  Service</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0"/>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1"/>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2"/>
                  </a:ext>
                </a:extLst>
              </a:tr>
              <a:tr h="1042988">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3"/>
                  </a:ext>
                </a:extLst>
              </a:tr>
              <a:tr h="995363">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a:t>
                      </a:r>
                    </a:p>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Response</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extLst>
                  <a:ext uri="{0D108BD9-81ED-4DB2-BD59-A6C34878D82A}">
                    <a16:rowId xmlns:a16="http://schemas.microsoft.com/office/drawing/2014/main" val="10004"/>
                  </a:ext>
                </a:extLst>
              </a:tr>
            </a:tbl>
          </a:graphicData>
        </a:graphic>
      </p:graphicFrame>
      <p:sp>
        <p:nvSpPr>
          <p:cNvPr id="27691" name="Text Box 44"/>
          <p:cNvSpPr txBox="1">
            <a:spLocks noChangeArrowheads="1"/>
          </p:cNvSpPr>
          <p:nvPr/>
        </p:nvSpPr>
        <p:spPr bwMode="auto">
          <a:xfrm>
            <a:off x="219075" y="250825"/>
            <a:ext cx="1743075" cy="457200"/>
          </a:xfrm>
          <a:prstGeom prst="rect">
            <a:avLst/>
          </a:prstGeom>
          <a:solidFill>
            <a:srgbClr val="FFCC99"/>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a:t>Weaknesses</a:t>
            </a:r>
          </a:p>
        </p:txBody>
      </p:sp>
      <p:sp>
        <p:nvSpPr>
          <p:cNvPr id="8"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Tree>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03"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t>Functional Analysis</a:t>
            </a:r>
          </a:p>
        </p:txBody>
      </p:sp>
      <p:sp>
        <p:nvSpPr>
          <p:cNvPr id="45" name="Slide Number Placeholder 5"/>
          <p:cNvSpPr>
            <a:spLocks noGrp="1"/>
          </p:cNvSpPr>
          <p:nvPr>
            <p:ph type="sldNum" sz="quarter" idx="12"/>
          </p:nvPr>
        </p:nvSpPr>
        <p:spPr/>
        <p:txBody>
          <a:bodyPr/>
          <a:lstStyle/>
          <a:p>
            <a:pPr>
              <a:defRPr/>
            </a:pPr>
            <a:fld id="{ECA9DEFE-212D-4BF9-9516-CE1ED1C647CA}" type="slidenum">
              <a:rPr lang="en-US"/>
              <a:pPr>
                <a:defRPr/>
              </a:pPr>
              <a:t>20</a:t>
            </a:fld>
            <a:endParaRPr lang="en-US" dirty="0"/>
          </a:p>
        </p:txBody>
      </p:sp>
      <p:pic>
        <p:nvPicPr>
          <p:cNvPr id="28675"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152400"/>
            <a:ext cx="175260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24046" name="Group 46"/>
          <p:cNvGraphicFramePr>
            <a:graphicFrameLocks noGrp="1"/>
          </p:cNvGraphicFramePr>
          <p:nvPr/>
        </p:nvGraphicFramePr>
        <p:xfrm>
          <a:off x="152400" y="1409700"/>
          <a:ext cx="8839200" cy="5124451"/>
        </p:xfrm>
        <a:graphic>
          <a:graphicData uri="http://schemas.openxmlformats.org/drawingml/2006/table">
            <a:tbl>
              <a:tblPr/>
              <a:tblGrid>
                <a:gridCol w="1828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19050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tblGrid>
              <a:tr h="9525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R&amp;D</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Production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Marketing &amp; Sales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Customer  Service</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0"/>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1"/>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2"/>
                  </a:ext>
                </a:extLst>
              </a:tr>
              <a:tr h="1042988">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3"/>
                  </a:ext>
                </a:extLst>
              </a:tr>
              <a:tr h="995363">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a:t>
                      </a:r>
                    </a:p>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Response</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4"/>
                  </a:ext>
                </a:extLst>
              </a:tr>
            </a:tbl>
          </a:graphicData>
        </a:graphic>
      </p:graphicFrame>
      <p:sp>
        <p:nvSpPr>
          <p:cNvPr id="28715" name="Text Box 44"/>
          <p:cNvSpPr txBox="1">
            <a:spLocks noChangeArrowheads="1"/>
          </p:cNvSpPr>
          <p:nvPr/>
        </p:nvSpPr>
        <p:spPr bwMode="auto">
          <a:xfrm>
            <a:off x="219075" y="250825"/>
            <a:ext cx="1743075" cy="457200"/>
          </a:xfrm>
          <a:prstGeom prst="rect">
            <a:avLst/>
          </a:prstGeom>
          <a:solidFill>
            <a:srgbClr val="FFCC99"/>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a:t>Weaknesses</a:t>
            </a:r>
          </a:p>
        </p:txBody>
      </p:sp>
      <p:sp>
        <p:nvSpPr>
          <p:cNvPr id="8"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Tree>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027" name="Rectangle 3"/>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t>Functional Analysis</a:t>
            </a:r>
          </a:p>
        </p:txBody>
      </p:sp>
      <p:sp>
        <p:nvSpPr>
          <p:cNvPr id="45" name="Slide Number Placeholder 5"/>
          <p:cNvSpPr>
            <a:spLocks noGrp="1"/>
          </p:cNvSpPr>
          <p:nvPr>
            <p:ph type="sldNum" sz="quarter" idx="12"/>
          </p:nvPr>
        </p:nvSpPr>
        <p:spPr/>
        <p:txBody>
          <a:bodyPr/>
          <a:lstStyle/>
          <a:p>
            <a:pPr>
              <a:defRPr/>
            </a:pPr>
            <a:fld id="{29AB851C-EC6C-4677-981A-06AEC6B14ECF}" type="slidenum">
              <a:rPr lang="en-US"/>
              <a:pPr>
                <a:defRPr/>
              </a:pPr>
              <a:t>21</a:t>
            </a:fld>
            <a:endParaRPr lang="en-US" dirty="0"/>
          </a:p>
        </p:txBody>
      </p:sp>
      <p:pic>
        <p:nvPicPr>
          <p:cNvPr id="29699" name="Picture 2" descr="j014939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39000" y="152400"/>
            <a:ext cx="1752600" cy="153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025068" name="Group 44"/>
          <p:cNvGraphicFramePr>
            <a:graphicFrameLocks noGrp="1"/>
          </p:cNvGraphicFramePr>
          <p:nvPr/>
        </p:nvGraphicFramePr>
        <p:xfrm>
          <a:off x="152400" y="1409700"/>
          <a:ext cx="8839200" cy="5124451"/>
        </p:xfrm>
        <a:graphic>
          <a:graphicData uri="http://schemas.openxmlformats.org/drawingml/2006/table">
            <a:tbl>
              <a:tblPr/>
              <a:tblGrid>
                <a:gridCol w="1828800">
                  <a:extLst>
                    <a:ext uri="{9D8B030D-6E8A-4147-A177-3AD203B41FA5}">
                      <a16:colId xmlns:a16="http://schemas.microsoft.com/office/drawing/2014/main" val="20000"/>
                    </a:ext>
                  </a:extLst>
                </a:gridCol>
                <a:gridCol w="1447800">
                  <a:extLst>
                    <a:ext uri="{9D8B030D-6E8A-4147-A177-3AD203B41FA5}">
                      <a16:colId xmlns:a16="http://schemas.microsoft.com/office/drawing/2014/main" val="20001"/>
                    </a:ext>
                  </a:extLst>
                </a:gridCol>
                <a:gridCol w="1905000">
                  <a:extLst>
                    <a:ext uri="{9D8B030D-6E8A-4147-A177-3AD203B41FA5}">
                      <a16:colId xmlns:a16="http://schemas.microsoft.com/office/drawing/2014/main" val="20002"/>
                    </a:ext>
                  </a:extLst>
                </a:gridCol>
                <a:gridCol w="1905000">
                  <a:extLst>
                    <a:ext uri="{9D8B030D-6E8A-4147-A177-3AD203B41FA5}">
                      <a16:colId xmlns:a16="http://schemas.microsoft.com/office/drawing/2014/main" val="20003"/>
                    </a:ext>
                  </a:extLst>
                </a:gridCol>
                <a:gridCol w="1752600">
                  <a:extLst>
                    <a:ext uri="{9D8B030D-6E8A-4147-A177-3AD203B41FA5}">
                      <a16:colId xmlns:a16="http://schemas.microsoft.com/office/drawing/2014/main" val="20004"/>
                    </a:ext>
                  </a:extLst>
                </a:gridCol>
              </a:tblGrid>
              <a:tr h="9525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R&amp;D</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Production</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Marketing &amp; Sales</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Comic Sans MS" pitchFamily="66" charset="0"/>
                        </a:rPr>
                        <a:t>Customer  Service</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76200" cap="flat" cmpd="sng" algn="ctr">
                      <a:solidFill>
                        <a:srgbClr val="CC3399"/>
                      </a:solidFill>
                      <a:prstDash val="solid"/>
                      <a:round/>
                      <a:headEnd type="none" w="sm" len="sm"/>
                      <a:tailEnd type="none" w="sm" len="sm"/>
                    </a:lnT>
                    <a:lnB w="57150" cap="flat" cmpd="sng" algn="ctr">
                      <a:solidFill>
                        <a:srgbClr val="CC3399"/>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0"/>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Efficiency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57150" cap="flat" cmpd="sng" algn="ctr">
                      <a:solidFill>
                        <a:srgbClr val="CC3399"/>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1"/>
                  </a:ext>
                </a:extLst>
              </a:tr>
              <a:tr h="1066800">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Quality</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2"/>
                  </a:ext>
                </a:extLst>
              </a:tr>
              <a:tr h="1042988">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Innovation</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12700" cap="flat" cmpd="sng" algn="ctr">
                      <a:solidFill>
                        <a:schemeClr val="tx1"/>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3"/>
                  </a:ext>
                </a:extLst>
              </a:tr>
              <a:tr h="995363">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Customer</a:t>
                      </a:r>
                    </a:p>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Response</a:t>
                      </a:r>
                    </a:p>
                  </a:txBody>
                  <a:tcPr horzOverflow="overflow">
                    <a:lnL w="76200" cap="flat" cmpd="sng" algn="ctr">
                      <a:solidFill>
                        <a:srgbClr val="CC3399"/>
                      </a:solidFill>
                      <a:prstDash val="solid"/>
                      <a:round/>
                      <a:headEnd type="none" w="sm" len="sm"/>
                      <a:tailEnd type="none" w="sm" len="sm"/>
                    </a:lnL>
                    <a:lnR w="5715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57150" cap="flat" cmpd="sng" algn="ctr">
                      <a:solidFill>
                        <a:srgbClr val="CC3399"/>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Med</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solidFill>
                      <a:srgbClr val="FFCC99"/>
                    </a:solid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High</a:t>
                      </a:r>
                    </a:p>
                  </a:txBody>
                  <a:tcPr horzOverflow="overflow">
                    <a:lnL w="12700" cap="flat" cmpd="sng" algn="ctr">
                      <a:solidFill>
                        <a:schemeClr val="tx1"/>
                      </a:solidFill>
                      <a:prstDash val="solid"/>
                      <a:round/>
                      <a:headEnd type="none" w="sm" len="sm"/>
                      <a:tailEnd type="none" w="sm" len="sm"/>
                    </a:lnL>
                    <a:lnR w="12700" cap="flat" cmpd="sng" algn="ctr">
                      <a:solidFill>
                        <a:schemeClr val="tx1"/>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noFill/>
                  </a:tcPr>
                </a:tc>
                <a:tc>
                  <a:txBody>
                    <a:bodyPr/>
                    <a:lstStyle/>
                    <a:p>
                      <a:pPr marL="17145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a:t>
                      </a:r>
                    </a:p>
                  </a:txBody>
                  <a:tcPr horzOverflow="overflow">
                    <a:lnL w="12700" cap="flat" cmpd="sng" algn="ctr">
                      <a:solidFill>
                        <a:schemeClr val="tx1"/>
                      </a:solidFill>
                      <a:prstDash val="solid"/>
                      <a:round/>
                      <a:headEnd type="none" w="sm" len="sm"/>
                      <a:tailEnd type="none" w="sm" len="sm"/>
                    </a:lnL>
                    <a:lnR w="76200" cap="flat" cmpd="sng" algn="ctr">
                      <a:solidFill>
                        <a:srgbClr val="CC3399"/>
                      </a:solidFill>
                      <a:prstDash val="solid"/>
                      <a:round/>
                      <a:headEnd type="none" w="sm" len="sm"/>
                      <a:tailEnd type="none" w="sm" len="sm"/>
                    </a:lnR>
                    <a:lnT w="12700" cap="flat" cmpd="sng" algn="ctr">
                      <a:solidFill>
                        <a:schemeClr val="tx1"/>
                      </a:solidFill>
                      <a:prstDash val="solid"/>
                      <a:round/>
                      <a:headEnd type="none" w="sm" len="sm"/>
                      <a:tailEnd type="none" w="sm" len="sm"/>
                    </a:lnT>
                    <a:lnB w="76200" cap="flat" cmpd="sng" algn="ctr">
                      <a:solidFill>
                        <a:srgbClr val="CC3399"/>
                      </a:solidFill>
                      <a:prstDash val="solid"/>
                      <a:round/>
                      <a:headEnd type="none" w="sm" len="sm"/>
                      <a:tailEnd type="none" w="sm" len="sm"/>
                    </a:lnB>
                    <a:lnTlToBr>
                      <a:noFill/>
                    </a:lnTlToBr>
                    <a:lnBlToTr>
                      <a:noFill/>
                    </a:lnBlToTr>
                    <a:solidFill>
                      <a:srgbClr val="FFCC99"/>
                    </a:solidFill>
                  </a:tcPr>
                </a:tc>
                <a:extLst>
                  <a:ext uri="{0D108BD9-81ED-4DB2-BD59-A6C34878D82A}">
                    <a16:rowId xmlns:a16="http://schemas.microsoft.com/office/drawing/2014/main" val="10004"/>
                  </a:ext>
                </a:extLst>
              </a:tr>
            </a:tbl>
          </a:graphicData>
        </a:graphic>
      </p:graphicFrame>
      <p:sp>
        <p:nvSpPr>
          <p:cNvPr id="29739" name="Text Box 43"/>
          <p:cNvSpPr txBox="1">
            <a:spLocks noChangeArrowheads="1"/>
          </p:cNvSpPr>
          <p:nvPr/>
        </p:nvSpPr>
        <p:spPr bwMode="auto">
          <a:xfrm>
            <a:off x="219075" y="250825"/>
            <a:ext cx="1743075" cy="457200"/>
          </a:xfrm>
          <a:prstGeom prst="rect">
            <a:avLst/>
          </a:prstGeom>
          <a:solidFill>
            <a:srgbClr val="FFCC99"/>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a:t>Weaknesses</a:t>
            </a:r>
          </a:p>
        </p:txBody>
      </p:sp>
      <p:sp>
        <p:nvSpPr>
          <p:cNvPr id="8"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Tree>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9490" name="Rectangle 2"/>
          <p:cNvSpPr>
            <a:spLocks noGrp="1" noChangeArrowheads="1"/>
          </p:cNvSpPr>
          <p:nvPr>
            <p:ph idx="1"/>
          </p:nvPr>
        </p:nvSpPr>
        <p:spPr>
          <a:xfrm>
            <a:off x="685800" y="381000"/>
            <a:ext cx="7772400" cy="4114800"/>
          </a:xfrm>
        </p:spPr>
        <p:txBody>
          <a:bodyPr>
            <a:normAutofit/>
          </a:bodyPr>
          <a:lstStyle/>
          <a:p>
            <a:pPr marL="548640" indent="-411480" eaLnBrk="1" fontAlgn="auto" hangingPunct="1">
              <a:spcAft>
                <a:spcPts val="0"/>
              </a:spcAft>
              <a:buClr>
                <a:schemeClr val="tx1">
                  <a:shade val="95000"/>
                </a:schemeClr>
              </a:buClr>
              <a:buFont typeface="Wingdings 2" pitchFamily="18" charset="2"/>
              <a:buNone/>
              <a:defRPr/>
            </a:pPr>
            <a:r>
              <a:rPr lang="en-US" dirty="0"/>
              <a:t>Q: Under what </a:t>
            </a:r>
            <a:r>
              <a:rPr lang="en-US" dirty="0" smtClean="0"/>
              <a:t>conditions does </a:t>
            </a:r>
            <a:r>
              <a:rPr lang="en-US" dirty="0"/>
              <a:t>a </a:t>
            </a:r>
            <a:r>
              <a:rPr lang="en-US" dirty="0" smtClean="0"/>
              <a:t>distinctive competency in, for example, efficiency, create Competitive Advantage?  </a:t>
            </a:r>
          </a:p>
          <a:p>
            <a:pPr marL="548640" indent="-411480" eaLnBrk="1" fontAlgn="auto" hangingPunct="1">
              <a:spcAft>
                <a:spcPts val="0"/>
              </a:spcAft>
              <a:buClr>
                <a:schemeClr val="tx1">
                  <a:shade val="95000"/>
                </a:schemeClr>
              </a:buClr>
              <a:buFont typeface="Wingdings 2" pitchFamily="18" charset="2"/>
              <a:buNone/>
              <a:defRPr/>
            </a:pPr>
            <a:endParaRPr lang="en-US" dirty="0"/>
          </a:p>
          <a:p>
            <a:pPr marL="548640" indent="-411480" eaLnBrk="1" fontAlgn="auto" hangingPunct="1">
              <a:spcAft>
                <a:spcPts val="0"/>
              </a:spcAft>
              <a:buClr>
                <a:schemeClr val="tx1">
                  <a:shade val="95000"/>
                </a:schemeClr>
              </a:buClr>
              <a:buFont typeface="Wingdings 2" pitchFamily="18" charset="2"/>
              <a:buNone/>
              <a:defRPr/>
            </a:pPr>
            <a:endParaRPr lang="en-US" dirty="0"/>
          </a:p>
          <a:p>
            <a:pPr marL="585216" lvl="1" indent="0" eaLnBrk="1" fontAlgn="auto" hangingPunct="1">
              <a:spcAft>
                <a:spcPts val="0"/>
              </a:spcAft>
              <a:buNone/>
              <a:defRPr/>
            </a:pPr>
            <a:r>
              <a:rPr lang="en-US" dirty="0"/>
              <a:t> </a:t>
            </a:r>
          </a:p>
        </p:txBody>
      </p:sp>
      <p:sp>
        <p:nvSpPr>
          <p:cNvPr id="246" name="Slide Number Placeholder 5"/>
          <p:cNvSpPr>
            <a:spLocks noGrp="1"/>
          </p:cNvSpPr>
          <p:nvPr>
            <p:ph type="sldNum" sz="quarter" idx="12"/>
          </p:nvPr>
        </p:nvSpPr>
        <p:spPr/>
        <p:txBody>
          <a:bodyPr/>
          <a:lstStyle/>
          <a:p>
            <a:pPr>
              <a:defRPr/>
            </a:pPr>
            <a:fld id="{EFE1B39A-4D98-43E2-9028-B2ED4640DC59}" type="slidenum">
              <a:rPr lang="en-US"/>
              <a:pPr>
                <a:defRPr/>
              </a:pPr>
              <a:t>22</a:t>
            </a:fld>
            <a:endParaRPr lang="en-US" dirty="0"/>
          </a:p>
        </p:txBody>
      </p:sp>
      <p:sp>
        <p:nvSpPr>
          <p:cNvPr id="30724" name="AutoShape 3"/>
          <p:cNvSpPr>
            <a:spLocks noChangeAspect="1" noChangeArrowheads="1" noTextEdit="1"/>
          </p:cNvSpPr>
          <p:nvPr/>
        </p:nvSpPr>
        <p:spPr bwMode="auto">
          <a:xfrm>
            <a:off x="6443663" y="2849563"/>
            <a:ext cx="1973262"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grpSp>
        <p:nvGrpSpPr>
          <p:cNvPr id="30725" name="Group 4"/>
          <p:cNvGrpSpPr>
            <a:grpSpLocks/>
          </p:cNvGrpSpPr>
          <p:nvPr/>
        </p:nvGrpSpPr>
        <p:grpSpPr bwMode="auto">
          <a:xfrm>
            <a:off x="6477000" y="2890838"/>
            <a:ext cx="1946275" cy="3967162"/>
            <a:chOff x="4071" y="1843"/>
            <a:chExt cx="1226" cy="2499"/>
          </a:xfrm>
        </p:grpSpPr>
        <p:sp>
          <p:nvSpPr>
            <p:cNvPr id="30766" name="Freeform 5"/>
            <p:cNvSpPr>
              <a:spLocks/>
            </p:cNvSpPr>
            <p:nvPr/>
          </p:nvSpPr>
          <p:spPr bwMode="auto">
            <a:xfrm>
              <a:off x="4239" y="3647"/>
              <a:ext cx="673" cy="695"/>
            </a:xfrm>
            <a:custGeom>
              <a:avLst/>
              <a:gdLst>
                <a:gd name="T0" fmla="*/ 0 w 1348"/>
                <a:gd name="T1" fmla="*/ 254 h 1391"/>
                <a:gd name="T2" fmla="*/ 2 w 1348"/>
                <a:gd name="T3" fmla="*/ 230 h 1391"/>
                <a:gd name="T4" fmla="*/ 5 w 1348"/>
                <a:gd name="T5" fmla="*/ 212 h 1391"/>
                <a:gd name="T6" fmla="*/ 8 w 1348"/>
                <a:gd name="T7" fmla="*/ 196 h 1391"/>
                <a:gd name="T8" fmla="*/ 17 w 1348"/>
                <a:gd name="T9" fmla="*/ 176 h 1391"/>
                <a:gd name="T10" fmla="*/ 163 w 1348"/>
                <a:gd name="T11" fmla="*/ 14 h 1391"/>
                <a:gd name="T12" fmla="*/ 205 w 1348"/>
                <a:gd name="T13" fmla="*/ 0 h 1391"/>
                <a:gd name="T14" fmla="*/ 213 w 1348"/>
                <a:gd name="T15" fmla="*/ 19 h 1391"/>
                <a:gd name="T16" fmla="*/ 218 w 1348"/>
                <a:gd name="T17" fmla="*/ 48 h 1391"/>
                <a:gd name="T18" fmla="*/ 220 w 1348"/>
                <a:gd name="T19" fmla="*/ 79 h 1391"/>
                <a:gd name="T20" fmla="*/ 220 w 1348"/>
                <a:gd name="T21" fmla="*/ 107 h 1391"/>
                <a:gd name="T22" fmla="*/ 244 w 1348"/>
                <a:gd name="T23" fmla="*/ 130 h 1391"/>
                <a:gd name="T24" fmla="*/ 267 w 1348"/>
                <a:gd name="T25" fmla="*/ 154 h 1391"/>
                <a:gd name="T26" fmla="*/ 291 w 1348"/>
                <a:gd name="T27" fmla="*/ 181 h 1391"/>
                <a:gd name="T28" fmla="*/ 303 w 1348"/>
                <a:gd name="T29" fmla="*/ 203 h 1391"/>
                <a:gd name="T30" fmla="*/ 317 w 1348"/>
                <a:gd name="T31" fmla="*/ 232 h 1391"/>
                <a:gd name="T32" fmla="*/ 331 w 1348"/>
                <a:gd name="T33" fmla="*/ 249 h 1391"/>
                <a:gd name="T34" fmla="*/ 336 w 1348"/>
                <a:gd name="T35" fmla="*/ 283 h 1391"/>
                <a:gd name="T36" fmla="*/ 330 w 1348"/>
                <a:gd name="T37" fmla="*/ 324 h 1391"/>
                <a:gd name="T38" fmla="*/ 329 w 1348"/>
                <a:gd name="T39" fmla="*/ 347 h 1391"/>
                <a:gd name="T40" fmla="*/ 259 w 1348"/>
                <a:gd name="T41" fmla="*/ 347 h 1391"/>
                <a:gd name="T42" fmla="*/ 255 w 1348"/>
                <a:gd name="T43" fmla="*/ 289 h 1391"/>
                <a:gd name="T44" fmla="*/ 190 w 1348"/>
                <a:gd name="T45" fmla="*/ 237 h 1391"/>
                <a:gd name="T46" fmla="*/ 200 w 1348"/>
                <a:gd name="T47" fmla="*/ 275 h 1391"/>
                <a:gd name="T48" fmla="*/ 203 w 1348"/>
                <a:gd name="T49" fmla="*/ 327 h 1391"/>
                <a:gd name="T50" fmla="*/ 205 w 1348"/>
                <a:gd name="T51" fmla="*/ 347 h 1391"/>
                <a:gd name="T52" fmla="*/ 120 w 1348"/>
                <a:gd name="T53" fmla="*/ 347 h 1391"/>
                <a:gd name="T54" fmla="*/ 107 w 1348"/>
                <a:gd name="T55" fmla="*/ 312 h 1391"/>
                <a:gd name="T56" fmla="*/ 87 w 1348"/>
                <a:gd name="T57" fmla="*/ 275 h 1391"/>
                <a:gd name="T58" fmla="*/ 51 w 1348"/>
                <a:gd name="T59" fmla="*/ 212 h 1391"/>
                <a:gd name="T60" fmla="*/ 45 w 1348"/>
                <a:gd name="T61" fmla="*/ 230 h 1391"/>
                <a:gd name="T62" fmla="*/ 39 w 1348"/>
                <a:gd name="T63" fmla="*/ 248 h 1391"/>
                <a:gd name="T64" fmla="*/ 33 w 1348"/>
                <a:gd name="T65" fmla="*/ 267 h 1391"/>
                <a:gd name="T66" fmla="*/ 0 w 1348"/>
                <a:gd name="T67" fmla="*/ 254 h 139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48" h="1391">
                  <a:moveTo>
                    <a:pt x="0" y="1018"/>
                  </a:moveTo>
                  <a:lnTo>
                    <a:pt x="11" y="921"/>
                  </a:lnTo>
                  <a:lnTo>
                    <a:pt x="21" y="850"/>
                  </a:lnTo>
                  <a:lnTo>
                    <a:pt x="35" y="785"/>
                  </a:lnTo>
                  <a:lnTo>
                    <a:pt x="71" y="705"/>
                  </a:lnTo>
                  <a:lnTo>
                    <a:pt x="652" y="59"/>
                  </a:lnTo>
                  <a:lnTo>
                    <a:pt x="822" y="0"/>
                  </a:lnTo>
                  <a:lnTo>
                    <a:pt x="854" y="78"/>
                  </a:lnTo>
                  <a:lnTo>
                    <a:pt x="875" y="195"/>
                  </a:lnTo>
                  <a:lnTo>
                    <a:pt x="883" y="316"/>
                  </a:lnTo>
                  <a:lnTo>
                    <a:pt x="883" y="429"/>
                  </a:lnTo>
                  <a:lnTo>
                    <a:pt x="979" y="520"/>
                  </a:lnTo>
                  <a:lnTo>
                    <a:pt x="1072" y="617"/>
                  </a:lnTo>
                  <a:lnTo>
                    <a:pt x="1167" y="725"/>
                  </a:lnTo>
                  <a:lnTo>
                    <a:pt x="1215" y="814"/>
                  </a:lnTo>
                  <a:lnTo>
                    <a:pt x="1269" y="928"/>
                  </a:lnTo>
                  <a:lnTo>
                    <a:pt x="1325" y="997"/>
                  </a:lnTo>
                  <a:lnTo>
                    <a:pt x="1348" y="1135"/>
                  </a:lnTo>
                  <a:lnTo>
                    <a:pt x="1322" y="1299"/>
                  </a:lnTo>
                  <a:lnTo>
                    <a:pt x="1319" y="1391"/>
                  </a:lnTo>
                  <a:lnTo>
                    <a:pt x="1039" y="1391"/>
                  </a:lnTo>
                  <a:lnTo>
                    <a:pt x="1022" y="1156"/>
                  </a:lnTo>
                  <a:lnTo>
                    <a:pt x="761" y="950"/>
                  </a:lnTo>
                  <a:lnTo>
                    <a:pt x="804" y="1100"/>
                  </a:lnTo>
                  <a:lnTo>
                    <a:pt x="815" y="1310"/>
                  </a:lnTo>
                  <a:lnTo>
                    <a:pt x="822" y="1391"/>
                  </a:lnTo>
                  <a:lnTo>
                    <a:pt x="482" y="1391"/>
                  </a:lnTo>
                  <a:lnTo>
                    <a:pt x="429" y="1250"/>
                  </a:lnTo>
                  <a:lnTo>
                    <a:pt x="350" y="1103"/>
                  </a:lnTo>
                  <a:lnTo>
                    <a:pt x="207" y="850"/>
                  </a:lnTo>
                  <a:lnTo>
                    <a:pt x="183" y="921"/>
                  </a:lnTo>
                  <a:lnTo>
                    <a:pt x="158" y="992"/>
                  </a:lnTo>
                  <a:lnTo>
                    <a:pt x="132" y="1068"/>
                  </a:lnTo>
                  <a:lnTo>
                    <a:pt x="0" y="1018"/>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67" name="Freeform 6"/>
            <p:cNvSpPr>
              <a:spLocks/>
            </p:cNvSpPr>
            <p:nvPr/>
          </p:nvSpPr>
          <p:spPr bwMode="auto">
            <a:xfrm>
              <a:off x="4205" y="4159"/>
              <a:ext cx="99" cy="183"/>
            </a:xfrm>
            <a:custGeom>
              <a:avLst/>
              <a:gdLst>
                <a:gd name="T0" fmla="*/ 11 w 200"/>
                <a:gd name="T1" fmla="*/ 0 h 366"/>
                <a:gd name="T2" fmla="*/ 3 w 200"/>
                <a:gd name="T3" fmla="*/ 42 h 366"/>
                <a:gd name="T4" fmla="*/ 0 w 200"/>
                <a:gd name="T5" fmla="*/ 84 h 366"/>
                <a:gd name="T6" fmla="*/ 0 w 200"/>
                <a:gd name="T7" fmla="*/ 92 h 366"/>
                <a:gd name="T8" fmla="*/ 33 w 200"/>
                <a:gd name="T9" fmla="*/ 92 h 366"/>
                <a:gd name="T10" fmla="*/ 39 w 200"/>
                <a:gd name="T11" fmla="*/ 46 h 366"/>
                <a:gd name="T12" fmla="*/ 45 w 200"/>
                <a:gd name="T13" fmla="*/ 25 h 366"/>
                <a:gd name="T14" fmla="*/ 49 w 200"/>
                <a:gd name="T15" fmla="*/ 10 h 366"/>
                <a:gd name="T16" fmla="*/ 27 w 200"/>
                <a:gd name="T17" fmla="*/ 2 h 366"/>
                <a:gd name="T18" fmla="*/ 11 w 200"/>
                <a:gd name="T19" fmla="*/ 0 h 36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0" h="366">
                  <a:moveTo>
                    <a:pt x="46" y="0"/>
                  </a:moveTo>
                  <a:lnTo>
                    <a:pt x="13" y="167"/>
                  </a:lnTo>
                  <a:lnTo>
                    <a:pt x="0" y="334"/>
                  </a:lnTo>
                  <a:lnTo>
                    <a:pt x="0" y="366"/>
                  </a:lnTo>
                  <a:lnTo>
                    <a:pt x="135" y="366"/>
                  </a:lnTo>
                  <a:lnTo>
                    <a:pt x="160" y="181"/>
                  </a:lnTo>
                  <a:lnTo>
                    <a:pt x="181" y="100"/>
                  </a:lnTo>
                  <a:lnTo>
                    <a:pt x="200" y="39"/>
                  </a:lnTo>
                  <a:lnTo>
                    <a:pt x="110" y="8"/>
                  </a:lnTo>
                  <a:lnTo>
                    <a:pt x="46" y="0"/>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68" name="Freeform 7"/>
            <p:cNvSpPr>
              <a:spLocks/>
            </p:cNvSpPr>
            <p:nvPr/>
          </p:nvSpPr>
          <p:spPr bwMode="auto">
            <a:xfrm>
              <a:off x="4228" y="4165"/>
              <a:ext cx="75" cy="177"/>
            </a:xfrm>
            <a:custGeom>
              <a:avLst/>
              <a:gdLst>
                <a:gd name="T0" fmla="*/ 10 w 151"/>
                <a:gd name="T1" fmla="*/ 0 h 356"/>
                <a:gd name="T2" fmla="*/ 13 w 151"/>
                <a:gd name="T3" fmla="*/ 5 h 356"/>
                <a:gd name="T4" fmla="*/ 9 w 151"/>
                <a:gd name="T5" fmla="*/ 6 h 356"/>
                <a:gd name="T6" fmla="*/ 13 w 151"/>
                <a:gd name="T7" fmla="*/ 11 h 356"/>
                <a:gd name="T8" fmla="*/ 9 w 151"/>
                <a:gd name="T9" fmla="*/ 12 h 356"/>
                <a:gd name="T10" fmla="*/ 11 w 151"/>
                <a:gd name="T11" fmla="*/ 18 h 356"/>
                <a:gd name="T12" fmla="*/ 8 w 151"/>
                <a:gd name="T13" fmla="*/ 22 h 356"/>
                <a:gd name="T14" fmla="*/ 9 w 151"/>
                <a:gd name="T15" fmla="*/ 27 h 356"/>
                <a:gd name="T16" fmla="*/ 6 w 151"/>
                <a:gd name="T17" fmla="*/ 27 h 356"/>
                <a:gd name="T18" fmla="*/ 9 w 151"/>
                <a:gd name="T19" fmla="*/ 30 h 356"/>
                <a:gd name="T20" fmla="*/ 5 w 151"/>
                <a:gd name="T21" fmla="*/ 32 h 356"/>
                <a:gd name="T22" fmla="*/ 8 w 151"/>
                <a:gd name="T23" fmla="*/ 37 h 356"/>
                <a:gd name="T24" fmla="*/ 3 w 151"/>
                <a:gd name="T25" fmla="*/ 40 h 356"/>
                <a:gd name="T26" fmla="*/ 7 w 151"/>
                <a:gd name="T27" fmla="*/ 45 h 356"/>
                <a:gd name="T28" fmla="*/ 3 w 151"/>
                <a:gd name="T29" fmla="*/ 47 h 356"/>
                <a:gd name="T30" fmla="*/ 6 w 151"/>
                <a:gd name="T31" fmla="*/ 53 h 356"/>
                <a:gd name="T32" fmla="*/ 2 w 151"/>
                <a:gd name="T33" fmla="*/ 58 h 356"/>
                <a:gd name="T34" fmla="*/ 4 w 151"/>
                <a:gd name="T35" fmla="*/ 64 h 356"/>
                <a:gd name="T36" fmla="*/ 1 w 151"/>
                <a:gd name="T37" fmla="*/ 69 h 356"/>
                <a:gd name="T38" fmla="*/ 3 w 151"/>
                <a:gd name="T39" fmla="*/ 73 h 356"/>
                <a:gd name="T40" fmla="*/ 0 w 151"/>
                <a:gd name="T41" fmla="*/ 76 h 356"/>
                <a:gd name="T42" fmla="*/ 3 w 151"/>
                <a:gd name="T43" fmla="*/ 80 h 356"/>
                <a:gd name="T44" fmla="*/ 0 w 151"/>
                <a:gd name="T45" fmla="*/ 86 h 356"/>
                <a:gd name="T46" fmla="*/ 3 w 151"/>
                <a:gd name="T47" fmla="*/ 88 h 356"/>
                <a:gd name="T48" fmla="*/ 23 w 151"/>
                <a:gd name="T49" fmla="*/ 88 h 356"/>
                <a:gd name="T50" fmla="*/ 26 w 151"/>
                <a:gd name="T51" fmla="*/ 67 h 356"/>
                <a:gd name="T52" fmla="*/ 28 w 151"/>
                <a:gd name="T53" fmla="*/ 46 h 356"/>
                <a:gd name="T54" fmla="*/ 37 w 151"/>
                <a:gd name="T55" fmla="*/ 8 h 356"/>
                <a:gd name="T56" fmla="*/ 24 w 151"/>
                <a:gd name="T57" fmla="*/ 3 h 356"/>
                <a:gd name="T58" fmla="*/ 10 w 151"/>
                <a:gd name="T59" fmla="*/ 0 h 35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1" h="356">
                  <a:moveTo>
                    <a:pt x="43" y="0"/>
                  </a:moveTo>
                  <a:lnTo>
                    <a:pt x="55" y="20"/>
                  </a:lnTo>
                  <a:lnTo>
                    <a:pt x="38" y="25"/>
                  </a:lnTo>
                  <a:lnTo>
                    <a:pt x="55" y="45"/>
                  </a:lnTo>
                  <a:lnTo>
                    <a:pt x="36" y="50"/>
                  </a:lnTo>
                  <a:lnTo>
                    <a:pt x="47" y="73"/>
                  </a:lnTo>
                  <a:lnTo>
                    <a:pt x="33" y="90"/>
                  </a:lnTo>
                  <a:lnTo>
                    <a:pt x="38" y="108"/>
                  </a:lnTo>
                  <a:lnTo>
                    <a:pt x="25" y="111"/>
                  </a:lnTo>
                  <a:lnTo>
                    <a:pt x="36" y="121"/>
                  </a:lnTo>
                  <a:lnTo>
                    <a:pt x="22" y="128"/>
                  </a:lnTo>
                  <a:lnTo>
                    <a:pt x="33" y="150"/>
                  </a:lnTo>
                  <a:lnTo>
                    <a:pt x="15" y="161"/>
                  </a:lnTo>
                  <a:lnTo>
                    <a:pt x="29" y="182"/>
                  </a:lnTo>
                  <a:lnTo>
                    <a:pt x="15" y="190"/>
                  </a:lnTo>
                  <a:lnTo>
                    <a:pt x="25" y="215"/>
                  </a:lnTo>
                  <a:lnTo>
                    <a:pt x="8" y="236"/>
                  </a:lnTo>
                  <a:lnTo>
                    <a:pt x="18" y="257"/>
                  </a:lnTo>
                  <a:lnTo>
                    <a:pt x="4" y="278"/>
                  </a:lnTo>
                  <a:lnTo>
                    <a:pt x="15" y="293"/>
                  </a:lnTo>
                  <a:lnTo>
                    <a:pt x="0" y="307"/>
                  </a:lnTo>
                  <a:lnTo>
                    <a:pt x="12" y="321"/>
                  </a:lnTo>
                  <a:lnTo>
                    <a:pt x="0" y="345"/>
                  </a:lnTo>
                  <a:lnTo>
                    <a:pt x="12" y="356"/>
                  </a:lnTo>
                  <a:lnTo>
                    <a:pt x="93" y="356"/>
                  </a:lnTo>
                  <a:lnTo>
                    <a:pt x="104" y="271"/>
                  </a:lnTo>
                  <a:lnTo>
                    <a:pt x="114" y="186"/>
                  </a:lnTo>
                  <a:lnTo>
                    <a:pt x="151" y="33"/>
                  </a:lnTo>
                  <a:lnTo>
                    <a:pt x="99" y="12"/>
                  </a:lnTo>
                  <a:lnTo>
                    <a:pt x="43"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69" name="Freeform 8"/>
            <p:cNvSpPr>
              <a:spLocks/>
            </p:cNvSpPr>
            <p:nvPr/>
          </p:nvSpPr>
          <p:spPr bwMode="auto">
            <a:xfrm>
              <a:off x="4071" y="2331"/>
              <a:ext cx="892" cy="1199"/>
            </a:xfrm>
            <a:custGeom>
              <a:avLst/>
              <a:gdLst>
                <a:gd name="T0" fmla="*/ 40 w 1785"/>
                <a:gd name="T1" fmla="*/ 298 h 2399"/>
                <a:gd name="T2" fmla="*/ 72 w 1785"/>
                <a:gd name="T3" fmla="*/ 258 h 2399"/>
                <a:gd name="T4" fmla="*/ 46 w 1785"/>
                <a:gd name="T5" fmla="*/ 233 h 2399"/>
                <a:gd name="T6" fmla="*/ 59 w 1785"/>
                <a:gd name="T7" fmla="*/ 233 h 2399"/>
                <a:gd name="T8" fmla="*/ 71 w 1785"/>
                <a:gd name="T9" fmla="*/ 228 h 2399"/>
                <a:gd name="T10" fmla="*/ 91 w 1785"/>
                <a:gd name="T11" fmla="*/ 252 h 2399"/>
                <a:gd name="T12" fmla="*/ 115 w 1785"/>
                <a:gd name="T13" fmla="*/ 222 h 2399"/>
                <a:gd name="T14" fmla="*/ 166 w 1785"/>
                <a:gd name="T15" fmla="*/ 211 h 2399"/>
                <a:gd name="T16" fmla="*/ 160 w 1785"/>
                <a:gd name="T17" fmla="*/ 222 h 2399"/>
                <a:gd name="T18" fmla="*/ 147 w 1785"/>
                <a:gd name="T19" fmla="*/ 255 h 2399"/>
                <a:gd name="T20" fmla="*/ 128 w 1785"/>
                <a:gd name="T21" fmla="*/ 261 h 2399"/>
                <a:gd name="T22" fmla="*/ 142 w 1785"/>
                <a:gd name="T23" fmla="*/ 273 h 2399"/>
                <a:gd name="T24" fmla="*/ 153 w 1785"/>
                <a:gd name="T25" fmla="*/ 298 h 2399"/>
                <a:gd name="T26" fmla="*/ 160 w 1785"/>
                <a:gd name="T27" fmla="*/ 313 h 2399"/>
                <a:gd name="T28" fmla="*/ 177 w 1785"/>
                <a:gd name="T29" fmla="*/ 311 h 2399"/>
                <a:gd name="T30" fmla="*/ 189 w 1785"/>
                <a:gd name="T31" fmla="*/ 257 h 2399"/>
                <a:gd name="T32" fmla="*/ 226 w 1785"/>
                <a:gd name="T33" fmla="*/ 254 h 2399"/>
                <a:gd name="T34" fmla="*/ 242 w 1785"/>
                <a:gd name="T35" fmla="*/ 278 h 2399"/>
                <a:gd name="T36" fmla="*/ 242 w 1785"/>
                <a:gd name="T37" fmla="*/ 306 h 2399"/>
                <a:gd name="T38" fmla="*/ 239 w 1785"/>
                <a:gd name="T39" fmla="*/ 343 h 2399"/>
                <a:gd name="T40" fmla="*/ 269 w 1785"/>
                <a:gd name="T41" fmla="*/ 288 h 2399"/>
                <a:gd name="T42" fmla="*/ 283 w 1785"/>
                <a:gd name="T43" fmla="*/ 247 h 2399"/>
                <a:gd name="T44" fmla="*/ 312 w 1785"/>
                <a:gd name="T45" fmla="*/ 196 h 2399"/>
                <a:gd name="T46" fmla="*/ 314 w 1785"/>
                <a:gd name="T47" fmla="*/ 115 h 2399"/>
                <a:gd name="T48" fmla="*/ 310 w 1785"/>
                <a:gd name="T49" fmla="*/ 53 h 2399"/>
                <a:gd name="T50" fmla="*/ 294 w 1785"/>
                <a:gd name="T51" fmla="*/ 23 h 2399"/>
                <a:gd name="T52" fmla="*/ 282 w 1785"/>
                <a:gd name="T53" fmla="*/ 3 h 2399"/>
                <a:gd name="T54" fmla="*/ 307 w 1785"/>
                <a:gd name="T55" fmla="*/ 19 h 2399"/>
                <a:gd name="T56" fmla="*/ 330 w 1785"/>
                <a:gd name="T57" fmla="*/ 48 h 2399"/>
                <a:gd name="T58" fmla="*/ 342 w 1785"/>
                <a:gd name="T59" fmla="*/ 114 h 2399"/>
                <a:gd name="T60" fmla="*/ 347 w 1785"/>
                <a:gd name="T61" fmla="*/ 180 h 2399"/>
                <a:gd name="T62" fmla="*/ 347 w 1785"/>
                <a:gd name="T63" fmla="*/ 199 h 2399"/>
                <a:gd name="T64" fmla="*/ 336 w 1785"/>
                <a:gd name="T65" fmla="*/ 244 h 2399"/>
                <a:gd name="T66" fmla="*/ 321 w 1785"/>
                <a:gd name="T67" fmla="*/ 299 h 2399"/>
                <a:gd name="T68" fmla="*/ 302 w 1785"/>
                <a:gd name="T69" fmla="*/ 349 h 2399"/>
                <a:gd name="T70" fmla="*/ 251 w 1785"/>
                <a:gd name="T71" fmla="*/ 535 h 2399"/>
                <a:gd name="T72" fmla="*/ 324 w 1785"/>
                <a:gd name="T73" fmla="*/ 542 h 2399"/>
                <a:gd name="T74" fmla="*/ 373 w 1785"/>
                <a:gd name="T75" fmla="*/ 527 h 2399"/>
                <a:gd name="T76" fmla="*/ 446 w 1785"/>
                <a:gd name="T77" fmla="*/ 528 h 2399"/>
                <a:gd name="T78" fmla="*/ 395 w 1785"/>
                <a:gd name="T79" fmla="*/ 568 h 2399"/>
                <a:gd name="T80" fmla="*/ 321 w 1785"/>
                <a:gd name="T81" fmla="*/ 580 h 2399"/>
                <a:gd name="T82" fmla="*/ 195 w 1785"/>
                <a:gd name="T83" fmla="*/ 599 h 2399"/>
                <a:gd name="T84" fmla="*/ 80 w 1785"/>
                <a:gd name="T85" fmla="*/ 476 h 2399"/>
                <a:gd name="T86" fmla="*/ 107 w 1785"/>
                <a:gd name="T87" fmla="*/ 411 h 2399"/>
                <a:gd name="T88" fmla="*/ 80 w 1785"/>
                <a:gd name="T89" fmla="*/ 371 h 2399"/>
                <a:gd name="T90" fmla="*/ 0 w 1785"/>
                <a:gd name="T91" fmla="*/ 351 h 239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785" h="2399">
                  <a:moveTo>
                    <a:pt x="0" y="1404"/>
                  </a:moveTo>
                  <a:lnTo>
                    <a:pt x="162" y="1195"/>
                  </a:lnTo>
                  <a:lnTo>
                    <a:pt x="297" y="1075"/>
                  </a:lnTo>
                  <a:lnTo>
                    <a:pt x="290" y="1034"/>
                  </a:lnTo>
                  <a:lnTo>
                    <a:pt x="231" y="970"/>
                  </a:lnTo>
                  <a:lnTo>
                    <a:pt x="185" y="934"/>
                  </a:lnTo>
                  <a:lnTo>
                    <a:pt x="191" y="913"/>
                  </a:lnTo>
                  <a:lnTo>
                    <a:pt x="238" y="934"/>
                  </a:lnTo>
                  <a:lnTo>
                    <a:pt x="256" y="903"/>
                  </a:lnTo>
                  <a:lnTo>
                    <a:pt x="285" y="913"/>
                  </a:lnTo>
                  <a:lnTo>
                    <a:pt x="343" y="958"/>
                  </a:lnTo>
                  <a:lnTo>
                    <a:pt x="367" y="1011"/>
                  </a:lnTo>
                  <a:lnTo>
                    <a:pt x="402" y="988"/>
                  </a:lnTo>
                  <a:lnTo>
                    <a:pt x="460" y="891"/>
                  </a:lnTo>
                  <a:lnTo>
                    <a:pt x="624" y="850"/>
                  </a:lnTo>
                  <a:lnTo>
                    <a:pt x="665" y="845"/>
                  </a:lnTo>
                  <a:lnTo>
                    <a:pt x="659" y="862"/>
                  </a:lnTo>
                  <a:lnTo>
                    <a:pt x="641" y="891"/>
                  </a:lnTo>
                  <a:lnTo>
                    <a:pt x="603" y="953"/>
                  </a:lnTo>
                  <a:lnTo>
                    <a:pt x="591" y="1022"/>
                  </a:lnTo>
                  <a:lnTo>
                    <a:pt x="568" y="1034"/>
                  </a:lnTo>
                  <a:lnTo>
                    <a:pt x="515" y="1045"/>
                  </a:lnTo>
                  <a:lnTo>
                    <a:pt x="522" y="1058"/>
                  </a:lnTo>
                  <a:lnTo>
                    <a:pt x="568" y="1093"/>
                  </a:lnTo>
                  <a:lnTo>
                    <a:pt x="579" y="1159"/>
                  </a:lnTo>
                  <a:lnTo>
                    <a:pt x="613" y="1195"/>
                  </a:lnTo>
                  <a:lnTo>
                    <a:pt x="629" y="1212"/>
                  </a:lnTo>
                  <a:lnTo>
                    <a:pt x="641" y="1253"/>
                  </a:lnTo>
                  <a:lnTo>
                    <a:pt x="677" y="1258"/>
                  </a:lnTo>
                  <a:lnTo>
                    <a:pt x="711" y="1246"/>
                  </a:lnTo>
                  <a:lnTo>
                    <a:pt x="724" y="1093"/>
                  </a:lnTo>
                  <a:lnTo>
                    <a:pt x="758" y="1028"/>
                  </a:lnTo>
                  <a:lnTo>
                    <a:pt x="829" y="1005"/>
                  </a:lnTo>
                  <a:lnTo>
                    <a:pt x="905" y="1017"/>
                  </a:lnTo>
                  <a:lnTo>
                    <a:pt x="946" y="1064"/>
                  </a:lnTo>
                  <a:lnTo>
                    <a:pt x="971" y="1113"/>
                  </a:lnTo>
                  <a:lnTo>
                    <a:pt x="983" y="1170"/>
                  </a:lnTo>
                  <a:lnTo>
                    <a:pt x="971" y="1224"/>
                  </a:lnTo>
                  <a:lnTo>
                    <a:pt x="881" y="1375"/>
                  </a:lnTo>
                  <a:lnTo>
                    <a:pt x="959" y="1375"/>
                  </a:lnTo>
                  <a:lnTo>
                    <a:pt x="1030" y="1217"/>
                  </a:lnTo>
                  <a:lnTo>
                    <a:pt x="1077" y="1153"/>
                  </a:lnTo>
                  <a:lnTo>
                    <a:pt x="1128" y="1113"/>
                  </a:lnTo>
                  <a:lnTo>
                    <a:pt x="1135" y="988"/>
                  </a:lnTo>
                  <a:lnTo>
                    <a:pt x="1170" y="891"/>
                  </a:lnTo>
                  <a:lnTo>
                    <a:pt x="1250" y="786"/>
                  </a:lnTo>
                  <a:lnTo>
                    <a:pt x="1240" y="655"/>
                  </a:lnTo>
                  <a:lnTo>
                    <a:pt x="1256" y="462"/>
                  </a:lnTo>
                  <a:lnTo>
                    <a:pt x="1250" y="316"/>
                  </a:lnTo>
                  <a:lnTo>
                    <a:pt x="1240" y="212"/>
                  </a:lnTo>
                  <a:lnTo>
                    <a:pt x="1206" y="124"/>
                  </a:lnTo>
                  <a:lnTo>
                    <a:pt x="1176" y="95"/>
                  </a:lnTo>
                  <a:lnTo>
                    <a:pt x="1170" y="71"/>
                  </a:lnTo>
                  <a:lnTo>
                    <a:pt x="1128" y="12"/>
                  </a:lnTo>
                  <a:lnTo>
                    <a:pt x="1153" y="0"/>
                  </a:lnTo>
                  <a:lnTo>
                    <a:pt x="1228" y="76"/>
                  </a:lnTo>
                  <a:lnTo>
                    <a:pt x="1256" y="88"/>
                  </a:lnTo>
                  <a:lnTo>
                    <a:pt x="1320" y="193"/>
                  </a:lnTo>
                  <a:lnTo>
                    <a:pt x="1332" y="292"/>
                  </a:lnTo>
                  <a:lnTo>
                    <a:pt x="1369" y="457"/>
                  </a:lnTo>
                  <a:lnTo>
                    <a:pt x="1386" y="596"/>
                  </a:lnTo>
                  <a:lnTo>
                    <a:pt x="1391" y="721"/>
                  </a:lnTo>
                  <a:lnTo>
                    <a:pt x="1396" y="763"/>
                  </a:lnTo>
                  <a:lnTo>
                    <a:pt x="1391" y="797"/>
                  </a:lnTo>
                  <a:lnTo>
                    <a:pt x="1374" y="862"/>
                  </a:lnTo>
                  <a:lnTo>
                    <a:pt x="1344" y="976"/>
                  </a:lnTo>
                  <a:lnTo>
                    <a:pt x="1320" y="1093"/>
                  </a:lnTo>
                  <a:lnTo>
                    <a:pt x="1285" y="1199"/>
                  </a:lnTo>
                  <a:lnTo>
                    <a:pt x="1240" y="1311"/>
                  </a:lnTo>
                  <a:lnTo>
                    <a:pt x="1211" y="1399"/>
                  </a:lnTo>
                  <a:lnTo>
                    <a:pt x="1206" y="1539"/>
                  </a:lnTo>
                  <a:lnTo>
                    <a:pt x="1006" y="2143"/>
                  </a:lnTo>
                  <a:lnTo>
                    <a:pt x="1206" y="2164"/>
                  </a:lnTo>
                  <a:lnTo>
                    <a:pt x="1298" y="2170"/>
                  </a:lnTo>
                  <a:lnTo>
                    <a:pt x="1391" y="2154"/>
                  </a:lnTo>
                  <a:lnTo>
                    <a:pt x="1492" y="2108"/>
                  </a:lnTo>
                  <a:lnTo>
                    <a:pt x="1626" y="2054"/>
                  </a:lnTo>
                  <a:lnTo>
                    <a:pt x="1785" y="2113"/>
                  </a:lnTo>
                  <a:lnTo>
                    <a:pt x="1680" y="2233"/>
                  </a:lnTo>
                  <a:lnTo>
                    <a:pt x="1580" y="2274"/>
                  </a:lnTo>
                  <a:lnTo>
                    <a:pt x="1492" y="2257"/>
                  </a:lnTo>
                  <a:lnTo>
                    <a:pt x="1285" y="2321"/>
                  </a:lnTo>
                  <a:lnTo>
                    <a:pt x="1182" y="2362"/>
                  </a:lnTo>
                  <a:lnTo>
                    <a:pt x="783" y="2399"/>
                  </a:lnTo>
                  <a:lnTo>
                    <a:pt x="350" y="2143"/>
                  </a:lnTo>
                  <a:lnTo>
                    <a:pt x="321" y="1907"/>
                  </a:lnTo>
                  <a:lnTo>
                    <a:pt x="373" y="1726"/>
                  </a:lnTo>
                  <a:lnTo>
                    <a:pt x="431" y="1645"/>
                  </a:lnTo>
                  <a:lnTo>
                    <a:pt x="431" y="1586"/>
                  </a:lnTo>
                  <a:lnTo>
                    <a:pt x="321" y="1487"/>
                  </a:lnTo>
                  <a:lnTo>
                    <a:pt x="74" y="1458"/>
                  </a:lnTo>
                  <a:lnTo>
                    <a:pt x="0" y="1404"/>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70" name="Freeform 9"/>
            <p:cNvSpPr>
              <a:spLocks/>
            </p:cNvSpPr>
            <p:nvPr/>
          </p:nvSpPr>
          <p:spPr bwMode="auto">
            <a:xfrm>
              <a:off x="4520" y="2890"/>
              <a:ext cx="27" cy="11"/>
            </a:xfrm>
            <a:custGeom>
              <a:avLst/>
              <a:gdLst>
                <a:gd name="T0" fmla="*/ 0 w 52"/>
                <a:gd name="T1" fmla="*/ 2 h 23"/>
                <a:gd name="T2" fmla="*/ 14 w 52"/>
                <a:gd name="T3" fmla="*/ 5 h 23"/>
                <a:gd name="T4" fmla="*/ 11 w 52"/>
                <a:gd name="T5" fmla="*/ 1 h 23"/>
                <a:gd name="T6" fmla="*/ 3 w 52"/>
                <a:gd name="T7" fmla="*/ 0 h 23"/>
                <a:gd name="T8" fmla="*/ 0 w 52"/>
                <a:gd name="T9" fmla="*/ 2 h 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23">
                  <a:moveTo>
                    <a:pt x="0" y="11"/>
                  </a:moveTo>
                  <a:lnTo>
                    <a:pt x="52" y="23"/>
                  </a:lnTo>
                  <a:lnTo>
                    <a:pt x="40" y="6"/>
                  </a:lnTo>
                  <a:lnTo>
                    <a:pt x="10" y="0"/>
                  </a:lnTo>
                  <a:lnTo>
                    <a:pt x="0" y="11"/>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71" name="Freeform 10"/>
            <p:cNvSpPr>
              <a:spLocks/>
            </p:cNvSpPr>
            <p:nvPr/>
          </p:nvSpPr>
          <p:spPr bwMode="auto">
            <a:xfrm>
              <a:off x="4421" y="3018"/>
              <a:ext cx="245" cy="392"/>
            </a:xfrm>
            <a:custGeom>
              <a:avLst/>
              <a:gdLst>
                <a:gd name="T0" fmla="*/ 25 w 489"/>
                <a:gd name="T1" fmla="*/ 15 h 784"/>
                <a:gd name="T2" fmla="*/ 25 w 489"/>
                <a:gd name="T3" fmla="*/ 23 h 784"/>
                <a:gd name="T4" fmla="*/ 22 w 489"/>
                <a:gd name="T5" fmla="*/ 27 h 784"/>
                <a:gd name="T6" fmla="*/ 0 w 489"/>
                <a:gd name="T7" fmla="*/ 48 h 784"/>
                <a:gd name="T8" fmla="*/ 8 w 489"/>
                <a:gd name="T9" fmla="*/ 79 h 784"/>
                <a:gd name="T10" fmla="*/ 20 w 489"/>
                <a:gd name="T11" fmla="*/ 96 h 784"/>
                <a:gd name="T12" fmla="*/ 23 w 489"/>
                <a:gd name="T13" fmla="*/ 148 h 784"/>
                <a:gd name="T14" fmla="*/ 39 w 489"/>
                <a:gd name="T15" fmla="*/ 168 h 784"/>
                <a:gd name="T16" fmla="*/ 46 w 489"/>
                <a:gd name="T17" fmla="*/ 185 h 784"/>
                <a:gd name="T18" fmla="*/ 53 w 489"/>
                <a:gd name="T19" fmla="*/ 196 h 784"/>
                <a:gd name="T20" fmla="*/ 74 w 489"/>
                <a:gd name="T21" fmla="*/ 192 h 784"/>
                <a:gd name="T22" fmla="*/ 93 w 489"/>
                <a:gd name="T23" fmla="*/ 195 h 784"/>
                <a:gd name="T24" fmla="*/ 110 w 489"/>
                <a:gd name="T25" fmla="*/ 151 h 784"/>
                <a:gd name="T26" fmla="*/ 123 w 489"/>
                <a:gd name="T27" fmla="*/ 92 h 784"/>
                <a:gd name="T28" fmla="*/ 120 w 489"/>
                <a:gd name="T29" fmla="*/ 68 h 784"/>
                <a:gd name="T30" fmla="*/ 94 w 489"/>
                <a:gd name="T31" fmla="*/ 32 h 784"/>
                <a:gd name="T32" fmla="*/ 82 w 489"/>
                <a:gd name="T33" fmla="*/ 16 h 784"/>
                <a:gd name="T34" fmla="*/ 63 w 489"/>
                <a:gd name="T35" fmla="*/ 0 h 784"/>
                <a:gd name="T36" fmla="*/ 25 w 489"/>
                <a:gd name="T37" fmla="*/ 15 h 7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89" h="784">
                  <a:moveTo>
                    <a:pt x="98" y="57"/>
                  </a:moveTo>
                  <a:lnTo>
                    <a:pt x="98" y="92"/>
                  </a:lnTo>
                  <a:lnTo>
                    <a:pt x="87" y="108"/>
                  </a:lnTo>
                  <a:lnTo>
                    <a:pt x="0" y="189"/>
                  </a:lnTo>
                  <a:lnTo>
                    <a:pt x="31" y="316"/>
                  </a:lnTo>
                  <a:lnTo>
                    <a:pt x="77" y="383"/>
                  </a:lnTo>
                  <a:lnTo>
                    <a:pt x="92" y="589"/>
                  </a:lnTo>
                  <a:lnTo>
                    <a:pt x="154" y="671"/>
                  </a:lnTo>
                  <a:lnTo>
                    <a:pt x="184" y="738"/>
                  </a:lnTo>
                  <a:lnTo>
                    <a:pt x="209" y="784"/>
                  </a:lnTo>
                  <a:lnTo>
                    <a:pt x="293" y="768"/>
                  </a:lnTo>
                  <a:lnTo>
                    <a:pt x="371" y="779"/>
                  </a:lnTo>
                  <a:lnTo>
                    <a:pt x="438" y="604"/>
                  </a:lnTo>
                  <a:lnTo>
                    <a:pt x="489" y="367"/>
                  </a:lnTo>
                  <a:lnTo>
                    <a:pt x="480" y="270"/>
                  </a:lnTo>
                  <a:lnTo>
                    <a:pt x="376" y="128"/>
                  </a:lnTo>
                  <a:lnTo>
                    <a:pt x="325" y="62"/>
                  </a:lnTo>
                  <a:lnTo>
                    <a:pt x="251" y="0"/>
                  </a:lnTo>
                  <a:lnTo>
                    <a:pt x="98" y="57"/>
                  </a:lnTo>
                  <a:close/>
                </a:path>
              </a:pathLst>
            </a:custGeom>
            <a:solidFill>
              <a:srgbClr val="004200"/>
            </a:solidFill>
            <a:ln w="1588">
              <a:solidFill>
                <a:srgbClr val="004200"/>
              </a:solidFill>
              <a:prstDash val="solid"/>
              <a:round/>
              <a:headEnd/>
              <a:tailEnd/>
            </a:ln>
          </p:spPr>
          <p:txBody>
            <a:bodyPr/>
            <a:lstStyle/>
            <a:p>
              <a:endParaRPr lang="en-US" dirty="0"/>
            </a:p>
          </p:txBody>
        </p:sp>
        <p:sp>
          <p:nvSpPr>
            <p:cNvPr id="30772" name="Freeform 11"/>
            <p:cNvSpPr>
              <a:spLocks/>
            </p:cNvSpPr>
            <p:nvPr/>
          </p:nvSpPr>
          <p:spPr bwMode="auto">
            <a:xfrm>
              <a:off x="4206" y="3204"/>
              <a:ext cx="460" cy="833"/>
            </a:xfrm>
            <a:custGeom>
              <a:avLst/>
              <a:gdLst>
                <a:gd name="T0" fmla="*/ 23 w 919"/>
                <a:gd name="T1" fmla="*/ 0 h 1666"/>
                <a:gd name="T2" fmla="*/ 18 w 919"/>
                <a:gd name="T3" fmla="*/ 44 h 1666"/>
                <a:gd name="T4" fmla="*/ 26 w 919"/>
                <a:gd name="T5" fmla="*/ 70 h 1666"/>
                <a:gd name="T6" fmla="*/ 48 w 919"/>
                <a:gd name="T7" fmla="*/ 84 h 1666"/>
                <a:gd name="T8" fmla="*/ 60 w 919"/>
                <a:gd name="T9" fmla="*/ 86 h 1666"/>
                <a:gd name="T10" fmla="*/ 89 w 919"/>
                <a:gd name="T11" fmla="*/ 126 h 1666"/>
                <a:gd name="T12" fmla="*/ 113 w 919"/>
                <a:gd name="T13" fmla="*/ 145 h 1666"/>
                <a:gd name="T14" fmla="*/ 127 w 919"/>
                <a:gd name="T15" fmla="*/ 163 h 1666"/>
                <a:gd name="T16" fmla="*/ 215 w 919"/>
                <a:gd name="T17" fmla="*/ 156 h 1666"/>
                <a:gd name="T18" fmla="*/ 230 w 919"/>
                <a:gd name="T19" fmla="*/ 178 h 1666"/>
                <a:gd name="T20" fmla="*/ 225 w 919"/>
                <a:gd name="T21" fmla="*/ 184 h 1666"/>
                <a:gd name="T22" fmla="*/ 225 w 919"/>
                <a:gd name="T23" fmla="*/ 193 h 1666"/>
                <a:gd name="T24" fmla="*/ 230 w 919"/>
                <a:gd name="T25" fmla="*/ 197 h 1666"/>
                <a:gd name="T26" fmla="*/ 227 w 919"/>
                <a:gd name="T27" fmla="*/ 209 h 1666"/>
                <a:gd name="T28" fmla="*/ 179 w 919"/>
                <a:gd name="T29" fmla="*/ 241 h 1666"/>
                <a:gd name="T30" fmla="*/ 197 w 919"/>
                <a:gd name="T31" fmla="*/ 278 h 1666"/>
                <a:gd name="T32" fmla="*/ 205 w 919"/>
                <a:gd name="T33" fmla="*/ 298 h 1666"/>
                <a:gd name="T34" fmla="*/ 230 w 919"/>
                <a:gd name="T35" fmla="*/ 323 h 1666"/>
                <a:gd name="T36" fmla="*/ 208 w 919"/>
                <a:gd name="T37" fmla="*/ 336 h 1666"/>
                <a:gd name="T38" fmla="*/ 169 w 919"/>
                <a:gd name="T39" fmla="*/ 373 h 1666"/>
                <a:gd name="T40" fmla="*/ 76 w 919"/>
                <a:gd name="T41" fmla="*/ 384 h 1666"/>
                <a:gd name="T42" fmla="*/ 47 w 919"/>
                <a:gd name="T43" fmla="*/ 417 h 1666"/>
                <a:gd name="T44" fmla="*/ 14 w 919"/>
                <a:gd name="T45" fmla="*/ 373 h 1666"/>
                <a:gd name="T46" fmla="*/ 0 w 919"/>
                <a:gd name="T47" fmla="*/ 325 h 1666"/>
                <a:gd name="T48" fmla="*/ 9 w 919"/>
                <a:gd name="T49" fmla="*/ 285 h 1666"/>
                <a:gd name="T50" fmla="*/ 19 w 919"/>
                <a:gd name="T51" fmla="*/ 278 h 1666"/>
                <a:gd name="T52" fmla="*/ 26 w 919"/>
                <a:gd name="T53" fmla="*/ 265 h 1666"/>
                <a:gd name="T54" fmla="*/ 22 w 919"/>
                <a:gd name="T55" fmla="*/ 250 h 1666"/>
                <a:gd name="T56" fmla="*/ 25 w 919"/>
                <a:gd name="T57" fmla="*/ 221 h 1666"/>
                <a:gd name="T58" fmla="*/ 25 w 919"/>
                <a:gd name="T59" fmla="*/ 175 h 1666"/>
                <a:gd name="T60" fmla="*/ 9 w 919"/>
                <a:gd name="T61" fmla="*/ 108 h 1666"/>
                <a:gd name="T62" fmla="*/ 8 w 919"/>
                <a:gd name="T63" fmla="*/ 74 h 1666"/>
                <a:gd name="T64" fmla="*/ 7 w 919"/>
                <a:gd name="T65" fmla="*/ 48 h 1666"/>
                <a:gd name="T66" fmla="*/ 14 w 919"/>
                <a:gd name="T67" fmla="*/ 15 h 1666"/>
                <a:gd name="T68" fmla="*/ 23 w 919"/>
                <a:gd name="T69" fmla="*/ 0 h 166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19" h="1666">
                  <a:moveTo>
                    <a:pt x="92" y="0"/>
                  </a:moveTo>
                  <a:lnTo>
                    <a:pt x="72" y="174"/>
                  </a:lnTo>
                  <a:lnTo>
                    <a:pt x="102" y="279"/>
                  </a:lnTo>
                  <a:lnTo>
                    <a:pt x="189" y="336"/>
                  </a:lnTo>
                  <a:lnTo>
                    <a:pt x="237" y="341"/>
                  </a:lnTo>
                  <a:lnTo>
                    <a:pt x="353" y="502"/>
                  </a:lnTo>
                  <a:lnTo>
                    <a:pt x="450" y="578"/>
                  </a:lnTo>
                  <a:lnTo>
                    <a:pt x="507" y="652"/>
                  </a:lnTo>
                  <a:lnTo>
                    <a:pt x="857" y="621"/>
                  </a:lnTo>
                  <a:lnTo>
                    <a:pt x="919" y="712"/>
                  </a:lnTo>
                  <a:lnTo>
                    <a:pt x="898" y="733"/>
                  </a:lnTo>
                  <a:lnTo>
                    <a:pt x="898" y="770"/>
                  </a:lnTo>
                  <a:lnTo>
                    <a:pt x="919" y="785"/>
                  </a:lnTo>
                  <a:lnTo>
                    <a:pt x="905" y="836"/>
                  </a:lnTo>
                  <a:lnTo>
                    <a:pt x="713" y="964"/>
                  </a:lnTo>
                  <a:lnTo>
                    <a:pt x="785" y="1112"/>
                  </a:lnTo>
                  <a:lnTo>
                    <a:pt x="817" y="1192"/>
                  </a:lnTo>
                  <a:lnTo>
                    <a:pt x="919" y="1290"/>
                  </a:lnTo>
                  <a:lnTo>
                    <a:pt x="832" y="1342"/>
                  </a:lnTo>
                  <a:lnTo>
                    <a:pt x="676" y="1491"/>
                  </a:lnTo>
                  <a:lnTo>
                    <a:pt x="303" y="1533"/>
                  </a:lnTo>
                  <a:lnTo>
                    <a:pt x="185" y="1666"/>
                  </a:lnTo>
                  <a:lnTo>
                    <a:pt x="56" y="1491"/>
                  </a:lnTo>
                  <a:lnTo>
                    <a:pt x="0" y="1300"/>
                  </a:lnTo>
                  <a:lnTo>
                    <a:pt x="35" y="1137"/>
                  </a:lnTo>
                  <a:lnTo>
                    <a:pt x="76" y="1112"/>
                  </a:lnTo>
                  <a:lnTo>
                    <a:pt x="102" y="1060"/>
                  </a:lnTo>
                  <a:lnTo>
                    <a:pt x="86" y="999"/>
                  </a:lnTo>
                  <a:lnTo>
                    <a:pt x="98" y="882"/>
                  </a:lnTo>
                  <a:lnTo>
                    <a:pt x="98" y="698"/>
                  </a:lnTo>
                  <a:lnTo>
                    <a:pt x="35" y="429"/>
                  </a:lnTo>
                  <a:lnTo>
                    <a:pt x="31" y="294"/>
                  </a:lnTo>
                  <a:lnTo>
                    <a:pt x="26" y="190"/>
                  </a:lnTo>
                  <a:lnTo>
                    <a:pt x="56" y="57"/>
                  </a:lnTo>
                  <a:lnTo>
                    <a:pt x="92" y="0"/>
                  </a:lnTo>
                  <a:close/>
                </a:path>
              </a:pathLst>
            </a:custGeom>
            <a:solidFill>
              <a:srgbClr val="004200"/>
            </a:solidFill>
            <a:ln w="1588">
              <a:solidFill>
                <a:srgbClr val="004200"/>
              </a:solidFill>
              <a:prstDash val="solid"/>
              <a:round/>
              <a:headEnd/>
              <a:tailEnd/>
            </a:ln>
          </p:spPr>
          <p:txBody>
            <a:bodyPr/>
            <a:lstStyle/>
            <a:p>
              <a:endParaRPr lang="en-US" dirty="0"/>
            </a:p>
          </p:txBody>
        </p:sp>
        <p:sp>
          <p:nvSpPr>
            <p:cNvPr id="30773" name="Freeform 12"/>
            <p:cNvSpPr>
              <a:spLocks/>
            </p:cNvSpPr>
            <p:nvPr/>
          </p:nvSpPr>
          <p:spPr bwMode="auto">
            <a:xfrm>
              <a:off x="4583" y="3846"/>
              <a:ext cx="93" cy="62"/>
            </a:xfrm>
            <a:custGeom>
              <a:avLst/>
              <a:gdLst>
                <a:gd name="T0" fmla="*/ 12 w 185"/>
                <a:gd name="T1" fmla="*/ 31 h 123"/>
                <a:gd name="T2" fmla="*/ 27 w 185"/>
                <a:gd name="T3" fmla="*/ 18 h 123"/>
                <a:gd name="T4" fmla="*/ 47 w 185"/>
                <a:gd name="T5" fmla="*/ 8 h 123"/>
                <a:gd name="T6" fmla="*/ 41 w 185"/>
                <a:gd name="T7" fmla="*/ 0 h 123"/>
                <a:gd name="T8" fmla="*/ 13 w 185"/>
                <a:gd name="T9" fmla="*/ 10 h 123"/>
                <a:gd name="T10" fmla="*/ 0 w 185"/>
                <a:gd name="T11" fmla="*/ 30 h 123"/>
                <a:gd name="T12" fmla="*/ 12 w 185"/>
                <a:gd name="T13" fmla="*/ 31 h 1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5" h="123">
                  <a:moveTo>
                    <a:pt x="46" y="123"/>
                  </a:moveTo>
                  <a:lnTo>
                    <a:pt x="108" y="72"/>
                  </a:lnTo>
                  <a:lnTo>
                    <a:pt x="185" y="31"/>
                  </a:lnTo>
                  <a:lnTo>
                    <a:pt x="164" y="0"/>
                  </a:lnTo>
                  <a:lnTo>
                    <a:pt x="51" y="40"/>
                  </a:lnTo>
                  <a:lnTo>
                    <a:pt x="0" y="118"/>
                  </a:lnTo>
                  <a:lnTo>
                    <a:pt x="46" y="123"/>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4" name="Freeform 13"/>
            <p:cNvSpPr>
              <a:spLocks/>
            </p:cNvSpPr>
            <p:nvPr/>
          </p:nvSpPr>
          <p:spPr bwMode="auto">
            <a:xfrm>
              <a:off x="4480" y="3522"/>
              <a:ext cx="111" cy="38"/>
            </a:xfrm>
            <a:custGeom>
              <a:avLst/>
              <a:gdLst>
                <a:gd name="T0" fmla="*/ 10 w 220"/>
                <a:gd name="T1" fmla="*/ 4 h 76"/>
                <a:gd name="T2" fmla="*/ 0 w 220"/>
                <a:gd name="T3" fmla="*/ 19 h 76"/>
                <a:gd name="T4" fmla="*/ 55 w 220"/>
                <a:gd name="T5" fmla="*/ 19 h 76"/>
                <a:gd name="T6" fmla="*/ 56 w 220"/>
                <a:gd name="T7" fmla="*/ 0 h 76"/>
                <a:gd name="T8" fmla="*/ 10 w 220"/>
                <a:gd name="T9" fmla="*/ 4 h 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0" h="76">
                  <a:moveTo>
                    <a:pt x="39" y="16"/>
                  </a:moveTo>
                  <a:lnTo>
                    <a:pt x="0" y="76"/>
                  </a:lnTo>
                  <a:lnTo>
                    <a:pt x="216" y="76"/>
                  </a:lnTo>
                  <a:lnTo>
                    <a:pt x="220" y="0"/>
                  </a:lnTo>
                  <a:lnTo>
                    <a:pt x="39" y="16"/>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5" name="Freeform 14"/>
            <p:cNvSpPr>
              <a:spLocks/>
            </p:cNvSpPr>
            <p:nvPr/>
          </p:nvSpPr>
          <p:spPr bwMode="auto">
            <a:xfrm>
              <a:off x="4534" y="3207"/>
              <a:ext cx="85" cy="165"/>
            </a:xfrm>
            <a:custGeom>
              <a:avLst/>
              <a:gdLst>
                <a:gd name="T0" fmla="*/ 0 w 171"/>
                <a:gd name="T1" fmla="*/ 21 h 330"/>
                <a:gd name="T2" fmla="*/ 8 w 171"/>
                <a:gd name="T3" fmla="*/ 26 h 330"/>
                <a:gd name="T4" fmla="*/ 21 w 171"/>
                <a:gd name="T5" fmla="*/ 12 h 330"/>
                <a:gd name="T6" fmla="*/ 25 w 171"/>
                <a:gd name="T7" fmla="*/ 21 h 330"/>
                <a:gd name="T8" fmla="*/ 0 w 171"/>
                <a:gd name="T9" fmla="*/ 51 h 330"/>
                <a:gd name="T10" fmla="*/ 10 w 171"/>
                <a:gd name="T11" fmla="*/ 79 h 330"/>
                <a:gd name="T12" fmla="*/ 23 w 171"/>
                <a:gd name="T13" fmla="*/ 83 h 330"/>
                <a:gd name="T14" fmla="*/ 32 w 171"/>
                <a:gd name="T15" fmla="*/ 69 h 330"/>
                <a:gd name="T16" fmla="*/ 8 w 171"/>
                <a:gd name="T17" fmla="*/ 61 h 330"/>
                <a:gd name="T18" fmla="*/ 36 w 171"/>
                <a:gd name="T19" fmla="*/ 35 h 330"/>
                <a:gd name="T20" fmla="*/ 42 w 171"/>
                <a:gd name="T21" fmla="*/ 21 h 330"/>
                <a:gd name="T22" fmla="*/ 39 w 171"/>
                <a:gd name="T23" fmla="*/ 9 h 330"/>
                <a:gd name="T24" fmla="*/ 22 w 171"/>
                <a:gd name="T25" fmla="*/ 0 h 330"/>
                <a:gd name="T26" fmla="*/ 1 w 171"/>
                <a:gd name="T27" fmla="*/ 8 h 330"/>
                <a:gd name="T28" fmla="*/ 0 w 171"/>
                <a:gd name="T29" fmla="*/ 21 h 3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1" h="330">
                  <a:moveTo>
                    <a:pt x="0" y="81"/>
                  </a:moveTo>
                  <a:lnTo>
                    <a:pt x="32" y="102"/>
                  </a:lnTo>
                  <a:lnTo>
                    <a:pt x="84" y="47"/>
                  </a:lnTo>
                  <a:lnTo>
                    <a:pt x="100" y="81"/>
                  </a:lnTo>
                  <a:lnTo>
                    <a:pt x="0" y="201"/>
                  </a:lnTo>
                  <a:lnTo>
                    <a:pt x="41" y="313"/>
                  </a:lnTo>
                  <a:lnTo>
                    <a:pt x="95" y="330"/>
                  </a:lnTo>
                  <a:lnTo>
                    <a:pt x="130" y="273"/>
                  </a:lnTo>
                  <a:lnTo>
                    <a:pt x="32" y="242"/>
                  </a:lnTo>
                  <a:lnTo>
                    <a:pt x="146" y="138"/>
                  </a:lnTo>
                  <a:lnTo>
                    <a:pt x="171" y="81"/>
                  </a:lnTo>
                  <a:lnTo>
                    <a:pt x="156" y="35"/>
                  </a:lnTo>
                  <a:lnTo>
                    <a:pt x="89" y="0"/>
                  </a:lnTo>
                  <a:lnTo>
                    <a:pt x="5" y="30"/>
                  </a:lnTo>
                  <a:lnTo>
                    <a:pt x="0" y="81"/>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6" name="Freeform 15"/>
            <p:cNvSpPr>
              <a:spLocks/>
            </p:cNvSpPr>
            <p:nvPr/>
          </p:nvSpPr>
          <p:spPr bwMode="auto">
            <a:xfrm>
              <a:off x="4541" y="3007"/>
              <a:ext cx="135" cy="192"/>
            </a:xfrm>
            <a:custGeom>
              <a:avLst/>
              <a:gdLst>
                <a:gd name="T0" fmla="*/ 0 w 269"/>
                <a:gd name="T1" fmla="*/ 6 h 383"/>
                <a:gd name="T2" fmla="*/ 5 w 269"/>
                <a:gd name="T3" fmla="*/ 16 h 383"/>
                <a:gd name="T4" fmla="*/ 21 w 269"/>
                <a:gd name="T5" fmla="*/ 26 h 383"/>
                <a:gd name="T6" fmla="*/ 34 w 269"/>
                <a:gd name="T7" fmla="*/ 53 h 383"/>
                <a:gd name="T8" fmla="*/ 61 w 269"/>
                <a:gd name="T9" fmla="*/ 76 h 383"/>
                <a:gd name="T10" fmla="*/ 62 w 269"/>
                <a:gd name="T11" fmla="*/ 96 h 383"/>
                <a:gd name="T12" fmla="*/ 68 w 269"/>
                <a:gd name="T13" fmla="*/ 72 h 383"/>
                <a:gd name="T14" fmla="*/ 54 w 269"/>
                <a:gd name="T15" fmla="*/ 48 h 383"/>
                <a:gd name="T16" fmla="*/ 25 w 269"/>
                <a:gd name="T17" fmla="*/ 14 h 383"/>
                <a:gd name="T18" fmla="*/ 11 w 269"/>
                <a:gd name="T19" fmla="*/ 6 h 383"/>
                <a:gd name="T20" fmla="*/ 4 w 269"/>
                <a:gd name="T21" fmla="*/ 0 h 383"/>
                <a:gd name="T22" fmla="*/ 0 w 269"/>
                <a:gd name="T23" fmla="*/ 6 h 3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9" h="383">
                  <a:moveTo>
                    <a:pt x="0" y="21"/>
                  </a:moveTo>
                  <a:lnTo>
                    <a:pt x="19" y="62"/>
                  </a:lnTo>
                  <a:lnTo>
                    <a:pt x="84" y="103"/>
                  </a:lnTo>
                  <a:lnTo>
                    <a:pt x="135" y="210"/>
                  </a:lnTo>
                  <a:lnTo>
                    <a:pt x="243" y="301"/>
                  </a:lnTo>
                  <a:lnTo>
                    <a:pt x="248" y="383"/>
                  </a:lnTo>
                  <a:lnTo>
                    <a:pt x="269" y="287"/>
                  </a:lnTo>
                  <a:lnTo>
                    <a:pt x="216" y="189"/>
                  </a:lnTo>
                  <a:lnTo>
                    <a:pt x="98" y="53"/>
                  </a:lnTo>
                  <a:lnTo>
                    <a:pt x="42" y="21"/>
                  </a:lnTo>
                  <a:lnTo>
                    <a:pt x="16" y="0"/>
                  </a:lnTo>
                  <a:lnTo>
                    <a:pt x="0" y="21"/>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7" name="Freeform 16"/>
            <p:cNvSpPr>
              <a:spLocks/>
            </p:cNvSpPr>
            <p:nvPr/>
          </p:nvSpPr>
          <p:spPr bwMode="auto">
            <a:xfrm>
              <a:off x="4231" y="3207"/>
              <a:ext cx="117" cy="203"/>
            </a:xfrm>
            <a:custGeom>
              <a:avLst/>
              <a:gdLst>
                <a:gd name="T0" fmla="*/ 7 w 232"/>
                <a:gd name="T1" fmla="*/ 9 h 406"/>
                <a:gd name="T2" fmla="*/ 0 w 232"/>
                <a:gd name="T3" fmla="*/ 48 h 406"/>
                <a:gd name="T4" fmla="*/ 13 w 232"/>
                <a:gd name="T5" fmla="*/ 84 h 406"/>
                <a:gd name="T6" fmla="*/ 47 w 232"/>
                <a:gd name="T7" fmla="*/ 102 h 406"/>
                <a:gd name="T8" fmla="*/ 59 w 232"/>
                <a:gd name="T9" fmla="*/ 102 h 406"/>
                <a:gd name="T10" fmla="*/ 49 w 232"/>
                <a:gd name="T11" fmla="*/ 83 h 406"/>
                <a:gd name="T12" fmla="*/ 34 w 232"/>
                <a:gd name="T13" fmla="*/ 84 h 406"/>
                <a:gd name="T14" fmla="*/ 14 w 232"/>
                <a:gd name="T15" fmla="*/ 70 h 406"/>
                <a:gd name="T16" fmla="*/ 6 w 232"/>
                <a:gd name="T17" fmla="*/ 45 h 406"/>
                <a:gd name="T18" fmla="*/ 12 w 232"/>
                <a:gd name="T19" fmla="*/ 0 h 406"/>
                <a:gd name="T20" fmla="*/ 7 w 232"/>
                <a:gd name="T21" fmla="*/ 9 h 40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2" h="406">
                  <a:moveTo>
                    <a:pt x="25" y="35"/>
                  </a:moveTo>
                  <a:lnTo>
                    <a:pt x="0" y="189"/>
                  </a:lnTo>
                  <a:lnTo>
                    <a:pt x="51" y="335"/>
                  </a:lnTo>
                  <a:lnTo>
                    <a:pt x="186" y="406"/>
                  </a:lnTo>
                  <a:lnTo>
                    <a:pt x="232" y="406"/>
                  </a:lnTo>
                  <a:lnTo>
                    <a:pt x="192" y="330"/>
                  </a:lnTo>
                  <a:lnTo>
                    <a:pt x="134" y="335"/>
                  </a:lnTo>
                  <a:lnTo>
                    <a:pt x="56" y="277"/>
                  </a:lnTo>
                  <a:lnTo>
                    <a:pt x="21" y="179"/>
                  </a:lnTo>
                  <a:lnTo>
                    <a:pt x="47" y="0"/>
                  </a:lnTo>
                  <a:lnTo>
                    <a:pt x="25" y="35"/>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8" name="Freeform 17"/>
            <p:cNvSpPr>
              <a:spLocks/>
            </p:cNvSpPr>
            <p:nvPr/>
          </p:nvSpPr>
          <p:spPr bwMode="auto">
            <a:xfrm>
              <a:off x="4231" y="3439"/>
              <a:ext cx="44" cy="217"/>
            </a:xfrm>
            <a:custGeom>
              <a:avLst/>
              <a:gdLst>
                <a:gd name="T0" fmla="*/ 3 w 88"/>
                <a:gd name="T1" fmla="*/ 0 h 433"/>
                <a:gd name="T2" fmla="*/ 15 w 88"/>
                <a:gd name="T3" fmla="*/ 11 h 433"/>
                <a:gd name="T4" fmla="*/ 17 w 88"/>
                <a:gd name="T5" fmla="*/ 48 h 433"/>
                <a:gd name="T6" fmla="*/ 22 w 88"/>
                <a:gd name="T7" fmla="*/ 107 h 433"/>
                <a:gd name="T8" fmla="*/ 9 w 88"/>
                <a:gd name="T9" fmla="*/ 109 h 433"/>
                <a:gd name="T10" fmla="*/ 11 w 88"/>
                <a:gd name="T11" fmla="*/ 87 h 433"/>
                <a:gd name="T12" fmla="*/ 6 w 88"/>
                <a:gd name="T13" fmla="*/ 55 h 433"/>
                <a:gd name="T14" fmla="*/ 0 w 88"/>
                <a:gd name="T15" fmla="*/ 27 h 433"/>
                <a:gd name="T16" fmla="*/ 0 w 88"/>
                <a:gd name="T17" fmla="*/ 11 h 433"/>
                <a:gd name="T18" fmla="*/ 3 w 88"/>
                <a:gd name="T19" fmla="*/ 0 h 4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8" h="433">
                  <a:moveTo>
                    <a:pt x="10" y="0"/>
                  </a:moveTo>
                  <a:lnTo>
                    <a:pt x="60" y="42"/>
                  </a:lnTo>
                  <a:lnTo>
                    <a:pt x="67" y="191"/>
                  </a:lnTo>
                  <a:lnTo>
                    <a:pt x="88" y="426"/>
                  </a:lnTo>
                  <a:lnTo>
                    <a:pt x="35" y="433"/>
                  </a:lnTo>
                  <a:lnTo>
                    <a:pt x="41" y="345"/>
                  </a:lnTo>
                  <a:lnTo>
                    <a:pt x="21" y="217"/>
                  </a:lnTo>
                  <a:lnTo>
                    <a:pt x="0" y="108"/>
                  </a:lnTo>
                  <a:lnTo>
                    <a:pt x="0" y="42"/>
                  </a:lnTo>
                  <a:lnTo>
                    <a:pt x="10" y="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9" name="Freeform 18"/>
            <p:cNvSpPr>
              <a:spLocks/>
            </p:cNvSpPr>
            <p:nvPr/>
          </p:nvSpPr>
          <p:spPr bwMode="auto">
            <a:xfrm>
              <a:off x="4249" y="3704"/>
              <a:ext cx="285" cy="45"/>
            </a:xfrm>
            <a:custGeom>
              <a:avLst/>
              <a:gdLst>
                <a:gd name="T0" fmla="*/ 3 w 569"/>
                <a:gd name="T1" fmla="*/ 9 h 91"/>
                <a:gd name="T2" fmla="*/ 22 w 569"/>
                <a:gd name="T3" fmla="*/ 0 h 91"/>
                <a:gd name="T4" fmla="*/ 73 w 569"/>
                <a:gd name="T5" fmla="*/ 4 h 91"/>
                <a:gd name="T6" fmla="*/ 113 w 569"/>
                <a:gd name="T7" fmla="*/ 8 h 91"/>
                <a:gd name="T8" fmla="*/ 143 w 569"/>
                <a:gd name="T9" fmla="*/ 8 h 91"/>
                <a:gd name="T10" fmla="*/ 143 w 569"/>
                <a:gd name="T11" fmla="*/ 16 h 91"/>
                <a:gd name="T12" fmla="*/ 113 w 569"/>
                <a:gd name="T13" fmla="*/ 20 h 91"/>
                <a:gd name="T14" fmla="*/ 71 w 569"/>
                <a:gd name="T15" fmla="*/ 20 h 91"/>
                <a:gd name="T16" fmla="*/ 36 w 569"/>
                <a:gd name="T17" fmla="*/ 17 h 91"/>
                <a:gd name="T18" fmla="*/ 0 w 569"/>
                <a:gd name="T19" fmla="*/ 22 h 91"/>
                <a:gd name="T20" fmla="*/ 3 w 569"/>
                <a:gd name="T21" fmla="*/ 9 h 9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69" h="91">
                  <a:moveTo>
                    <a:pt x="12" y="37"/>
                  </a:moveTo>
                  <a:lnTo>
                    <a:pt x="88" y="0"/>
                  </a:lnTo>
                  <a:lnTo>
                    <a:pt x="292" y="16"/>
                  </a:lnTo>
                  <a:lnTo>
                    <a:pt x="452" y="32"/>
                  </a:lnTo>
                  <a:lnTo>
                    <a:pt x="569" y="32"/>
                  </a:lnTo>
                  <a:lnTo>
                    <a:pt x="569" y="67"/>
                  </a:lnTo>
                  <a:lnTo>
                    <a:pt x="452" y="82"/>
                  </a:lnTo>
                  <a:lnTo>
                    <a:pt x="281" y="82"/>
                  </a:lnTo>
                  <a:lnTo>
                    <a:pt x="141" y="71"/>
                  </a:lnTo>
                  <a:lnTo>
                    <a:pt x="0" y="91"/>
                  </a:lnTo>
                  <a:lnTo>
                    <a:pt x="12" y="37"/>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80" name="Freeform 19"/>
            <p:cNvSpPr>
              <a:spLocks/>
            </p:cNvSpPr>
            <p:nvPr/>
          </p:nvSpPr>
          <p:spPr bwMode="auto">
            <a:xfrm>
              <a:off x="4565" y="3619"/>
              <a:ext cx="106" cy="60"/>
            </a:xfrm>
            <a:custGeom>
              <a:avLst/>
              <a:gdLst>
                <a:gd name="T0" fmla="*/ 47 w 212"/>
                <a:gd name="T1" fmla="*/ 0 h 118"/>
                <a:gd name="T2" fmla="*/ 0 w 212"/>
                <a:gd name="T3" fmla="*/ 21 h 118"/>
                <a:gd name="T4" fmla="*/ 0 w 212"/>
                <a:gd name="T5" fmla="*/ 31 h 118"/>
                <a:gd name="T6" fmla="*/ 16 w 212"/>
                <a:gd name="T7" fmla="*/ 26 h 118"/>
                <a:gd name="T8" fmla="*/ 53 w 212"/>
                <a:gd name="T9" fmla="*/ 10 h 118"/>
                <a:gd name="T10" fmla="*/ 53 w 212"/>
                <a:gd name="T11" fmla="*/ 7 h 118"/>
                <a:gd name="T12" fmla="*/ 47 w 212"/>
                <a:gd name="T13" fmla="*/ 0 h 1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2" h="118">
                  <a:moveTo>
                    <a:pt x="187" y="0"/>
                  </a:moveTo>
                  <a:lnTo>
                    <a:pt x="0" y="83"/>
                  </a:lnTo>
                  <a:lnTo>
                    <a:pt x="0" y="118"/>
                  </a:lnTo>
                  <a:lnTo>
                    <a:pt x="62" y="102"/>
                  </a:lnTo>
                  <a:lnTo>
                    <a:pt x="212" y="40"/>
                  </a:lnTo>
                  <a:lnTo>
                    <a:pt x="212" y="26"/>
                  </a:lnTo>
                  <a:lnTo>
                    <a:pt x="187" y="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81" name="Freeform 20"/>
            <p:cNvSpPr>
              <a:spLocks/>
            </p:cNvSpPr>
            <p:nvPr/>
          </p:nvSpPr>
          <p:spPr bwMode="auto">
            <a:xfrm>
              <a:off x="4298" y="3913"/>
              <a:ext cx="251" cy="154"/>
            </a:xfrm>
            <a:custGeom>
              <a:avLst/>
              <a:gdLst>
                <a:gd name="T0" fmla="*/ 0 w 502"/>
                <a:gd name="T1" fmla="*/ 68 h 306"/>
                <a:gd name="T2" fmla="*/ 0 w 502"/>
                <a:gd name="T3" fmla="*/ 52 h 306"/>
                <a:gd name="T4" fmla="*/ 23 w 502"/>
                <a:gd name="T5" fmla="*/ 7 h 306"/>
                <a:gd name="T6" fmla="*/ 63 w 502"/>
                <a:gd name="T7" fmla="*/ 9 h 306"/>
                <a:gd name="T8" fmla="*/ 100 w 502"/>
                <a:gd name="T9" fmla="*/ 0 h 306"/>
                <a:gd name="T10" fmla="*/ 118 w 502"/>
                <a:gd name="T11" fmla="*/ 6 h 306"/>
                <a:gd name="T12" fmla="*/ 126 w 502"/>
                <a:gd name="T13" fmla="*/ 21 h 306"/>
                <a:gd name="T14" fmla="*/ 106 w 502"/>
                <a:gd name="T15" fmla="*/ 18 h 306"/>
                <a:gd name="T16" fmla="*/ 62 w 502"/>
                <a:gd name="T17" fmla="*/ 35 h 306"/>
                <a:gd name="T18" fmla="*/ 34 w 502"/>
                <a:gd name="T19" fmla="*/ 37 h 306"/>
                <a:gd name="T20" fmla="*/ 11 w 502"/>
                <a:gd name="T21" fmla="*/ 78 h 306"/>
                <a:gd name="T22" fmla="*/ 0 w 502"/>
                <a:gd name="T23" fmla="*/ 68 h 30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2" h="306">
                  <a:moveTo>
                    <a:pt x="0" y="270"/>
                  </a:moveTo>
                  <a:lnTo>
                    <a:pt x="0" y="206"/>
                  </a:lnTo>
                  <a:lnTo>
                    <a:pt x="92" y="26"/>
                  </a:lnTo>
                  <a:lnTo>
                    <a:pt x="249" y="35"/>
                  </a:lnTo>
                  <a:lnTo>
                    <a:pt x="399" y="0"/>
                  </a:lnTo>
                  <a:lnTo>
                    <a:pt x="470" y="21"/>
                  </a:lnTo>
                  <a:lnTo>
                    <a:pt x="502" y="83"/>
                  </a:lnTo>
                  <a:lnTo>
                    <a:pt x="424" y="72"/>
                  </a:lnTo>
                  <a:lnTo>
                    <a:pt x="245" y="139"/>
                  </a:lnTo>
                  <a:lnTo>
                    <a:pt x="135" y="145"/>
                  </a:lnTo>
                  <a:lnTo>
                    <a:pt x="42" y="306"/>
                  </a:lnTo>
                  <a:lnTo>
                    <a:pt x="0" y="27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82" name="Freeform 21"/>
            <p:cNvSpPr>
              <a:spLocks/>
            </p:cNvSpPr>
            <p:nvPr/>
          </p:nvSpPr>
          <p:spPr bwMode="auto">
            <a:xfrm>
              <a:off x="4880" y="3148"/>
              <a:ext cx="176" cy="597"/>
            </a:xfrm>
            <a:custGeom>
              <a:avLst/>
              <a:gdLst>
                <a:gd name="T0" fmla="*/ 8 w 351"/>
                <a:gd name="T1" fmla="*/ 0 h 1193"/>
                <a:gd name="T2" fmla="*/ 2 w 351"/>
                <a:gd name="T3" fmla="*/ 30 h 1193"/>
                <a:gd name="T4" fmla="*/ 0 w 351"/>
                <a:gd name="T5" fmla="*/ 65 h 1193"/>
                <a:gd name="T6" fmla="*/ 4 w 351"/>
                <a:gd name="T7" fmla="*/ 97 h 1193"/>
                <a:gd name="T8" fmla="*/ 10 w 351"/>
                <a:gd name="T9" fmla="*/ 130 h 1193"/>
                <a:gd name="T10" fmla="*/ 15 w 351"/>
                <a:gd name="T11" fmla="*/ 169 h 1193"/>
                <a:gd name="T12" fmla="*/ 17 w 351"/>
                <a:gd name="T13" fmla="*/ 189 h 1193"/>
                <a:gd name="T14" fmla="*/ 15 w 351"/>
                <a:gd name="T15" fmla="*/ 211 h 1193"/>
                <a:gd name="T16" fmla="*/ 17 w 351"/>
                <a:gd name="T17" fmla="*/ 240 h 1193"/>
                <a:gd name="T18" fmla="*/ 19 w 351"/>
                <a:gd name="T19" fmla="*/ 269 h 1193"/>
                <a:gd name="T20" fmla="*/ 25 w 351"/>
                <a:gd name="T21" fmla="*/ 293 h 1193"/>
                <a:gd name="T22" fmla="*/ 58 w 351"/>
                <a:gd name="T23" fmla="*/ 299 h 1193"/>
                <a:gd name="T24" fmla="*/ 67 w 351"/>
                <a:gd name="T25" fmla="*/ 257 h 1193"/>
                <a:gd name="T26" fmla="*/ 67 w 351"/>
                <a:gd name="T27" fmla="*/ 241 h 1193"/>
                <a:gd name="T28" fmla="*/ 65 w 351"/>
                <a:gd name="T29" fmla="*/ 226 h 1193"/>
                <a:gd name="T30" fmla="*/ 61 w 351"/>
                <a:gd name="T31" fmla="*/ 207 h 1193"/>
                <a:gd name="T32" fmla="*/ 66 w 351"/>
                <a:gd name="T33" fmla="*/ 185 h 1193"/>
                <a:gd name="T34" fmla="*/ 68 w 351"/>
                <a:gd name="T35" fmla="*/ 166 h 1193"/>
                <a:gd name="T36" fmla="*/ 68 w 351"/>
                <a:gd name="T37" fmla="*/ 142 h 1193"/>
                <a:gd name="T38" fmla="*/ 76 w 351"/>
                <a:gd name="T39" fmla="*/ 118 h 1193"/>
                <a:gd name="T40" fmla="*/ 83 w 351"/>
                <a:gd name="T41" fmla="*/ 86 h 1193"/>
                <a:gd name="T42" fmla="*/ 87 w 351"/>
                <a:gd name="T43" fmla="*/ 52 h 1193"/>
                <a:gd name="T44" fmla="*/ 88 w 351"/>
                <a:gd name="T45" fmla="*/ 12 h 1193"/>
                <a:gd name="T46" fmla="*/ 8 w 351"/>
                <a:gd name="T47" fmla="*/ 0 h 11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1" h="1193">
                  <a:moveTo>
                    <a:pt x="31" y="0"/>
                  </a:moveTo>
                  <a:lnTo>
                    <a:pt x="6" y="117"/>
                  </a:lnTo>
                  <a:lnTo>
                    <a:pt x="0" y="259"/>
                  </a:lnTo>
                  <a:lnTo>
                    <a:pt x="16" y="388"/>
                  </a:lnTo>
                  <a:lnTo>
                    <a:pt x="40" y="519"/>
                  </a:lnTo>
                  <a:lnTo>
                    <a:pt x="60" y="675"/>
                  </a:lnTo>
                  <a:lnTo>
                    <a:pt x="65" y="753"/>
                  </a:lnTo>
                  <a:lnTo>
                    <a:pt x="60" y="843"/>
                  </a:lnTo>
                  <a:lnTo>
                    <a:pt x="65" y="960"/>
                  </a:lnTo>
                  <a:lnTo>
                    <a:pt x="74" y="1073"/>
                  </a:lnTo>
                  <a:lnTo>
                    <a:pt x="99" y="1169"/>
                  </a:lnTo>
                  <a:lnTo>
                    <a:pt x="232" y="1193"/>
                  </a:lnTo>
                  <a:lnTo>
                    <a:pt x="268" y="1028"/>
                  </a:lnTo>
                  <a:lnTo>
                    <a:pt x="268" y="964"/>
                  </a:lnTo>
                  <a:lnTo>
                    <a:pt x="258" y="901"/>
                  </a:lnTo>
                  <a:lnTo>
                    <a:pt x="242" y="827"/>
                  </a:lnTo>
                  <a:lnTo>
                    <a:pt x="263" y="739"/>
                  </a:lnTo>
                  <a:lnTo>
                    <a:pt x="272" y="664"/>
                  </a:lnTo>
                  <a:lnTo>
                    <a:pt x="272" y="567"/>
                  </a:lnTo>
                  <a:lnTo>
                    <a:pt x="304" y="472"/>
                  </a:lnTo>
                  <a:lnTo>
                    <a:pt x="331" y="344"/>
                  </a:lnTo>
                  <a:lnTo>
                    <a:pt x="347" y="206"/>
                  </a:lnTo>
                  <a:lnTo>
                    <a:pt x="351" y="48"/>
                  </a:lnTo>
                  <a:lnTo>
                    <a:pt x="31" y="0"/>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83" name="Freeform 22"/>
            <p:cNvSpPr>
              <a:spLocks/>
            </p:cNvSpPr>
            <p:nvPr/>
          </p:nvSpPr>
          <p:spPr bwMode="auto">
            <a:xfrm>
              <a:off x="5079" y="3109"/>
              <a:ext cx="198" cy="627"/>
            </a:xfrm>
            <a:custGeom>
              <a:avLst/>
              <a:gdLst>
                <a:gd name="T0" fmla="*/ 0 w 398"/>
                <a:gd name="T1" fmla="*/ 22 h 1254"/>
                <a:gd name="T2" fmla="*/ 7 w 398"/>
                <a:gd name="T3" fmla="*/ 64 h 1254"/>
                <a:gd name="T4" fmla="*/ 17 w 398"/>
                <a:gd name="T5" fmla="*/ 108 h 1254"/>
                <a:gd name="T6" fmla="*/ 16 w 398"/>
                <a:gd name="T7" fmla="*/ 137 h 1254"/>
                <a:gd name="T8" fmla="*/ 16 w 398"/>
                <a:gd name="T9" fmla="*/ 162 h 1254"/>
                <a:gd name="T10" fmla="*/ 19 w 398"/>
                <a:gd name="T11" fmla="*/ 191 h 1254"/>
                <a:gd name="T12" fmla="*/ 27 w 398"/>
                <a:gd name="T13" fmla="*/ 211 h 1254"/>
                <a:gd name="T14" fmla="*/ 39 w 398"/>
                <a:gd name="T15" fmla="*/ 227 h 1254"/>
                <a:gd name="T16" fmla="*/ 39 w 398"/>
                <a:gd name="T17" fmla="*/ 254 h 1254"/>
                <a:gd name="T18" fmla="*/ 49 w 398"/>
                <a:gd name="T19" fmla="*/ 282 h 1254"/>
                <a:gd name="T20" fmla="*/ 56 w 398"/>
                <a:gd name="T21" fmla="*/ 311 h 1254"/>
                <a:gd name="T22" fmla="*/ 92 w 398"/>
                <a:gd name="T23" fmla="*/ 314 h 1254"/>
                <a:gd name="T24" fmla="*/ 98 w 398"/>
                <a:gd name="T25" fmla="*/ 275 h 1254"/>
                <a:gd name="T26" fmla="*/ 99 w 398"/>
                <a:gd name="T27" fmla="*/ 253 h 1254"/>
                <a:gd name="T28" fmla="*/ 93 w 398"/>
                <a:gd name="T29" fmla="*/ 231 h 1254"/>
                <a:gd name="T30" fmla="*/ 85 w 398"/>
                <a:gd name="T31" fmla="*/ 200 h 1254"/>
                <a:gd name="T32" fmla="*/ 79 w 398"/>
                <a:gd name="T33" fmla="*/ 173 h 1254"/>
                <a:gd name="T34" fmla="*/ 79 w 398"/>
                <a:gd name="T35" fmla="*/ 146 h 1254"/>
                <a:gd name="T36" fmla="*/ 80 w 398"/>
                <a:gd name="T37" fmla="*/ 118 h 1254"/>
                <a:gd name="T38" fmla="*/ 90 w 398"/>
                <a:gd name="T39" fmla="*/ 79 h 1254"/>
                <a:gd name="T40" fmla="*/ 92 w 398"/>
                <a:gd name="T41" fmla="*/ 53 h 1254"/>
                <a:gd name="T42" fmla="*/ 92 w 398"/>
                <a:gd name="T43" fmla="*/ 32 h 1254"/>
                <a:gd name="T44" fmla="*/ 80 w 398"/>
                <a:gd name="T45" fmla="*/ 0 h 1254"/>
                <a:gd name="T46" fmla="*/ 33 w 398"/>
                <a:gd name="T47" fmla="*/ 2 h 1254"/>
                <a:gd name="T48" fmla="*/ 0 w 398"/>
                <a:gd name="T49" fmla="*/ 22 h 125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98" h="1254">
                  <a:moveTo>
                    <a:pt x="0" y="88"/>
                  </a:moveTo>
                  <a:lnTo>
                    <a:pt x="29" y="255"/>
                  </a:lnTo>
                  <a:lnTo>
                    <a:pt x="70" y="432"/>
                  </a:lnTo>
                  <a:lnTo>
                    <a:pt x="64" y="546"/>
                  </a:lnTo>
                  <a:lnTo>
                    <a:pt x="64" y="646"/>
                  </a:lnTo>
                  <a:lnTo>
                    <a:pt x="79" y="763"/>
                  </a:lnTo>
                  <a:lnTo>
                    <a:pt x="108" y="843"/>
                  </a:lnTo>
                  <a:lnTo>
                    <a:pt x="156" y="906"/>
                  </a:lnTo>
                  <a:lnTo>
                    <a:pt x="156" y="1014"/>
                  </a:lnTo>
                  <a:lnTo>
                    <a:pt x="196" y="1127"/>
                  </a:lnTo>
                  <a:lnTo>
                    <a:pt x="226" y="1244"/>
                  </a:lnTo>
                  <a:lnTo>
                    <a:pt x="369" y="1254"/>
                  </a:lnTo>
                  <a:lnTo>
                    <a:pt x="393" y="1098"/>
                  </a:lnTo>
                  <a:lnTo>
                    <a:pt x="398" y="1009"/>
                  </a:lnTo>
                  <a:lnTo>
                    <a:pt x="373" y="922"/>
                  </a:lnTo>
                  <a:lnTo>
                    <a:pt x="344" y="797"/>
                  </a:lnTo>
                  <a:lnTo>
                    <a:pt x="319" y="690"/>
                  </a:lnTo>
                  <a:lnTo>
                    <a:pt x="319" y="584"/>
                  </a:lnTo>
                  <a:lnTo>
                    <a:pt x="323" y="472"/>
                  </a:lnTo>
                  <a:lnTo>
                    <a:pt x="364" y="314"/>
                  </a:lnTo>
                  <a:lnTo>
                    <a:pt x="369" y="210"/>
                  </a:lnTo>
                  <a:lnTo>
                    <a:pt x="369" y="127"/>
                  </a:lnTo>
                  <a:lnTo>
                    <a:pt x="323" y="0"/>
                  </a:lnTo>
                  <a:lnTo>
                    <a:pt x="133" y="5"/>
                  </a:lnTo>
                  <a:lnTo>
                    <a:pt x="0" y="88"/>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84" name="Freeform 23"/>
            <p:cNvSpPr>
              <a:spLocks/>
            </p:cNvSpPr>
            <p:nvPr/>
          </p:nvSpPr>
          <p:spPr bwMode="auto">
            <a:xfrm>
              <a:off x="5150" y="3725"/>
              <a:ext cx="142" cy="402"/>
            </a:xfrm>
            <a:custGeom>
              <a:avLst/>
              <a:gdLst>
                <a:gd name="T0" fmla="*/ 8 w 284"/>
                <a:gd name="T1" fmla="*/ 5 h 805"/>
                <a:gd name="T2" fmla="*/ 9 w 284"/>
                <a:gd name="T3" fmla="*/ 11 h 805"/>
                <a:gd name="T4" fmla="*/ 17 w 284"/>
                <a:gd name="T5" fmla="*/ 50 h 805"/>
                <a:gd name="T6" fmla="*/ 19 w 284"/>
                <a:gd name="T7" fmla="*/ 75 h 805"/>
                <a:gd name="T8" fmla="*/ 17 w 284"/>
                <a:gd name="T9" fmla="*/ 90 h 805"/>
                <a:gd name="T10" fmla="*/ 10 w 284"/>
                <a:gd name="T11" fmla="*/ 94 h 805"/>
                <a:gd name="T12" fmla="*/ 0 w 284"/>
                <a:gd name="T13" fmla="*/ 107 h 805"/>
                <a:gd name="T14" fmla="*/ 4 w 284"/>
                <a:gd name="T15" fmla="*/ 111 h 805"/>
                <a:gd name="T16" fmla="*/ 12 w 284"/>
                <a:gd name="T17" fmla="*/ 114 h 805"/>
                <a:gd name="T18" fmla="*/ 11 w 284"/>
                <a:gd name="T19" fmla="*/ 123 h 805"/>
                <a:gd name="T20" fmla="*/ 0 w 284"/>
                <a:gd name="T21" fmla="*/ 139 h 805"/>
                <a:gd name="T22" fmla="*/ 2 w 284"/>
                <a:gd name="T23" fmla="*/ 143 h 805"/>
                <a:gd name="T24" fmla="*/ 14 w 284"/>
                <a:gd name="T25" fmla="*/ 132 h 805"/>
                <a:gd name="T26" fmla="*/ 16 w 284"/>
                <a:gd name="T27" fmla="*/ 159 h 805"/>
                <a:gd name="T28" fmla="*/ 17 w 284"/>
                <a:gd name="T29" fmla="*/ 178 h 805"/>
                <a:gd name="T30" fmla="*/ 15 w 284"/>
                <a:gd name="T31" fmla="*/ 188 h 805"/>
                <a:gd name="T32" fmla="*/ 25 w 284"/>
                <a:gd name="T33" fmla="*/ 201 h 805"/>
                <a:gd name="T34" fmla="*/ 47 w 284"/>
                <a:gd name="T35" fmla="*/ 201 h 805"/>
                <a:gd name="T36" fmla="*/ 59 w 284"/>
                <a:gd name="T37" fmla="*/ 197 h 805"/>
                <a:gd name="T38" fmla="*/ 69 w 284"/>
                <a:gd name="T39" fmla="*/ 188 h 805"/>
                <a:gd name="T40" fmla="*/ 71 w 284"/>
                <a:gd name="T41" fmla="*/ 179 h 805"/>
                <a:gd name="T42" fmla="*/ 69 w 284"/>
                <a:gd name="T43" fmla="*/ 163 h 805"/>
                <a:gd name="T44" fmla="*/ 62 w 284"/>
                <a:gd name="T45" fmla="*/ 143 h 805"/>
                <a:gd name="T46" fmla="*/ 62 w 284"/>
                <a:gd name="T47" fmla="*/ 122 h 805"/>
                <a:gd name="T48" fmla="*/ 67 w 284"/>
                <a:gd name="T49" fmla="*/ 118 h 805"/>
                <a:gd name="T50" fmla="*/ 69 w 284"/>
                <a:gd name="T51" fmla="*/ 110 h 805"/>
                <a:gd name="T52" fmla="*/ 68 w 284"/>
                <a:gd name="T53" fmla="*/ 103 h 805"/>
                <a:gd name="T54" fmla="*/ 58 w 284"/>
                <a:gd name="T55" fmla="*/ 102 h 805"/>
                <a:gd name="T56" fmla="*/ 59 w 284"/>
                <a:gd name="T57" fmla="*/ 94 h 805"/>
                <a:gd name="T58" fmla="*/ 56 w 284"/>
                <a:gd name="T59" fmla="*/ 87 h 805"/>
                <a:gd name="T60" fmla="*/ 58 w 284"/>
                <a:gd name="T61" fmla="*/ 62 h 805"/>
                <a:gd name="T62" fmla="*/ 59 w 284"/>
                <a:gd name="T63" fmla="*/ 26 h 805"/>
                <a:gd name="T64" fmla="*/ 59 w 284"/>
                <a:gd name="T65" fmla="*/ 2 h 805"/>
                <a:gd name="T66" fmla="*/ 41 w 284"/>
                <a:gd name="T67" fmla="*/ 0 h 805"/>
                <a:gd name="T68" fmla="*/ 21 w 284"/>
                <a:gd name="T69" fmla="*/ 1 h 805"/>
                <a:gd name="T70" fmla="*/ 8 w 284"/>
                <a:gd name="T71" fmla="*/ 5 h 80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84" h="805">
                  <a:moveTo>
                    <a:pt x="29" y="23"/>
                  </a:moveTo>
                  <a:lnTo>
                    <a:pt x="33" y="46"/>
                  </a:lnTo>
                  <a:lnTo>
                    <a:pt x="68" y="203"/>
                  </a:lnTo>
                  <a:lnTo>
                    <a:pt x="74" y="301"/>
                  </a:lnTo>
                  <a:lnTo>
                    <a:pt x="68" y="361"/>
                  </a:lnTo>
                  <a:lnTo>
                    <a:pt x="38" y="379"/>
                  </a:lnTo>
                  <a:lnTo>
                    <a:pt x="0" y="430"/>
                  </a:lnTo>
                  <a:lnTo>
                    <a:pt x="13" y="445"/>
                  </a:lnTo>
                  <a:lnTo>
                    <a:pt x="47" y="459"/>
                  </a:lnTo>
                  <a:lnTo>
                    <a:pt x="44" y="495"/>
                  </a:lnTo>
                  <a:lnTo>
                    <a:pt x="0" y="558"/>
                  </a:lnTo>
                  <a:lnTo>
                    <a:pt x="8" y="573"/>
                  </a:lnTo>
                  <a:lnTo>
                    <a:pt x="53" y="529"/>
                  </a:lnTo>
                  <a:lnTo>
                    <a:pt x="63" y="636"/>
                  </a:lnTo>
                  <a:lnTo>
                    <a:pt x="68" y="713"/>
                  </a:lnTo>
                  <a:lnTo>
                    <a:pt x="58" y="755"/>
                  </a:lnTo>
                  <a:lnTo>
                    <a:pt x="97" y="805"/>
                  </a:lnTo>
                  <a:lnTo>
                    <a:pt x="185" y="805"/>
                  </a:lnTo>
                  <a:lnTo>
                    <a:pt x="235" y="791"/>
                  </a:lnTo>
                  <a:lnTo>
                    <a:pt x="273" y="755"/>
                  </a:lnTo>
                  <a:lnTo>
                    <a:pt x="284" y="716"/>
                  </a:lnTo>
                  <a:lnTo>
                    <a:pt x="273" y="654"/>
                  </a:lnTo>
                  <a:lnTo>
                    <a:pt x="246" y="573"/>
                  </a:lnTo>
                  <a:lnTo>
                    <a:pt x="246" y="490"/>
                  </a:lnTo>
                  <a:lnTo>
                    <a:pt x="265" y="474"/>
                  </a:lnTo>
                  <a:lnTo>
                    <a:pt x="273" y="440"/>
                  </a:lnTo>
                  <a:lnTo>
                    <a:pt x="269" y="413"/>
                  </a:lnTo>
                  <a:lnTo>
                    <a:pt x="230" y="409"/>
                  </a:lnTo>
                  <a:lnTo>
                    <a:pt x="235" y="379"/>
                  </a:lnTo>
                  <a:lnTo>
                    <a:pt x="221" y="350"/>
                  </a:lnTo>
                  <a:lnTo>
                    <a:pt x="230" y="249"/>
                  </a:lnTo>
                  <a:lnTo>
                    <a:pt x="235" y="107"/>
                  </a:lnTo>
                  <a:lnTo>
                    <a:pt x="235" y="8"/>
                  </a:lnTo>
                  <a:lnTo>
                    <a:pt x="162" y="0"/>
                  </a:lnTo>
                  <a:lnTo>
                    <a:pt x="83" y="5"/>
                  </a:lnTo>
                  <a:lnTo>
                    <a:pt x="29" y="23"/>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85" name="Freeform 24"/>
            <p:cNvSpPr>
              <a:spLocks/>
            </p:cNvSpPr>
            <p:nvPr/>
          </p:nvSpPr>
          <p:spPr bwMode="auto">
            <a:xfrm>
              <a:off x="4856" y="3725"/>
              <a:ext cx="195" cy="422"/>
            </a:xfrm>
            <a:custGeom>
              <a:avLst/>
              <a:gdLst>
                <a:gd name="T0" fmla="*/ 25 w 390"/>
                <a:gd name="T1" fmla="*/ 3 h 845"/>
                <a:gd name="T2" fmla="*/ 34 w 390"/>
                <a:gd name="T3" fmla="*/ 74 h 845"/>
                <a:gd name="T4" fmla="*/ 36 w 390"/>
                <a:gd name="T5" fmla="*/ 94 h 845"/>
                <a:gd name="T6" fmla="*/ 36 w 390"/>
                <a:gd name="T7" fmla="*/ 106 h 845"/>
                <a:gd name="T8" fmla="*/ 30 w 390"/>
                <a:gd name="T9" fmla="*/ 107 h 845"/>
                <a:gd name="T10" fmla="*/ 30 w 390"/>
                <a:gd name="T11" fmla="*/ 118 h 845"/>
                <a:gd name="T12" fmla="*/ 12 w 390"/>
                <a:gd name="T13" fmla="*/ 127 h 845"/>
                <a:gd name="T14" fmla="*/ 10 w 390"/>
                <a:gd name="T15" fmla="*/ 137 h 845"/>
                <a:gd name="T16" fmla="*/ 16 w 390"/>
                <a:gd name="T17" fmla="*/ 138 h 845"/>
                <a:gd name="T18" fmla="*/ 27 w 390"/>
                <a:gd name="T19" fmla="*/ 129 h 845"/>
                <a:gd name="T20" fmla="*/ 19 w 390"/>
                <a:gd name="T21" fmla="*/ 147 h 845"/>
                <a:gd name="T22" fmla="*/ 0 w 390"/>
                <a:gd name="T23" fmla="*/ 175 h 845"/>
                <a:gd name="T24" fmla="*/ 12 w 390"/>
                <a:gd name="T25" fmla="*/ 197 h 845"/>
                <a:gd name="T26" fmla="*/ 22 w 390"/>
                <a:gd name="T27" fmla="*/ 211 h 845"/>
                <a:gd name="T28" fmla="*/ 46 w 390"/>
                <a:gd name="T29" fmla="*/ 196 h 845"/>
                <a:gd name="T30" fmla="*/ 59 w 390"/>
                <a:gd name="T31" fmla="*/ 176 h 845"/>
                <a:gd name="T32" fmla="*/ 75 w 390"/>
                <a:gd name="T33" fmla="*/ 163 h 845"/>
                <a:gd name="T34" fmla="*/ 86 w 390"/>
                <a:gd name="T35" fmla="*/ 158 h 845"/>
                <a:gd name="T36" fmla="*/ 98 w 390"/>
                <a:gd name="T37" fmla="*/ 135 h 845"/>
                <a:gd name="T38" fmla="*/ 89 w 390"/>
                <a:gd name="T39" fmla="*/ 110 h 845"/>
                <a:gd name="T40" fmla="*/ 82 w 390"/>
                <a:gd name="T41" fmla="*/ 98 h 845"/>
                <a:gd name="T42" fmla="*/ 83 w 390"/>
                <a:gd name="T43" fmla="*/ 87 h 845"/>
                <a:gd name="T44" fmla="*/ 80 w 390"/>
                <a:gd name="T45" fmla="*/ 81 h 845"/>
                <a:gd name="T46" fmla="*/ 72 w 390"/>
                <a:gd name="T47" fmla="*/ 82 h 845"/>
                <a:gd name="T48" fmla="*/ 73 w 390"/>
                <a:gd name="T49" fmla="*/ 59 h 845"/>
                <a:gd name="T50" fmla="*/ 73 w 390"/>
                <a:gd name="T51" fmla="*/ 17 h 845"/>
                <a:gd name="T52" fmla="*/ 75 w 390"/>
                <a:gd name="T53" fmla="*/ 4 h 845"/>
                <a:gd name="T54" fmla="*/ 72 w 390"/>
                <a:gd name="T55" fmla="*/ 1 h 845"/>
                <a:gd name="T56" fmla="*/ 55 w 390"/>
                <a:gd name="T57" fmla="*/ 1 h 845"/>
                <a:gd name="T58" fmla="*/ 33 w 390"/>
                <a:gd name="T59" fmla="*/ 0 h 845"/>
                <a:gd name="T60" fmla="*/ 25 w 390"/>
                <a:gd name="T61" fmla="*/ 3 h 8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90" h="845">
                  <a:moveTo>
                    <a:pt x="98" y="13"/>
                  </a:moveTo>
                  <a:lnTo>
                    <a:pt x="136" y="296"/>
                  </a:lnTo>
                  <a:lnTo>
                    <a:pt x="142" y="379"/>
                  </a:lnTo>
                  <a:lnTo>
                    <a:pt x="142" y="425"/>
                  </a:lnTo>
                  <a:lnTo>
                    <a:pt x="117" y="430"/>
                  </a:lnTo>
                  <a:lnTo>
                    <a:pt x="117" y="474"/>
                  </a:lnTo>
                  <a:lnTo>
                    <a:pt x="48" y="509"/>
                  </a:lnTo>
                  <a:lnTo>
                    <a:pt x="39" y="549"/>
                  </a:lnTo>
                  <a:lnTo>
                    <a:pt x="64" y="553"/>
                  </a:lnTo>
                  <a:lnTo>
                    <a:pt x="108" y="519"/>
                  </a:lnTo>
                  <a:lnTo>
                    <a:pt x="73" y="591"/>
                  </a:lnTo>
                  <a:lnTo>
                    <a:pt x="0" y="703"/>
                  </a:lnTo>
                  <a:lnTo>
                    <a:pt x="48" y="791"/>
                  </a:lnTo>
                  <a:lnTo>
                    <a:pt x="88" y="845"/>
                  </a:lnTo>
                  <a:lnTo>
                    <a:pt x="181" y="784"/>
                  </a:lnTo>
                  <a:lnTo>
                    <a:pt x="235" y="707"/>
                  </a:lnTo>
                  <a:lnTo>
                    <a:pt x="297" y="654"/>
                  </a:lnTo>
                  <a:lnTo>
                    <a:pt x="341" y="632"/>
                  </a:lnTo>
                  <a:lnTo>
                    <a:pt x="390" y="542"/>
                  </a:lnTo>
                  <a:lnTo>
                    <a:pt x="356" y="440"/>
                  </a:lnTo>
                  <a:lnTo>
                    <a:pt x="326" y="395"/>
                  </a:lnTo>
                  <a:lnTo>
                    <a:pt x="331" y="350"/>
                  </a:lnTo>
                  <a:lnTo>
                    <a:pt x="320" y="326"/>
                  </a:lnTo>
                  <a:lnTo>
                    <a:pt x="285" y="330"/>
                  </a:lnTo>
                  <a:lnTo>
                    <a:pt x="290" y="238"/>
                  </a:lnTo>
                  <a:lnTo>
                    <a:pt x="291" y="71"/>
                  </a:lnTo>
                  <a:lnTo>
                    <a:pt x="297" y="17"/>
                  </a:lnTo>
                  <a:lnTo>
                    <a:pt x="285" y="5"/>
                  </a:lnTo>
                  <a:lnTo>
                    <a:pt x="220" y="5"/>
                  </a:lnTo>
                  <a:lnTo>
                    <a:pt x="129" y="0"/>
                  </a:lnTo>
                  <a:lnTo>
                    <a:pt x="98" y="13"/>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86" name="Freeform 25"/>
            <p:cNvSpPr>
              <a:spLocks/>
            </p:cNvSpPr>
            <p:nvPr/>
          </p:nvSpPr>
          <p:spPr bwMode="auto">
            <a:xfrm>
              <a:off x="4947" y="3940"/>
              <a:ext cx="104" cy="170"/>
            </a:xfrm>
            <a:custGeom>
              <a:avLst/>
              <a:gdLst>
                <a:gd name="T0" fmla="*/ 40 w 209"/>
                <a:gd name="T1" fmla="*/ 0 h 341"/>
                <a:gd name="T2" fmla="*/ 34 w 209"/>
                <a:gd name="T3" fmla="*/ 7 h 341"/>
                <a:gd name="T4" fmla="*/ 27 w 209"/>
                <a:gd name="T5" fmla="*/ 19 h 341"/>
                <a:gd name="T6" fmla="*/ 34 w 209"/>
                <a:gd name="T7" fmla="*/ 15 h 341"/>
                <a:gd name="T8" fmla="*/ 27 w 209"/>
                <a:gd name="T9" fmla="*/ 27 h 341"/>
                <a:gd name="T10" fmla="*/ 36 w 209"/>
                <a:gd name="T11" fmla="*/ 22 h 341"/>
                <a:gd name="T12" fmla="*/ 26 w 209"/>
                <a:gd name="T13" fmla="*/ 36 h 341"/>
                <a:gd name="T14" fmla="*/ 37 w 209"/>
                <a:gd name="T15" fmla="*/ 30 h 341"/>
                <a:gd name="T16" fmla="*/ 27 w 209"/>
                <a:gd name="T17" fmla="*/ 42 h 341"/>
                <a:gd name="T18" fmla="*/ 38 w 209"/>
                <a:gd name="T19" fmla="*/ 38 h 341"/>
                <a:gd name="T20" fmla="*/ 29 w 209"/>
                <a:gd name="T21" fmla="*/ 47 h 341"/>
                <a:gd name="T22" fmla="*/ 12 w 209"/>
                <a:gd name="T23" fmla="*/ 59 h 341"/>
                <a:gd name="T24" fmla="*/ 6 w 209"/>
                <a:gd name="T25" fmla="*/ 70 h 341"/>
                <a:gd name="T26" fmla="*/ 0 w 209"/>
                <a:gd name="T27" fmla="*/ 80 h 341"/>
                <a:gd name="T28" fmla="*/ 4 w 209"/>
                <a:gd name="T29" fmla="*/ 85 h 341"/>
                <a:gd name="T30" fmla="*/ 13 w 209"/>
                <a:gd name="T31" fmla="*/ 70 h 341"/>
                <a:gd name="T32" fmla="*/ 26 w 209"/>
                <a:gd name="T33" fmla="*/ 58 h 341"/>
                <a:gd name="T34" fmla="*/ 40 w 209"/>
                <a:gd name="T35" fmla="*/ 50 h 341"/>
                <a:gd name="T36" fmla="*/ 46 w 209"/>
                <a:gd name="T37" fmla="*/ 40 h 341"/>
                <a:gd name="T38" fmla="*/ 52 w 209"/>
                <a:gd name="T39" fmla="*/ 29 h 341"/>
                <a:gd name="T40" fmla="*/ 47 w 209"/>
                <a:gd name="T41" fmla="*/ 10 h 341"/>
                <a:gd name="T42" fmla="*/ 40 w 209"/>
                <a:gd name="T43" fmla="*/ 0 h 34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09" h="341">
                  <a:moveTo>
                    <a:pt x="160" y="0"/>
                  </a:moveTo>
                  <a:lnTo>
                    <a:pt x="139" y="29"/>
                  </a:lnTo>
                  <a:lnTo>
                    <a:pt x="109" y="79"/>
                  </a:lnTo>
                  <a:lnTo>
                    <a:pt x="139" y="60"/>
                  </a:lnTo>
                  <a:lnTo>
                    <a:pt x="109" y="108"/>
                  </a:lnTo>
                  <a:lnTo>
                    <a:pt x="145" y="89"/>
                  </a:lnTo>
                  <a:lnTo>
                    <a:pt x="104" y="146"/>
                  </a:lnTo>
                  <a:lnTo>
                    <a:pt x="150" y="123"/>
                  </a:lnTo>
                  <a:lnTo>
                    <a:pt x="110" y="171"/>
                  </a:lnTo>
                  <a:lnTo>
                    <a:pt x="155" y="152"/>
                  </a:lnTo>
                  <a:lnTo>
                    <a:pt x="116" y="191"/>
                  </a:lnTo>
                  <a:lnTo>
                    <a:pt x="50" y="239"/>
                  </a:lnTo>
                  <a:lnTo>
                    <a:pt x="25" y="283"/>
                  </a:lnTo>
                  <a:lnTo>
                    <a:pt x="0" y="320"/>
                  </a:lnTo>
                  <a:lnTo>
                    <a:pt x="16" y="341"/>
                  </a:lnTo>
                  <a:lnTo>
                    <a:pt x="54" y="283"/>
                  </a:lnTo>
                  <a:lnTo>
                    <a:pt x="104" y="233"/>
                  </a:lnTo>
                  <a:lnTo>
                    <a:pt x="160" y="202"/>
                  </a:lnTo>
                  <a:lnTo>
                    <a:pt x="185" y="161"/>
                  </a:lnTo>
                  <a:lnTo>
                    <a:pt x="209" y="119"/>
                  </a:lnTo>
                  <a:lnTo>
                    <a:pt x="189" y="40"/>
                  </a:lnTo>
                  <a:lnTo>
                    <a:pt x="160"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87" name="Freeform 26"/>
            <p:cNvSpPr>
              <a:spLocks/>
            </p:cNvSpPr>
            <p:nvPr/>
          </p:nvSpPr>
          <p:spPr bwMode="auto">
            <a:xfrm>
              <a:off x="5182" y="3947"/>
              <a:ext cx="73" cy="180"/>
            </a:xfrm>
            <a:custGeom>
              <a:avLst/>
              <a:gdLst>
                <a:gd name="T0" fmla="*/ 14 w 147"/>
                <a:gd name="T1" fmla="*/ 0 h 360"/>
                <a:gd name="T2" fmla="*/ 20 w 147"/>
                <a:gd name="T3" fmla="*/ 10 h 360"/>
                <a:gd name="T4" fmla="*/ 17 w 147"/>
                <a:gd name="T5" fmla="*/ 22 h 360"/>
                <a:gd name="T6" fmla="*/ 18 w 147"/>
                <a:gd name="T7" fmla="*/ 31 h 360"/>
                <a:gd name="T8" fmla="*/ 14 w 147"/>
                <a:gd name="T9" fmla="*/ 39 h 360"/>
                <a:gd name="T10" fmla="*/ 18 w 147"/>
                <a:gd name="T11" fmla="*/ 46 h 360"/>
                <a:gd name="T12" fmla="*/ 16 w 147"/>
                <a:gd name="T13" fmla="*/ 53 h 360"/>
                <a:gd name="T14" fmla="*/ 22 w 147"/>
                <a:gd name="T15" fmla="*/ 57 h 360"/>
                <a:gd name="T16" fmla="*/ 11 w 147"/>
                <a:gd name="T17" fmla="*/ 64 h 360"/>
                <a:gd name="T18" fmla="*/ 20 w 147"/>
                <a:gd name="T19" fmla="*/ 72 h 360"/>
                <a:gd name="T20" fmla="*/ 36 w 147"/>
                <a:gd name="T21" fmla="*/ 73 h 360"/>
                <a:gd name="T22" fmla="*/ 17 w 147"/>
                <a:gd name="T23" fmla="*/ 79 h 360"/>
                <a:gd name="T24" fmla="*/ 28 w 147"/>
                <a:gd name="T25" fmla="*/ 82 h 360"/>
                <a:gd name="T26" fmla="*/ 19 w 147"/>
                <a:gd name="T27" fmla="*/ 87 h 360"/>
                <a:gd name="T28" fmla="*/ 23 w 147"/>
                <a:gd name="T29" fmla="*/ 90 h 360"/>
                <a:gd name="T30" fmla="*/ 7 w 147"/>
                <a:gd name="T31" fmla="*/ 85 h 360"/>
                <a:gd name="T32" fmla="*/ 0 w 147"/>
                <a:gd name="T33" fmla="*/ 78 h 360"/>
                <a:gd name="T34" fmla="*/ 1 w 147"/>
                <a:gd name="T35" fmla="*/ 60 h 360"/>
                <a:gd name="T36" fmla="*/ 0 w 147"/>
                <a:gd name="T37" fmla="*/ 36 h 360"/>
                <a:gd name="T38" fmla="*/ 0 w 147"/>
                <a:gd name="T39" fmla="*/ 18 h 360"/>
                <a:gd name="T40" fmla="*/ 14 w 147"/>
                <a:gd name="T41" fmla="*/ 0 h 3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7" h="360">
                  <a:moveTo>
                    <a:pt x="59" y="0"/>
                  </a:moveTo>
                  <a:lnTo>
                    <a:pt x="83" y="39"/>
                  </a:lnTo>
                  <a:lnTo>
                    <a:pt x="70" y="88"/>
                  </a:lnTo>
                  <a:lnTo>
                    <a:pt x="74" y="122"/>
                  </a:lnTo>
                  <a:lnTo>
                    <a:pt x="59" y="153"/>
                  </a:lnTo>
                  <a:lnTo>
                    <a:pt x="74" y="181"/>
                  </a:lnTo>
                  <a:lnTo>
                    <a:pt x="65" y="209"/>
                  </a:lnTo>
                  <a:lnTo>
                    <a:pt x="88" y="228"/>
                  </a:lnTo>
                  <a:lnTo>
                    <a:pt x="45" y="253"/>
                  </a:lnTo>
                  <a:lnTo>
                    <a:pt x="83" y="287"/>
                  </a:lnTo>
                  <a:lnTo>
                    <a:pt x="147" y="292"/>
                  </a:lnTo>
                  <a:lnTo>
                    <a:pt x="70" y="316"/>
                  </a:lnTo>
                  <a:lnTo>
                    <a:pt x="113" y="326"/>
                  </a:lnTo>
                  <a:lnTo>
                    <a:pt x="79" y="346"/>
                  </a:lnTo>
                  <a:lnTo>
                    <a:pt x="93" y="360"/>
                  </a:lnTo>
                  <a:lnTo>
                    <a:pt x="29" y="339"/>
                  </a:lnTo>
                  <a:lnTo>
                    <a:pt x="0" y="310"/>
                  </a:lnTo>
                  <a:lnTo>
                    <a:pt x="5" y="237"/>
                  </a:lnTo>
                  <a:lnTo>
                    <a:pt x="0" y="142"/>
                  </a:lnTo>
                  <a:lnTo>
                    <a:pt x="0" y="70"/>
                  </a:lnTo>
                  <a:lnTo>
                    <a:pt x="59"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88" name="Freeform 27"/>
            <p:cNvSpPr>
              <a:spLocks/>
            </p:cNvSpPr>
            <p:nvPr/>
          </p:nvSpPr>
          <p:spPr bwMode="auto">
            <a:xfrm>
              <a:off x="4908" y="3731"/>
              <a:ext cx="65" cy="203"/>
            </a:xfrm>
            <a:custGeom>
              <a:avLst/>
              <a:gdLst>
                <a:gd name="T0" fmla="*/ 0 w 131"/>
                <a:gd name="T1" fmla="*/ 0 h 407"/>
                <a:gd name="T2" fmla="*/ 4 w 131"/>
                <a:gd name="T3" fmla="*/ 0 h 407"/>
                <a:gd name="T4" fmla="*/ 10 w 131"/>
                <a:gd name="T5" fmla="*/ 3 h 407"/>
                <a:gd name="T6" fmla="*/ 29 w 131"/>
                <a:gd name="T7" fmla="*/ 7 h 407"/>
                <a:gd name="T8" fmla="*/ 32 w 131"/>
                <a:gd name="T9" fmla="*/ 63 h 407"/>
                <a:gd name="T10" fmla="*/ 20 w 131"/>
                <a:gd name="T11" fmla="*/ 42 h 407"/>
                <a:gd name="T12" fmla="*/ 10 w 131"/>
                <a:gd name="T13" fmla="*/ 32 h 407"/>
                <a:gd name="T14" fmla="*/ 14 w 131"/>
                <a:gd name="T15" fmla="*/ 72 h 407"/>
                <a:gd name="T16" fmla="*/ 14 w 131"/>
                <a:gd name="T17" fmla="*/ 101 h 407"/>
                <a:gd name="T18" fmla="*/ 9 w 131"/>
                <a:gd name="T19" fmla="*/ 96 h 407"/>
                <a:gd name="T20" fmla="*/ 8 w 131"/>
                <a:gd name="T21" fmla="*/ 69 h 407"/>
                <a:gd name="T22" fmla="*/ 3 w 131"/>
                <a:gd name="T23" fmla="*/ 41 h 407"/>
                <a:gd name="T24" fmla="*/ 1 w 131"/>
                <a:gd name="T25" fmla="*/ 16 h 407"/>
                <a:gd name="T26" fmla="*/ 0 w 131"/>
                <a:gd name="T27" fmla="*/ 0 h 40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1" h="407">
                  <a:moveTo>
                    <a:pt x="0" y="0"/>
                  </a:moveTo>
                  <a:lnTo>
                    <a:pt x="18" y="0"/>
                  </a:lnTo>
                  <a:lnTo>
                    <a:pt x="43" y="13"/>
                  </a:lnTo>
                  <a:lnTo>
                    <a:pt x="116" y="28"/>
                  </a:lnTo>
                  <a:lnTo>
                    <a:pt x="131" y="254"/>
                  </a:lnTo>
                  <a:lnTo>
                    <a:pt x="82" y="170"/>
                  </a:lnTo>
                  <a:lnTo>
                    <a:pt x="43" y="131"/>
                  </a:lnTo>
                  <a:lnTo>
                    <a:pt x="57" y="288"/>
                  </a:lnTo>
                  <a:lnTo>
                    <a:pt x="57" y="407"/>
                  </a:lnTo>
                  <a:lnTo>
                    <a:pt x="38" y="387"/>
                  </a:lnTo>
                  <a:lnTo>
                    <a:pt x="32" y="279"/>
                  </a:lnTo>
                  <a:lnTo>
                    <a:pt x="13" y="165"/>
                  </a:lnTo>
                  <a:lnTo>
                    <a:pt x="4" y="67"/>
                  </a:lnTo>
                  <a:lnTo>
                    <a:pt x="0"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89" name="Freeform 28"/>
            <p:cNvSpPr>
              <a:spLocks/>
            </p:cNvSpPr>
            <p:nvPr/>
          </p:nvSpPr>
          <p:spPr bwMode="auto">
            <a:xfrm>
              <a:off x="5169" y="3731"/>
              <a:ext cx="40" cy="174"/>
            </a:xfrm>
            <a:custGeom>
              <a:avLst/>
              <a:gdLst>
                <a:gd name="T0" fmla="*/ 0 w 79"/>
                <a:gd name="T1" fmla="*/ 1 h 348"/>
                <a:gd name="T2" fmla="*/ 5 w 79"/>
                <a:gd name="T3" fmla="*/ 31 h 348"/>
                <a:gd name="T4" fmla="*/ 9 w 79"/>
                <a:gd name="T5" fmla="*/ 64 h 348"/>
                <a:gd name="T6" fmla="*/ 10 w 79"/>
                <a:gd name="T7" fmla="*/ 81 h 348"/>
                <a:gd name="T8" fmla="*/ 9 w 79"/>
                <a:gd name="T9" fmla="*/ 87 h 348"/>
                <a:gd name="T10" fmla="*/ 15 w 79"/>
                <a:gd name="T11" fmla="*/ 87 h 348"/>
                <a:gd name="T12" fmla="*/ 20 w 79"/>
                <a:gd name="T13" fmla="*/ 71 h 348"/>
                <a:gd name="T14" fmla="*/ 18 w 79"/>
                <a:gd name="T15" fmla="*/ 49 h 348"/>
                <a:gd name="T16" fmla="*/ 13 w 79"/>
                <a:gd name="T17" fmla="*/ 14 h 348"/>
                <a:gd name="T18" fmla="*/ 12 w 79"/>
                <a:gd name="T19" fmla="*/ 0 h 348"/>
                <a:gd name="T20" fmla="*/ 0 w 79"/>
                <a:gd name="T21" fmla="*/ 1 h 3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9" h="348">
                  <a:moveTo>
                    <a:pt x="0" y="4"/>
                  </a:moveTo>
                  <a:lnTo>
                    <a:pt x="20" y="123"/>
                  </a:lnTo>
                  <a:lnTo>
                    <a:pt x="36" y="254"/>
                  </a:lnTo>
                  <a:lnTo>
                    <a:pt x="40" y="323"/>
                  </a:lnTo>
                  <a:lnTo>
                    <a:pt x="36" y="348"/>
                  </a:lnTo>
                  <a:lnTo>
                    <a:pt x="59" y="348"/>
                  </a:lnTo>
                  <a:lnTo>
                    <a:pt x="79" y="283"/>
                  </a:lnTo>
                  <a:lnTo>
                    <a:pt x="70" y="195"/>
                  </a:lnTo>
                  <a:lnTo>
                    <a:pt x="50" y="53"/>
                  </a:lnTo>
                  <a:lnTo>
                    <a:pt x="45" y="0"/>
                  </a:lnTo>
                  <a:lnTo>
                    <a:pt x="0" y="4"/>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90" name="Freeform 29"/>
            <p:cNvSpPr>
              <a:spLocks/>
            </p:cNvSpPr>
            <p:nvPr/>
          </p:nvSpPr>
          <p:spPr bwMode="auto">
            <a:xfrm>
              <a:off x="4679" y="1887"/>
              <a:ext cx="602" cy="780"/>
            </a:xfrm>
            <a:custGeom>
              <a:avLst/>
              <a:gdLst>
                <a:gd name="T0" fmla="*/ 37 w 1203"/>
                <a:gd name="T1" fmla="*/ 54 h 1559"/>
                <a:gd name="T2" fmla="*/ 43 w 1203"/>
                <a:gd name="T3" fmla="*/ 73 h 1559"/>
                <a:gd name="T4" fmla="*/ 51 w 1203"/>
                <a:gd name="T5" fmla="*/ 87 h 1559"/>
                <a:gd name="T6" fmla="*/ 17 w 1203"/>
                <a:gd name="T7" fmla="*/ 159 h 1559"/>
                <a:gd name="T8" fmla="*/ 2 w 1203"/>
                <a:gd name="T9" fmla="*/ 210 h 1559"/>
                <a:gd name="T10" fmla="*/ 29 w 1203"/>
                <a:gd name="T11" fmla="*/ 258 h 1559"/>
                <a:gd name="T12" fmla="*/ 96 w 1203"/>
                <a:gd name="T13" fmla="*/ 323 h 1559"/>
                <a:gd name="T14" fmla="*/ 279 w 1203"/>
                <a:gd name="T15" fmla="*/ 390 h 1559"/>
                <a:gd name="T16" fmla="*/ 288 w 1203"/>
                <a:gd name="T17" fmla="*/ 361 h 1559"/>
                <a:gd name="T18" fmla="*/ 293 w 1203"/>
                <a:gd name="T19" fmla="*/ 336 h 1559"/>
                <a:gd name="T20" fmla="*/ 301 w 1203"/>
                <a:gd name="T21" fmla="*/ 307 h 1559"/>
                <a:gd name="T22" fmla="*/ 295 w 1203"/>
                <a:gd name="T23" fmla="*/ 282 h 1559"/>
                <a:gd name="T24" fmla="*/ 286 w 1203"/>
                <a:gd name="T25" fmla="*/ 245 h 1559"/>
                <a:gd name="T26" fmla="*/ 273 w 1203"/>
                <a:gd name="T27" fmla="*/ 223 h 1559"/>
                <a:gd name="T28" fmla="*/ 258 w 1203"/>
                <a:gd name="T29" fmla="*/ 193 h 1559"/>
                <a:gd name="T30" fmla="*/ 233 w 1203"/>
                <a:gd name="T31" fmla="*/ 152 h 1559"/>
                <a:gd name="T32" fmla="*/ 201 w 1203"/>
                <a:gd name="T33" fmla="*/ 115 h 1559"/>
                <a:gd name="T34" fmla="*/ 169 w 1203"/>
                <a:gd name="T35" fmla="*/ 71 h 1559"/>
                <a:gd name="T36" fmla="*/ 160 w 1203"/>
                <a:gd name="T37" fmla="*/ 24 h 1559"/>
                <a:gd name="T38" fmla="*/ 151 w 1203"/>
                <a:gd name="T39" fmla="*/ 7 h 1559"/>
                <a:gd name="T40" fmla="*/ 155 w 1203"/>
                <a:gd name="T41" fmla="*/ 29 h 1559"/>
                <a:gd name="T42" fmla="*/ 145 w 1203"/>
                <a:gd name="T43" fmla="*/ 16 h 1559"/>
                <a:gd name="T44" fmla="*/ 106 w 1203"/>
                <a:gd name="T45" fmla="*/ 9 h 1559"/>
                <a:gd name="T46" fmla="*/ 124 w 1203"/>
                <a:gd name="T47" fmla="*/ 60 h 1559"/>
                <a:gd name="T48" fmla="*/ 148 w 1203"/>
                <a:gd name="T49" fmla="*/ 92 h 1559"/>
                <a:gd name="T50" fmla="*/ 188 w 1203"/>
                <a:gd name="T51" fmla="*/ 153 h 1559"/>
                <a:gd name="T52" fmla="*/ 230 w 1203"/>
                <a:gd name="T53" fmla="*/ 219 h 1559"/>
                <a:gd name="T54" fmla="*/ 241 w 1203"/>
                <a:gd name="T55" fmla="*/ 257 h 1559"/>
                <a:gd name="T56" fmla="*/ 249 w 1203"/>
                <a:gd name="T57" fmla="*/ 283 h 1559"/>
                <a:gd name="T58" fmla="*/ 185 w 1203"/>
                <a:gd name="T59" fmla="*/ 280 h 1559"/>
                <a:gd name="T60" fmla="*/ 130 w 1203"/>
                <a:gd name="T61" fmla="*/ 283 h 1559"/>
                <a:gd name="T62" fmla="*/ 100 w 1203"/>
                <a:gd name="T63" fmla="*/ 271 h 1559"/>
                <a:gd name="T64" fmla="*/ 74 w 1203"/>
                <a:gd name="T65" fmla="*/ 240 h 1559"/>
                <a:gd name="T66" fmla="*/ 41 w 1203"/>
                <a:gd name="T67" fmla="*/ 223 h 1559"/>
                <a:gd name="T68" fmla="*/ 54 w 1203"/>
                <a:gd name="T69" fmla="*/ 171 h 1559"/>
                <a:gd name="T70" fmla="*/ 63 w 1203"/>
                <a:gd name="T71" fmla="*/ 135 h 1559"/>
                <a:gd name="T72" fmla="*/ 81 w 1203"/>
                <a:gd name="T73" fmla="*/ 107 h 1559"/>
                <a:gd name="T74" fmla="*/ 97 w 1203"/>
                <a:gd name="T75" fmla="*/ 86 h 1559"/>
                <a:gd name="T76" fmla="*/ 118 w 1203"/>
                <a:gd name="T77" fmla="*/ 66 h 1559"/>
                <a:gd name="T78" fmla="*/ 71 w 1203"/>
                <a:gd name="T79" fmla="*/ 61 h 155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03" h="1559">
                  <a:moveTo>
                    <a:pt x="157" y="207"/>
                  </a:moveTo>
                  <a:lnTo>
                    <a:pt x="147" y="215"/>
                  </a:lnTo>
                  <a:lnTo>
                    <a:pt x="157" y="249"/>
                  </a:lnTo>
                  <a:lnTo>
                    <a:pt x="169" y="292"/>
                  </a:lnTo>
                  <a:lnTo>
                    <a:pt x="191" y="320"/>
                  </a:lnTo>
                  <a:lnTo>
                    <a:pt x="201" y="348"/>
                  </a:lnTo>
                  <a:lnTo>
                    <a:pt x="136" y="480"/>
                  </a:lnTo>
                  <a:lnTo>
                    <a:pt x="67" y="633"/>
                  </a:lnTo>
                  <a:lnTo>
                    <a:pt x="25" y="755"/>
                  </a:lnTo>
                  <a:lnTo>
                    <a:pt x="7" y="837"/>
                  </a:lnTo>
                  <a:lnTo>
                    <a:pt x="0" y="919"/>
                  </a:lnTo>
                  <a:lnTo>
                    <a:pt x="114" y="1032"/>
                  </a:lnTo>
                  <a:lnTo>
                    <a:pt x="243" y="1192"/>
                  </a:lnTo>
                  <a:lnTo>
                    <a:pt x="384" y="1291"/>
                  </a:lnTo>
                  <a:lnTo>
                    <a:pt x="493" y="1494"/>
                  </a:lnTo>
                  <a:lnTo>
                    <a:pt x="1113" y="1559"/>
                  </a:lnTo>
                  <a:lnTo>
                    <a:pt x="1141" y="1505"/>
                  </a:lnTo>
                  <a:lnTo>
                    <a:pt x="1151" y="1442"/>
                  </a:lnTo>
                  <a:lnTo>
                    <a:pt x="1159" y="1392"/>
                  </a:lnTo>
                  <a:lnTo>
                    <a:pt x="1172" y="1341"/>
                  </a:lnTo>
                  <a:lnTo>
                    <a:pt x="1172" y="1287"/>
                  </a:lnTo>
                  <a:lnTo>
                    <a:pt x="1203" y="1228"/>
                  </a:lnTo>
                  <a:lnTo>
                    <a:pt x="1199" y="1174"/>
                  </a:lnTo>
                  <a:lnTo>
                    <a:pt x="1179" y="1125"/>
                  </a:lnTo>
                  <a:lnTo>
                    <a:pt x="1167" y="1090"/>
                  </a:lnTo>
                  <a:lnTo>
                    <a:pt x="1141" y="980"/>
                  </a:lnTo>
                  <a:lnTo>
                    <a:pt x="1117" y="933"/>
                  </a:lnTo>
                  <a:lnTo>
                    <a:pt x="1091" y="892"/>
                  </a:lnTo>
                  <a:lnTo>
                    <a:pt x="1062" y="851"/>
                  </a:lnTo>
                  <a:lnTo>
                    <a:pt x="1032" y="771"/>
                  </a:lnTo>
                  <a:lnTo>
                    <a:pt x="996" y="696"/>
                  </a:lnTo>
                  <a:lnTo>
                    <a:pt x="929" y="607"/>
                  </a:lnTo>
                  <a:lnTo>
                    <a:pt x="868" y="537"/>
                  </a:lnTo>
                  <a:lnTo>
                    <a:pt x="802" y="457"/>
                  </a:lnTo>
                  <a:lnTo>
                    <a:pt x="682" y="300"/>
                  </a:lnTo>
                  <a:lnTo>
                    <a:pt x="675" y="284"/>
                  </a:lnTo>
                  <a:lnTo>
                    <a:pt x="651" y="199"/>
                  </a:lnTo>
                  <a:lnTo>
                    <a:pt x="638" y="94"/>
                  </a:lnTo>
                  <a:lnTo>
                    <a:pt x="614" y="28"/>
                  </a:lnTo>
                  <a:lnTo>
                    <a:pt x="604" y="28"/>
                  </a:lnTo>
                  <a:lnTo>
                    <a:pt x="604" y="54"/>
                  </a:lnTo>
                  <a:lnTo>
                    <a:pt x="619" y="115"/>
                  </a:lnTo>
                  <a:lnTo>
                    <a:pt x="608" y="148"/>
                  </a:lnTo>
                  <a:lnTo>
                    <a:pt x="580" y="62"/>
                  </a:lnTo>
                  <a:lnTo>
                    <a:pt x="545" y="0"/>
                  </a:lnTo>
                  <a:lnTo>
                    <a:pt x="424" y="34"/>
                  </a:lnTo>
                  <a:lnTo>
                    <a:pt x="374" y="136"/>
                  </a:lnTo>
                  <a:lnTo>
                    <a:pt x="493" y="237"/>
                  </a:lnTo>
                  <a:lnTo>
                    <a:pt x="541" y="316"/>
                  </a:lnTo>
                  <a:lnTo>
                    <a:pt x="592" y="367"/>
                  </a:lnTo>
                  <a:lnTo>
                    <a:pt x="702" y="523"/>
                  </a:lnTo>
                  <a:lnTo>
                    <a:pt x="749" y="611"/>
                  </a:lnTo>
                  <a:lnTo>
                    <a:pt x="856" y="801"/>
                  </a:lnTo>
                  <a:lnTo>
                    <a:pt x="918" y="876"/>
                  </a:lnTo>
                  <a:lnTo>
                    <a:pt x="933" y="962"/>
                  </a:lnTo>
                  <a:lnTo>
                    <a:pt x="964" y="1028"/>
                  </a:lnTo>
                  <a:lnTo>
                    <a:pt x="1004" y="1100"/>
                  </a:lnTo>
                  <a:lnTo>
                    <a:pt x="996" y="1129"/>
                  </a:lnTo>
                  <a:lnTo>
                    <a:pt x="903" y="1125"/>
                  </a:lnTo>
                  <a:lnTo>
                    <a:pt x="740" y="1117"/>
                  </a:lnTo>
                  <a:lnTo>
                    <a:pt x="644" y="1133"/>
                  </a:lnTo>
                  <a:lnTo>
                    <a:pt x="518" y="1129"/>
                  </a:lnTo>
                  <a:lnTo>
                    <a:pt x="478" y="1098"/>
                  </a:lnTo>
                  <a:lnTo>
                    <a:pt x="400" y="1082"/>
                  </a:lnTo>
                  <a:lnTo>
                    <a:pt x="353" y="1008"/>
                  </a:lnTo>
                  <a:lnTo>
                    <a:pt x="295" y="958"/>
                  </a:lnTo>
                  <a:lnTo>
                    <a:pt x="239" y="924"/>
                  </a:lnTo>
                  <a:lnTo>
                    <a:pt x="161" y="892"/>
                  </a:lnTo>
                  <a:lnTo>
                    <a:pt x="197" y="791"/>
                  </a:lnTo>
                  <a:lnTo>
                    <a:pt x="216" y="683"/>
                  </a:lnTo>
                  <a:lnTo>
                    <a:pt x="228" y="607"/>
                  </a:lnTo>
                  <a:lnTo>
                    <a:pt x="250" y="537"/>
                  </a:lnTo>
                  <a:lnTo>
                    <a:pt x="281" y="512"/>
                  </a:lnTo>
                  <a:lnTo>
                    <a:pt x="323" y="426"/>
                  </a:lnTo>
                  <a:lnTo>
                    <a:pt x="311" y="395"/>
                  </a:lnTo>
                  <a:lnTo>
                    <a:pt x="388" y="344"/>
                  </a:lnTo>
                  <a:lnTo>
                    <a:pt x="455" y="316"/>
                  </a:lnTo>
                  <a:lnTo>
                    <a:pt x="470" y="261"/>
                  </a:lnTo>
                  <a:lnTo>
                    <a:pt x="447" y="245"/>
                  </a:lnTo>
                  <a:lnTo>
                    <a:pt x="281" y="241"/>
                  </a:lnTo>
                  <a:lnTo>
                    <a:pt x="157" y="207"/>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91" name="Freeform 30"/>
            <p:cNvSpPr>
              <a:spLocks/>
            </p:cNvSpPr>
            <p:nvPr/>
          </p:nvSpPr>
          <p:spPr bwMode="auto">
            <a:xfrm>
              <a:off x="4989" y="2221"/>
              <a:ext cx="162" cy="242"/>
            </a:xfrm>
            <a:custGeom>
              <a:avLst/>
              <a:gdLst>
                <a:gd name="T0" fmla="*/ 4 w 324"/>
                <a:gd name="T1" fmla="*/ 33 h 484"/>
                <a:gd name="T2" fmla="*/ 4 w 324"/>
                <a:gd name="T3" fmla="*/ 41 h 484"/>
                <a:gd name="T4" fmla="*/ 0 w 324"/>
                <a:gd name="T5" fmla="*/ 53 h 484"/>
                <a:gd name="T6" fmla="*/ 0 w 324"/>
                <a:gd name="T7" fmla="*/ 65 h 484"/>
                <a:gd name="T8" fmla="*/ 4 w 324"/>
                <a:gd name="T9" fmla="*/ 82 h 484"/>
                <a:gd name="T10" fmla="*/ 5 w 324"/>
                <a:gd name="T11" fmla="*/ 93 h 484"/>
                <a:gd name="T12" fmla="*/ 25 w 324"/>
                <a:gd name="T13" fmla="*/ 111 h 484"/>
                <a:gd name="T14" fmla="*/ 30 w 324"/>
                <a:gd name="T15" fmla="*/ 121 h 484"/>
                <a:gd name="T16" fmla="*/ 69 w 324"/>
                <a:gd name="T17" fmla="*/ 114 h 484"/>
                <a:gd name="T18" fmla="*/ 75 w 324"/>
                <a:gd name="T19" fmla="*/ 109 h 484"/>
                <a:gd name="T20" fmla="*/ 75 w 324"/>
                <a:gd name="T21" fmla="*/ 80 h 484"/>
                <a:gd name="T22" fmla="*/ 81 w 324"/>
                <a:gd name="T23" fmla="*/ 74 h 484"/>
                <a:gd name="T24" fmla="*/ 76 w 324"/>
                <a:gd name="T25" fmla="*/ 34 h 484"/>
                <a:gd name="T26" fmla="*/ 43 w 324"/>
                <a:gd name="T27" fmla="*/ 0 h 484"/>
                <a:gd name="T28" fmla="*/ 25 w 324"/>
                <a:gd name="T29" fmla="*/ 6 h 484"/>
                <a:gd name="T30" fmla="*/ 15 w 324"/>
                <a:gd name="T31" fmla="*/ 12 h 484"/>
                <a:gd name="T32" fmla="*/ 4 w 324"/>
                <a:gd name="T33" fmla="*/ 30 h 484"/>
                <a:gd name="T34" fmla="*/ 4 w 324"/>
                <a:gd name="T35" fmla="*/ 33 h 4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24" h="484">
                  <a:moveTo>
                    <a:pt x="16" y="131"/>
                  </a:moveTo>
                  <a:lnTo>
                    <a:pt x="16" y="162"/>
                  </a:lnTo>
                  <a:lnTo>
                    <a:pt x="0" y="209"/>
                  </a:lnTo>
                  <a:lnTo>
                    <a:pt x="0" y="257"/>
                  </a:lnTo>
                  <a:lnTo>
                    <a:pt x="16" y="325"/>
                  </a:lnTo>
                  <a:lnTo>
                    <a:pt x="19" y="371"/>
                  </a:lnTo>
                  <a:lnTo>
                    <a:pt x="99" y="442"/>
                  </a:lnTo>
                  <a:lnTo>
                    <a:pt x="117" y="484"/>
                  </a:lnTo>
                  <a:lnTo>
                    <a:pt x="275" y="454"/>
                  </a:lnTo>
                  <a:lnTo>
                    <a:pt x="299" y="433"/>
                  </a:lnTo>
                  <a:lnTo>
                    <a:pt x="299" y="317"/>
                  </a:lnTo>
                  <a:lnTo>
                    <a:pt x="324" y="295"/>
                  </a:lnTo>
                  <a:lnTo>
                    <a:pt x="302" y="134"/>
                  </a:lnTo>
                  <a:lnTo>
                    <a:pt x="170" y="0"/>
                  </a:lnTo>
                  <a:lnTo>
                    <a:pt x="99" y="21"/>
                  </a:lnTo>
                  <a:lnTo>
                    <a:pt x="60" y="48"/>
                  </a:lnTo>
                  <a:lnTo>
                    <a:pt x="16" y="117"/>
                  </a:lnTo>
                  <a:lnTo>
                    <a:pt x="16" y="131"/>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92" name="Freeform 31"/>
            <p:cNvSpPr>
              <a:spLocks/>
            </p:cNvSpPr>
            <p:nvPr/>
          </p:nvSpPr>
          <p:spPr bwMode="auto">
            <a:xfrm>
              <a:off x="4747" y="2061"/>
              <a:ext cx="94" cy="91"/>
            </a:xfrm>
            <a:custGeom>
              <a:avLst/>
              <a:gdLst>
                <a:gd name="T0" fmla="*/ 0 w 188"/>
                <a:gd name="T1" fmla="*/ 31 h 182"/>
                <a:gd name="T2" fmla="*/ 12 w 188"/>
                <a:gd name="T3" fmla="*/ 32 h 182"/>
                <a:gd name="T4" fmla="*/ 32 w 188"/>
                <a:gd name="T5" fmla="*/ 46 h 182"/>
                <a:gd name="T6" fmla="*/ 47 w 188"/>
                <a:gd name="T7" fmla="*/ 21 h 182"/>
                <a:gd name="T8" fmla="*/ 42 w 188"/>
                <a:gd name="T9" fmla="*/ 9 h 182"/>
                <a:gd name="T10" fmla="*/ 28 w 188"/>
                <a:gd name="T11" fmla="*/ 0 h 182"/>
                <a:gd name="T12" fmla="*/ 18 w 188"/>
                <a:gd name="T13" fmla="*/ 1 h 182"/>
                <a:gd name="T14" fmla="*/ 7 w 188"/>
                <a:gd name="T15" fmla="*/ 18 h 182"/>
                <a:gd name="T16" fmla="*/ 0 w 188"/>
                <a:gd name="T17" fmla="*/ 31 h 1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8" h="182">
                  <a:moveTo>
                    <a:pt x="0" y="121"/>
                  </a:moveTo>
                  <a:lnTo>
                    <a:pt x="46" y="128"/>
                  </a:lnTo>
                  <a:lnTo>
                    <a:pt x="125" y="182"/>
                  </a:lnTo>
                  <a:lnTo>
                    <a:pt x="188" y="82"/>
                  </a:lnTo>
                  <a:lnTo>
                    <a:pt x="168" y="35"/>
                  </a:lnTo>
                  <a:lnTo>
                    <a:pt x="111" y="0"/>
                  </a:lnTo>
                  <a:lnTo>
                    <a:pt x="72" y="3"/>
                  </a:lnTo>
                  <a:lnTo>
                    <a:pt x="26" y="69"/>
                  </a:lnTo>
                  <a:lnTo>
                    <a:pt x="0" y="121"/>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93" name="Freeform 32"/>
            <p:cNvSpPr>
              <a:spLocks/>
            </p:cNvSpPr>
            <p:nvPr/>
          </p:nvSpPr>
          <p:spPr bwMode="auto">
            <a:xfrm>
              <a:off x="4975" y="2037"/>
              <a:ext cx="105" cy="108"/>
            </a:xfrm>
            <a:custGeom>
              <a:avLst/>
              <a:gdLst>
                <a:gd name="T0" fmla="*/ 0 w 210"/>
                <a:gd name="T1" fmla="*/ 23 h 216"/>
                <a:gd name="T2" fmla="*/ 13 w 210"/>
                <a:gd name="T3" fmla="*/ 39 h 216"/>
                <a:gd name="T4" fmla="*/ 23 w 210"/>
                <a:gd name="T5" fmla="*/ 53 h 216"/>
                <a:gd name="T6" fmla="*/ 27 w 210"/>
                <a:gd name="T7" fmla="*/ 54 h 216"/>
                <a:gd name="T8" fmla="*/ 34 w 210"/>
                <a:gd name="T9" fmla="*/ 43 h 216"/>
                <a:gd name="T10" fmla="*/ 46 w 210"/>
                <a:gd name="T11" fmla="*/ 39 h 216"/>
                <a:gd name="T12" fmla="*/ 53 w 210"/>
                <a:gd name="T13" fmla="*/ 37 h 216"/>
                <a:gd name="T14" fmla="*/ 37 w 210"/>
                <a:gd name="T15" fmla="*/ 17 h 216"/>
                <a:gd name="T16" fmla="*/ 28 w 210"/>
                <a:gd name="T17" fmla="*/ 4 h 216"/>
                <a:gd name="T18" fmla="*/ 15 w 210"/>
                <a:gd name="T19" fmla="*/ 0 h 216"/>
                <a:gd name="T20" fmla="*/ 6 w 210"/>
                <a:gd name="T21" fmla="*/ 3 h 216"/>
                <a:gd name="T22" fmla="*/ 0 w 210"/>
                <a:gd name="T23" fmla="*/ 16 h 216"/>
                <a:gd name="T24" fmla="*/ 0 w 210"/>
                <a:gd name="T25" fmla="*/ 23 h 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0" h="216">
                  <a:moveTo>
                    <a:pt x="0" y="91"/>
                  </a:moveTo>
                  <a:lnTo>
                    <a:pt x="52" y="153"/>
                  </a:lnTo>
                  <a:lnTo>
                    <a:pt x="90" y="212"/>
                  </a:lnTo>
                  <a:lnTo>
                    <a:pt x="106" y="216"/>
                  </a:lnTo>
                  <a:lnTo>
                    <a:pt x="134" y="169"/>
                  </a:lnTo>
                  <a:lnTo>
                    <a:pt x="182" y="153"/>
                  </a:lnTo>
                  <a:lnTo>
                    <a:pt x="210" y="146"/>
                  </a:lnTo>
                  <a:lnTo>
                    <a:pt x="148" y="67"/>
                  </a:lnTo>
                  <a:lnTo>
                    <a:pt x="110" y="16"/>
                  </a:lnTo>
                  <a:lnTo>
                    <a:pt x="59" y="0"/>
                  </a:lnTo>
                  <a:lnTo>
                    <a:pt x="22" y="12"/>
                  </a:lnTo>
                  <a:lnTo>
                    <a:pt x="0" y="63"/>
                  </a:lnTo>
                  <a:lnTo>
                    <a:pt x="0" y="91"/>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94" name="Freeform 33"/>
            <p:cNvSpPr>
              <a:spLocks/>
            </p:cNvSpPr>
            <p:nvPr/>
          </p:nvSpPr>
          <p:spPr bwMode="auto">
            <a:xfrm>
              <a:off x="4998" y="2353"/>
              <a:ext cx="33" cy="6"/>
            </a:xfrm>
            <a:custGeom>
              <a:avLst/>
              <a:gdLst>
                <a:gd name="T0" fmla="*/ 0 w 64"/>
                <a:gd name="T1" fmla="*/ 2 h 13"/>
                <a:gd name="T2" fmla="*/ 2 w 64"/>
                <a:gd name="T3" fmla="*/ 3 h 13"/>
                <a:gd name="T4" fmla="*/ 16 w 64"/>
                <a:gd name="T5" fmla="*/ 2 h 13"/>
                <a:gd name="T6" fmla="*/ 17 w 64"/>
                <a:gd name="T7" fmla="*/ 1 h 13"/>
                <a:gd name="T8" fmla="*/ 13 w 64"/>
                <a:gd name="T9" fmla="*/ 0 h 13"/>
                <a:gd name="T10" fmla="*/ 2 w 64"/>
                <a:gd name="T11" fmla="*/ 0 h 13"/>
                <a:gd name="T12" fmla="*/ 0 w 64"/>
                <a:gd name="T13" fmla="*/ 2 h 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 h="13">
                  <a:moveTo>
                    <a:pt x="0" y="10"/>
                  </a:moveTo>
                  <a:lnTo>
                    <a:pt x="5" y="13"/>
                  </a:lnTo>
                  <a:lnTo>
                    <a:pt x="60" y="10"/>
                  </a:lnTo>
                  <a:lnTo>
                    <a:pt x="64" y="6"/>
                  </a:lnTo>
                  <a:lnTo>
                    <a:pt x="48" y="0"/>
                  </a:lnTo>
                  <a:lnTo>
                    <a:pt x="6" y="0"/>
                  </a:lnTo>
                  <a:lnTo>
                    <a:pt x="0" y="10"/>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95" name="Freeform 34"/>
            <p:cNvSpPr>
              <a:spLocks/>
            </p:cNvSpPr>
            <p:nvPr/>
          </p:nvSpPr>
          <p:spPr bwMode="auto">
            <a:xfrm>
              <a:off x="5071" y="2160"/>
              <a:ext cx="67" cy="111"/>
            </a:xfrm>
            <a:custGeom>
              <a:avLst/>
              <a:gdLst>
                <a:gd name="T0" fmla="*/ 0 w 136"/>
                <a:gd name="T1" fmla="*/ 0 h 221"/>
                <a:gd name="T2" fmla="*/ 11 w 136"/>
                <a:gd name="T3" fmla="*/ 27 h 221"/>
                <a:gd name="T4" fmla="*/ 33 w 136"/>
                <a:gd name="T5" fmla="*/ 56 h 221"/>
                <a:gd name="T6" fmla="*/ 21 w 136"/>
                <a:gd name="T7" fmla="*/ 28 h 221"/>
                <a:gd name="T8" fmla="*/ 11 w 136"/>
                <a:gd name="T9" fmla="*/ 15 h 221"/>
                <a:gd name="T10" fmla="*/ 0 w 136"/>
                <a:gd name="T11" fmla="*/ 0 h 2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6" h="221">
                  <a:moveTo>
                    <a:pt x="0" y="0"/>
                  </a:moveTo>
                  <a:lnTo>
                    <a:pt x="44" y="108"/>
                  </a:lnTo>
                  <a:lnTo>
                    <a:pt x="136" y="221"/>
                  </a:lnTo>
                  <a:lnTo>
                    <a:pt x="86" y="112"/>
                  </a:lnTo>
                  <a:lnTo>
                    <a:pt x="46" y="59"/>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6" name="Freeform 35"/>
            <p:cNvSpPr>
              <a:spLocks/>
            </p:cNvSpPr>
            <p:nvPr/>
          </p:nvSpPr>
          <p:spPr bwMode="auto">
            <a:xfrm>
              <a:off x="4956" y="1924"/>
              <a:ext cx="52" cy="111"/>
            </a:xfrm>
            <a:custGeom>
              <a:avLst/>
              <a:gdLst>
                <a:gd name="T0" fmla="*/ 19 w 104"/>
                <a:gd name="T1" fmla="*/ 9 h 222"/>
                <a:gd name="T2" fmla="*/ 20 w 104"/>
                <a:gd name="T3" fmla="*/ 25 h 222"/>
                <a:gd name="T4" fmla="*/ 26 w 104"/>
                <a:gd name="T5" fmla="*/ 49 h 222"/>
                <a:gd name="T6" fmla="*/ 25 w 104"/>
                <a:gd name="T7" fmla="*/ 56 h 222"/>
                <a:gd name="T8" fmla="*/ 16 w 104"/>
                <a:gd name="T9" fmla="*/ 42 h 222"/>
                <a:gd name="T10" fmla="*/ 15 w 104"/>
                <a:gd name="T11" fmla="*/ 51 h 222"/>
                <a:gd name="T12" fmla="*/ 0 w 104"/>
                <a:gd name="T13" fmla="*/ 25 h 222"/>
                <a:gd name="T14" fmla="*/ 13 w 104"/>
                <a:gd name="T15" fmla="*/ 32 h 222"/>
                <a:gd name="T16" fmla="*/ 5 w 104"/>
                <a:gd name="T17" fmla="*/ 0 h 222"/>
                <a:gd name="T18" fmla="*/ 16 w 104"/>
                <a:gd name="T19" fmla="*/ 32 h 222"/>
                <a:gd name="T20" fmla="*/ 17 w 104"/>
                <a:gd name="T21" fmla="*/ 18 h 222"/>
                <a:gd name="T22" fmla="*/ 19 w 104"/>
                <a:gd name="T23" fmla="*/ 9 h 2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4" h="222">
                  <a:moveTo>
                    <a:pt x="76" y="34"/>
                  </a:moveTo>
                  <a:lnTo>
                    <a:pt x="80" y="99"/>
                  </a:lnTo>
                  <a:lnTo>
                    <a:pt x="104" y="195"/>
                  </a:lnTo>
                  <a:lnTo>
                    <a:pt x="97" y="222"/>
                  </a:lnTo>
                  <a:lnTo>
                    <a:pt x="64" y="167"/>
                  </a:lnTo>
                  <a:lnTo>
                    <a:pt x="60" y="202"/>
                  </a:lnTo>
                  <a:lnTo>
                    <a:pt x="0" y="99"/>
                  </a:lnTo>
                  <a:lnTo>
                    <a:pt x="50" y="126"/>
                  </a:lnTo>
                  <a:lnTo>
                    <a:pt x="18" y="0"/>
                  </a:lnTo>
                  <a:lnTo>
                    <a:pt x="64" y="126"/>
                  </a:lnTo>
                  <a:lnTo>
                    <a:pt x="68" y="71"/>
                  </a:lnTo>
                  <a:lnTo>
                    <a:pt x="76" y="3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7" name="Freeform 36"/>
            <p:cNvSpPr>
              <a:spLocks/>
            </p:cNvSpPr>
            <p:nvPr/>
          </p:nvSpPr>
          <p:spPr bwMode="auto">
            <a:xfrm>
              <a:off x="5073" y="2121"/>
              <a:ext cx="185" cy="355"/>
            </a:xfrm>
            <a:custGeom>
              <a:avLst/>
              <a:gdLst>
                <a:gd name="T0" fmla="*/ 0 w 371"/>
                <a:gd name="T1" fmla="*/ 0 h 709"/>
                <a:gd name="T2" fmla="*/ 24 w 371"/>
                <a:gd name="T3" fmla="*/ 28 h 709"/>
                <a:gd name="T4" fmla="*/ 52 w 371"/>
                <a:gd name="T5" fmla="*/ 69 h 709"/>
                <a:gd name="T6" fmla="*/ 65 w 371"/>
                <a:gd name="T7" fmla="*/ 103 h 709"/>
                <a:gd name="T8" fmla="*/ 84 w 371"/>
                <a:gd name="T9" fmla="*/ 133 h 709"/>
                <a:gd name="T10" fmla="*/ 87 w 371"/>
                <a:gd name="T11" fmla="*/ 155 h 709"/>
                <a:gd name="T12" fmla="*/ 83 w 371"/>
                <a:gd name="T13" fmla="*/ 174 h 709"/>
                <a:gd name="T14" fmla="*/ 87 w 371"/>
                <a:gd name="T15" fmla="*/ 171 h 709"/>
                <a:gd name="T16" fmla="*/ 87 w 371"/>
                <a:gd name="T17" fmla="*/ 178 h 709"/>
                <a:gd name="T18" fmla="*/ 90 w 371"/>
                <a:gd name="T19" fmla="*/ 171 h 709"/>
                <a:gd name="T20" fmla="*/ 92 w 371"/>
                <a:gd name="T21" fmla="*/ 174 h 709"/>
                <a:gd name="T22" fmla="*/ 92 w 371"/>
                <a:gd name="T23" fmla="*/ 156 h 709"/>
                <a:gd name="T24" fmla="*/ 89 w 371"/>
                <a:gd name="T25" fmla="*/ 134 h 709"/>
                <a:gd name="T26" fmla="*/ 81 w 371"/>
                <a:gd name="T27" fmla="*/ 114 h 709"/>
                <a:gd name="T28" fmla="*/ 68 w 371"/>
                <a:gd name="T29" fmla="*/ 97 h 709"/>
                <a:gd name="T30" fmla="*/ 57 w 371"/>
                <a:gd name="T31" fmla="*/ 70 h 709"/>
                <a:gd name="T32" fmla="*/ 41 w 371"/>
                <a:gd name="T33" fmla="*/ 47 h 709"/>
                <a:gd name="T34" fmla="*/ 18 w 371"/>
                <a:gd name="T35" fmla="*/ 17 h 709"/>
                <a:gd name="T36" fmla="*/ 0 w 371"/>
                <a:gd name="T37" fmla="*/ 0 h 70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71" h="709">
                  <a:moveTo>
                    <a:pt x="0" y="0"/>
                  </a:moveTo>
                  <a:lnTo>
                    <a:pt x="96" y="109"/>
                  </a:lnTo>
                  <a:lnTo>
                    <a:pt x="208" y="276"/>
                  </a:lnTo>
                  <a:lnTo>
                    <a:pt x="262" y="409"/>
                  </a:lnTo>
                  <a:lnTo>
                    <a:pt x="339" y="529"/>
                  </a:lnTo>
                  <a:lnTo>
                    <a:pt x="351" y="617"/>
                  </a:lnTo>
                  <a:lnTo>
                    <a:pt x="335" y="694"/>
                  </a:lnTo>
                  <a:lnTo>
                    <a:pt x="351" y="682"/>
                  </a:lnTo>
                  <a:lnTo>
                    <a:pt x="351" y="709"/>
                  </a:lnTo>
                  <a:lnTo>
                    <a:pt x="361" y="682"/>
                  </a:lnTo>
                  <a:lnTo>
                    <a:pt x="371" y="694"/>
                  </a:lnTo>
                  <a:lnTo>
                    <a:pt x="371" y="623"/>
                  </a:lnTo>
                  <a:lnTo>
                    <a:pt x="357" y="536"/>
                  </a:lnTo>
                  <a:lnTo>
                    <a:pt x="327" y="456"/>
                  </a:lnTo>
                  <a:lnTo>
                    <a:pt x="273" y="388"/>
                  </a:lnTo>
                  <a:lnTo>
                    <a:pt x="230" y="280"/>
                  </a:lnTo>
                  <a:lnTo>
                    <a:pt x="167" y="185"/>
                  </a:lnTo>
                  <a:lnTo>
                    <a:pt x="72" y="65"/>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8" name="Freeform 37"/>
            <p:cNvSpPr>
              <a:spLocks/>
            </p:cNvSpPr>
            <p:nvPr/>
          </p:nvSpPr>
          <p:spPr bwMode="auto">
            <a:xfrm>
              <a:off x="4700" y="2143"/>
              <a:ext cx="63" cy="164"/>
            </a:xfrm>
            <a:custGeom>
              <a:avLst/>
              <a:gdLst>
                <a:gd name="T0" fmla="*/ 26 w 128"/>
                <a:gd name="T1" fmla="*/ 6 h 329"/>
                <a:gd name="T2" fmla="*/ 22 w 128"/>
                <a:gd name="T3" fmla="*/ 17 h 329"/>
                <a:gd name="T4" fmla="*/ 16 w 128"/>
                <a:gd name="T5" fmla="*/ 22 h 329"/>
                <a:gd name="T6" fmla="*/ 17 w 128"/>
                <a:gd name="T7" fmla="*/ 28 h 329"/>
                <a:gd name="T8" fmla="*/ 13 w 128"/>
                <a:gd name="T9" fmla="*/ 31 h 329"/>
                <a:gd name="T10" fmla="*/ 15 w 128"/>
                <a:gd name="T11" fmla="*/ 34 h 329"/>
                <a:gd name="T12" fmla="*/ 10 w 128"/>
                <a:gd name="T13" fmla="*/ 39 h 329"/>
                <a:gd name="T14" fmla="*/ 13 w 128"/>
                <a:gd name="T15" fmla="*/ 43 h 329"/>
                <a:gd name="T16" fmla="*/ 7 w 128"/>
                <a:gd name="T17" fmla="*/ 46 h 329"/>
                <a:gd name="T18" fmla="*/ 9 w 128"/>
                <a:gd name="T19" fmla="*/ 53 h 329"/>
                <a:gd name="T20" fmla="*/ 5 w 128"/>
                <a:gd name="T21" fmla="*/ 58 h 329"/>
                <a:gd name="T22" fmla="*/ 3 w 128"/>
                <a:gd name="T23" fmla="*/ 70 h 329"/>
                <a:gd name="T24" fmla="*/ 0 w 128"/>
                <a:gd name="T25" fmla="*/ 82 h 329"/>
                <a:gd name="T26" fmla="*/ 13 w 128"/>
                <a:gd name="T27" fmla="*/ 54 h 329"/>
                <a:gd name="T28" fmla="*/ 13 w 128"/>
                <a:gd name="T29" fmla="*/ 50 h 329"/>
                <a:gd name="T30" fmla="*/ 16 w 128"/>
                <a:gd name="T31" fmla="*/ 49 h 329"/>
                <a:gd name="T32" fmla="*/ 16 w 128"/>
                <a:gd name="T33" fmla="*/ 42 h 329"/>
                <a:gd name="T34" fmla="*/ 20 w 128"/>
                <a:gd name="T35" fmla="*/ 40 h 329"/>
                <a:gd name="T36" fmla="*/ 18 w 128"/>
                <a:gd name="T37" fmla="*/ 35 h 329"/>
                <a:gd name="T38" fmla="*/ 23 w 128"/>
                <a:gd name="T39" fmla="*/ 35 h 329"/>
                <a:gd name="T40" fmla="*/ 20 w 128"/>
                <a:gd name="T41" fmla="*/ 31 h 329"/>
                <a:gd name="T42" fmla="*/ 25 w 128"/>
                <a:gd name="T43" fmla="*/ 29 h 329"/>
                <a:gd name="T44" fmla="*/ 22 w 128"/>
                <a:gd name="T45" fmla="*/ 23 h 329"/>
                <a:gd name="T46" fmla="*/ 27 w 128"/>
                <a:gd name="T47" fmla="*/ 21 h 329"/>
                <a:gd name="T48" fmla="*/ 24 w 128"/>
                <a:gd name="T49" fmla="*/ 17 h 329"/>
                <a:gd name="T50" fmla="*/ 31 w 128"/>
                <a:gd name="T51" fmla="*/ 0 h 329"/>
                <a:gd name="T52" fmla="*/ 26 w 128"/>
                <a:gd name="T53" fmla="*/ 6 h 32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28" h="329">
                  <a:moveTo>
                    <a:pt x="107" y="25"/>
                  </a:moveTo>
                  <a:lnTo>
                    <a:pt x="90" y="68"/>
                  </a:lnTo>
                  <a:lnTo>
                    <a:pt x="66" y="89"/>
                  </a:lnTo>
                  <a:lnTo>
                    <a:pt x="70" y="112"/>
                  </a:lnTo>
                  <a:lnTo>
                    <a:pt x="52" y="124"/>
                  </a:lnTo>
                  <a:lnTo>
                    <a:pt x="61" y="139"/>
                  </a:lnTo>
                  <a:lnTo>
                    <a:pt x="42" y="158"/>
                  </a:lnTo>
                  <a:lnTo>
                    <a:pt x="52" y="174"/>
                  </a:lnTo>
                  <a:lnTo>
                    <a:pt x="31" y="186"/>
                  </a:lnTo>
                  <a:lnTo>
                    <a:pt x="36" y="212"/>
                  </a:lnTo>
                  <a:lnTo>
                    <a:pt x="20" y="233"/>
                  </a:lnTo>
                  <a:lnTo>
                    <a:pt x="12" y="282"/>
                  </a:lnTo>
                  <a:lnTo>
                    <a:pt x="0" y="329"/>
                  </a:lnTo>
                  <a:lnTo>
                    <a:pt x="53" y="216"/>
                  </a:lnTo>
                  <a:lnTo>
                    <a:pt x="52" y="200"/>
                  </a:lnTo>
                  <a:lnTo>
                    <a:pt x="66" y="197"/>
                  </a:lnTo>
                  <a:lnTo>
                    <a:pt x="66" y="170"/>
                  </a:lnTo>
                  <a:lnTo>
                    <a:pt x="82" y="163"/>
                  </a:lnTo>
                  <a:lnTo>
                    <a:pt x="73" y="142"/>
                  </a:lnTo>
                  <a:lnTo>
                    <a:pt x="96" y="142"/>
                  </a:lnTo>
                  <a:lnTo>
                    <a:pt x="82" y="124"/>
                  </a:lnTo>
                  <a:lnTo>
                    <a:pt x="104" y="116"/>
                  </a:lnTo>
                  <a:lnTo>
                    <a:pt x="92" y="93"/>
                  </a:lnTo>
                  <a:lnTo>
                    <a:pt x="112" y="86"/>
                  </a:lnTo>
                  <a:lnTo>
                    <a:pt x="100" y="68"/>
                  </a:lnTo>
                  <a:lnTo>
                    <a:pt x="128" y="0"/>
                  </a:lnTo>
                  <a:lnTo>
                    <a:pt x="107" y="25"/>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9" name="Freeform 38"/>
            <p:cNvSpPr>
              <a:spLocks/>
            </p:cNvSpPr>
            <p:nvPr/>
          </p:nvSpPr>
          <p:spPr bwMode="auto">
            <a:xfrm>
              <a:off x="4734" y="2186"/>
              <a:ext cx="54" cy="146"/>
            </a:xfrm>
            <a:custGeom>
              <a:avLst/>
              <a:gdLst>
                <a:gd name="T0" fmla="*/ 27 w 108"/>
                <a:gd name="T1" fmla="*/ 0 h 292"/>
                <a:gd name="T2" fmla="*/ 22 w 108"/>
                <a:gd name="T3" fmla="*/ 11 h 292"/>
                <a:gd name="T4" fmla="*/ 21 w 108"/>
                <a:gd name="T5" fmla="*/ 15 h 292"/>
                <a:gd name="T6" fmla="*/ 17 w 108"/>
                <a:gd name="T7" fmla="*/ 18 h 292"/>
                <a:gd name="T8" fmla="*/ 15 w 108"/>
                <a:gd name="T9" fmla="*/ 24 h 292"/>
                <a:gd name="T10" fmla="*/ 11 w 108"/>
                <a:gd name="T11" fmla="*/ 28 h 292"/>
                <a:gd name="T12" fmla="*/ 13 w 108"/>
                <a:gd name="T13" fmla="*/ 34 h 292"/>
                <a:gd name="T14" fmla="*/ 8 w 108"/>
                <a:gd name="T15" fmla="*/ 38 h 292"/>
                <a:gd name="T16" fmla="*/ 9 w 108"/>
                <a:gd name="T17" fmla="*/ 43 h 292"/>
                <a:gd name="T18" fmla="*/ 6 w 108"/>
                <a:gd name="T19" fmla="*/ 47 h 292"/>
                <a:gd name="T20" fmla="*/ 5 w 108"/>
                <a:gd name="T21" fmla="*/ 52 h 292"/>
                <a:gd name="T22" fmla="*/ 3 w 108"/>
                <a:gd name="T23" fmla="*/ 58 h 292"/>
                <a:gd name="T24" fmla="*/ 0 w 108"/>
                <a:gd name="T25" fmla="*/ 66 h 292"/>
                <a:gd name="T26" fmla="*/ 1 w 108"/>
                <a:gd name="T27" fmla="*/ 73 h 292"/>
                <a:gd name="T28" fmla="*/ 10 w 108"/>
                <a:gd name="T29" fmla="*/ 44 h 292"/>
                <a:gd name="T30" fmla="*/ 12 w 108"/>
                <a:gd name="T31" fmla="*/ 37 h 292"/>
                <a:gd name="T32" fmla="*/ 17 w 108"/>
                <a:gd name="T33" fmla="*/ 34 h 292"/>
                <a:gd name="T34" fmla="*/ 15 w 108"/>
                <a:gd name="T35" fmla="*/ 25 h 292"/>
                <a:gd name="T36" fmla="*/ 20 w 108"/>
                <a:gd name="T37" fmla="*/ 22 h 292"/>
                <a:gd name="T38" fmla="*/ 20 w 108"/>
                <a:gd name="T39" fmla="*/ 18 h 292"/>
                <a:gd name="T40" fmla="*/ 23 w 108"/>
                <a:gd name="T41" fmla="*/ 16 h 292"/>
                <a:gd name="T42" fmla="*/ 27 w 108"/>
                <a:gd name="T43" fmla="*/ 0 h 2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8" h="292">
                  <a:moveTo>
                    <a:pt x="108" y="0"/>
                  </a:moveTo>
                  <a:lnTo>
                    <a:pt x="88" y="43"/>
                  </a:lnTo>
                  <a:lnTo>
                    <a:pt x="84" y="60"/>
                  </a:lnTo>
                  <a:lnTo>
                    <a:pt x="68" y="72"/>
                  </a:lnTo>
                  <a:lnTo>
                    <a:pt x="60" y="94"/>
                  </a:lnTo>
                  <a:lnTo>
                    <a:pt x="42" y="111"/>
                  </a:lnTo>
                  <a:lnTo>
                    <a:pt x="50" y="134"/>
                  </a:lnTo>
                  <a:lnTo>
                    <a:pt x="30" y="151"/>
                  </a:lnTo>
                  <a:lnTo>
                    <a:pt x="34" y="169"/>
                  </a:lnTo>
                  <a:lnTo>
                    <a:pt x="22" y="185"/>
                  </a:lnTo>
                  <a:lnTo>
                    <a:pt x="20" y="207"/>
                  </a:lnTo>
                  <a:lnTo>
                    <a:pt x="12" y="231"/>
                  </a:lnTo>
                  <a:lnTo>
                    <a:pt x="0" y="261"/>
                  </a:lnTo>
                  <a:lnTo>
                    <a:pt x="3" y="292"/>
                  </a:lnTo>
                  <a:lnTo>
                    <a:pt x="37" y="173"/>
                  </a:lnTo>
                  <a:lnTo>
                    <a:pt x="46" y="147"/>
                  </a:lnTo>
                  <a:lnTo>
                    <a:pt x="66" y="134"/>
                  </a:lnTo>
                  <a:lnTo>
                    <a:pt x="60" y="100"/>
                  </a:lnTo>
                  <a:lnTo>
                    <a:pt x="80" y="88"/>
                  </a:lnTo>
                  <a:lnTo>
                    <a:pt x="80" y="72"/>
                  </a:lnTo>
                  <a:lnTo>
                    <a:pt x="92" y="64"/>
                  </a:lnTo>
                  <a:lnTo>
                    <a:pt x="10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0" name="Freeform 39"/>
            <p:cNvSpPr>
              <a:spLocks/>
            </p:cNvSpPr>
            <p:nvPr/>
          </p:nvSpPr>
          <p:spPr bwMode="auto">
            <a:xfrm>
              <a:off x="4790" y="2357"/>
              <a:ext cx="66" cy="60"/>
            </a:xfrm>
            <a:custGeom>
              <a:avLst/>
              <a:gdLst>
                <a:gd name="T0" fmla="*/ 0 w 133"/>
                <a:gd name="T1" fmla="*/ 0 h 119"/>
                <a:gd name="T2" fmla="*/ 4 w 133"/>
                <a:gd name="T3" fmla="*/ 7 h 119"/>
                <a:gd name="T4" fmla="*/ 8 w 133"/>
                <a:gd name="T5" fmla="*/ 6 h 119"/>
                <a:gd name="T6" fmla="*/ 10 w 133"/>
                <a:gd name="T7" fmla="*/ 12 h 119"/>
                <a:gd name="T8" fmla="*/ 15 w 133"/>
                <a:gd name="T9" fmla="*/ 11 h 119"/>
                <a:gd name="T10" fmla="*/ 17 w 133"/>
                <a:gd name="T11" fmla="*/ 17 h 119"/>
                <a:gd name="T12" fmla="*/ 19 w 133"/>
                <a:gd name="T13" fmla="*/ 16 h 119"/>
                <a:gd name="T14" fmla="*/ 20 w 133"/>
                <a:gd name="T15" fmla="*/ 22 h 119"/>
                <a:gd name="T16" fmla="*/ 23 w 133"/>
                <a:gd name="T17" fmla="*/ 21 h 119"/>
                <a:gd name="T18" fmla="*/ 23 w 133"/>
                <a:gd name="T19" fmla="*/ 24 h 119"/>
                <a:gd name="T20" fmla="*/ 26 w 133"/>
                <a:gd name="T21" fmla="*/ 24 h 119"/>
                <a:gd name="T22" fmla="*/ 27 w 133"/>
                <a:gd name="T23" fmla="*/ 28 h 119"/>
                <a:gd name="T24" fmla="*/ 33 w 133"/>
                <a:gd name="T25" fmla="*/ 30 h 119"/>
                <a:gd name="T26" fmla="*/ 28 w 133"/>
                <a:gd name="T27" fmla="*/ 22 h 119"/>
                <a:gd name="T28" fmla="*/ 20 w 133"/>
                <a:gd name="T29" fmla="*/ 12 h 119"/>
                <a:gd name="T30" fmla="*/ 14 w 133"/>
                <a:gd name="T31" fmla="*/ 6 h 119"/>
                <a:gd name="T32" fmla="*/ 8 w 133"/>
                <a:gd name="T33" fmla="*/ 2 h 119"/>
                <a:gd name="T34" fmla="*/ 0 w 133"/>
                <a:gd name="T35" fmla="*/ 0 h 1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3" h="119">
                  <a:moveTo>
                    <a:pt x="0" y="0"/>
                  </a:moveTo>
                  <a:lnTo>
                    <a:pt x="16" y="27"/>
                  </a:lnTo>
                  <a:lnTo>
                    <a:pt x="32" y="23"/>
                  </a:lnTo>
                  <a:lnTo>
                    <a:pt x="40" y="46"/>
                  </a:lnTo>
                  <a:lnTo>
                    <a:pt x="61" y="43"/>
                  </a:lnTo>
                  <a:lnTo>
                    <a:pt x="69" y="65"/>
                  </a:lnTo>
                  <a:lnTo>
                    <a:pt x="79" y="61"/>
                  </a:lnTo>
                  <a:lnTo>
                    <a:pt x="83" y="85"/>
                  </a:lnTo>
                  <a:lnTo>
                    <a:pt x="95" y="81"/>
                  </a:lnTo>
                  <a:lnTo>
                    <a:pt x="95" y="96"/>
                  </a:lnTo>
                  <a:lnTo>
                    <a:pt x="107" y="96"/>
                  </a:lnTo>
                  <a:lnTo>
                    <a:pt x="109" y="110"/>
                  </a:lnTo>
                  <a:lnTo>
                    <a:pt x="133" y="119"/>
                  </a:lnTo>
                  <a:lnTo>
                    <a:pt x="114" y="85"/>
                  </a:lnTo>
                  <a:lnTo>
                    <a:pt x="83" y="46"/>
                  </a:lnTo>
                  <a:lnTo>
                    <a:pt x="57" y="23"/>
                  </a:lnTo>
                  <a:lnTo>
                    <a:pt x="32" y="8"/>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1" name="Freeform 40"/>
            <p:cNvSpPr>
              <a:spLocks/>
            </p:cNvSpPr>
            <p:nvPr/>
          </p:nvSpPr>
          <p:spPr bwMode="auto">
            <a:xfrm>
              <a:off x="4877" y="2433"/>
              <a:ext cx="45" cy="15"/>
            </a:xfrm>
            <a:custGeom>
              <a:avLst/>
              <a:gdLst>
                <a:gd name="T0" fmla="*/ 2 w 89"/>
                <a:gd name="T1" fmla="*/ 6 h 29"/>
                <a:gd name="T2" fmla="*/ 12 w 89"/>
                <a:gd name="T3" fmla="*/ 6 h 29"/>
                <a:gd name="T4" fmla="*/ 23 w 89"/>
                <a:gd name="T5" fmla="*/ 8 h 29"/>
                <a:gd name="T6" fmla="*/ 14 w 89"/>
                <a:gd name="T7" fmla="*/ 2 h 29"/>
                <a:gd name="T8" fmla="*/ 0 w 89"/>
                <a:gd name="T9" fmla="*/ 0 h 29"/>
                <a:gd name="T10" fmla="*/ 2 w 89"/>
                <a:gd name="T11" fmla="*/ 6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9" h="29">
                  <a:moveTo>
                    <a:pt x="5" y="21"/>
                  </a:moveTo>
                  <a:lnTo>
                    <a:pt x="47" y="21"/>
                  </a:lnTo>
                  <a:lnTo>
                    <a:pt x="89" y="29"/>
                  </a:lnTo>
                  <a:lnTo>
                    <a:pt x="54" y="6"/>
                  </a:lnTo>
                  <a:lnTo>
                    <a:pt x="0" y="0"/>
                  </a:lnTo>
                  <a:lnTo>
                    <a:pt x="5" y="21"/>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2" name="Freeform 41"/>
            <p:cNvSpPr>
              <a:spLocks/>
            </p:cNvSpPr>
            <p:nvPr/>
          </p:nvSpPr>
          <p:spPr bwMode="auto">
            <a:xfrm>
              <a:off x="5020" y="2236"/>
              <a:ext cx="41" cy="27"/>
            </a:xfrm>
            <a:custGeom>
              <a:avLst/>
              <a:gdLst>
                <a:gd name="T0" fmla="*/ 17 w 82"/>
                <a:gd name="T1" fmla="*/ 0 h 55"/>
                <a:gd name="T2" fmla="*/ 21 w 82"/>
                <a:gd name="T3" fmla="*/ 6 h 55"/>
                <a:gd name="T4" fmla="*/ 14 w 82"/>
                <a:gd name="T5" fmla="*/ 3 h 55"/>
                <a:gd name="T6" fmla="*/ 17 w 82"/>
                <a:gd name="T7" fmla="*/ 10 h 55"/>
                <a:gd name="T8" fmla="*/ 8 w 82"/>
                <a:gd name="T9" fmla="*/ 8 h 55"/>
                <a:gd name="T10" fmla="*/ 14 w 82"/>
                <a:gd name="T11" fmla="*/ 13 h 55"/>
                <a:gd name="T12" fmla="*/ 0 w 82"/>
                <a:gd name="T13" fmla="*/ 13 h 55"/>
                <a:gd name="T14" fmla="*/ 0 w 82"/>
                <a:gd name="T15" fmla="*/ 8 h 55"/>
                <a:gd name="T16" fmla="*/ 7 w 82"/>
                <a:gd name="T17" fmla="*/ 3 h 55"/>
                <a:gd name="T18" fmla="*/ 12 w 82"/>
                <a:gd name="T19" fmla="*/ 0 h 55"/>
                <a:gd name="T20" fmla="*/ 17 w 82"/>
                <a:gd name="T21" fmla="*/ 0 h 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2" h="55">
                  <a:moveTo>
                    <a:pt x="68" y="0"/>
                  </a:moveTo>
                  <a:lnTo>
                    <a:pt x="82" y="26"/>
                  </a:lnTo>
                  <a:lnTo>
                    <a:pt x="54" y="14"/>
                  </a:lnTo>
                  <a:lnTo>
                    <a:pt x="68" y="43"/>
                  </a:lnTo>
                  <a:lnTo>
                    <a:pt x="32" y="34"/>
                  </a:lnTo>
                  <a:lnTo>
                    <a:pt x="54" y="55"/>
                  </a:lnTo>
                  <a:lnTo>
                    <a:pt x="0" y="55"/>
                  </a:lnTo>
                  <a:lnTo>
                    <a:pt x="0" y="34"/>
                  </a:lnTo>
                  <a:lnTo>
                    <a:pt x="28" y="14"/>
                  </a:lnTo>
                  <a:lnTo>
                    <a:pt x="46" y="3"/>
                  </a:lnTo>
                  <a:lnTo>
                    <a:pt x="6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3" name="Freeform 42"/>
            <p:cNvSpPr>
              <a:spLocks/>
            </p:cNvSpPr>
            <p:nvPr/>
          </p:nvSpPr>
          <p:spPr bwMode="auto">
            <a:xfrm>
              <a:off x="5049" y="2279"/>
              <a:ext cx="14" cy="9"/>
            </a:xfrm>
            <a:custGeom>
              <a:avLst/>
              <a:gdLst>
                <a:gd name="T0" fmla="*/ 7 w 29"/>
                <a:gd name="T1" fmla="*/ 1 h 18"/>
                <a:gd name="T2" fmla="*/ 7 w 29"/>
                <a:gd name="T3" fmla="*/ 5 h 18"/>
                <a:gd name="T4" fmla="*/ 1 w 29"/>
                <a:gd name="T5" fmla="*/ 5 h 18"/>
                <a:gd name="T6" fmla="*/ 0 w 29"/>
                <a:gd name="T7" fmla="*/ 1 h 18"/>
                <a:gd name="T8" fmla="*/ 5 w 29"/>
                <a:gd name="T9" fmla="*/ 0 h 18"/>
                <a:gd name="T10" fmla="*/ 7 w 29"/>
                <a:gd name="T11" fmla="*/ 1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 h="18">
                  <a:moveTo>
                    <a:pt x="29" y="4"/>
                  </a:moveTo>
                  <a:lnTo>
                    <a:pt x="29" y="18"/>
                  </a:lnTo>
                  <a:lnTo>
                    <a:pt x="4" y="18"/>
                  </a:lnTo>
                  <a:lnTo>
                    <a:pt x="0" y="4"/>
                  </a:lnTo>
                  <a:lnTo>
                    <a:pt x="21" y="0"/>
                  </a:lnTo>
                  <a:lnTo>
                    <a:pt x="29"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4" name="Freeform 43"/>
            <p:cNvSpPr>
              <a:spLocks/>
            </p:cNvSpPr>
            <p:nvPr/>
          </p:nvSpPr>
          <p:spPr bwMode="auto">
            <a:xfrm>
              <a:off x="4994" y="2284"/>
              <a:ext cx="8" cy="14"/>
            </a:xfrm>
            <a:custGeom>
              <a:avLst/>
              <a:gdLst>
                <a:gd name="T0" fmla="*/ 4 w 16"/>
                <a:gd name="T1" fmla="*/ 0 h 27"/>
                <a:gd name="T2" fmla="*/ 4 w 16"/>
                <a:gd name="T3" fmla="*/ 6 h 27"/>
                <a:gd name="T4" fmla="*/ 2 w 16"/>
                <a:gd name="T5" fmla="*/ 7 h 27"/>
                <a:gd name="T6" fmla="*/ 0 w 16"/>
                <a:gd name="T7" fmla="*/ 2 h 27"/>
                <a:gd name="T8" fmla="*/ 1 w 16"/>
                <a:gd name="T9" fmla="*/ 0 h 27"/>
                <a:gd name="T10" fmla="*/ 4 w 16"/>
                <a:gd name="T11" fmla="*/ 0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27">
                  <a:moveTo>
                    <a:pt x="16" y="0"/>
                  </a:moveTo>
                  <a:lnTo>
                    <a:pt x="16" y="23"/>
                  </a:lnTo>
                  <a:lnTo>
                    <a:pt x="8" y="27"/>
                  </a:lnTo>
                  <a:lnTo>
                    <a:pt x="0" y="7"/>
                  </a:lnTo>
                  <a:lnTo>
                    <a:pt x="4" y="0"/>
                  </a:lnTo>
                  <a:lnTo>
                    <a:pt x="1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5" name="Freeform 44"/>
            <p:cNvSpPr>
              <a:spLocks/>
            </p:cNvSpPr>
            <p:nvPr/>
          </p:nvSpPr>
          <p:spPr bwMode="auto">
            <a:xfrm>
              <a:off x="5005" y="2311"/>
              <a:ext cx="11" cy="15"/>
            </a:xfrm>
            <a:custGeom>
              <a:avLst/>
              <a:gdLst>
                <a:gd name="T0" fmla="*/ 2 w 22"/>
                <a:gd name="T1" fmla="*/ 0 h 30"/>
                <a:gd name="T2" fmla="*/ 0 w 22"/>
                <a:gd name="T3" fmla="*/ 3 h 30"/>
                <a:gd name="T4" fmla="*/ 2 w 22"/>
                <a:gd name="T5" fmla="*/ 8 h 30"/>
                <a:gd name="T6" fmla="*/ 6 w 22"/>
                <a:gd name="T7" fmla="*/ 3 h 30"/>
                <a:gd name="T8" fmla="*/ 2 w 22"/>
                <a:gd name="T9" fmla="*/ 0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 h="30">
                  <a:moveTo>
                    <a:pt x="7" y="0"/>
                  </a:moveTo>
                  <a:lnTo>
                    <a:pt x="0" y="11"/>
                  </a:lnTo>
                  <a:lnTo>
                    <a:pt x="7" y="30"/>
                  </a:lnTo>
                  <a:lnTo>
                    <a:pt x="22" y="9"/>
                  </a:lnTo>
                  <a:lnTo>
                    <a:pt x="7"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6" name="Freeform 45"/>
            <p:cNvSpPr>
              <a:spLocks/>
            </p:cNvSpPr>
            <p:nvPr/>
          </p:nvSpPr>
          <p:spPr bwMode="auto">
            <a:xfrm>
              <a:off x="4994" y="2311"/>
              <a:ext cx="8" cy="36"/>
            </a:xfrm>
            <a:custGeom>
              <a:avLst/>
              <a:gdLst>
                <a:gd name="T0" fmla="*/ 5 w 14"/>
                <a:gd name="T1" fmla="*/ 8 h 72"/>
                <a:gd name="T2" fmla="*/ 4 w 14"/>
                <a:gd name="T3" fmla="*/ 18 h 72"/>
                <a:gd name="T4" fmla="*/ 0 w 14"/>
                <a:gd name="T5" fmla="*/ 10 h 72"/>
                <a:gd name="T6" fmla="*/ 5 w 14"/>
                <a:gd name="T7" fmla="*/ 0 h 72"/>
                <a:gd name="T8" fmla="*/ 5 w 14"/>
                <a:gd name="T9" fmla="*/ 8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72">
                  <a:moveTo>
                    <a:pt x="14" y="30"/>
                  </a:moveTo>
                  <a:lnTo>
                    <a:pt x="13" y="72"/>
                  </a:lnTo>
                  <a:lnTo>
                    <a:pt x="0" y="39"/>
                  </a:lnTo>
                  <a:lnTo>
                    <a:pt x="14" y="0"/>
                  </a:lnTo>
                  <a:lnTo>
                    <a:pt x="14" y="3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7" name="Freeform 46"/>
            <p:cNvSpPr>
              <a:spLocks/>
            </p:cNvSpPr>
            <p:nvPr/>
          </p:nvSpPr>
          <p:spPr bwMode="auto">
            <a:xfrm>
              <a:off x="5002" y="2380"/>
              <a:ext cx="24" cy="20"/>
            </a:xfrm>
            <a:custGeom>
              <a:avLst/>
              <a:gdLst>
                <a:gd name="T0" fmla="*/ 12 w 49"/>
                <a:gd name="T1" fmla="*/ 1 h 39"/>
                <a:gd name="T2" fmla="*/ 2 w 49"/>
                <a:gd name="T3" fmla="*/ 10 h 39"/>
                <a:gd name="T4" fmla="*/ 0 w 49"/>
                <a:gd name="T5" fmla="*/ 4 h 39"/>
                <a:gd name="T6" fmla="*/ 2 w 49"/>
                <a:gd name="T7" fmla="*/ 0 h 39"/>
                <a:gd name="T8" fmla="*/ 12 w 49"/>
                <a:gd name="T9" fmla="*/ 1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 h="39">
                  <a:moveTo>
                    <a:pt x="49" y="4"/>
                  </a:moveTo>
                  <a:lnTo>
                    <a:pt x="10" y="39"/>
                  </a:lnTo>
                  <a:lnTo>
                    <a:pt x="0" y="15"/>
                  </a:lnTo>
                  <a:lnTo>
                    <a:pt x="10" y="0"/>
                  </a:lnTo>
                  <a:lnTo>
                    <a:pt x="49"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8" name="Freeform 47"/>
            <p:cNvSpPr>
              <a:spLocks/>
            </p:cNvSpPr>
            <p:nvPr/>
          </p:nvSpPr>
          <p:spPr bwMode="auto">
            <a:xfrm>
              <a:off x="5213" y="2552"/>
              <a:ext cx="33" cy="100"/>
            </a:xfrm>
            <a:custGeom>
              <a:avLst/>
              <a:gdLst>
                <a:gd name="T0" fmla="*/ 5 w 66"/>
                <a:gd name="T1" fmla="*/ 0 h 200"/>
                <a:gd name="T2" fmla="*/ 9 w 66"/>
                <a:gd name="T3" fmla="*/ 9 h 200"/>
                <a:gd name="T4" fmla="*/ 3 w 66"/>
                <a:gd name="T5" fmla="*/ 7 h 200"/>
                <a:gd name="T6" fmla="*/ 10 w 66"/>
                <a:gd name="T7" fmla="*/ 17 h 200"/>
                <a:gd name="T8" fmla="*/ 3 w 66"/>
                <a:gd name="T9" fmla="*/ 13 h 200"/>
                <a:gd name="T10" fmla="*/ 9 w 66"/>
                <a:gd name="T11" fmla="*/ 24 h 200"/>
                <a:gd name="T12" fmla="*/ 3 w 66"/>
                <a:gd name="T13" fmla="*/ 21 h 200"/>
                <a:gd name="T14" fmla="*/ 8 w 66"/>
                <a:gd name="T15" fmla="*/ 28 h 200"/>
                <a:gd name="T16" fmla="*/ 1 w 66"/>
                <a:gd name="T17" fmla="*/ 25 h 200"/>
                <a:gd name="T18" fmla="*/ 6 w 66"/>
                <a:gd name="T19" fmla="*/ 34 h 200"/>
                <a:gd name="T20" fmla="*/ 0 w 66"/>
                <a:gd name="T21" fmla="*/ 31 h 200"/>
                <a:gd name="T22" fmla="*/ 12 w 66"/>
                <a:gd name="T23" fmla="*/ 50 h 200"/>
                <a:gd name="T24" fmla="*/ 16 w 66"/>
                <a:gd name="T25" fmla="*/ 38 h 200"/>
                <a:gd name="T26" fmla="*/ 17 w 66"/>
                <a:gd name="T27" fmla="*/ 26 h 200"/>
                <a:gd name="T28" fmla="*/ 16 w 66"/>
                <a:gd name="T29" fmla="*/ 15 h 200"/>
                <a:gd name="T30" fmla="*/ 12 w 66"/>
                <a:gd name="T31" fmla="*/ 7 h 200"/>
                <a:gd name="T32" fmla="*/ 5 w 66"/>
                <a:gd name="T33" fmla="*/ 0 h 2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6" h="200">
                  <a:moveTo>
                    <a:pt x="20" y="0"/>
                  </a:moveTo>
                  <a:lnTo>
                    <a:pt x="34" y="35"/>
                  </a:lnTo>
                  <a:lnTo>
                    <a:pt x="12" y="28"/>
                  </a:lnTo>
                  <a:lnTo>
                    <a:pt x="38" y="65"/>
                  </a:lnTo>
                  <a:lnTo>
                    <a:pt x="12" y="49"/>
                  </a:lnTo>
                  <a:lnTo>
                    <a:pt x="34" y="93"/>
                  </a:lnTo>
                  <a:lnTo>
                    <a:pt x="12" y="81"/>
                  </a:lnTo>
                  <a:lnTo>
                    <a:pt x="30" y="112"/>
                  </a:lnTo>
                  <a:lnTo>
                    <a:pt x="4" y="100"/>
                  </a:lnTo>
                  <a:lnTo>
                    <a:pt x="24" y="135"/>
                  </a:lnTo>
                  <a:lnTo>
                    <a:pt x="0" y="123"/>
                  </a:lnTo>
                  <a:lnTo>
                    <a:pt x="46" y="200"/>
                  </a:lnTo>
                  <a:lnTo>
                    <a:pt x="62" y="150"/>
                  </a:lnTo>
                  <a:lnTo>
                    <a:pt x="66" y="104"/>
                  </a:lnTo>
                  <a:lnTo>
                    <a:pt x="62" y="58"/>
                  </a:lnTo>
                  <a:lnTo>
                    <a:pt x="46" y="28"/>
                  </a:lnTo>
                  <a:lnTo>
                    <a:pt x="2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9" name="Freeform 48"/>
            <p:cNvSpPr>
              <a:spLocks/>
            </p:cNvSpPr>
            <p:nvPr/>
          </p:nvSpPr>
          <p:spPr bwMode="auto">
            <a:xfrm>
              <a:off x="4914" y="3198"/>
              <a:ext cx="23" cy="171"/>
            </a:xfrm>
            <a:custGeom>
              <a:avLst/>
              <a:gdLst>
                <a:gd name="T0" fmla="*/ 12 w 46"/>
                <a:gd name="T1" fmla="*/ 0 h 340"/>
                <a:gd name="T2" fmla="*/ 10 w 46"/>
                <a:gd name="T3" fmla="*/ 21 h 340"/>
                <a:gd name="T4" fmla="*/ 8 w 46"/>
                <a:gd name="T5" fmla="*/ 42 h 340"/>
                <a:gd name="T6" fmla="*/ 9 w 46"/>
                <a:gd name="T7" fmla="*/ 72 h 340"/>
                <a:gd name="T8" fmla="*/ 11 w 46"/>
                <a:gd name="T9" fmla="*/ 86 h 340"/>
                <a:gd name="T10" fmla="*/ 4 w 46"/>
                <a:gd name="T11" fmla="*/ 81 h 340"/>
                <a:gd name="T12" fmla="*/ 6 w 46"/>
                <a:gd name="T13" fmla="*/ 79 h 340"/>
                <a:gd name="T14" fmla="*/ 2 w 46"/>
                <a:gd name="T15" fmla="*/ 75 h 340"/>
                <a:gd name="T16" fmla="*/ 4 w 46"/>
                <a:gd name="T17" fmla="*/ 72 h 340"/>
                <a:gd name="T18" fmla="*/ 0 w 46"/>
                <a:gd name="T19" fmla="*/ 66 h 340"/>
                <a:gd name="T20" fmla="*/ 4 w 46"/>
                <a:gd name="T21" fmla="*/ 62 h 340"/>
                <a:gd name="T22" fmla="*/ 0 w 46"/>
                <a:gd name="T23" fmla="*/ 57 h 340"/>
                <a:gd name="T24" fmla="*/ 4 w 46"/>
                <a:gd name="T25" fmla="*/ 52 h 340"/>
                <a:gd name="T26" fmla="*/ 0 w 46"/>
                <a:gd name="T27" fmla="*/ 47 h 340"/>
                <a:gd name="T28" fmla="*/ 4 w 46"/>
                <a:gd name="T29" fmla="*/ 40 h 340"/>
                <a:gd name="T30" fmla="*/ 0 w 46"/>
                <a:gd name="T31" fmla="*/ 37 h 340"/>
                <a:gd name="T32" fmla="*/ 4 w 46"/>
                <a:gd name="T33" fmla="*/ 30 h 340"/>
                <a:gd name="T34" fmla="*/ 1 w 46"/>
                <a:gd name="T35" fmla="*/ 27 h 340"/>
                <a:gd name="T36" fmla="*/ 4 w 46"/>
                <a:gd name="T37" fmla="*/ 20 h 340"/>
                <a:gd name="T38" fmla="*/ 4 w 46"/>
                <a:gd name="T39" fmla="*/ 13 h 340"/>
                <a:gd name="T40" fmla="*/ 6 w 46"/>
                <a:gd name="T41" fmla="*/ 10 h 340"/>
                <a:gd name="T42" fmla="*/ 6 w 46"/>
                <a:gd name="T43" fmla="*/ 7 h 340"/>
                <a:gd name="T44" fmla="*/ 12 w 46"/>
                <a:gd name="T45" fmla="*/ 0 h 34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 h="340">
                  <a:moveTo>
                    <a:pt x="46" y="0"/>
                  </a:moveTo>
                  <a:lnTo>
                    <a:pt x="40" y="82"/>
                  </a:lnTo>
                  <a:lnTo>
                    <a:pt x="32" y="168"/>
                  </a:lnTo>
                  <a:lnTo>
                    <a:pt x="36" y="284"/>
                  </a:lnTo>
                  <a:lnTo>
                    <a:pt x="44" y="340"/>
                  </a:lnTo>
                  <a:lnTo>
                    <a:pt x="15" y="322"/>
                  </a:lnTo>
                  <a:lnTo>
                    <a:pt x="23" y="314"/>
                  </a:lnTo>
                  <a:lnTo>
                    <a:pt x="6" y="297"/>
                  </a:lnTo>
                  <a:lnTo>
                    <a:pt x="16" y="284"/>
                  </a:lnTo>
                  <a:lnTo>
                    <a:pt x="0" y="263"/>
                  </a:lnTo>
                  <a:lnTo>
                    <a:pt x="15" y="247"/>
                  </a:lnTo>
                  <a:lnTo>
                    <a:pt x="0" y="227"/>
                  </a:lnTo>
                  <a:lnTo>
                    <a:pt x="15" y="205"/>
                  </a:lnTo>
                  <a:lnTo>
                    <a:pt x="0" y="185"/>
                  </a:lnTo>
                  <a:lnTo>
                    <a:pt x="15" y="157"/>
                  </a:lnTo>
                  <a:lnTo>
                    <a:pt x="0" y="146"/>
                  </a:lnTo>
                  <a:lnTo>
                    <a:pt x="15" y="119"/>
                  </a:lnTo>
                  <a:lnTo>
                    <a:pt x="4" y="106"/>
                  </a:lnTo>
                  <a:lnTo>
                    <a:pt x="16" y="78"/>
                  </a:lnTo>
                  <a:lnTo>
                    <a:pt x="15" y="50"/>
                  </a:lnTo>
                  <a:lnTo>
                    <a:pt x="23" y="39"/>
                  </a:lnTo>
                  <a:lnTo>
                    <a:pt x="23" y="26"/>
                  </a:lnTo>
                  <a:lnTo>
                    <a:pt x="4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0" name="Freeform 49"/>
            <p:cNvSpPr>
              <a:spLocks/>
            </p:cNvSpPr>
            <p:nvPr/>
          </p:nvSpPr>
          <p:spPr bwMode="auto">
            <a:xfrm>
              <a:off x="4945" y="3344"/>
              <a:ext cx="12" cy="39"/>
            </a:xfrm>
            <a:custGeom>
              <a:avLst/>
              <a:gdLst>
                <a:gd name="T0" fmla="*/ 4 w 24"/>
                <a:gd name="T1" fmla="*/ 0 h 79"/>
                <a:gd name="T2" fmla="*/ 0 w 24"/>
                <a:gd name="T3" fmla="*/ 18 h 79"/>
                <a:gd name="T4" fmla="*/ 5 w 24"/>
                <a:gd name="T5" fmla="*/ 19 h 79"/>
                <a:gd name="T6" fmla="*/ 5 w 24"/>
                <a:gd name="T7" fmla="*/ 15 h 79"/>
                <a:gd name="T8" fmla="*/ 6 w 24"/>
                <a:gd name="T9" fmla="*/ 12 h 79"/>
                <a:gd name="T10" fmla="*/ 5 w 24"/>
                <a:gd name="T11" fmla="*/ 8 h 79"/>
                <a:gd name="T12" fmla="*/ 4 w 24"/>
                <a:gd name="T13" fmla="*/ 0 h 7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79">
                  <a:moveTo>
                    <a:pt x="14" y="0"/>
                  </a:moveTo>
                  <a:lnTo>
                    <a:pt x="0" y="73"/>
                  </a:lnTo>
                  <a:lnTo>
                    <a:pt x="20" y="79"/>
                  </a:lnTo>
                  <a:lnTo>
                    <a:pt x="19" y="62"/>
                  </a:lnTo>
                  <a:lnTo>
                    <a:pt x="24" y="50"/>
                  </a:lnTo>
                  <a:lnTo>
                    <a:pt x="19" y="32"/>
                  </a:lnTo>
                  <a:lnTo>
                    <a:pt x="14"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1" name="Freeform 50"/>
            <p:cNvSpPr>
              <a:spLocks/>
            </p:cNvSpPr>
            <p:nvPr/>
          </p:nvSpPr>
          <p:spPr bwMode="auto">
            <a:xfrm>
              <a:off x="4921" y="3437"/>
              <a:ext cx="58" cy="120"/>
            </a:xfrm>
            <a:custGeom>
              <a:avLst/>
              <a:gdLst>
                <a:gd name="T0" fmla="*/ 16 w 115"/>
                <a:gd name="T1" fmla="*/ 6 h 241"/>
                <a:gd name="T2" fmla="*/ 12 w 115"/>
                <a:gd name="T3" fmla="*/ 8 h 241"/>
                <a:gd name="T4" fmla="*/ 14 w 115"/>
                <a:gd name="T5" fmla="*/ 13 h 241"/>
                <a:gd name="T6" fmla="*/ 9 w 115"/>
                <a:gd name="T7" fmla="*/ 15 h 241"/>
                <a:gd name="T8" fmla="*/ 15 w 115"/>
                <a:gd name="T9" fmla="*/ 20 h 241"/>
                <a:gd name="T10" fmla="*/ 11 w 115"/>
                <a:gd name="T11" fmla="*/ 26 h 241"/>
                <a:gd name="T12" fmla="*/ 16 w 115"/>
                <a:gd name="T13" fmla="*/ 26 h 241"/>
                <a:gd name="T14" fmla="*/ 13 w 115"/>
                <a:gd name="T15" fmla="*/ 33 h 241"/>
                <a:gd name="T16" fmla="*/ 23 w 115"/>
                <a:gd name="T17" fmla="*/ 32 h 241"/>
                <a:gd name="T18" fmla="*/ 18 w 115"/>
                <a:gd name="T19" fmla="*/ 42 h 241"/>
                <a:gd name="T20" fmla="*/ 28 w 115"/>
                <a:gd name="T21" fmla="*/ 38 h 241"/>
                <a:gd name="T22" fmla="*/ 23 w 115"/>
                <a:gd name="T23" fmla="*/ 47 h 241"/>
                <a:gd name="T24" fmla="*/ 28 w 115"/>
                <a:gd name="T25" fmla="*/ 47 h 241"/>
                <a:gd name="T26" fmla="*/ 25 w 115"/>
                <a:gd name="T27" fmla="*/ 52 h 241"/>
                <a:gd name="T28" fmla="*/ 29 w 115"/>
                <a:gd name="T29" fmla="*/ 54 h 241"/>
                <a:gd name="T30" fmla="*/ 27 w 115"/>
                <a:gd name="T31" fmla="*/ 60 h 241"/>
                <a:gd name="T32" fmla="*/ 23 w 115"/>
                <a:gd name="T33" fmla="*/ 55 h 241"/>
                <a:gd name="T34" fmla="*/ 23 w 115"/>
                <a:gd name="T35" fmla="*/ 52 h 241"/>
                <a:gd name="T36" fmla="*/ 17 w 115"/>
                <a:gd name="T37" fmla="*/ 49 h 241"/>
                <a:gd name="T38" fmla="*/ 17 w 115"/>
                <a:gd name="T39" fmla="*/ 47 h 241"/>
                <a:gd name="T40" fmla="*/ 12 w 115"/>
                <a:gd name="T41" fmla="*/ 45 h 241"/>
                <a:gd name="T42" fmla="*/ 12 w 115"/>
                <a:gd name="T43" fmla="*/ 37 h 241"/>
                <a:gd name="T44" fmla="*/ 5 w 115"/>
                <a:gd name="T45" fmla="*/ 36 h 241"/>
                <a:gd name="T46" fmla="*/ 8 w 115"/>
                <a:gd name="T47" fmla="*/ 30 h 241"/>
                <a:gd name="T48" fmla="*/ 2 w 115"/>
                <a:gd name="T49" fmla="*/ 27 h 241"/>
                <a:gd name="T50" fmla="*/ 5 w 115"/>
                <a:gd name="T51" fmla="*/ 20 h 241"/>
                <a:gd name="T52" fmla="*/ 0 w 115"/>
                <a:gd name="T53" fmla="*/ 16 h 241"/>
                <a:gd name="T54" fmla="*/ 4 w 115"/>
                <a:gd name="T55" fmla="*/ 11 h 241"/>
                <a:gd name="T56" fmla="*/ 1 w 115"/>
                <a:gd name="T57" fmla="*/ 7 h 241"/>
                <a:gd name="T58" fmla="*/ 5 w 115"/>
                <a:gd name="T59" fmla="*/ 3 h 241"/>
                <a:gd name="T60" fmla="*/ 4 w 115"/>
                <a:gd name="T61" fmla="*/ 0 h 241"/>
                <a:gd name="T62" fmla="*/ 8 w 115"/>
                <a:gd name="T63" fmla="*/ 0 h 241"/>
                <a:gd name="T64" fmla="*/ 16 w 115"/>
                <a:gd name="T65" fmla="*/ 6 h 24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15" h="241">
                  <a:moveTo>
                    <a:pt x="62" y="24"/>
                  </a:moveTo>
                  <a:lnTo>
                    <a:pt x="46" y="34"/>
                  </a:lnTo>
                  <a:lnTo>
                    <a:pt x="56" y="53"/>
                  </a:lnTo>
                  <a:lnTo>
                    <a:pt x="35" y="63"/>
                  </a:lnTo>
                  <a:lnTo>
                    <a:pt x="59" y="83"/>
                  </a:lnTo>
                  <a:lnTo>
                    <a:pt x="42" y="107"/>
                  </a:lnTo>
                  <a:lnTo>
                    <a:pt x="62" y="107"/>
                  </a:lnTo>
                  <a:lnTo>
                    <a:pt x="51" y="133"/>
                  </a:lnTo>
                  <a:lnTo>
                    <a:pt x="89" y="130"/>
                  </a:lnTo>
                  <a:lnTo>
                    <a:pt x="72" y="171"/>
                  </a:lnTo>
                  <a:lnTo>
                    <a:pt x="109" y="154"/>
                  </a:lnTo>
                  <a:lnTo>
                    <a:pt x="92" y="191"/>
                  </a:lnTo>
                  <a:lnTo>
                    <a:pt x="111" y="191"/>
                  </a:lnTo>
                  <a:lnTo>
                    <a:pt x="98" y="208"/>
                  </a:lnTo>
                  <a:lnTo>
                    <a:pt x="115" y="217"/>
                  </a:lnTo>
                  <a:lnTo>
                    <a:pt x="105" y="241"/>
                  </a:lnTo>
                  <a:lnTo>
                    <a:pt x="89" y="220"/>
                  </a:lnTo>
                  <a:lnTo>
                    <a:pt x="89" y="208"/>
                  </a:lnTo>
                  <a:lnTo>
                    <a:pt x="67" y="198"/>
                  </a:lnTo>
                  <a:lnTo>
                    <a:pt x="68" y="188"/>
                  </a:lnTo>
                  <a:lnTo>
                    <a:pt x="48" y="182"/>
                  </a:lnTo>
                  <a:lnTo>
                    <a:pt x="48" y="150"/>
                  </a:lnTo>
                  <a:lnTo>
                    <a:pt x="17" y="146"/>
                  </a:lnTo>
                  <a:lnTo>
                    <a:pt x="31" y="120"/>
                  </a:lnTo>
                  <a:lnTo>
                    <a:pt x="8" y="111"/>
                  </a:lnTo>
                  <a:lnTo>
                    <a:pt x="17" y="83"/>
                  </a:lnTo>
                  <a:lnTo>
                    <a:pt x="0" y="66"/>
                  </a:lnTo>
                  <a:lnTo>
                    <a:pt x="16" y="44"/>
                  </a:lnTo>
                  <a:lnTo>
                    <a:pt x="1" y="30"/>
                  </a:lnTo>
                  <a:lnTo>
                    <a:pt x="17" y="13"/>
                  </a:lnTo>
                  <a:lnTo>
                    <a:pt x="16" y="0"/>
                  </a:lnTo>
                  <a:lnTo>
                    <a:pt x="29" y="0"/>
                  </a:lnTo>
                  <a:lnTo>
                    <a:pt x="62" y="2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2" name="Freeform 51"/>
            <p:cNvSpPr>
              <a:spLocks/>
            </p:cNvSpPr>
            <p:nvPr/>
          </p:nvSpPr>
          <p:spPr bwMode="auto">
            <a:xfrm>
              <a:off x="4927" y="3592"/>
              <a:ext cx="23" cy="97"/>
            </a:xfrm>
            <a:custGeom>
              <a:avLst/>
              <a:gdLst>
                <a:gd name="T0" fmla="*/ 0 w 47"/>
                <a:gd name="T1" fmla="*/ 0 h 193"/>
                <a:gd name="T2" fmla="*/ 0 w 47"/>
                <a:gd name="T3" fmla="*/ 13 h 193"/>
                <a:gd name="T4" fmla="*/ 6 w 47"/>
                <a:gd name="T5" fmla="*/ 34 h 193"/>
                <a:gd name="T6" fmla="*/ 6 w 47"/>
                <a:gd name="T7" fmla="*/ 37 h 193"/>
                <a:gd name="T8" fmla="*/ 9 w 47"/>
                <a:gd name="T9" fmla="*/ 38 h 193"/>
                <a:gd name="T10" fmla="*/ 9 w 47"/>
                <a:gd name="T11" fmla="*/ 44 h 193"/>
                <a:gd name="T12" fmla="*/ 11 w 47"/>
                <a:gd name="T13" fmla="*/ 49 h 193"/>
                <a:gd name="T14" fmla="*/ 11 w 47"/>
                <a:gd name="T15" fmla="*/ 37 h 193"/>
                <a:gd name="T16" fmla="*/ 7 w 47"/>
                <a:gd name="T17" fmla="*/ 24 h 193"/>
                <a:gd name="T18" fmla="*/ 2 w 47"/>
                <a:gd name="T19" fmla="*/ 10 h 193"/>
                <a:gd name="T20" fmla="*/ 0 w 47"/>
                <a:gd name="T21" fmla="*/ 0 h 1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193">
                  <a:moveTo>
                    <a:pt x="0" y="0"/>
                  </a:moveTo>
                  <a:lnTo>
                    <a:pt x="0" y="52"/>
                  </a:lnTo>
                  <a:lnTo>
                    <a:pt x="26" y="133"/>
                  </a:lnTo>
                  <a:lnTo>
                    <a:pt x="26" y="148"/>
                  </a:lnTo>
                  <a:lnTo>
                    <a:pt x="36" y="152"/>
                  </a:lnTo>
                  <a:lnTo>
                    <a:pt x="36" y="173"/>
                  </a:lnTo>
                  <a:lnTo>
                    <a:pt x="47" y="193"/>
                  </a:lnTo>
                  <a:lnTo>
                    <a:pt x="44" y="148"/>
                  </a:lnTo>
                  <a:lnTo>
                    <a:pt x="30" y="93"/>
                  </a:lnTo>
                  <a:lnTo>
                    <a:pt x="9" y="37"/>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3" name="Freeform 52"/>
            <p:cNvSpPr>
              <a:spLocks/>
            </p:cNvSpPr>
            <p:nvPr/>
          </p:nvSpPr>
          <p:spPr bwMode="auto">
            <a:xfrm>
              <a:off x="5153" y="3165"/>
              <a:ext cx="30" cy="198"/>
            </a:xfrm>
            <a:custGeom>
              <a:avLst/>
              <a:gdLst>
                <a:gd name="T0" fmla="*/ 4 w 59"/>
                <a:gd name="T1" fmla="*/ 0 h 398"/>
                <a:gd name="T2" fmla="*/ 2 w 59"/>
                <a:gd name="T3" fmla="*/ 12 h 398"/>
                <a:gd name="T4" fmla="*/ 4 w 59"/>
                <a:gd name="T5" fmla="*/ 14 h 398"/>
                <a:gd name="T6" fmla="*/ 2 w 59"/>
                <a:gd name="T7" fmla="*/ 17 h 398"/>
                <a:gd name="T8" fmla="*/ 5 w 59"/>
                <a:gd name="T9" fmla="*/ 22 h 398"/>
                <a:gd name="T10" fmla="*/ 0 w 59"/>
                <a:gd name="T11" fmla="*/ 31 h 398"/>
                <a:gd name="T12" fmla="*/ 6 w 59"/>
                <a:gd name="T13" fmla="*/ 36 h 398"/>
                <a:gd name="T14" fmla="*/ 1 w 59"/>
                <a:gd name="T15" fmla="*/ 44 h 398"/>
                <a:gd name="T16" fmla="*/ 7 w 59"/>
                <a:gd name="T17" fmla="*/ 46 h 398"/>
                <a:gd name="T18" fmla="*/ 4 w 59"/>
                <a:gd name="T19" fmla="*/ 56 h 398"/>
                <a:gd name="T20" fmla="*/ 10 w 59"/>
                <a:gd name="T21" fmla="*/ 60 h 398"/>
                <a:gd name="T22" fmla="*/ 8 w 59"/>
                <a:gd name="T23" fmla="*/ 70 h 398"/>
                <a:gd name="T24" fmla="*/ 11 w 59"/>
                <a:gd name="T25" fmla="*/ 75 h 398"/>
                <a:gd name="T26" fmla="*/ 10 w 59"/>
                <a:gd name="T27" fmla="*/ 88 h 398"/>
                <a:gd name="T28" fmla="*/ 13 w 59"/>
                <a:gd name="T29" fmla="*/ 99 h 398"/>
                <a:gd name="T30" fmla="*/ 15 w 59"/>
                <a:gd name="T31" fmla="*/ 83 h 398"/>
                <a:gd name="T32" fmla="*/ 13 w 59"/>
                <a:gd name="T33" fmla="*/ 77 h 398"/>
                <a:gd name="T34" fmla="*/ 14 w 59"/>
                <a:gd name="T35" fmla="*/ 65 h 398"/>
                <a:gd name="T36" fmla="*/ 12 w 59"/>
                <a:gd name="T37" fmla="*/ 60 h 398"/>
                <a:gd name="T38" fmla="*/ 15 w 59"/>
                <a:gd name="T39" fmla="*/ 53 h 398"/>
                <a:gd name="T40" fmla="*/ 10 w 59"/>
                <a:gd name="T41" fmla="*/ 48 h 398"/>
                <a:gd name="T42" fmla="*/ 15 w 59"/>
                <a:gd name="T43" fmla="*/ 42 h 398"/>
                <a:gd name="T44" fmla="*/ 10 w 59"/>
                <a:gd name="T45" fmla="*/ 36 h 398"/>
                <a:gd name="T46" fmla="*/ 15 w 59"/>
                <a:gd name="T47" fmla="*/ 26 h 398"/>
                <a:gd name="T48" fmla="*/ 8 w 59"/>
                <a:gd name="T49" fmla="*/ 22 h 398"/>
                <a:gd name="T50" fmla="*/ 11 w 59"/>
                <a:gd name="T51" fmla="*/ 13 h 398"/>
                <a:gd name="T52" fmla="*/ 6 w 59"/>
                <a:gd name="T53" fmla="*/ 9 h 398"/>
                <a:gd name="T54" fmla="*/ 8 w 59"/>
                <a:gd name="T55" fmla="*/ 4 h 398"/>
                <a:gd name="T56" fmla="*/ 4 w 59"/>
                <a:gd name="T57" fmla="*/ 0 h 39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9" h="398">
                  <a:moveTo>
                    <a:pt x="16" y="0"/>
                  </a:moveTo>
                  <a:lnTo>
                    <a:pt x="6" y="50"/>
                  </a:lnTo>
                  <a:lnTo>
                    <a:pt x="16" y="58"/>
                  </a:lnTo>
                  <a:lnTo>
                    <a:pt x="6" y="68"/>
                  </a:lnTo>
                  <a:lnTo>
                    <a:pt x="19" y="90"/>
                  </a:lnTo>
                  <a:lnTo>
                    <a:pt x="0" y="127"/>
                  </a:lnTo>
                  <a:lnTo>
                    <a:pt x="22" y="144"/>
                  </a:lnTo>
                  <a:lnTo>
                    <a:pt x="1" y="179"/>
                  </a:lnTo>
                  <a:lnTo>
                    <a:pt x="26" y="187"/>
                  </a:lnTo>
                  <a:lnTo>
                    <a:pt x="16" y="225"/>
                  </a:lnTo>
                  <a:lnTo>
                    <a:pt x="37" y="241"/>
                  </a:lnTo>
                  <a:lnTo>
                    <a:pt x="30" y="281"/>
                  </a:lnTo>
                  <a:lnTo>
                    <a:pt x="42" y="304"/>
                  </a:lnTo>
                  <a:lnTo>
                    <a:pt x="38" y="354"/>
                  </a:lnTo>
                  <a:lnTo>
                    <a:pt x="52" y="398"/>
                  </a:lnTo>
                  <a:lnTo>
                    <a:pt x="59" y="335"/>
                  </a:lnTo>
                  <a:lnTo>
                    <a:pt x="52" y="311"/>
                  </a:lnTo>
                  <a:lnTo>
                    <a:pt x="56" y="262"/>
                  </a:lnTo>
                  <a:lnTo>
                    <a:pt x="46" y="241"/>
                  </a:lnTo>
                  <a:lnTo>
                    <a:pt x="59" y="216"/>
                  </a:lnTo>
                  <a:lnTo>
                    <a:pt x="38" y="194"/>
                  </a:lnTo>
                  <a:lnTo>
                    <a:pt x="59" y="170"/>
                  </a:lnTo>
                  <a:lnTo>
                    <a:pt x="38" y="144"/>
                  </a:lnTo>
                  <a:lnTo>
                    <a:pt x="59" y="107"/>
                  </a:lnTo>
                  <a:lnTo>
                    <a:pt x="31" y="90"/>
                  </a:lnTo>
                  <a:lnTo>
                    <a:pt x="42" y="53"/>
                  </a:lnTo>
                  <a:lnTo>
                    <a:pt x="22" y="37"/>
                  </a:lnTo>
                  <a:lnTo>
                    <a:pt x="30" y="18"/>
                  </a:lnTo>
                  <a:lnTo>
                    <a:pt x="1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4" name="Freeform 53"/>
            <p:cNvSpPr>
              <a:spLocks/>
            </p:cNvSpPr>
            <p:nvPr/>
          </p:nvSpPr>
          <p:spPr bwMode="auto">
            <a:xfrm>
              <a:off x="4707" y="2554"/>
              <a:ext cx="15" cy="88"/>
            </a:xfrm>
            <a:custGeom>
              <a:avLst/>
              <a:gdLst>
                <a:gd name="T0" fmla="*/ 2 w 30"/>
                <a:gd name="T1" fmla="*/ 0 h 175"/>
                <a:gd name="T2" fmla="*/ 0 w 30"/>
                <a:gd name="T3" fmla="*/ 22 h 175"/>
                <a:gd name="T4" fmla="*/ 3 w 30"/>
                <a:gd name="T5" fmla="*/ 34 h 175"/>
                <a:gd name="T6" fmla="*/ 7 w 30"/>
                <a:gd name="T7" fmla="*/ 44 h 175"/>
                <a:gd name="T8" fmla="*/ 8 w 30"/>
                <a:gd name="T9" fmla="*/ 26 h 175"/>
                <a:gd name="T10" fmla="*/ 7 w 30"/>
                <a:gd name="T11" fmla="*/ 15 h 175"/>
                <a:gd name="T12" fmla="*/ 2 w 30"/>
                <a:gd name="T13" fmla="*/ 0 h 1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 h="175">
                  <a:moveTo>
                    <a:pt x="8" y="0"/>
                  </a:moveTo>
                  <a:lnTo>
                    <a:pt x="0" y="85"/>
                  </a:lnTo>
                  <a:lnTo>
                    <a:pt x="12" y="136"/>
                  </a:lnTo>
                  <a:lnTo>
                    <a:pt x="26" y="175"/>
                  </a:lnTo>
                  <a:lnTo>
                    <a:pt x="30" y="102"/>
                  </a:lnTo>
                  <a:lnTo>
                    <a:pt x="26" y="60"/>
                  </a:lnTo>
                  <a:lnTo>
                    <a:pt x="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5" name="Freeform 54"/>
            <p:cNvSpPr>
              <a:spLocks/>
            </p:cNvSpPr>
            <p:nvPr/>
          </p:nvSpPr>
          <p:spPr bwMode="auto">
            <a:xfrm>
              <a:off x="4696" y="2384"/>
              <a:ext cx="69" cy="373"/>
            </a:xfrm>
            <a:custGeom>
              <a:avLst/>
              <a:gdLst>
                <a:gd name="T0" fmla="*/ 0 w 138"/>
                <a:gd name="T1" fmla="*/ 0 h 746"/>
                <a:gd name="T2" fmla="*/ 4 w 138"/>
                <a:gd name="T3" fmla="*/ 11 h 746"/>
                <a:gd name="T4" fmla="*/ 13 w 138"/>
                <a:gd name="T5" fmla="*/ 19 h 746"/>
                <a:gd name="T6" fmla="*/ 15 w 138"/>
                <a:gd name="T7" fmla="*/ 34 h 746"/>
                <a:gd name="T8" fmla="*/ 18 w 138"/>
                <a:gd name="T9" fmla="*/ 58 h 746"/>
                <a:gd name="T10" fmla="*/ 23 w 138"/>
                <a:gd name="T11" fmla="*/ 86 h 746"/>
                <a:gd name="T12" fmla="*/ 25 w 138"/>
                <a:gd name="T13" fmla="*/ 118 h 746"/>
                <a:gd name="T14" fmla="*/ 27 w 138"/>
                <a:gd name="T15" fmla="*/ 149 h 746"/>
                <a:gd name="T16" fmla="*/ 30 w 138"/>
                <a:gd name="T17" fmla="*/ 166 h 746"/>
                <a:gd name="T18" fmla="*/ 29 w 138"/>
                <a:gd name="T19" fmla="*/ 187 h 746"/>
                <a:gd name="T20" fmla="*/ 35 w 138"/>
                <a:gd name="T21" fmla="*/ 174 h 746"/>
                <a:gd name="T22" fmla="*/ 33 w 138"/>
                <a:gd name="T23" fmla="*/ 137 h 746"/>
                <a:gd name="T24" fmla="*/ 27 w 138"/>
                <a:gd name="T25" fmla="*/ 103 h 746"/>
                <a:gd name="T26" fmla="*/ 23 w 138"/>
                <a:gd name="T27" fmla="*/ 74 h 746"/>
                <a:gd name="T28" fmla="*/ 17 w 138"/>
                <a:gd name="T29" fmla="*/ 43 h 746"/>
                <a:gd name="T30" fmla="*/ 16 w 138"/>
                <a:gd name="T31" fmla="*/ 24 h 746"/>
                <a:gd name="T32" fmla="*/ 13 w 138"/>
                <a:gd name="T33" fmla="*/ 11 h 746"/>
                <a:gd name="T34" fmla="*/ 5 w 138"/>
                <a:gd name="T35" fmla="*/ 3 h 746"/>
                <a:gd name="T36" fmla="*/ 0 w 138"/>
                <a:gd name="T37" fmla="*/ 0 h 7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8" h="746">
                  <a:moveTo>
                    <a:pt x="0" y="0"/>
                  </a:moveTo>
                  <a:lnTo>
                    <a:pt x="14" y="44"/>
                  </a:lnTo>
                  <a:lnTo>
                    <a:pt x="49" y="73"/>
                  </a:lnTo>
                  <a:lnTo>
                    <a:pt x="57" y="136"/>
                  </a:lnTo>
                  <a:lnTo>
                    <a:pt x="69" y="232"/>
                  </a:lnTo>
                  <a:lnTo>
                    <a:pt x="90" y="344"/>
                  </a:lnTo>
                  <a:lnTo>
                    <a:pt x="99" y="472"/>
                  </a:lnTo>
                  <a:lnTo>
                    <a:pt x="108" y="593"/>
                  </a:lnTo>
                  <a:lnTo>
                    <a:pt x="120" y="661"/>
                  </a:lnTo>
                  <a:lnTo>
                    <a:pt x="116" y="746"/>
                  </a:lnTo>
                  <a:lnTo>
                    <a:pt x="138" y="694"/>
                  </a:lnTo>
                  <a:lnTo>
                    <a:pt x="129" y="548"/>
                  </a:lnTo>
                  <a:lnTo>
                    <a:pt x="108" y="409"/>
                  </a:lnTo>
                  <a:lnTo>
                    <a:pt x="90" y="293"/>
                  </a:lnTo>
                  <a:lnTo>
                    <a:pt x="65" y="172"/>
                  </a:lnTo>
                  <a:lnTo>
                    <a:pt x="61" y="96"/>
                  </a:lnTo>
                  <a:lnTo>
                    <a:pt x="49" y="44"/>
                  </a:lnTo>
                  <a:lnTo>
                    <a:pt x="19" y="10"/>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6" name="Freeform 55"/>
            <p:cNvSpPr>
              <a:spLocks/>
            </p:cNvSpPr>
            <p:nvPr/>
          </p:nvSpPr>
          <p:spPr bwMode="auto">
            <a:xfrm>
              <a:off x="4635" y="2310"/>
              <a:ext cx="67" cy="68"/>
            </a:xfrm>
            <a:custGeom>
              <a:avLst/>
              <a:gdLst>
                <a:gd name="T0" fmla="*/ 0 w 134"/>
                <a:gd name="T1" fmla="*/ 0 h 136"/>
                <a:gd name="T2" fmla="*/ 13 w 134"/>
                <a:gd name="T3" fmla="*/ 16 h 136"/>
                <a:gd name="T4" fmla="*/ 26 w 134"/>
                <a:gd name="T5" fmla="*/ 32 h 136"/>
                <a:gd name="T6" fmla="*/ 34 w 134"/>
                <a:gd name="T7" fmla="*/ 34 h 136"/>
                <a:gd name="T8" fmla="*/ 24 w 134"/>
                <a:gd name="T9" fmla="*/ 19 h 136"/>
                <a:gd name="T10" fmla="*/ 10 w 134"/>
                <a:gd name="T11" fmla="*/ 7 h 136"/>
                <a:gd name="T12" fmla="*/ 0 w 134"/>
                <a:gd name="T13" fmla="*/ 0 h 1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4" h="136">
                  <a:moveTo>
                    <a:pt x="0" y="0"/>
                  </a:moveTo>
                  <a:lnTo>
                    <a:pt x="51" y="63"/>
                  </a:lnTo>
                  <a:lnTo>
                    <a:pt x="102" y="128"/>
                  </a:lnTo>
                  <a:lnTo>
                    <a:pt x="134" y="136"/>
                  </a:lnTo>
                  <a:lnTo>
                    <a:pt x="94" y="73"/>
                  </a:lnTo>
                  <a:lnTo>
                    <a:pt x="38" y="25"/>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7" name="Freeform 56"/>
            <p:cNvSpPr>
              <a:spLocks/>
            </p:cNvSpPr>
            <p:nvPr/>
          </p:nvSpPr>
          <p:spPr bwMode="auto">
            <a:xfrm>
              <a:off x="4637" y="2721"/>
              <a:ext cx="51" cy="156"/>
            </a:xfrm>
            <a:custGeom>
              <a:avLst/>
              <a:gdLst>
                <a:gd name="T0" fmla="*/ 26 w 102"/>
                <a:gd name="T1" fmla="*/ 0 h 313"/>
                <a:gd name="T2" fmla="*/ 24 w 102"/>
                <a:gd name="T3" fmla="*/ 17 h 313"/>
                <a:gd name="T4" fmla="*/ 19 w 102"/>
                <a:gd name="T5" fmla="*/ 14 h 313"/>
                <a:gd name="T6" fmla="*/ 19 w 102"/>
                <a:gd name="T7" fmla="*/ 23 h 313"/>
                <a:gd name="T8" fmla="*/ 16 w 102"/>
                <a:gd name="T9" fmla="*/ 22 h 313"/>
                <a:gd name="T10" fmla="*/ 16 w 102"/>
                <a:gd name="T11" fmla="*/ 32 h 313"/>
                <a:gd name="T12" fmla="*/ 11 w 102"/>
                <a:gd name="T13" fmla="*/ 33 h 313"/>
                <a:gd name="T14" fmla="*/ 11 w 102"/>
                <a:gd name="T15" fmla="*/ 44 h 313"/>
                <a:gd name="T16" fmla="*/ 6 w 102"/>
                <a:gd name="T17" fmla="*/ 49 h 313"/>
                <a:gd name="T18" fmla="*/ 6 w 102"/>
                <a:gd name="T19" fmla="*/ 56 h 313"/>
                <a:gd name="T20" fmla="*/ 4 w 102"/>
                <a:gd name="T21" fmla="*/ 60 h 313"/>
                <a:gd name="T22" fmla="*/ 0 w 102"/>
                <a:gd name="T23" fmla="*/ 78 h 313"/>
                <a:gd name="T24" fmla="*/ 2 w 102"/>
                <a:gd name="T25" fmla="*/ 52 h 313"/>
                <a:gd name="T26" fmla="*/ 6 w 102"/>
                <a:gd name="T27" fmla="*/ 32 h 313"/>
                <a:gd name="T28" fmla="*/ 13 w 102"/>
                <a:gd name="T29" fmla="*/ 18 h 313"/>
                <a:gd name="T30" fmla="*/ 20 w 102"/>
                <a:gd name="T31" fmla="*/ 8 h 313"/>
                <a:gd name="T32" fmla="*/ 26 w 102"/>
                <a:gd name="T33" fmla="*/ 0 h 3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02" h="313">
                  <a:moveTo>
                    <a:pt x="102" y="0"/>
                  </a:moveTo>
                  <a:lnTo>
                    <a:pt x="94" y="69"/>
                  </a:lnTo>
                  <a:lnTo>
                    <a:pt x="73" y="56"/>
                  </a:lnTo>
                  <a:lnTo>
                    <a:pt x="73" y="95"/>
                  </a:lnTo>
                  <a:lnTo>
                    <a:pt x="61" y="90"/>
                  </a:lnTo>
                  <a:lnTo>
                    <a:pt x="61" y="128"/>
                  </a:lnTo>
                  <a:lnTo>
                    <a:pt x="43" y="134"/>
                  </a:lnTo>
                  <a:lnTo>
                    <a:pt x="43" y="177"/>
                  </a:lnTo>
                  <a:lnTo>
                    <a:pt x="22" y="198"/>
                  </a:lnTo>
                  <a:lnTo>
                    <a:pt x="22" y="227"/>
                  </a:lnTo>
                  <a:lnTo>
                    <a:pt x="14" y="240"/>
                  </a:lnTo>
                  <a:lnTo>
                    <a:pt x="0" y="313"/>
                  </a:lnTo>
                  <a:lnTo>
                    <a:pt x="5" y="211"/>
                  </a:lnTo>
                  <a:lnTo>
                    <a:pt x="22" y="131"/>
                  </a:lnTo>
                  <a:lnTo>
                    <a:pt x="51" y="73"/>
                  </a:lnTo>
                  <a:lnTo>
                    <a:pt x="77" y="34"/>
                  </a:lnTo>
                  <a:lnTo>
                    <a:pt x="102"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8" name="Freeform 57"/>
            <p:cNvSpPr>
              <a:spLocks/>
            </p:cNvSpPr>
            <p:nvPr/>
          </p:nvSpPr>
          <p:spPr bwMode="auto">
            <a:xfrm>
              <a:off x="4676" y="2802"/>
              <a:ext cx="22" cy="91"/>
            </a:xfrm>
            <a:custGeom>
              <a:avLst/>
              <a:gdLst>
                <a:gd name="T0" fmla="*/ 11 w 43"/>
                <a:gd name="T1" fmla="*/ 0 h 182"/>
                <a:gd name="T2" fmla="*/ 11 w 43"/>
                <a:gd name="T3" fmla="*/ 11 h 182"/>
                <a:gd name="T4" fmla="*/ 8 w 43"/>
                <a:gd name="T5" fmla="*/ 13 h 182"/>
                <a:gd name="T6" fmla="*/ 10 w 43"/>
                <a:gd name="T7" fmla="*/ 20 h 182"/>
                <a:gd name="T8" fmla="*/ 7 w 43"/>
                <a:gd name="T9" fmla="*/ 22 h 182"/>
                <a:gd name="T10" fmla="*/ 7 w 43"/>
                <a:gd name="T11" fmla="*/ 29 h 182"/>
                <a:gd name="T12" fmla="*/ 4 w 43"/>
                <a:gd name="T13" fmla="*/ 31 h 182"/>
                <a:gd name="T14" fmla="*/ 4 w 43"/>
                <a:gd name="T15" fmla="*/ 38 h 182"/>
                <a:gd name="T16" fmla="*/ 0 w 43"/>
                <a:gd name="T17" fmla="*/ 46 h 182"/>
                <a:gd name="T18" fmla="*/ 0 w 43"/>
                <a:gd name="T19" fmla="*/ 26 h 182"/>
                <a:gd name="T20" fmla="*/ 4 w 43"/>
                <a:gd name="T21" fmla="*/ 23 h 182"/>
                <a:gd name="T22" fmla="*/ 3 w 43"/>
                <a:gd name="T23" fmla="*/ 18 h 182"/>
                <a:gd name="T24" fmla="*/ 7 w 43"/>
                <a:gd name="T25" fmla="*/ 8 h 182"/>
                <a:gd name="T26" fmla="*/ 11 w 43"/>
                <a:gd name="T27" fmla="*/ 0 h 18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 h="182">
                  <a:moveTo>
                    <a:pt x="43" y="0"/>
                  </a:moveTo>
                  <a:lnTo>
                    <a:pt x="43" y="44"/>
                  </a:lnTo>
                  <a:lnTo>
                    <a:pt x="32" y="52"/>
                  </a:lnTo>
                  <a:lnTo>
                    <a:pt x="39" y="77"/>
                  </a:lnTo>
                  <a:lnTo>
                    <a:pt x="25" y="86"/>
                  </a:lnTo>
                  <a:lnTo>
                    <a:pt x="25" y="116"/>
                  </a:lnTo>
                  <a:lnTo>
                    <a:pt x="13" y="123"/>
                  </a:lnTo>
                  <a:lnTo>
                    <a:pt x="13" y="150"/>
                  </a:lnTo>
                  <a:lnTo>
                    <a:pt x="0" y="182"/>
                  </a:lnTo>
                  <a:lnTo>
                    <a:pt x="0" y="102"/>
                  </a:lnTo>
                  <a:lnTo>
                    <a:pt x="13" y="90"/>
                  </a:lnTo>
                  <a:lnTo>
                    <a:pt x="9" y="69"/>
                  </a:lnTo>
                  <a:lnTo>
                    <a:pt x="25" y="31"/>
                  </a:lnTo>
                  <a:lnTo>
                    <a:pt x="43"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9" name="Freeform 58"/>
            <p:cNvSpPr>
              <a:spLocks/>
            </p:cNvSpPr>
            <p:nvPr/>
          </p:nvSpPr>
          <p:spPr bwMode="auto">
            <a:xfrm>
              <a:off x="4579" y="2918"/>
              <a:ext cx="43" cy="100"/>
            </a:xfrm>
            <a:custGeom>
              <a:avLst/>
              <a:gdLst>
                <a:gd name="T0" fmla="*/ 22 w 85"/>
                <a:gd name="T1" fmla="*/ 0 h 200"/>
                <a:gd name="T2" fmla="*/ 17 w 85"/>
                <a:gd name="T3" fmla="*/ 3 h 200"/>
                <a:gd name="T4" fmla="*/ 17 w 85"/>
                <a:gd name="T5" fmla="*/ 9 h 200"/>
                <a:gd name="T6" fmla="*/ 13 w 85"/>
                <a:gd name="T7" fmla="*/ 10 h 200"/>
                <a:gd name="T8" fmla="*/ 13 w 85"/>
                <a:gd name="T9" fmla="*/ 16 h 200"/>
                <a:gd name="T10" fmla="*/ 7 w 85"/>
                <a:gd name="T11" fmla="*/ 17 h 200"/>
                <a:gd name="T12" fmla="*/ 9 w 85"/>
                <a:gd name="T13" fmla="*/ 25 h 200"/>
                <a:gd name="T14" fmla="*/ 3 w 85"/>
                <a:gd name="T15" fmla="*/ 28 h 200"/>
                <a:gd name="T16" fmla="*/ 6 w 85"/>
                <a:gd name="T17" fmla="*/ 32 h 200"/>
                <a:gd name="T18" fmla="*/ 0 w 85"/>
                <a:gd name="T19" fmla="*/ 34 h 200"/>
                <a:gd name="T20" fmla="*/ 2 w 85"/>
                <a:gd name="T21" fmla="*/ 43 h 200"/>
                <a:gd name="T22" fmla="*/ 2 w 85"/>
                <a:gd name="T23" fmla="*/ 50 h 200"/>
                <a:gd name="T24" fmla="*/ 12 w 85"/>
                <a:gd name="T25" fmla="*/ 34 h 200"/>
                <a:gd name="T26" fmla="*/ 10 w 85"/>
                <a:gd name="T27" fmla="*/ 30 h 200"/>
                <a:gd name="T28" fmla="*/ 14 w 85"/>
                <a:gd name="T29" fmla="*/ 27 h 200"/>
                <a:gd name="T30" fmla="*/ 13 w 85"/>
                <a:gd name="T31" fmla="*/ 21 h 200"/>
                <a:gd name="T32" fmla="*/ 20 w 85"/>
                <a:gd name="T33" fmla="*/ 17 h 200"/>
                <a:gd name="T34" fmla="*/ 19 w 85"/>
                <a:gd name="T35" fmla="*/ 14 h 200"/>
                <a:gd name="T36" fmla="*/ 22 w 85"/>
                <a:gd name="T37" fmla="*/ 10 h 200"/>
                <a:gd name="T38" fmla="*/ 22 w 85"/>
                <a:gd name="T39" fmla="*/ 4 h 200"/>
                <a:gd name="T40" fmla="*/ 22 w 85"/>
                <a:gd name="T41" fmla="*/ 0 h 2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5" h="200">
                  <a:moveTo>
                    <a:pt x="85" y="0"/>
                  </a:moveTo>
                  <a:lnTo>
                    <a:pt x="66" y="9"/>
                  </a:lnTo>
                  <a:lnTo>
                    <a:pt x="66" y="34"/>
                  </a:lnTo>
                  <a:lnTo>
                    <a:pt x="49" y="39"/>
                  </a:lnTo>
                  <a:lnTo>
                    <a:pt x="52" y="64"/>
                  </a:lnTo>
                  <a:lnTo>
                    <a:pt x="26" y="68"/>
                  </a:lnTo>
                  <a:lnTo>
                    <a:pt x="34" y="97"/>
                  </a:lnTo>
                  <a:lnTo>
                    <a:pt x="9" y="111"/>
                  </a:lnTo>
                  <a:lnTo>
                    <a:pt x="22" y="128"/>
                  </a:lnTo>
                  <a:lnTo>
                    <a:pt x="0" y="136"/>
                  </a:lnTo>
                  <a:lnTo>
                    <a:pt x="5" y="170"/>
                  </a:lnTo>
                  <a:lnTo>
                    <a:pt x="5" y="200"/>
                  </a:lnTo>
                  <a:lnTo>
                    <a:pt x="45" y="136"/>
                  </a:lnTo>
                  <a:lnTo>
                    <a:pt x="39" y="120"/>
                  </a:lnTo>
                  <a:lnTo>
                    <a:pt x="56" y="105"/>
                  </a:lnTo>
                  <a:lnTo>
                    <a:pt x="52" y="84"/>
                  </a:lnTo>
                  <a:lnTo>
                    <a:pt x="77" y="68"/>
                  </a:lnTo>
                  <a:lnTo>
                    <a:pt x="74" y="55"/>
                  </a:lnTo>
                  <a:lnTo>
                    <a:pt x="85" y="39"/>
                  </a:lnTo>
                  <a:lnTo>
                    <a:pt x="85" y="16"/>
                  </a:lnTo>
                  <a:lnTo>
                    <a:pt x="85"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0" name="Freeform 59"/>
            <p:cNvSpPr>
              <a:spLocks/>
            </p:cNvSpPr>
            <p:nvPr/>
          </p:nvSpPr>
          <p:spPr bwMode="auto">
            <a:xfrm>
              <a:off x="4646" y="2786"/>
              <a:ext cx="91" cy="304"/>
            </a:xfrm>
            <a:custGeom>
              <a:avLst/>
              <a:gdLst>
                <a:gd name="T0" fmla="*/ 9 w 181"/>
                <a:gd name="T1" fmla="*/ 125 h 607"/>
                <a:gd name="T2" fmla="*/ 4 w 181"/>
                <a:gd name="T3" fmla="*/ 127 h 607"/>
                <a:gd name="T4" fmla="*/ 8 w 181"/>
                <a:gd name="T5" fmla="*/ 132 h 607"/>
                <a:gd name="T6" fmla="*/ 2 w 181"/>
                <a:gd name="T7" fmla="*/ 134 h 607"/>
                <a:gd name="T8" fmla="*/ 7 w 181"/>
                <a:gd name="T9" fmla="*/ 139 h 607"/>
                <a:gd name="T10" fmla="*/ 2 w 181"/>
                <a:gd name="T11" fmla="*/ 141 h 607"/>
                <a:gd name="T12" fmla="*/ 4 w 181"/>
                <a:gd name="T13" fmla="*/ 145 h 607"/>
                <a:gd name="T14" fmla="*/ 0 w 181"/>
                <a:gd name="T15" fmla="*/ 146 h 607"/>
                <a:gd name="T16" fmla="*/ 7 w 181"/>
                <a:gd name="T17" fmla="*/ 152 h 607"/>
                <a:gd name="T18" fmla="*/ 9 w 181"/>
                <a:gd name="T19" fmla="*/ 141 h 607"/>
                <a:gd name="T20" fmla="*/ 14 w 181"/>
                <a:gd name="T21" fmla="*/ 121 h 607"/>
                <a:gd name="T22" fmla="*/ 30 w 181"/>
                <a:gd name="T23" fmla="*/ 83 h 607"/>
                <a:gd name="T24" fmla="*/ 40 w 181"/>
                <a:gd name="T25" fmla="*/ 45 h 607"/>
                <a:gd name="T26" fmla="*/ 46 w 181"/>
                <a:gd name="T27" fmla="*/ 0 h 607"/>
                <a:gd name="T28" fmla="*/ 34 w 181"/>
                <a:gd name="T29" fmla="*/ 60 h 607"/>
                <a:gd name="T30" fmla="*/ 16 w 181"/>
                <a:gd name="T31" fmla="*/ 105 h 607"/>
                <a:gd name="T32" fmla="*/ 9 w 181"/>
                <a:gd name="T33" fmla="*/ 121 h 607"/>
                <a:gd name="T34" fmla="*/ 9 w 181"/>
                <a:gd name="T35" fmla="*/ 125 h 6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81" h="607">
                  <a:moveTo>
                    <a:pt x="33" y="498"/>
                  </a:moveTo>
                  <a:lnTo>
                    <a:pt x="13" y="506"/>
                  </a:lnTo>
                  <a:lnTo>
                    <a:pt x="29" y="525"/>
                  </a:lnTo>
                  <a:lnTo>
                    <a:pt x="8" y="536"/>
                  </a:lnTo>
                  <a:lnTo>
                    <a:pt x="25" y="553"/>
                  </a:lnTo>
                  <a:lnTo>
                    <a:pt x="8" y="561"/>
                  </a:lnTo>
                  <a:lnTo>
                    <a:pt x="16" y="580"/>
                  </a:lnTo>
                  <a:lnTo>
                    <a:pt x="0" y="584"/>
                  </a:lnTo>
                  <a:lnTo>
                    <a:pt x="25" y="607"/>
                  </a:lnTo>
                  <a:lnTo>
                    <a:pt x="33" y="561"/>
                  </a:lnTo>
                  <a:lnTo>
                    <a:pt x="55" y="481"/>
                  </a:lnTo>
                  <a:lnTo>
                    <a:pt x="117" y="332"/>
                  </a:lnTo>
                  <a:lnTo>
                    <a:pt x="159" y="178"/>
                  </a:lnTo>
                  <a:lnTo>
                    <a:pt x="181" y="0"/>
                  </a:lnTo>
                  <a:lnTo>
                    <a:pt x="133" y="238"/>
                  </a:lnTo>
                  <a:lnTo>
                    <a:pt x="63" y="417"/>
                  </a:lnTo>
                  <a:lnTo>
                    <a:pt x="33" y="481"/>
                  </a:lnTo>
                  <a:lnTo>
                    <a:pt x="33" y="498"/>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1" name="Freeform 60"/>
            <p:cNvSpPr>
              <a:spLocks/>
            </p:cNvSpPr>
            <p:nvPr/>
          </p:nvSpPr>
          <p:spPr bwMode="auto">
            <a:xfrm>
              <a:off x="4483" y="2871"/>
              <a:ext cx="22" cy="26"/>
            </a:xfrm>
            <a:custGeom>
              <a:avLst/>
              <a:gdLst>
                <a:gd name="T0" fmla="*/ 0 w 45"/>
                <a:gd name="T1" fmla="*/ 1 h 53"/>
                <a:gd name="T2" fmla="*/ 2 w 45"/>
                <a:gd name="T3" fmla="*/ 13 h 53"/>
                <a:gd name="T4" fmla="*/ 11 w 45"/>
                <a:gd name="T5" fmla="*/ 0 h 53"/>
                <a:gd name="T6" fmla="*/ 0 w 45"/>
                <a:gd name="T7" fmla="*/ 1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 h="53">
                  <a:moveTo>
                    <a:pt x="0" y="4"/>
                  </a:moveTo>
                  <a:lnTo>
                    <a:pt x="9" y="53"/>
                  </a:lnTo>
                  <a:lnTo>
                    <a:pt x="45" y="0"/>
                  </a:lnTo>
                  <a:lnTo>
                    <a:pt x="0"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2" name="Freeform 61"/>
            <p:cNvSpPr>
              <a:spLocks/>
            </p:cNvSpPr>
            <p:nvPr/>
          </p:nvSpPr>
          <p:spPr bwMode="auto">
            <a:xfrm>
              <a:off x="4470" y="2828"/>
              <a:ext cx="71" cy="32"/>
            </a:xfrm>
            <a:custGeom>
              <a:avLst/>
              <a:gdLst>
                <a:gd name="T0" fmla="*/ 0 w 140"/>
                <a:gd name="T1" fmla="*/ 3 h 64"/>
                <a:gd name="T2" fmla="*/ 19 w 140"/>
                <a:gd name="T3" fmla="*/ 5 h 64"/>
                <a:gd name="T4" fmla="*/ 30 w 140"/>
                <a:gd name="T5" fmla="*/ 16 h 64"/>
                <a:gd name="T6" fmla="*/ 36 w 140"/>
                <a:gd name="T7" fmla="*/ 13 h 64"/>
                <a:gd name="T8" fmla="*/ 30 w 140"/>
                <a:gd name="T9" fmla="*/ 8 h 64"/>
                <a:gd name="T10" fmla="*/ 20 w 140"/>
                <a:gd name="T11" fmla="*/ 3 h 64"/>
                <a:gd name="T12" fmla="*/ 10 w 140"/>
                <a:gd name="T13" fmla="*/ 0 h 64"/>
                <a:gd name="T14" fmla="*/ 0 w 140"/>
                <a:gd name="T15" fmla="*/ 3 h 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0" h="64">
                  <a:moveTo>
                    <a:pt x="0" y="12"/>
                  </a:moveTo>
                  <a:lnTo>
                    <a:pt x="74" y="17"/>
                  </a:lnTo>
                  <a:lnTo>
                    <a:pt x="116" y="64"/>
                  </a:lnTo>
                  <a:lnTo>
                    <a:pt x="140" y="50"/>
                  </a:lnTo>
                  <a:lnTo>
                    <a:pt x="116" y="30"/>
                  </a:lnTo>
                  <a:lnTo>
                    <a:pt x="77" y="9"/>
                  </a:lnTo>
                  <a:lnTo>
                    <a:pt x="38" y="0"/>
                  </a:lnTo>
                  <a:lnTo>
                    <a:pt x="0" y="12"/>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3" name="Freeform 62"/>
            <p:cNvSpPr>
              <a:spLocks/>
            </p:cNvSpPr>
            <p:nvPr/>
          </p:nvSpPr>
          <p:spPr bwMode="auto">
            <a:xfrm>
              <a:off x="4460" y="2893"/>
              <a:ext cx="12" cy="23"/>
            </a:xfrm>
            <a:custGeom>
              <a:avLst/>
              <a:gdLst>
                <a:gd name="T0" fmla="*/ 0 w 25"/>
                <a:gd name="T1" fmla="*/ 0 h 46"/>
                <a:gd name="T2" fmla="*/ 6 w 25"/>
                <a:gd name="T3" fmla="*/ 12 h 46"/>
                <a:gd name="T4" fmla="*/ 4 w 25"/>
                <a:gd name="T5" fmla="*/ 1 h 46"/>
                <a:gd name="T6" fmla="*/ 0 w 25"/>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46">
                  <a:moveTo>
                    <a:pt x="0" y="0"/>
                  </a:moveTo>
                  <a:lnTo>
                    <a:pt x="25" y="46"/>
                  </a:lnTo>
                  <a:lnTo>
                    <a:pt x="17" y="3"/>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4" name="Freeform 63"/>
            <p:cNvSpPr>
              <a:spLocks/>
            </p:cNvSpPr>
            <p:nvPr/>
          </p:nvSpPr>
          <p:spPr bwMode="auto">
            <a:xfrm>
              <a:off x="4443" y="2946"/>
              <a:ext cx="22" cy="50"/>
            </a:xfrm>
            <a:custGeom>
              <a:avLst/>
              <a:gdLst>
                <a:gd name="T0" fmla="*/ 2 w 43"/>
                <a:gd name="T1" fmla="*/ 0 h 102"/>
                <a:gd name="T2" fmla="*/ 11 w 43"/>
                <a:gd name="T3" fmla="*/ 8 h 102"/>
                <a:gd name="T4" fmla="*/ 6 w 43"/>
                <a:gd name="T5" fmla="*/ 8 h 102"/>
                <a:gd name="T6" fmla="*/ 9 w 43"/>
                <a:gd name="T7" fmla="*/ 13 h 102"/>
                <a:gd name="T8" fmla="*/ 3 w 43"/>
                <a:gd name="T9" fmla="*/ 13 h 102"/>
                <a:gd name="T10" fmla="*/ 7 w 43"/>
                <a:gd name="T11" fmla="*/ 20 h 102"/>
                <a:gd name="T12" fmla="*/ 2 w 43"/>
                <a:gd name="T13" fmla="*/ 20 h 102"/>
                <a:gd name="T14" fmla="*/ 3 w 43"/>
                <a:gd name="T15" fmla="*/ 25 h 102"/>
                <a:gd name="T16" fmla="*/ 0 w 43"/>
                <a:gd name="T17" fmla="*/ 22 h 102"/>
                <a:gd name="T18" fmla="*/ 1 w 43"/>
                <a:gd name="T19" fmla="*/ 9 h 102"/>
                <a:gd name="T20" fmla="*/ 2 w 43"/>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3" h="102">
                  <a:moveTo>
                    <a:pt x="8" y="0"/>
                  </a:moveTo>
                  <a:lnTo>
                    <a:pt x="43" y="34"/>
                  </a:lnTo>
                  <a:lnTo>
                    <a:pt x="21" y="34"/>
                  </a:lnTo>
                  <a:lnTo>
                    <a:pt x="34" y="56"/>
                  </a:lnTo>
                  <a:lnTo>
                    <a:pt x="12" y="56"/>
                  </a:lnTo>
                  <a:lnTo>
                    <a:pt x="25" y="81"/>
                  </a:lnTo>
                  <a:lnTo>
                    <a:pt x="8" y="84"/>
                  </a:lnTo>
                  <a:lnTo>
                    <a:pt x="12" y="102"/>
                  </a:lnTo>
                  <a:lnTo>
                    <a:pt x="0" y="90"/>
                  </a:lnTo>
                  <a:lnTo>
                    <a:pt x="4" y="37"/>
                  </a:lnTo>
                  <a:lnTo>
                    <a:pt x="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5" name="Freeform 64"/>
            <p:cNvSpPr>
              <a:spLocks/>
            </p:cNvSpPr>
            <p:nvPr/>
          </p:nvSpPr>
          <p:spPr bwMode="auto">
            <a:xfrm>
              <a:off x="4283" y="2786"/>
              <a:ext cx="22" cy="42"/>
            </a:xfrm>
            <a:custGeom>
              <a:avLst/>
              <a:gdLst>
                <a:gd name="T0" fmla="*/ 11 w 43"/>
                <a:gd name="T1" fmla="*/ 0 h 84"/>
                <a:gd name="T2" fmla="*/ 5 w 43"/>
                <a:gd name="T3" fmla="*/ 21 h 84"/>
                <a:gd name="T4" fmla="*/ 0 w 43"/>
                <a:gd name="T5" fmla="*/ 21 h 84"/>
                <a:gd name="T6" fmla="*/ 0 w 43"/>
                <a:gd name="T7" fmla="*/ 16 h 84"/>
                <a:gd name="T8" fmla="*/ 6 w 43"/>
                <a:gd name="T9" fmla="*/ 7 h 84"/>
                <a:gd name="T10" fmla="*/ 11 w 43"/>
                <a:gd name="T11" fmla="*/ 0 h 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 h="84">
                  <a:moveTo>
                    <a:pt x="43" y="0"/>
                  </a:moveTo>
                  <a:lnTo>
                    <a:pt x="18" y="84"/>
                  </a:lnTo>
                  <a:lnTo>
                    <a:pt x="0" y="84"/>
                  </a:lnTo>
                  <a:lnTo>
                    <a:pt x="0" y="63"/>
                  </a:lnTo>
                  <a:lnTo>
                    <a:pt x="21" y="25"/>
                  </a:lnTo>
                  <a:lnTo>
                    <a:pt x="43"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6" name="Freeform 65"/>
            <p:cNvSpPr>
              <a:spLocks/>
            </p:cNvSpPr>
            <p:nvPr/>
          </p:nvSpPr>
          <p:spPr bwMode="auto">
            <a:xfrm>
              <a:off x="4377" y="2935"/>
              <a:ext cx="6" cy="17"/>
            </a:xfrm>
            <a:custGeom>
              <a:avLst/>
              <a:gdLst>
                <a:gd name="T0" fmla="*/ 2 w 12"/>
                <a:gd name="T1" fmla="*/ 9 h 34"/>
                <a:gd name="T2" fmla="*/ 0 w 12"/>
                <a:gd name="T3" fmla="*/ 8 h 34"/>
                <a:gd name="T4" fmla="*/ 0 w 12"/>
                <a:gd name="T5" fmla="*/ 0 h 34"/>
                <a:gd name="T6" fmla="*/ 3 w 12"/>
                <a:gd name="T7" fmla="*/ 6 h 34"/>
                <a:gd name="T8" fmla="*/ 2 w 12"/>
                <a:gd name="T9" fmla="*/ 9 h 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34">
                  <a:moveTo>
                    <a:pt x="7" y="34"/>
                  </a:moveTo>
                  <a:lnTo>
                    <a:pt x="0" y="30"/>
                  </a:lnTo>
                  <a:lnTo>
                    <a:pt x="0" y="0"/>
                  </a:lnTo>
                  <a:lnTo>
                    <a:pt x="12" y="21"/>
                  </a:lnTo>
                  <a:lnTo>
                    <a:pt x="7" y="3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7" name="Freeform 66"/>
            <p:cNvSpPr>
              <a:spLocks/>
            </p:cNvSpPr>
            <p:nvPr/>
          </p:nvSpPr>
          <p:spPr bwMode="auto">
            <a:xfrm>
              <a:off x="4396" y="3007"/>
              <a:ext cx="40" cy="32"/>
            </a:xfrm>
            <a:custGeom>
              <a:avLst/>
              <a:gdLst>
                <a:gd name="T0" fmla="*/ 0 w 82"/>
                <a:gd name="T1" fmla="*/ 2 h 64"/>
                <a:gd name="T2" fmla="*/ 1 w 82"/>
                <a:gd name="T3" fmla="*/ 7 h 64"/>
                <a:gd name="T4" fmla="*/ 5 w 82"/>
                <a:gd name="T5" fmla="*/ 5 h 64"/>
                <a:gd name="T6" fmla="*/ 6 w 82"/>
                <a:gd name="T7" fmla="*/ 11 h 64"/>
                <a:gd name="T8" fmla="*/ 10 w 82"/>
                <a:gd name="T9" fmla="*/ 7 h 64"/>
                <a:gd name="T10" fmla="*/ 12 w 82"/>
                <a:gd name="T11" fmla="*/ 13 h 64"/>
                <a:gd name="T12" fmla="*/ 17 w 82"/>
                <a:gd name="T13" fmla="*/ 9 h 64"/>
                <a:gd name="T14" fmla="*/ 18 w 82"/>
                <a:gd name="T15" fmla="*/ 16 h 64"/>
                <a:gd name="T16" fmla="*/ 20 w 82"/>
                <a:gd name="T17" fmla="*/ 0 h 64"/>
                <a:gd name="T18" fmla="*/ 10 w 82"/>
                <a:gd name="T19" fmla="*/ 2 h 64"/>
                <a:gd name="T20" fmla="*/ 0 w 82"/>
                <a:gd name="T21" fmla="*/ 2 h 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2" h="64">
                  <a:moveTo>
                    <a:pt x="0" y="5"/>
                  </a:moveTo>
                  <a:lnTo>
                    <a:pt x="6" y="26"/>
                  </a:lnTo>
                  <a:lnTo>
                    <a:pt x="21" y="18"/>
                  </a:lnTo>
                  <a:lnTo>
                    <a:pt x="27" y="43"/>
                  </a:lnTo>
                  <a:lnTo>
                    <a:pt x="44" y="26"/>
                  </a:lnTo>
                  <a:lnTo>
                    <a:pt x="51" y="52"/>
                  </a:lnTo>
                  <a:lnTo>
                    <a:pt x="70" y="34"/>
                  </a:lnTo>
                  <a:lnTo>
                    <a:pt x="76" y="64"/>
                  </a:lnTo>
                  <a:lnTo>
                    <a:pt x="82" y="0"/>
                  </a:lnTo>
                  <a:lnTo>
                    <a:pt x="40" y="5"/>
                  </a:lnTo>
                  <a:lnTo>
                    <a:pt x="0" y="5"/>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8" name="Freeform 67"/>
            <p:cNvSpPr>
              <a:spLocks/>
            </p:cNvSpPr>
            <p:nvPr/>
          </p:nvSpPr>
          <p:spPr bwMode="auto">
            <a:xfrm>
              <a:off x="4372" y="3046"/>
              <a:ext cx="66" cy="138"/>
            </a:xfrm>
            <a:custGeom>
              <a:avLst/>
              <a:gdLst>
                <a:gd name="T0" fmla="*/ 0 w 133"/>
                <a:gd name="T1" fmla="*/ 1 h 277"/>
                <a:gd name="T2" fmla="*/ 0 w 133"/>
                <a:gd name="T3" fmla="*/ 7 h 277"/>
                <a:gd name="T4" fmla="*/ 3 w 133"/>
                <a:gd name="T5" fmla="*/ 8 h 277"/>
                <a:gd name="T6" fmla="*/ 2 w 133"/>
                <a:gd name="T7" fmla="*/ 14 h 277"/>
                <a:gd name="T8" fmla="*/ 8 w 133"/>
                <a:gd name="T9" fmla="*/ 18 h 277"/>
                <a:gd name="T10" fmla="*/ 7 w 133"/>
                <a:gd name="T11" fmla="*/ 22 h 277"/>
                <a:gd name="T12" fmla="*/ 14 w 133"/>
                <a:gd name="T13" fmla="*/ 27 h 277"/>
                <a:gd name="T14" fmla="*/ 11 w 133"/>
                <a:gd name="T15" fmla="*/ 31 h 277"/>
                <a:gd name="T16" fmla="*/ 17 w 133"/>
                <a:gd name="T17" fmla="*/ 35 h 277"/>
                <a:gd name="T18" fmla="*/ 15 w 133"/>
                <a:gd name="T19" fmla="*/ 41 h 277"/>
                <a:gd name="T20" fmla="*/ 20 w 133"/>
                <a:gd name="T21" fmla="*/ 45 h 277"/>
                <a:gd name="T22" fmla="*/ 17 w 133"/>
                <a:gd name="T23" fmla="*/ 50 h 277"/>
                <a:gd name="T24" fmla="*/ 22 w 133"/>
                <a:gd name="T25" fmla="*/ 54 h 277"/>
                <a:gd name="T26" fmla="*/ 19 w 133"/>
                <a:gd name="T27" fmla="*/ 58 h 277"/>
                <a:gd name="T28" fmla="*/ 24 w 133"/>
                <a:gd name="T29" fmla="*/ 63 h 277"/>
                <a:gd name="T30" fmla="*/ 33 w 133"/>
                <a:gd name="T31" fmla="*/ 69 h 277"/>
                <a:gd name="T32" fmla="*/ 28 w 133"/>
                <a:gd name="T33" fmla="*/ 50 h 277"/>
                <a:gd name="T34" fmla="*/ 20 w 133"/>
                <a:gd name="T35" fmla="*/ 29 h 277"/>
                <a:gd name="T36" fmla="*/ 9 w 133"/>
                <a:gd name="T37" fmla="*/ 8 h 277"/>
                <a:gd name="T38" fmla="*/ 3 w 133"/>
                <a:gd name="T39" fmla="*/ 0 h 277"/>
                <a:gd name="T40" fmla="*/ 0 w 133"/>
                <a:gd name="T41" fmla="*/ 1 h 27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3" h="277">
                  <a:moveTo>
                    <a:pt x="0" y="6"/>
                  </a:moveTo>
                  <a:lnTo>
                    <a:pt x="0" y="31"/>
                  </a:lnTo>
                  <a:lnTo>
                    <a:pt x="14" y="34"/>
                  </a:lnTo>
                  <a:lnTo>
                    <a:pt x="10" y="56"/>
                  </a:lnTo>
                  <a:lnTo>
                    <a:pt x="34" y="73"/>
                  </a:lnTo>
                  <a:lnTo>
                    <a:pt x="31" y="88"/>
                  </a:lnTo>
                  <a:lnTo>
                    <a:pt x="56" y="111"/>
                  </a:lnTo>
                  <a:lnTo>
                    <a:pt x="47" y="127"/>
                  </a:lnTo>
                  <a:lnTo>
                    <a:pt x="68" y="140"/>
                  </a:lnTo>
                  <a:lnTo>
                    <a:pt x="60" y="165"/>
                  </a:lnTo>
                  <a:lnTo>
                    <a:pt x="83" y="182"/>
                  </a:lnTo>
                  <a:lnTo>
                    <a:pt x="68" y="200"/>
                  </a:lnTo>
                  <a:lnTo>
                    <a:pt x="91" y="216"/>
                  </a:lnTo>
                  <a:lnTo>
                    <a:pt x="77" y="234"/>
                  </a:lnTo>
                  <a:lnTo>
                    <a:pt x="98" y="254"/>
                  </a:lnTo>
                  <a:lnTo>
                    <a:pt x="133" y="277"/>
                  </a:lnTo>
                  <a:lnTo>
                    <a:pt x="112" y="200"/>
                  </a:lnTo>
                  <a:lnTo>
                    <a:pt x="83" y="119"/>
                  </a:lnTo>
                  <a:lnTo>
                    <a:pt x="38" y="34"/>
                  </a:lnTo>
                  <a:lnTo>
                    <a:pt x="14" y="0"/>
                  </a:lnTo>
                  <a:lnTo>
                    <a:pt x="0" y="6"/>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9" name="Freeform 68"/>
            <p:cNvSpPr>
              <a:spLocks/>
            </p:cNvSpPr>
            <p:nvPr/>
          </p:nvSpPr>
          <p:spPr bwMode="auto">
            <a:xfrm>
              <a:off x="4303" y="3086"/>
              <a:ext cx="22" cy="34"/>
            </a:xfrm>
            <a:custGeom>
              <a:avLst/>
              <a:gdLst>
                <a:gd name="T0" fmla="*/ 0 w 43"/>
                <a:gd name="T1" fmla="*/ 14 h 68"/>
                <a:gd name="T2" fmla="*/ 7 w 43"/>
                <a:gd name="T3" fmla="*/ 13 h 68"/>
                <a:gd name="T4" fmla="*/ 4 w 43"/>
                <a:gd name="T5" fmla="*/ 17 h 68"/>
                <a:gd name="T6" fmla="*/ 11 w 43"/>
                <a:gd name="T7" fmla="*/ 13 h 68"/>
                <a:gd name="T8" fmla="*/ 9 w 43"/>
                <a:gd name="T9" fmla="*/ 9 h 68"/>
                <a:gd name="T10" fmla="*/ 11 w 43"/>
                <a:gd name="T11" fmla="*/ 0 h 68"/>
                <a:gd name="T12" fmla="*/ 1 w 43"/>
                <a:gd name="T13" fmla="*/ 7 h 68"/>
                <a:gd name="T14" fmla="*/ 0 w 43"/>
                <a:gd name="T15" fmla="*/ 14 h 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3" h="68">
                  <a:moveTo>
                    <a:pt x="0" y="53"/>
                  </a:moveTo>
                  <a:lnTo>
                    <a:pt x="26" y="50"/>
                  </a:lnTo>
                  <a:lnTo>
                    <a:pt x="16" y="68"/>
                  </a:lnTo>
                  <a:lnTo>
                    <a:pt x="43" y="50"/>
                  </a:lnTo>
                  <a:lnTo>
                    <a:pt x="36" y="34"/>
                  </a:lnTo>
                  <a:lnTo>
                    <a:pt x="43" y="0"/>
                  </a:lnTo>
                  <a:lnTo>
                    <a:pt x="4" y="27"/>
                  </a:lnTo>
                  <a:lnTo>
                    <a:pt x="0" y="53"/>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0" name="Freeform 69"/>
            <p:cNvSpPr>
              <a:spLocks/>
            </p:cNvSpPr>
            <p:nvPr/>
          </p:nvSpPr>
          <p:spPr bwMode="auto">
            <a:xfrm>
              <a:off x="4319" y="3146"/>
              <a:ext cx="169" cy="236"/>
            </a:xfrm>
            <a:custGeom>
              <a:avLst/>
              <a:gdLst>
                <a:gd name="T0" fmla="*/ 17 w 337"/>
                <a:gd name="T1" fmla="*/ 5 h 471"/>
                <a:gd name="T2" fmla="*/ 29 w 337"/>
                <a:gd name="T3" fmla="*/ 12 h 471"/>
                <a:gd name="T4" fmla="*/ 35 w 337"/>
                <a:gd name="T5" fmla="*/ 19 h 471"/>
                <a:gd name="T6" fmla="*/ 32 w 337"/>
                <a:gd name="T7" fmla="*/ 21 h 471"/>
                <a:gd name="T8" fmla="*/ 39 w 337"/>
                <a:gd name="T9" fmla="*/ 24 h 471"/>
                <a:gd name="T10" fmla="*/ 34 w 337"/>
                <a:gd name="T11" fmla="*/ 27 h 471"/>
                <a:gd name="T12" fmla="*/ 42 w 337"/>
                <a:gd name="T13" fmla="*/ 30 h 471"/>
                <a:gd name="T14" fmla="*/ 34 w 337"/>
                <a:gd name="T15" fmla="*/ 33 h 471"/>
                <a:gd name="T16" fmla="*/ 45 w 337"/>
                <a:gd name="T17" fmla="*/ 39 h 471"/>
                <a:gd name="T18" fmla="*/ 33 w 337"/>
                <a:gd name="T19" fmla="*/ 40 h 471"/>
                <a:gd name="T20" fmla="*/ 48 w 337"/>
                <a:gd name="T21" fmla="*/ 52 h 471"/>
                <a:gd name="T22" fmla="*/ 33 w 337"/>
                <a:gd name="T23" fmla="*/ 51 h 471"/>
                <a:gd name="T24" fmla="*/ 56 w 337"/>
                <a:gd name="T25" fmla="*/ 73 h 471"/>
                <a:gd name="T26" fmla="*/ 55 w 337"/>
                <a:gd name="T27" fmla="*/ 89 h 471"/>
                <a:gd name="T28" fmla="*/ 60 w 337"/>
                <a:gd name="T29" fmla="*/ 104 h 471"/>
                <a:gd name="T30" fmla="*/ 69 w 337"/>
                <a:gd name="T31" fmla="*/ 118 h 471"/>
                <a:gd name="T32" fmla="*/ 66 w 337"/>
                <a:gd name="T33" fmla="*/ 105 h 471"/>
                <a:gd name="T34" fmla="*/ 66 w 337"/>
                <a:gd name="T35" fmla="*/ 94 h 471"/>
                <a:gd name="T36" fmla="*/ 70 w 337"/>
                <a:gd name="T37" fmla="*/ 102 h 471"/>
                <a:gd name="T38" fmla="*/ 72 w 337"/>
                <a:gd name="T39" fmla="*/ 96 h 471"/>
                <a:gd name="T40" fmla="*/ 74 w 337"/>
                <a:gd name="T41" fmla="*/ 100 h 471"/>
                <a:gd name="T42" fmla="*/ 77 w 337"/>
                <a:gd name="T43" fmla="*/ 99 h 471"/>
                <a:gd name="T44" fmla="*/ 85 w 337"/>
                <a:gd name="T45" fmla="*/ 109 h 471"/>
                <a:gd name="T46" fmla="*/ 78 w 337"/>
                <a:gd name="T47" fmla="*/ 96 h 471"/>
                <a:gd name="T48" fmla="*/ 72 w 337"/>
                <a:gd name="T49" fmla="*/ 87 h 471"/>
                <a:gd name="T50" fmla="*/ 65 w 337"/>
                <a:gd name="T51" fmla="*/ 81 h 471"/>
                <a:gd name="T52" fmla="*/ 63 w 337"/>
                <a:gd name="T53" fmla="*/ 74 h 471"/>
                <a:gd name="T54" fmla="*/ 62 w 337"/>
                <a:gd name="T55" fmla="*/ 58 h 471"/>
                <a:gd name="T56" fmla="*/ 57 w 337"/>
                <a:gd name="T57" fmla="*/ 38 h 471"/>
                <a:gd name="T58" fmla="*/ 48 w 337"/>
                <a:gd name="T59" fmla="*/ 22 h 471"/>
                <a:gd name="T60" fmla="*/ 41 w 337"/>
                <a:gd name="T61" fmla="*/ 13 h 471"/>
                <a:gd name="T62" fmla="*/ 34 w 337"/>
                <a:gd name="T63" fmla="*/ 7 h 471"/>
                <a:gd name="T64" fmla="*/ 23 w 337"/>
                <a:gd name="T65" fmla="*/ 0 h 471"/>
                <a:gd name="T66" fmla="*/ 10 w 337"/>
                <a:gd name="T67" fmla="*/ 1 h 471"/>
                <a:gd name="T68" fmla="*/ 0 w 337"/>
                <a:gd name="T69" fmla="*/ 6 h 471"/>
                <a:gd name="T70" fmla="*/ 17 w 337"/>
                <a:gd name="T71" fmla="*/ 5 h 47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7" h="471">
                  <a:moveTo>
                    <a:pt x="67" y="18"/>
                  </a:moveTo>
                  <a:lnTo>
                    <a:pt x="116" y="47"/>
                  </a:lnTo>
                  <a:lnTo>
                    <a:pt x="140" y="75"/>
                  </a:lnTo>
                  <a:lnTo>
                    <a:pt x="127" y="82"/>
                  </a:lnTo>
                  <a:lnTo>
                    <a:pt x="155" y="96"/>
                  </a:lnTo>
                  <a:lnTo>
                    <a:pt x="134" y="105"/>
                  </a:lnTo>
                  <a:lnTo>
                    <a:pt x="166" y="118"/>
                  </a:lnTo>
                  <a:lnTo>
                    <a:pt x="134" y="130"/>
                  </a:lnTo>
                  <a:lnTo>
                    <a:pt x="180" y="155"/>
                  </a:lnTo>
                  <a:lnTo>
                    <a:pt x="130" y="160"/>
                  </a:lnTo>
                  <a:lnTo>
                    <a:pt x="191" y="207"/>
                  </a:lnTo>
                  <a:lnTo>
                    <a:pt x="130" y="204"/>
                  </a:lnTo>
                  <a:lnTo>
                    <a:pt x="223" y="289"/>
                  </a:lnTo>
                  <a:lnTo>
                    <a:pt x="220" y="356"/>
                  </a:lnTo>
                  <a:lnTo>
                    <a:pt x="237" y="413"/>
                  </a:lnTo>
                  <a:lnTo>
                    <a:pt x="273" y="471"/>
                  </a:lnTo>
                  <a:lnTo>
                    <a:pt x="262" y="417"/>
                  </a:lnTo>
                  <a:lnTo>
                    <a:pt x="262" y="373"/>
                  </a:lnTo>
                  <a:lnTo>
                    <a:pt x="277" y="406"/>
                  </a:lnTo>
                  <a:lnTo>
                    <a:pt x="285" y="381"/>
                  </a:lnTo>
                  <a:lnTo>
                    <a:pt x="295" y="400"/>
                  </a:lnTo>
                  <a:lnTo>
                    <a:pt x="307" y="396"/>
                  </a:lnTo>
                  <a:lnTo>
                    <a:pt x="337" y="435"/>
                  </a:lnTo>
                  <a:lnTo>
                    <a:pt x="310" y="381"/>
                  </a:lnTo>
                  <a:lnTo>
                    <a:pt x="285" y="348"/>
                  </a:lnTo>
                  <a:lnTo>
                    <a:pt x="260" y="323"/>
                  </a:lnTo>
                  <a:lnTo>
                    <a:pt x="252" y="293"/>
                  </a:lnTo>
                  <a:lnTo>
                    <a:pt x="248" y="231"/>
                  </a:lnTo>
                  <a:lnTo>
                    <a:pt x="227" y="151"/>
                  </a:lnTo>
                  <a:lnTo>
                    <a:pt x="191" y="86"/>
                  </a:lnTo>
                  <a:lnTo>
                    <a:pt x="162" y="50"/>
                  </a:lnTo>
                  <a:lnTo>
                    <a:pt x="134" y="25"/>
                  </a:lnTo>
                  <a:lnTo>
                    <a:pt x="90" y="0"/>
                  </a:lnTo>
                  <a:lnTo>
                    <a:pt x="39" y="4"/>
                  </a:lnTo>
                  <a:lnTo>
                    <a:pt x="0" y="22"/>
                  </a:lnTo>
                  <a:lnTo>
                    <a:pt x="67" y="18"/>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1" name="Freeform 70"/>
            <p:cNvSpPr>
              <a:spLocks/>
            </p:cNvSpPr>
            <p:nvPr/>
          </p:nvSpPr>
          <p:spPr bwMode="auto">
            <a:xfrm>
              <a:off x="4518" y="3415"/>
              <a:ext cx="182" cy="28"/>
            </a:xfrm>
            <a:custGeom>
              <a:avLst/>
              <a:gdLst>
                <a:gd name="T0" fmla="*/ 2 w 363"/>
                <a:gd name="T1" fmla="*/ 1 h 57"/>
                <a:gd name="T2" fmla="*/ 0 w 363"/>
                <a:gd name="T3" fmla="*/ 6 h 57"/>
                <a:gd name="T4" fmla="*/ 6 w 363"/>
                <a:gd name="T5" fmla="*/ 3 h 57"/>
                <a:gd name="T6" fmla="*/ 6 w 363"/>
                <a:gd name="T7" fmla="*/ 11 h 57"/>
                <a:gd name="T8" fmla="*/ 12 w 363"/>
                <a:gd name="T9" fmla="*/ 5 h 57"/>
                <a:gd name="T10" fmla="*/ 14 w 363"/>
                <a:gd name="T11" fmla="*/ 13 h 57"/>
                <a:gd name="T12" fmla="*/ 20 w 363"/>
                <a:gd name="T13" fmla="*/ 6 h 57"/>
                <a:gd name="T14" fmla="*/ 24 w 363"/>
                <a:gd name="T15" fmla="*/ 14 h 57"/>
                <a:gd name="T16" fmla="*/ 27 w 363"/>
                <a:gd name="T17" fmla="*/ 7 h 57"/>
                <a:gd name="T18" fmla="*/ 31 w 363"/>
                <a:gd name="T19" fmla="*/ 11 h 57"/>
                <a:gd name="T20" fmla="*/ 35 w 363"/>
                <a:gd name="T21" fmla="*/ 8 h 57"/>
                <a:gd name="T22" fmla="*/ 40 w 363"/>
                <a:gd name="T23" fmla="*/ 11 h 57"/>
                <a:gd name="T24" fmla="*/ 46 w 363"/>
                <a:gd name="T25" fmla="*/ 7 h 57"/>
                <a:gd name="T26" fmla="*/ 53 w 363"/>
                <a:gd name="T27" fmla="*/ 10 h 57"/>
                <a:gd name="T28" fmla="*/ 91 w 363"/>
                <a:gd name="T29" fmla="*/ 5 h 57"/>
                <a:gd name="T30" fmla="*/ 58 w 363"/>
                <a:gd name="T31" fmla="*/ 3 h 57"/>
                <a:gd name="T32" fmla="*/ 34 w 363"/>
                <a:gd name="T33" fmla="*/ 0 h 57"/>
                <a:gd name="T34" fmla="*/ 13 w 363"/>
                <a:gd name="T35" fmla="*/ 0 h 57"/>
                <a:gd name="T36" fmla="*/ 2 w 363"/>
                <a:gd name="T37" fmla="*/ 1 h 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63" h="57">
                  <a:moveTo>
                    <a:pt x="5" y="4"/>
                  </a:moveTo>
                  <a:lnTo>
                    <a:pt x="0" y="24"/>
                  </a:lnTo>
                  <a:lnTo>
                    <a:pt x="22" y="15"/>
                  </a:lnTo>
                  <a:lnTo>
                    <a:pt x="22" y="45"/>
                  </a:lnTo>
                  <a:lnTo>
                    <a:pt x="47" y="20"/>
                  </a:lnTo>
                  <a:lnTo>
                    <a:pt x="55" y="54"/>
                  </a:lnTo>
                  <a:lnTo>
                    <a:pt x="80" y="24"/>
                  </a:lnTo>
                  <a:lnTo>
                    <a:pt x="93" y="57"/>
                  </a:lnTo>
                  <a:lnTo>
                    <a:pt x="106" y="28"/>
                  </a:lnTo>
                  <a:lnTo>
                    <a:pt x="123" y="45"/>
                  </a:lnTo>
                  <a:lnTo>
                    <a:pt x="137" y="32"/>
                  </a:lnTo>
                  <a:lnTo>
                    <a:pt x="158" y="45"/>
                  </a:lnTo>
                  <a:lnTo>
                    <a:pt x="182" y="28"/>
                  </a:lnTo>
                  <a:lnTo>
                    <a:pt x="210" y="40"/>
                  </a:lnTo>
                  <a:lnTo>
                    <a:pt x="363" y="20"/>
                  </a:lnTo>
                  <a:lnTo>
                    <a:pt x="232" y="15"/>
                  </a:lnTo>
                  <a:lnTo>
                    <a:pt x="135" y="0"/>
                  </a:lnTo>
                  <a:lnTo>
                    <a:pt x="51" y="0"/>
                  </a:lnTo>
                  <a:lnTo>
                    <a:pt x="5"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2" name="Freeform 71"/>
            <p:cNvSpPr>
              <a:spLocks/>
            </p:cNvSpPr>
            <p:nvPr/>
          </p:nvSpPr>
          <p:spPr bwMode="auto">
            <a:xfrm>
              <a:off x="4411" y="3375"/>
              <a:ext cx="86" cy="68"/>
            </a:xfrm>
            <a:custGeom>
              <a:avLst/>
              <a:gdLst>
                <a:gd name="T0" fmla="*/ 2 w 172"/>
                <a:gd name="T1" fmla="*/ 0 h 137"/>
                <a:gd name="T2" fmla="*/ 0 w 172"/>
                <a:gd name="T3" fmla="*/ 3 h 137"/>
                <a:gd name="T4" fmla="*/ 5 w 172"/>
                <a:gd name="T5" fmla="*/ 6 h 137"/>
                <a:gd name="T6" fmla="*/ 4 w 172"/>
                <a:gd name="T7" fmla="*/ 9 h 137"/>
                <a:gd name="T8" fmla="*/ 10 w 172"/>
                <a:gd name="T9" fmla="*/ 10 h 137"/>
                <a:gd name="T10" fmla="*/ 8 w 172"/>
                <a:gd name="T11" fmla="*/ 15 h 137"/>
                <a:gd name="T12" fmla="*/ 17 w 172"/>
                <a:gd name="T13" fmla="*/ 15 h 137"/>
                <a:gd name="T14" fmla="*/ 16 w 172"/>
                <a:gd name="T15" fmla="*/ 19 h 137"/>
                <a:gd name="T16" fmla="*/ 26 w 172"/>
                <a:gd name="T17" fmla="*/ 19 h 137"/>
                <a:gd name="T18" fmla="*/ 26 w 172"/>
                <a:gd name="T19" fmla="*/ 24 h 137"/>
                <a:gd name="T20" fmla="*/ 43 w 172"/>
                <a:gd name="T21" fmla="*/ 34 h 137"/>
                <a:gd name="T22" fmla="*/ 30 w 172"/>
                <a:gd name="T23" fmla="*/ 17 h 137"/>
                <a:gd name="T24" fmla="*/ 16 w 172"/>
                <a:gd name="T25" fmla="*/ 8 h 137"/>
                <a:gd name="T26" fmla="*/ 2 w 172"/>
                <a:gd name="T27" fmla="*/ 0 h 1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72" h="137">
                  <a:moveTo>
                    <a:pt x="8" y="0"/>
                  </a:moveTo>
                  <a:lnTo>
                    <a:pt x="0" y="15"/>
                  </a:lnTo>
                  <a:lnTo>
                    <a:pt x="19" y="25"/>
                  </a:lnTo>
                  <a:lnTo>
                    <a:pt x="15" y="36"/>
                  </a:lnTo>
                  <a:lnTo>
                    <a:pt x="40" y="40"/>
                  </a:lnTo>
                  <a:lnTo>
                    <a:pt x="29" y="61"/>
                  </a:lnTo>
                  <a:lnTo>
                    <a:pt x="65" y="63"/>
                  </a:lnTo>
                  <a:lnTo>
                    <a:pt x="62" y="79"/>
                  </a:lnTo>
                  <a:lnTo>
                    <a:pt x="102" y="79"/>
                  </a:lnTo>
                  <a:lnTo>
                    <a:pt x="102" y="98"/>
                  </a:lnTo>
                  <a:lnTo>
                    <a:pt x="172" y="137"/>
                  </a:lnTo>
                  <a:lnTo>
                    <a:pt x="119" y="71"/>
                  </a:lnTo>
                  <a:lnTo>
                    <a:pt x="62" y="32"/>
                  </a:lnTo>
                  <a:lnTo>
                    <a:pt x="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3" name="Freeform 72"/>
            <p:cNvSpPr>
              <a:spLocks/>
            </p:cNvSpPr>
            <p:nvPr/>
          </p:nvSpPr>
          <p:spPr bwMode="auto">
            <a:xfrm>
              <a:off x="4815" y="3364"/>
              <a:ext cx="145" cy="32"/>
            </a:xfrm>
            <a:custGeom>
              <a:avLst/>
              <a:gdLst>
                <a:gd name="T0" fmla="*/ 0 w 290"/>
                <a:gd name="T1" fmla="*/ 16 h 63"/>
                <a:gd name="T2" fmla="*/ 38 w 290"/>
                <a:gd name="T3" fmla="*/ 6 h 63"/>
                <a:gd name="T4" fmla="*/ 73 w 290"/>
                <a:gd name="T5" fmla="*/ 12 h 63"/>
                <a:gd name="T6" fmla="*/ 37 w 290"/>
                <a:gd name="T7" fmla="*/ 0 h 63"/>
                <a:gd name="T8" fmla="*/ 0 w 290"/>
                <a:gd name="T9" fmla="*/ 16 h 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0" h="63">
                  <a:moveTo>
                    <a:pt x="0" y="63"/>
                  </a:moveTo>
                  <a:lnTo>
                    <a:pt x="151" y="24"/>
                  </a:lnTo>
                  <a:lnTo>
                    <a:pt x="290" y="46"/>
                  </a:lnTo>
                  <a:lnTo>
                    <a:pt x="147" y="0"/>
                  </a:lnTo>
                  <a:lnTo>
                    <a:pt x="0" y="63"/>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4" name="Freeform 73"/>
            <p:cNvSpPr>
              <a:spLocks/>
            </p:cNvSpPr>
            <p:nvPr/>
          </p:nvSpPr>
          <p:spPr bwMode="auto">
            <a:xfrm>
              <a:off x="4257" y="3236"/>
              <a:ext cx="22" cy="69"/>
            </a:xfrm>
            <a:custGeom>
              <a:avLst/>
              <a:gdLst>
                <a:gd name="T0" fmla="*/ 3 w 43"/>
                <a:gd name="T1" fmla="*/ 0 h 138"/>
                <a:gd name="T2" fmla="*/ 11 w 43"/>
                <a:gd name="T3" fmla="*/ 21 h 138"/>
                <a:gd name="T4" fmla="*/ 4 w 43"/>
                <a:gd name="T5" fmla="*/ 16 h 138"/>
                <a:gd name="T6" fmla="*/ 8 w 43"/>
                <a:gd name="T7" fmla="*/ 27 h 138"/>
                <a:gd name="T8" fmla="*/ 3 w 43"/>
                <a:gd name="T9" fmla="*/ 26 h 138"/>
                <a:gd name="T10" fmla="*/ 8 w 43"/>
                <a:gd name="T11" fmla="*/ 35 h 138"/>
                <a:gd name="T12" fmla="*/ 1 w 43"/>
                <a:gd name="T13" fmla="*/ 35 h 138"/>
                <a:gd name="T14" fmla="*/ 0 w 43"/>
                <a:gd name="T15" fmla="*/ 25 h 138"/>
                <a:gd name="T16" fmla="*/ 3 w 43"/>
                <a:gd name="T17" fmla="*/ 0 h 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 h="138">
                  <a:moveTo>
                    <a:pt x="9" y="0"/>
                  </a:moveTo>
                  <a:lnTo>
                    <a:pt x="43" y="82"/>
                  </a:lnTo>
                  <a:lnTo>
                    <a:pt x="15" y="63"/>
                  </a:lnTo>
                  <a:lnTo>
                    <a:pt x="32" y="107"/>
                  </a:lnTo>
                  <a:lnTo>
                    <a:pt x="9" y="103"/>
                  </a:lnTo>
                  <a:lnTo>
                    <a:pt x="32" y="138"/>
                  </a:lnTo>
                  <a:lnTo>
                    <a:pt x="4" y="138"/>
                  </a:lnTo>
                  <a:lnTo>
                    <a:pt x="0" y="97"/>
                  </a:lnTo>
                  <a:lnTo>
                    <a:pt x="9"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5" name="Freeform 74"/>
            <p:cNvSpPr>
              <a:spLocks/>
            </p:cNvSpPr>
            <p:nvPr/>
          </p:nvSpPr>
          <p:spPr bwMode="auto">
            <a:xfrm>
              <a:off x="4254" y="4014"/>
              <a:ext cx="40" cy="115"/>
            </a:xfrm>
            <a:custGeom>
              <a:avLst/>
              <a:gdLst>
                <a:gd name="T0" fmla="*/ 20 w 80"/>
                <a:gd name="T1" fmla="*/ 12 h 229"/>
                <a:gd name="T2" fmla="*/ 20 w 80"/>
                <a:gd name="T3" fmla="*/ 19 h 229"/>
                <a:gd name="T4" fmla="*/ 13 w 80"/>
                <a:gd name="T5" fmla="*/ 17 h 229"/>
                <a:gd name="T6" fmla="*/ 18 w 80"/>
                <a:gd name="T7" fmla="*/ 28 h 229"/>
                <a:gd name="T8" fmla="*/ 10 w 80"/>
                <a:gd name="T9" fmla="*/ 24 h 229"/>
                <a:gd name="T10" fmla="*/ 14 w 80"/>
                <a:gd name="T11" fmla="*/ 34 h 229"/>
                <a:gd name="T12" fmla="*/ 7 w 80"/>
                <a:gd name="T13" fmla="*/ 33 h 229"/>
                <a:gd name="T14" fmla="*/ 10 w 80"/>
                <a:gd name="T15" fmla="*/ 43 h 229"/>
                <a:gd name="T16" fmla="*/ 4 w 80"/>
                <a:gd name="T17" fmla="*/ 44 h 229"/>
                <a:gd name="T18" fmla="*/ 6 w 80"/>
                <a:gd name="T19" fmla="*/ 50 h 229"/>
                <a:gd name="T20" fmla="*/ 2 w 80"/>
                <a:gd name="T21" fmla="*/ 58 h 229"/>
                <a:gd name="T22" fmla="*/ 0 w 80"/>
                <a:gd name="T23" fmla="*/ 42 h 229"/>
                <a:gd name="T24" fmla="*/ 4 w 80"/>
                <a:gd name="T25" fmla="*/ 40 h 229"/>
                <a:gd name="T26" fmla="*/ 1 w 80"/>
                <a:gd name="T27" fmla="*/ 33 h 229"/>
                <a:gd name="T28" fmla="*/ 7 w 80"/>
                <a:gd name="T29" fmla="*/ 30 h 229"/>
                <a:gd name="T30" fmla="*/ 4 w 80"/>
                <a:gd name="T31" fmla="*/ 19 h 229"/>
                <a:gd name="T32" fmla="*/ 10 w 80"/>
                <a:gd name="T33" fmla="*/ 20 h 229"/>
                <a:gd name="T34" fmla="*/ 6 w 80"/>
                <a:gd name="T35" fmla="*/ 12 h 229"/>
                <a:gd name="T36" fmla="*/ 12 w 80"/>
                <a:gd name="T37" fmla="*/ 13 h 229"/>
                <a:gd name="T38" fmla="*/ 10 w 80"/>
                <a:gd name="T39" fmla="*/ 7 h 229"/>
                <a:gd name="T40" fmla="*/ 14 w 80"/>
                <a:gd name="T41" fmla="*/ 8 h 229"/>
                <a:gd name="T42" fmla="*/ 13 w 80"/>
                <a:gd name="T43" fmla="*/ 0 h 229"/>
                <a:gd name="T44" fmla="*/ 20 w 80"/>
                <a:gd name="T45" fmla="*/ 12 h 2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0" h="229">
                  <a:moveTo>
                    <a:pt x="77" y="47"/>
                  </a:moveTo>
                  <a:lnTo>
                    <a:pt x="80" y="76"/>
                  </a:lnTo>
                  <a:lnTo>
                    <a:pt x="52" y="65"/>
                  </a:lnTo>
                  <a:lnTo>
                    <a:pt x="69" y="111"/>
                  </a:lnTo>
                  <a:lnTo>
                    <a:pt x="40" y="94"/>
                  </a:lnTo>
                  <a:lnTo>
                    <a:pt x="55" y="136"/>
                  </a:lnTo>
                  <a:lnTo>
                    <a:pt x="27" y="132"/>
                  </a:lnTo>
                  <a:lnTo>
                    <a:pt x="38" y="171"/>
                  </a:lnTo>
                  <a:lnTo>
                    <a:pt x="14" y="174"/>
                  </a:lnTo>
                  <a:lnTo>
                    <a:pt x="23" y="197"/>
                  </a:lnTo>
                  <a:lnTo>
                    <a:pt x="6" y="229"/>
                  </a:lnTo>
                  <a:lnTo>
                    <a:pt x="0" y="166"/>
                  </a:lnTo>
                  <a:lnTo>
                    <a:pt x="14" y="157"/>
                  </a:lnTo>
                  <a:lnTo>
                    <a:pt x="2" y="132"/>
                  </a:lnTo>
                  <a:lnTo>
                    <a:pt x="27" y="119"/>
                  </a:lnTo>
                  <a:lnTo>
                    <a:pt x="15" y="76"/>
                  </a:lnTo>
                  <a:lnTo>
                    <a:pt x="38" y="80"/>
                  </a:lnTo>
                  <a:lnTo>
                    <a:pt x="23" y="47"/>
                  </a:lnTo>
                  <a:lnTo>
                    <a:pt x="48" y="51"/>
                  </a:lnTo>
                  <a:lnTo>
                    <a:pt x="38" y="26"/>
                  </a:lnTo>
                  <a:lnTo>
                    <a:pt x="55" y="32"/>
                  </a:lnTo>
                  <a:lnTo>
                    <a:pt x="52" y="0"/>
                  </a:lnTo>
                  <a:lnTo>
                    <a:pt x="77" y="47"/>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6" name="Freeform 75"/>
            <p:cNvSpPr>
              <a:spLocks/>
            </p:cNvSpPr>
            <p:nvPr/>
          </p:nvSpPr>
          <p:spPr bwMode="auto">
            <a:xfrm>
              <a:off x="4311" y="4082"/>
              <a:ext cx="22" cy="39"/>
            </a:xfrm>
            <a:custGeom>
              <a:avLst/>
              <a:gdLst>
                <a:gd name="T0" fmla="*/ 7 w 44"/>
                <a:gd name="T1" fmla="*/ 0 h 77"/>
                <a:gd name="T2" fmla="*/ 11 w 44"/>
                <a:gd name="T3" fmla="*/ 0 h 77"/>
                <a:gd name="T4" fmla="*/ 8 w 44"/>
                <a:gd name="T5" fmla="*/ 8 h 77"/>
                <a:gd name="T6" fmla="*/ 0 w 44"/>
                <a:gd name="T7" fmla="*/ 20 h 77"/>
                <a:gd name="T8" fmla="*/ 7 w 44"/>
                <a:gd name="T9" fmla="*/ 0 h 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 h="77">
                  <a:moveTo>
                    <a:pt x="26" y="0"/>
                  </a:moveTo>
                  <a:lnTo>
                    <a:pt x="44" y="0"/>
                  </a:lnTo>
                  <a:lnTo>
                    <a:pt x="29" y="30"/>
                  </a:lnTo>
                  <a:lnTo>
                    <a:pt x="0" y="77"/>
                  </a:lnTo>
                  <a:lnTo>
                    <a:pt x="2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7" name="Freeform 76"/>
            <p:cNvSpPr>
              <a:spLocks/>
            </p:cNvSpPr>
            <p:nvPr/>
          </p:nvSpPr>
          <p:spPr bwMode="auto">
            <a:xfrm>
              <a:off x="4521" y="3984"/>
              <a:ext cx="107" cy="327"/>
            </a:xfrm>
            <a:custGeom>
              <a:avLst/>
              <a:gdLst>
                <a:gd name="T0" fmla="*/ 6 w 214"/>
                <a:gd name="T1" fmla="*/ 0 h 655"/>
                <a:gd name="T2" fmla="*/ 2 w 214"/>
                <a:gd name="T3" fmla="*/ 2 h 655"/>
                <a:gd name="T4" fmla="*/ 8 w 214"/>
                <a:gd name="T5" fmla="*/ 4 h 655"/>
                <a:gd name="T6" fmla="*/ 3 w 214"/>
                <a:gd name="T7" fmla="*/ 7 h 655"/>
                <a:gd name="T8" fmla="*/ 9 w 214"/>
                <a:gd name="T9" fmla="*/ 8 h 655"/>
                <a:gd name="T10" fmla="*/ 3 w 214"/>
                <a:gd name="T11" fmla="*/ 15 h 655"/>
                <a:gd name="T12" fmla="*/ 10 w 214"/>
                <a:gd name="T13" fmla="*/ 17 h 655"/>
                <a:gd name="T14" fmla="*/ 5 w 214"/>
                <a:gd name="T15" fmla="*/ 23 h 655"/>
                <a:gd name="T16" fmla="*/ 12 w 214"/>
                <a:gd name="T17" fmla="*/ 24 h 655"/>
                <a:gd name="T18" fmla="*/ 0 w 214"/>
                <a:gd name="T19" fmla="*/ 36 h 655"/>
                <a:gd name="T20" fmla="*/ 15 w 214"/>
                <a:gd name="T21" fmla="*/ 35 h 655"/>
                <a:gd name="T22" fmla="*/ 5 w 214"/>
                <a:gd name="T23" fmla="*/ 42 h 655"/>
                <a:gd name="T24" fmla="*/ 20 w 214"/>
                <a:gd name="T25" fmla="*/ 43 h 655"/>
                <a:gd name="T26" fmla="*/ 9 w 214"/>
                <a:gd name="T27" fmla="*/ 53 h 655"/>
                <a:gd name="T28" fmla="*/ 22 w 214"/>
                <a:gd name="T29" fmla="*/ 54 h 655"/>
                <a:gd name="T30" fmla="*/ 12 w 214"/>
                <a:gd name="T31" fmla="*/ 62 h 655"/>
                <a:gd name="T32" fmla="*/ 26 w 214"/>
                <a:gd name="T33" fmla="*/ 62 h 655"/>
                <a:gd name="T34" fmla="*/ 15 w 214"/>
                <a:gd name="T35" fmla="*/ 72 h 655"/>
                <a:gd name="T36" fmla="*/ 28 w 214"/>
                <a:gd name="T37" fmla="*/ 72 h 655"/>
                <a:gd name="T38" fmla="*/ 18 w 214"/>
                <a:gd name="T39" fmla="*/ 84 h 655"/>
                <a:gd name="T40" fmla="*/ 31 w 214"/>
                <a:gd name="T41" fmla="*/ 86 h 655"/>
                <a:gd name="T42" fmla="*/ 20 w 214"/>
                <a:gd name="T43" fmla="*/ 95 h 655"/>
                <a:gd name="T44" fmla="*/ 33 w 214"/>
                <a:gd name="T45" fmla="*/ 99 h 655"/>
                <a:gd name="T46" fmla="*/ 20 w 214"/>
                <a:gd name="T47" fmla="*/ 109 h 655"/>
                <a:gd name="T48" fmla="*/ 35 w 214"/>
                <a:gd name="T49" fmla="*/ 112 h 655"/>
                <a:gd name="T50" fmla="*/ 20 w 214"/>
                <a:gd name="T51" fmla="*/ 122 h 655"/>
                <a:gd name="T52" fmla="*/ 46 w 214"/>
                <a:gd name="T53" fmla="*/ 127 h 655"/>
                <a:gd name="T54" fmla="*/ 41 w 214"/>
                <a:gd name="T55" fmla="*/ 133 h 655"/>
                <a:gd name="T56" fmla="*/ 48 w 214"/>
                <a:gd name="T57" fmla="*/ 137 h 655"/>
                <a:gd name="T58" fmla="*/ 41 w 214"/>
                <a:gd name="T59" fmla="*/ 141 h 655"/>
                <a:gd name="T60" fmla="*/ 46 w 214"/>
                <a:gd name="T61" fmla="*/ 147 h 655"/>
                <a:gd name="T62" fmla="*/ 34 w 214"/>
                <a:gd name="T63" fmla="*/ 146 h 655"/>
                <a:gd name="T64" fmla="*/ 40 w 214"/>
                <a:gd name="T65" fmla="*/ 154 h 655"/>
                <a:gd name="T66" fmla="*/ 31 w 214"/>
                <a:gd name="T67" fmla="*/ 154 h 655"/>
                <a:gd name="T68" fmla="*/ 36 w 214"/>
                <a:gd name="T69" fmla="*/ 163 h 655"/>
                <a:gd name="T70" fmla="*/ 45 w 214"/>
                <a:gd name="T71" fmla="*/ 154 h 655"/>
                <a:gd name="T72" fmla="*/ 52 w 214"/>
                <a:gd name="T73" fmla="*/ 151 h 655"/>
                <a:gd name="T74" fmla="*/ 54 w 214"/>
                <a:gd name="T75" fmla="*/ 123 h 655"/>
                <a:gd name="T76" fmla="*/ 50 w 214"/>
                <a:gd name="T77" fmla="*/ 102 h 655"/>
                <a:gd name="T78" fmla="*/ 38 w 214"/>
                <a:gd name="T79" fmla="*/ 61 h 655"/>
                <a:gd name="T80" fmla="*/ 26 w 214"/>
                <a:gd name="T81" fmla="*/ 28 h 655"/>
                <a:gd name="T82" fmla="*/ 12 w 214"/>
                <a:gd name="T83" fmla="*/ 0 h 655"/>
                <a:gd name="T84" fmla="*/ 6 w 214"/>
                <a:gd name="T85" fmla="*/ 0 h 65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14" h="655">
                  <a:moveTo>
                    <a:pt x="21" y="0"/>
                  </a:moveTo>
                  <a:lnTo>
                    <a:pt x="8" y="10"/>
                  </a:lnTo>
                  <a:lnTo>
                    <a:pt x="29" y="18"/>
                  </a:lnTo>
                  <a:lnTo>
                    <a:pt x="11" y="31"/>
                  </a:lnTo>
                  <a:lnTo>
                    <a:pt x="34" y="35"/>
                  </a:lnTo>
                  <a:lnTo>
                    <a:pt x="11" y="63"/>
                  </a:lnTo>
                  <a:lnTo>
                    <a:pt x="39" y="71"/>
                  </a:lnTo>
                  <a:lnTo>
                    <a:pt x="18" y="93"/>
                  </a:lnTo>
                  <a:lnTo>
                    <a:pt x="46" y="97"/>
                  </a:lnTo>
                  <a:lnTo>
                    <a:pt x="0" y="144"/>
                  </a:lnTo>
                  <a:lnTo>
                    <a:pt x="59" y="140"/>
                  </a:lnTo>
                  <a:lnTo>
                    <a:pt x="18" y="171"/>
                  </a:lnTo>
                  <a:lnTo>
                    <a:pt x="79" y="175"/>
                  </a:lnTo>
                  <a:lnTo>
                    <a:pt x="34" y="213"/>
                  </a:lnTo>
                  <a:lnTo>
                    <a:pt x="85" y="217"/>
                  </a:lnTo>
                  <a:lnTo>
                    <a:pt x="46" y="248"/>
                  </a:lnTo>
                  <a:lnTo>
                    <a:pt x="101" y="248"/>
                  </a:lnTo>
                  <a:lnTo>
                    <a:pt x="59" y="289"/>
                  </a:lnTo>
                  <a:lnTo>
                    <a:pt x="109" y="289"/>
                  </a:lnTo>
                  <a:lnTo>
                    <a:pt x="70" y="336"/>
                  </a:lnTo>
                  <a:lnTo>
                    <a:pt x="122" y="347"/>
                  </a:lnTo>
                  <a:lnTo>
                    <a:pt x="80" y="381"/>
                  </a:lnTo>
                  <a:lnTo>
                    <a:pt x="130" y="398"/>
                  </a:lnTo>
                  <a:lnTo>
                    <a:pt x="80" y="436"/>
                  </a:lnTo>
                  <a:lnTo>
                    <a:pt x="137" y="451"/>
                  </a:lnTo>
                  <a:lnTo>
                    <a:pt x="80" y="489"/>
                  </a:lnTo>
                  <a:lnTo>
                    <a:pt x="183" y="510"/>
                  </a:lnTo>
                  <a:lnTo>
                    <a:pt x="163" y="534"/>
                  </a:lnTo>
                  <a:lnTo>
                    <a:pt x="191" y="548"/>
                  </a:lnTo>
                  <a:lnTo>
                    <a:pt x="163" y="565"/>
                  </a:lnTo>
                  <a:lnTo>
                    <a:pt x="183" y="589"/>
                  </a:lnTo>
                  <a:lnTo>
                    <a:pt x="134" y="586"/>
                  </a:lnTo>
                  <a:lnTo>
                    <a:pt x="158" y="617"/>
                  </a:lnTo>
                  <a:lnTo>
                    <a:pt x="121" y="617"/>
                  </a:lnTo>
                  <a:lnTo>
                    <a:pt x="142" y="655"/>
                  </a:lnTo>
                  <a:lnTo>
                    <a:pt x="179" y="617"/>
                  </a:lnTo>
                  <a:lnTo>
                    <a:pt x="208" y="607"/>
                  </a:lnTo>
                  <a:lnTo>
                    <a:pt x="214" y="492"/>
                  </a:lnTo>
                  <a:lnTo>
                    <a:pt x="200" y="409"/>
                  </a:lnTo>
                  <a:lnTo>
                    <a:pt x="151" y="244"/>
                  </a:lnTo>
                  <a:lnTo>
                    <a:pt x="101" y="115"/>
                  </a:lnTo>
                  <a:lnTo>
                    <a:pt x="46" y="0"/>
                  </a:lnTo>
                  <a:lnTo>
                    <a:pt x="21"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8" name="Freeform 77"/>
            <p:cNvSpPr>
              <a:spLocks/>
            </p:cNvSpPr>
            <p:nvPr/>
          </p:nvSpPr>
          <p:spPr bwMode="auto">
            <a:xfrm>
              <a:off x="4614" y="3907"/>
              <a:ext cx="73" cy="100"/>
            </a:xfrm>
            <a:custGeom>
              <a:avLst/>
              <a:gdLst>
                <a:gd name="T0" fmla="*/ 0 w 145"/>
                <a:gd name="T1" fmla="*/ 3 h 200"/>
                <a:gd name="T2" fmla="*/ 2 w 145"/>
                <a:gd name="T3" fmla="*/ 21 h 200"/>
                <a:gd name="T4" fmla="*/ 8 w 145"/>
                <a:gd name="T5" fmla="*/ 33 h 200"/>
                <a:gd name="T6" fmla="*/ 18 w 145"/>
                <a:gd name="T7" fmla="*/ 41 h 200"/>
                <a:gd name="T8" fmla="*/ 35 w 145"/>
                <a:gd name="T9" fmla="*/ 50 h 200"/>
                <a:gd name="T10" fmla="*/ 37 w 145"/>
                <a:gd name="T11" fmla="*/ 41 h 200"/>
                <a:gd name="T12" fmla="*/ 32 w 145"/>
                <a:gd name="T13" fmla="*/ 42 h 200"/>
                <a:gd name="T14" fmla="*/ 32 w 145"/>
                <a:gd name="T15" fmla="*/ 34 h 200"/>
                <a:gd name="T16" fmla="*/ 27 w 145"/>
                <a:gd name="T17" fmla="*/ 41 h 200"/>
                <a:gd name="T18" fmla="*/ 27 w 145"/>
                <a:gd name="T19" fmla="*/ 25 h 200"/>
                <a:gd name="T20" fmla="*/ 22 w 145"/>
                <a:gd name="T21" fmla="*/ 39 h 200"/>
                <a:gd name="T22" fmla="*/ 21 w 145"/>
                <a:gd name="T23" fmla="*/ 20 h 200"/>
                <a:gd name="T24" fmla="*/ 17 w 145"/>
                <a:gd name="T25" fmla="*/ 34 h 200"/>
                <a:gd name="T26" fmla="*/ 17 w 145"/>
                <a:gd name="T27" fmla="*/ 14 h 200"/>
                <a:gd name="T28" fmla="*/ 10 w 145"/>
                <a:gd name="T29" fmla="*/ 29 h 200"/>
                <a:gd name="T30" fmla="*/ 11 w 145"/>
                <a:gd name="T31" fmla="*/ 5 h 200"/>
                <a:gd name="T32" fmla="*/ 6 w 145"/>
                <a:gd name="T33" fmla="*/ 21 h 200"/>
                <a:gd name="T34" fmla="*/ 6 w 145"/>
                <a:gd name="T35" fmla="*/ 0 h 200"/>
                <a:gd name="T36" fmla="*/ 3 w 145"/>
                <a:gd name="T37" fmla="*/ 7 h 200"/>
                <a:gd name="T38" fmla="*/ 0 w 145"/>
                <a:gd name="T39" fmla="*/ 3 h 2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45" h="200">
                  <a:moveTo>
                    <a:pt x="0" y="10"/>
                  </a:moveTo>
                  <a:lnTo>
                    <a:pt x="6" y="84"/>
                  </a:lnTo>
                  <a:lnTo>
                    <a:pt x="30" y="130"/>
                  </a:lnTo>
                  <a:lnTo>
                    <a:pt x="72" y="161"/>
                  </a:lnTo>
                  <a:lnTo>
                    <a:pt x="139" y="200"/>
                  </a:lnTo>
                  <a:lnTo>
                    <a:pt x="145" y="161"/>
                  </a:lnTo>
                  <a:lnTo>
                    <a:pt x="128" y="168"/>
                  </a:lnTo>
                  <a:lnTo>
                    <a:pt x="128" y="134"/>
                  </a:lnTo>
                  <a:lnTo>
                    <a:pt x="107" y="161"/>
                  </a:lnTo>
                  <a:lnTo>
                    <a:pt x="105" y="97"/>
                  </a:lnTo>
                  <a:lnTo>
                    <a:pt x="88" y="154"/>
                  </a:lnTo>
                  <a:lnTo>
                    <a:pt x="82" y="79"/>
                  </a:lnTo>
                  <a:lnTo>
                    <a:pt x="65" y="134"/>
                  </a:lnTo>
                  <a:lnTo>
                    <a:pt x="65" y="54"/>
                  </a:lnTo>
                  <a:lnTo>
                    <a:pt x="40" y="115"/>
                  </a:lnTo>
                  <a:lnTo>
                    <a:pt x="44" y="18"/>
                  </a:lnTo>
                  <a:lnTo>
                    <a:pt x="21" y="84"/>
                  </a:lnTo>
                  <a:lnTo>
                    <a:pt x="23" y="0"/>
                  </a:lnTo>
                  <a:lnTo>
                    <a:pt x="10" y="25"/>
                  </a:lnTo>
                  <a:lnTo>
                    <a:pt x="0" y="1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9" name="Freeform 78"/>
            <p:cNvSpPr>
              <a:spLocks/>
            </p:cNvSpPr>
            <p:nvPr/>
          </p:nvSpPr>
          <p:spPr bwMode="auto">
            <a:xfrm>
              <a:off x="4728" y="3937"/>
              <a:ext cx="108" cy="142"/>
            </a:xfrm>
            <a:custGeom>
              <a:avLst/>
              <a:gdLst>
                <a:gd name="T0" fmla="*/ 0 w 216"/>
                <a:gd name="T1" fmla="*/ 0 h 284"/>
                <a:gd name="T2" fmla="*/ 12 w 216"/>
                <a:gd name="T3" fmla="*/ 15 h 284"/>
                <a:gd name="T4" fmla="*/ 16 w 216"/>
                <a:gd name="T5" fmla="*/ 26 h 284"/>
                <a:gd name="T6" fmla="*/ 18 w 216"/>
                <a:gd name="T7" fmla="*/ 24 h 284"/>
                <a:gd name="T8" fmla="*/ 18 w 216"/>
                <a:gd name="T9" fmla="*/ 34 h 284"/>
                <a:gd name="T10" fmla="*/ 24 w 216"/>
                <a:gd name="T11" fmla="*/ 30 h 284"/>
                <a:gd name="T12" fmla="*/ 19 w 216"/>
                <a:gd name="T13" fmla="*/ 42 h 284"/>
                <a:gd name="T14" fmla="*/ 27 w 216"/>
                <a:gd name="T15" fmla="*/ 39 h 284"/>
                <a:gd name="T16" fmla="*/ 21 w 216"/>
                <a:gd name="T17" fmla="*/ 50 h 284"/>
                <a:gd name="T18" fmla="*/ 31 w 216"/>
                <a:gd name="T19" fmla="*/ 47 h 284"/>
                <a:gd name="T20" fmla="*/ 27 w 216"/>
                <a:gd name="T21" fmla="*/ 60 h 284"/>
                <a:gd name="T22" fmla="*/ 35 w 216"/>
                <a:gd name="T23" fmla="*/ 53 h 284"/>
                <a:gd name="T24" fmla="*/ 34 w 216"/>
                <a:gd name="T25" fmla="*/ 67 h 284"/>
                <a:gd name="T26" fmla="*/ 40 w 216"/>
                <a:gd name="T27" fmla="*/ 57 h 284"/>
                <a:gd name="T28" fmla="*/ 44 w 216"/>
                <a:gd name="T29" fmla="*/ 71 h 284"/>
                <a:gd name="T30" fmla="*/ 48 w 216"/>
                <a:gd name="T31" fmla="*/ 61 h 284"/>
                <a:gd name="T32" fmla="*/ 54 w 216"/>
                <a:gd name="T33" fmla="*/ 71 h 284"/>
                <a:gd name="T34" fmla="*/ 52 w 216"/>
                <a:gd name="T35" fmla="*/ 58 h 284"/>
                <a:gd name="T36" fmla="*/ 42 w 216"/>
                <a:gd name="T37" fmla="*/ 42 h 284"/>
                <a:gd name="T38" fmla="*/ 29 w 216"/>
                <a:gd name="T39" fmla="*/ 27 h 284"/>
                <a:gd name="T40" fmla="*/ 13 w 216"/>
                <a:gd name="T41" fmla="*/ 12 h 284"/>
                <a:gd name="T42" fmla="*/ 0 w 216"/>
                <a:gd name="T43" fmla="*/ 0 h 28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6" h="284">
                  <a:moveTo>
                    <a:pt x="0" y="0"/>
                  </a:moveTo>
                  <a:lnTo>
                    <a:pt x="48" y="59"/>
                  </a:lnTo>
                  <a:lnTo>
                    <a:pt x="63" y="101"/>
                  </a:lnTo>
                  <a:lnTo>
                    <a:pt x="72" y="94"/>
                  </a:lnTo>
                  <a:lnTo>
                    <a:pt x="72" y="133"/>
                  </a:lnTo>
                  <a:lnTo>
                    <a:pt x="93" y="117"/>
                  </a:lnTo>
                  <a:lnTo>
                    <a:pt x="76" y="165"/>
                  </a:lnTo>
                  <a:lnTo>
                    <a:pt x="106" y="154"/>
                  </a:lnTo>
                  <a:lnTo>
                    <a:pt x="84" y="199"/>
                  </a:lnTo>
                  <a:lnTo>
                    <a:pt x="121" y="186"/>
                  </a:lnTo>
                  <a:lnTo>
                    <a:pt x="106" y="240"/>
                  </a:lnTo>
                  <a:lnTo>
                    <a:pt x="139" y="209"/>
                  </a:lnTo>
                  <a:lnTo>
                    <a:pt x="135" y="265"/>
                  </a:lnTo>
                  <a:lnTo>
                    <a:pt x="160" y="226"/>
                  </a:lnTo>
                  <a:lnTo>
                    <a:pt x="176" y="284"/>
                  </a:lnTo>
                  <a:lnTo>
                    <a:pt x="189" y="244"/>
                  </a:lnTo>
                  <a:lnTo>
                    <a:pt x="216" y="284"/>
                  </a:lnTo>
                  <a:lnTo>
                    <a:pt x="206" y="230"/>
                  </a:lnTo>
                  <a:lnTo>
                    <a:pt x="168" y="166"/>
                  </a:lnTo>
                  <a:lnTo>
                    <a:pt x="115" y="108"/>
                  </a:lnTo>
                  <a:lnTo>
                    <a:pt x="51" y="45"/>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40" name="Freeform 79"/>
            <p:cNvSpPr>
              <a:spLocks/>
            </p:cNvSpPr>
            <p:nvPr/>
          </p:nvSpPr>
          <p:spPr bwMode="auto">
            <a:xfrm>
              <a:off x="4741" y="2061"/>
              <a:ext cx="53" cy="60"/>
            </a:xfrm>
            <a:custGeom>
              <a:avLst/>
              <a:gdLst>
                <a:gd name="T0" fmla="*/ 27 w 106"/>
                <a:gd name="T1" fmla="*/ 1 h 121"/>
                <a:gd name="T2" fmla="*/ 22 w 106"/>
                <a:gd name="T3" fmla="*/ 4 h 121"/>
                <a:gd name="T4" fmla="*/ 22 w 106"/>
                <a:gd name="T5" fmla="*/ 8 h 121"/>
                <a:gd name="T6" fmla="*/ 19 w 106"/>
                <a:gd name="T7" fmla="*/ 9 h 121"/>
                <a:gd name="T8" fmla="*/ 18 w 106"/>
                <a:gd name="T9" fmla="*/ 13 h 121"/>
                <a:gd name="T10" fmla="*/ 16 w 106"/>
                <a:gd name="T11" fmla="*/ 15 h 121"/>
                <a:gd name="T12" fmla="*/ 16 w 106"/>
                <a:gd name="T13" fmla="*/ 19 h 121"/>
                <a:gd name="T14" fmla="*/ 14 w 106"/>
                <a:gd name="T15" fmla="*/ 21 h 121"/>
                <a:gd name="T16" fmla="*/ 14 w 106"/>
                <a:gd name="T17" fmla="*/ 25 h 121"/>
                <a:gd name="T18" fmla="*/ 11 w 106"/>
                <a:gd name="T19" fmla="*/ 30 h 121"/>
                <a:gd name="T20" fmla="*/ 2 w 106"/>
                <a:gd name="T21" fmla="*/ 30 h 121"/>
                <a:gd name="T22" fmla="*/ 0 w 106"/>
                <a:gd name="T23" fmla="*/ 28 h 121"/>
                <a:gd name="T24" fmla="*/ 1 w 106"/>
                <a:gd name="T25" fmla="*/ 24 h 121"/>
                <a:gd name="T26" fmla="*/ 12 w 106"/>
                <a:gd name="T27" fmla="*/ 6 h 121"/>
                <a:gd name="T28" fmla="*/ 23 w 106"/>
                <a:gd name="T29" fmla="*/ 0 h 121"/>
                <a:gd name="T30" fmla="*/ 27 w 106"/>
                <a:gd name="T31" fmla="*/ 1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6" h="121">
                  <a:moveTo>
                    <a:pt x="106" y="7"/>
                  </a:moveTo>
                  <a:lnTo>
                    <a:pt x="85" y="18"/>
                  </a:lnTo>
                  <a:lnTo>
                    <a:pt x="87" y="32"/>
                  </a:lnTo>
                  <a:lnTo>
                    <a:pt x="74" y="39"/>
                  </a:lnTo>
                  <a:lnTo>
                    <a:pt x="72" y="53"/>
                  </a:lnTo>
                  <a:lnTo>
                    <a:pt x="63" y="63"/>
                  </a:lnTo>
                  <a:lnTo>
                    <a:pt x="64" y="77"/>
                  </a:lnTo>
                  <a:lnTo>
                    <a:pt x="54" y="86"/>
                  </a:lnTo>
                  <a:lnTo>
                    <a:pt x="54" y="103"/>
                  </a:lnTo>
                  <a:lnTo>
                    <a:pt x="42" y="121"/>
                  </a:lnTo>
                  <a:lnTo>
                    <a:pt x="7" y="121"/>
                  </a:lnTo>
                  <a:lnTo>
                    <a:pt x="0" y="114"/>
                  </a:lnTo>
                  <a:lnTo>
                    <a:pt x="4" y="98"/>
                  </a:lnTo>
                  <a:lnTo>
                    <a:pt x="46" y="25"/>
                  </a:lnTo>
                  <a:lnTo>
                    <a:pt x="89" y="0"/>
                  </a:lnTo>
                  <a:lnTo>
                    <a:pt x="106" y="7"/>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1" name="Freeform 80"/>
            <p:cNvSpPr>
              <a:spLocks/>
            </p:cNvSpPr>
            <p:nvPr/>
          </p:nvSpPr>
          <p:spPr bwMode="auto">
            <a:xfrm>
              <a:off x="4973" y="2042"/>
              <a:ext cx="79" cy="106"/>
            </a:xfrm>
            <a:custGeom>
              <a:avLst/>
              <a:gdLst>
                <a:gd name="T0" fmla="*/ 12 w 156"/>
                <a:gd name="T1" fmla="*/ 0 h 212"/>
                <a:gd name="T2" fmla="*/ 13 w 156"/>
                <a:gd name="T3" fmla="*/ 9 h 212"/>
                <a:gd name="T4" fmla="*/ 12 w 156"/>
                <a:gd name="T5" fmla="*/ 15 h 212"/>
                <a:gd name="T6" fmla="*/ 16 w 156"/>
                <a:gd name="T7" fmla="*/ 14 h 212"/>
                <a:gd name="T8" fmla="*/ 16 w 156"/>
                <a:gd name="T9" fmla="*/ 20 h 212"/>
                <a:gd name="T10" fmla="*/ 20 w 156"/>
                <a:gd name="T11" fmla="*/ 20 h 212"/>
                <a:gd name="T12" fmla="*/ 21 w 156"/>
                <a:gd name="T13" fmla="*/ 26 h 212"/>
                <a:gd name="T14" fmla="*/ 26 w 156"/>
                <a:gd name="T15" fmla="*/ 28 h 212"/>
                <a:gd name="T16" fmla="*/ 25 w 156"/>
                <a:gd name="T17" fmla="*/ 32 h 212"/>
                <a:gd name="T18" fmla="*/ 31 w 156"/>
                <a:gd name="T19" fmla="*/ 34 h 212"/>
                <a:gd name="T20" fmla="*/ 32 w 156"/>
                <a:gd name="T21" fmla="*/ 37 h 212"/>
                <a:gd name="T22" fmla="*/ 40 w 156"/>
                <a:gd name="T23" fmla="*/ 38 h 212"/>
                <a:gd name="T24" fmla="*/ 30 w 156"/>
                <a:gd name="T25" fmla="*/ 45 h 212"/>
                <a:gd name="T26" fmla="*/ 26 w 156"/>
                <a:gd name="T27" fmla="*/ 53 h 212"/>
                <a:gd name="T28" fmla="*/ 22 w 156"/>
                <a:gd name="T29" fmla="*/ 51 h 212"/>
                <a:gd name="T30" fmla="*/ 14 w 156"/>
                <a:gd name="T31" fmla="*/ 37 h 212"/>
                <a:gd name="T32" fmla="*/ 0 w 156"/>
                <a:gd name="T33" fmla="*/ 21 h 212"/>
                <a:gd name="T34" fmla="*/ 1 w 156"/>
                <a:gd name="T35" fmla="*/ 15 h 212"/>
                <a:gd name="T36" fmla="*/ 10 w 156"/>
                <a:gd name="T37" fmla="*/ 1 h 212"/>
                <a:gd name="T38" fmla="*/ 12 w 156"/>
                <a:gd name="T39" fmla="*/ 0 h 2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6" h="212">
                  <a:moveTo>
                    <a:pt x="46" y="0"/>
                  </a:moveTo>
                  <a:lnTo>
                    <a:pt x="52" y="36"/>
                  </a:lnTo>
                  <a:lnTo>
                    <a:pt x="47" y="57"/>
                  </a:lnTo>
                  <a:lnTo>
                    <a:pt x="63" y="54"/>
                  </a:lnTo>
                  <a:lnTo>
                    <a:pt x="63" y="78"/>
                  </a:lnTo>
                  <a:lnTo>
                    <a:pt x="77" y="78"/>
                  </a:lnTo>
                  <a:lnTo>
                    <a:pt x="81" y="104"/>
                  </a:lnTo>
                  <a:lnTo>
                    <a:pt x="101" y="111"/>
                  </a:lnTo>
                  <a:lnTo>
                    <a:pt x="96" y="125"/>
                  </a:lnTo>
                  <a:lnTo>
                    <a:pt x="122" y="133"/>
                  </a:lnTo>
                  <a:lnTo>
                    <a:pt x="125" y="145"/>
                  </a:lnTo>
                  <a:lnTo>
                    <a:pt x="156" y="152"/>
                  </a:lnTo>
                  <a:lnTo>
                    <a:pt x="117" y="177"/>
                  </a:lnTo>
                  <a:lnTo>
                    <a:pt x="101" y="212"/>
                  </a:lnTo>
                  <a:lnTo>
                    <a:pt x="87" y="204"/>
                  </a:lnTo>
                  <a:lnTo>
                    <a:pt x="55" y="148"/>
                  </a:lnTo>
                  <a:lnTo>
                    <a:pt x="0" y="82"/>
                  </a:lnTo>
                  <a:lnTo>
                    <a:pt x="4" y="57"/>
                  </a:lnTo>
                  <a:lnTo>
                    <a:pt x="37" y="2"/>
                  </a:lnTo>
                  <a:lnTo>
                    <a:pt x="46"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2" name="Freeform 81"/>
            <p:cNvSpPr>
              <a:spLocks/>
            </p:cNvSpPr>
            <p:nvPr/>
          </p:nvSpPr>
          <p:spPr bwMode="auto">
            <a:xfrm>
              <a:off x="4751" y="1843"/>
              <a:ext cx="212" cy="204"/>
            </a:xfrm>
            <a:custGeom>
              <a:avLst/>
              <a:gdLst>
                <a:gd name="T0" fmla="*/ 84 w 424"/>
                <a:gd name="T1" fmla="*/ 102 h 408"/>
                <a:gd name="T2" fmla="*/ 89 w 424"/>
                <a:gd name="T3" fmla="*/ 99 h 408"/>
                <a:gd name="T4" fmla="*/ 94 w 424"/>
                <a:gd name="T5" fmla="*/ 95 h 408"/>
                <a:gd name="T6" fmla="*/ 89 w 424"/>
                <a:gd name="T7" fmla="*/ 80 h 408"/>
                <a:gd name="T8" fmla="*/ 70 w 424"/>
                <a:gd name="T9" fmla="*/ 67 h 408"/>
                <a:gd name="T10" fmla="*/ 63 w 424"/>
                <a:gd name="T11" fmla="*/ 61 h 408"/>
                <a:gd name="T12" fmla="*/ 61 w 424"/>
                <a:gd name="T13" fmla="*/ 56 h 408"/>
                <a:gd name="T14" fmla="*/ 63 w 424"/>
                <a:gd name="T15" fmla="*/ 53 h 408"/>
                <a:gd name="T16" fmla="*/ 74 w 424"/>
                <a:gd name="T17" fmla="*/ 58 h 408"/>
                <a:gd name="T18" fmla="*/ 88 w 424"/>
                <a:gd name="T19" fmla="*/ 68 h 408"/>
                <a:gd name="T20" fmla="*/ 97 w 424"/>
                <a:gd name="T21" fmla="*/ 69 h 408"/>
                <a:gd name="T22" fmla="*/ 91 w 424"/>
                <a:gd name="T23" fmla="*/ 57 h 408"/>
                <a:gd name="T24" fmla="*/ 74 w 424"/>
                <a:gd name="T25" fmla="*/ 39 h 408"/>
                <a:gd name="T26" fmla="*/ 73 w 424"/>
                <a:gd name="T27" fmla="*/ 35 h 408"/>
                <a:gd name="T28" fmla="*/ 75 w 424"/>
                <a:gd name="T29" fmla="*/ 33 h 408"/>
                <a:gd name="T30" fmla="*/ 84 w 424"/>
                <a:gd name="T31" fmla="*/ 38 h 408"/>
                <a:gd name="T32" fmla="*/ 94 w 424"/>
                <a:gd name="T33" fmla="*/ 47 h 408"/>
                <a:gd name="T34" fmla="*/ 101 w 424"/>
                <a:gd name="T35" fmla="*/ 58 h 408"/>
                <a:gd name="T36" fmla="*/ 106 w 424"/>
                <a:gd name="T37" fmla="*/ 62 h 408"/>
                <a:gd name="T38" fmla="*/ 106 w 424"/>
                <a:gd name="T39" fmla="*/ 54 h 408"/>
                <a:gd name="T40" fmla="*/ 102 w 424"/>
                <a:gd name="T41" fmla="*/ 39 h 408"/>
                <a:gd name="T42" fmla="*/ 97 w 424"/>
                <a:gd name="T43" fmla="*/ 29 h 408"/>
                <a:gd name="T44" fmla="*/ 98 w 424"/>
                <a:gd name="T45" fmla="*/ 25 h 408"/>
                <a:gd name="T46" fmla="*/ 101 w 424"/>
                <a:gd name="T47" fmla="*/ 24 h 408"/>
                <a:gd name="T48" fmla="*/ 95 w 424"/>
                <a:gd name="T49" fmla="*/ 17 h 408"/>
                <a:gd name="T50" fmla="*/ 86 w 424"/>
                <a:gd name="T51" fmla="*/ 10 h 408"/>
                <a:gd name="T52" fmla="*/ 74 w 424"/>
                <a:gd name="T53" fmla="*/ 4 h 408"/>
                <a:gd name="T54" fmla="*/ 62 w 424"/>
                <a:gd name="T55" fmla="*/ 0 h 408"/>
                <a:gd name="T56" fmla="*/ 49 w 424"/>
                <a:gd name="T57" fmla="*/ 0 h 408"/>
                <a:gd name="T58" fmla="*/ 38 w 424"/>
                <a:gd name="T59" fmla="*/ 3 h 408"/>
                <a:gd name="T60" fmla="*/ 27 w 424"/>
                <a:gd name="T61" fmla="*/ 8 h 408"/>
                <a:gd name="T62" fmla="*/ 17 w 424"/>
                <a:gd name="T63" fmla="*/ 15 h 408"/>
                <a:gd name="T64" fmla="*/ 9 w 424"/>
                <a:gd name="T65" fmla="*/ 26 h 408"/>
                <a:gd name="T66" fmla="*/ 3 w 424"/>
                <a:gd name="T67" fmla="*/ 39 h 408"/>
                <a:gd name="T68" fmla="*/ 1 w 424"/>
                <a:gd name="T69" fmla="*/ 48 h 408"/>
                <a:gd name="T70" fmla="*/ 0 w 424"/>
                <a:gd name="T71" fmla="*/ 56 h 408"/>
                <a:gd name="T72" fmla="*/ 1 w 424"/>
                <a:gd name="T73" fmla="*/ 65 h 408"/>
                <a:gd name="T74" fmla="*/ 3 w 424"/>
                <a:gd name="T75" fmla="*/ 73 h 408"/>
                <a:gd name="T76" fmla="*/ 6 w 424"/>
                <a:gd name="T77" fmla="*/ 79 h 408"/>
                <a:gd name="T78" fmla="*/ 10 w 424"/>
                <a:gd name="T79" fmla="*/ 88 h 408"/>
                <a:gd name="T80" fmla="*/ 16 w 424"/>
                <a:gd name="T81" fmla="*/ 95 h 408"/>
                <a:gd name="T82" fmla="*/ 29 w 424"/>
                <a:gd name="T83" fmla="*/ 102 h 408"/>
                <a:gd name="T84" fmla="*/ 41 w 424"/>
                <a:gd name="T85" fmla="*/ 97 h 408"/>
                <a:gd name="T86" fmla="*/ 62 w 424"/>
                <a:gd name="T87" fmla="*/ 96 h 408"/>
                <a:gd name="T88" fmla="*/ 80 w 424"/>
                <a:gd name="T89" fmla="*/ 88 h 408"/>
                <a:gd name="T90" fmla="*/ 85 w 424"/>
                <a:gd name="T91" fmla="*/ 90 h 408"/>
                <a:gd name="T92" fmla="*/ 84 w 424"/>
                <a:gd name="T93" fmla="*/ 102 h 40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24" h="408">
                  <a:moveTo>
                    <a:pt x="336" y="405"/>
                  </a:moveTo>
                  <a:lnTo>
                    <a:pt x="356" y="395"/>
                  </a:lnTo>
                  <a:lnTo>
                    <a:pt x="375" y="378"/>
                  </a:lnTo>
                  <a:lnTo>
                    <a:pt x="356" y="320"/>
                  </a:lnTo>
                  <a:lnTo>
                    <a:pt x="279" y="268"/>
                  </a:lnTo>
                  <a:lnTo>
                    <a:pt x="249" y="242"/>
                  </a:lnTo>
                  <a:lnTo>
                    <a:pt x="244" y="224"/>
                  </a:lnTo>
                  <a:lnTo>
                    <a:pt x="251" y="212"/>
                  </a:lnTo>
                  <a:lnTo>
                    <a:pt x="293" y="230"/>
                  </a:lnTo>
                  <a:lnTo>
                    <a:pt x="350" y="272"/>
                  </a:lnTo>
                  <a:lnTo>
                    <a:pt x="388" y="276"/>
                  </a:lnTo>
                  <a:lnTo>
                    <a:pt x="364" y="226"/>
                  </a:lnTo>
                  <a:lnTo>
                    <a:pt x="294" y="153"/>
                  </a:lnTo>
                  <a:lnTo>
                    <a:pt x="291" y="137"/>
                  </a:lnTo>
                  <a:lnTo>
                    <a:pt x="300" y="132"/>
                  </a:lnTo>
                  <a:lnTo>
                    <a:pt x="335" y="149"/>
                  </a:lnTo>
                  <a:lnTo>
                    <a:pt x="374" y="187"/>
                  </a:lnTo>
                  <a:lnTo>
                    <a:pt x="404" y="232"/>
                  </a:lnTo>
                  <a:lnTo>
                    <a:pt x="424" y="247"/>
                  </a:lnTo>
                  <a:lnTo>
                    <a:pt x="421" y="213"/>
                  </a:lnTo>
                  <a:lnTo>
                    <a:pt x="407" y="153"/>
                  </a:lnTo>
                  <a:lnTo>
                    <a:pt x="388" y="114"/>
                  </a:lnTo>
                  <a:lnTo>
                    <a:pt x="391" y="97"/>
                  </a:lnTo>
                  <a:lnTo>
                    <a:pt x="402" y="96"/>
                  </a:lnTo>
                  <a:lnTo>
                    <a:pt x="379" y="66"/>
                  </a:lnTo>
                  <a:lnTo>
                    <a:pt x="341" y="38"/>
                  </a:lnTo>
                  <a:lnTo>
                    <a:pt x="295" y="13"/>
                  </a:lnTo>
                  <a:lnTo>
                    <a:pt x="247" y="0"/>
                  </a:lnTo>
                  <a:lnTo>
                    <a:pt x="194" y="0"/>
                  </a:lnTo>
                  <a:lnTo>
                    <a:pt x="149" y="9"/>
                  </a:lnTo>
                  <a:lnTo>
                    <a:pt x="105" y="30"/>
                  </a:lnTo>
                  <a:lnTo>
                    <a:pt x="67" y="57"/>
                  </a:lnTo>
                  <a:lnTo>
                    <a:pt x="33" y="101"/>
                  </a:lnTo>
                  <a:lnTo>
                    <a:pt x="9" y="153"/>
                  </a:lnTo>
                  <a:lnTo>
                    <a:pt x="2" y="192"/>
                  </a:lnTo>
                  <a:lnTo>
                    <a:pt x="0" y="224"/>
                  </a:lnTo>
                  <a:lnTo>
                    <a:pt x="4" y="259"/>
                  </a:lnTo>
                  <a:lnTo>
                    <a:pt x="10" y="289"/>
                  </a:lnTo>
                  <a:lnTo>
                    <a:pt x="22" y="316"/>
                  </a:lnTo>
                  <a:lnTo>
                    <a:pt x="39" y="349"/>
                  </a:lnTo>
                  <a:lnTo>
                    <a:pt x="64" y="378"/>
                  </a:lnTo>
                  <a:lnTo>
                    <a:pt x="114" y="408"/>
                  </a:lnTo>
                  <a:lnTo>
                    <a:pt x="164" y="388"/>
                  </a:lnTo>
                  <a:lnTo>
                    <a:pt x="247" y="384"/>
                  </a:lnTo>
                  <a:lnTo>
                    <a:pt x="320" y="349"/>
                  </a:lnTo>
                  <a:lnTo>
                    <a:pt x="340" y="357"/>
                  </a:lnTo>
                  <a:lnTo>
                    <a:pt x="336" y="405"/>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43" name="Freeform 82"/>
            <p:cNvSpPr>
              <a:spLocks/>
            </p:cNvSpPr>
            <p:nvPr/>
          </p:nvSpPr>
          <p:spPr bwMode="auto">
            <a:xfrm>
              <a:off x="4759" y="1849"/>
              <a:ext cx="123" cy="113"/>
            </a:xfrm>
            <a:custGeom>
              <a:avLst/>
              <a:gdLst>
                <a:gd name="T0" fmla="*/ 51 w 245"/>
                <a:gd name="T1" fmla="*/ 0 h 226"/>
                <a:gd name="T2" fmla="*/ 35 w 245"/>
                <a:gd name="T3" fmla="*/ 3 h 226"/>
                <a:gd name="T4" fmla="*/ 20 w 245"/>
                <a:gd name="T5" fmla="*/ 10 h 226"/>
                <a:gd name="T6" fmla="*/ 10 w 245"/>
                <a:gd name="T7" fmla="*/ 21 h 226"/>
                <a:gd name="T8" fmla="*/ 4 w 245"/>
                <a:gd name="T9" fmla="*/ 33 h 226"/>
                <a:gd name="T10" fmla="*/ 1 w 245"/>
                <a:gd name="T11" fmla="*/ 45 h 226"/>
                <a:gd name="T12" fmla="*/ 0 w 245"/>
                <a:gd name="T13" fmla="*/ 57 h 226"/>
                <a:gd name="T14" fmla="*/ 2 w 245"/>
                <a:gd name="T15" fmla="*/ 45 h 226"/>
                <a:gd name="T16" fmla="*/ 5 w 245"/>
                <a:gd name="T17" fmla="*/ 42 h 226"/>
                <a:gd name="T18" fmla="*/ 5 w 245"/>
                <a:gd name="T19" fmla="*/ 39 h 226"/>
                <a:gd name="T20" fmla="*/ 8 w 245"/>
                <a:gd name="T21" fmla="*/ 37 h 226"/>
                <a:gd name="T22" fmla="*/ 8 w 245"/>
                <a:gd name="T23" fmla="*/ 33 h 226"/>
                <a:gd name="T24" fmla="*/ 11 w 245"/>
                <a:gd name="T25" fmla="*/ 30 h 226"/>
                <a:gd name="T26" fmla="*/ 11 w 245"/>
                <a:gd name="T27" fmla="*/ 26 h 226"/>
                <a:gd name="T28" fmla="*/ 16 w 245"/>
                <a:gd name="T29" fmla="*/ 24 h 226"/>
                <a:gd name="T30" fmla="*/ 15 w 245"/>
                <a:gd name="T31" fmla="*/ 19 h 226"/>
                <a:gd name="T32" fmla="*/ 21 w 245"/>
                <a:gd name="T33" fmla="*/ 19 h 226"/>
                <a:gd name="T34" fmla="*/ 22 w 245"/>
                <a:gd name="T35" fmla="*/ 13 h 226"/>
                <a:gd name="T36" fmla="*/ 29 w 245"/>
                <a:gd name="T37" fmla="*/ 13 h 226"/>
                <a:gd name="T38" fmla="*/ 31 w 245"/>
                <a:gd name="T39" fmla="*/ 8 h 226"/>
                <a:gd name="T40" fmla="*/ 36 w 245"/>
                <a:gd name="T41" fmla="*/ 8 h 226"/>
                <a:gd name="T42" fmla="*/ 39 w 245"/>
                <a:gd name="T43" fmla="*/ 5 h 226"/>
                <a:gd name="T44" fmla="*/ 44 w 245"/>
                <a:gd name="T45" fmla="*/ 6 h 226"/>
                <a:gd name="T46" fmla="*/ 47 w 245"/>
                <a:gd name="T47" fmla="*/ 3 h 226"/>
                <a:gd name="T48" fmla="*/ 54 w 245"/>
                <a:gd name="T49" fmla="*/ 4 h 226"/>
                <a:gd name="T50" fmla="*/ 62 w 245"/>
                <a:gd name="T51" fmla="*/ 1 h 226"/>
                <a:gd name="T52" fmla="*/ 51 w 245"/>
                <a:gd name="T53" fmla="*/ 0 h 2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45" h="226">
                  <a:moveTo>
                    <a:pt x="203" y="0"/>
                  </a:moveTo>
                  <a:lnTo>
                    <a:pt x="139" y="9"/>
                  </a:lnTo>
                  <a:lnTo>
                    <a:pt x="79" y="39"/>
                  </a:lnTo>
                  <a:lnTo>
                    <a:pt x="37" y="84"/>
                  </a:lnTo>
                  <a:lnTo>
                    <a:pt x="13" y="129"/>
                  </a:lnTo>
                  <a:lnTo>
                    <a:pt x="1" y="179"/>
                  </a:lnTo>
                  <a:lnTo>
                    <a:pt x="0" y="226"/>
                  </a:lnTo>
                  <a:lnTo>
                    <a:pt x="8" y="179"/>
                  </a:lnTo>
                  <a:lnTo>
                    <a:pt x="17" y="167"/>
                  </a:lnTo>
                  <a:lnTo>
                    <a:pt x="17" y="155"/>
                  </a:lnTo>
                  <a:lnTo>
                    <a:pt x="30" y="146"/>
                  </a:lnTo>
                  <a:lnTo>
                    <a:pt x="30" y="129"/>
                  </a:lnTo>
                  <a:lnTo>
                    <a:pt x="42" y="120"/>
                  </a:lnTo>
                  <a:lnTo>
                    <a:pt x="42" y="102"/>
                  </a:lnTo>
                  <a:lnTo>
                    <a:pt x="64" y="95"/>
                  </a:lnTo>
                  <a:lnTo>
                    <a:pt x="60" y="76"/>
                  </a:lnTo>
                  <a:lnTo>
                    <a:pt x="83" y="75"/>
                  </a:lnTo>
                  <a:lnTo>
                    <a:pt x="88" y="51"/>
                  </a:lnTo>
                  <a:lnTo>
                    <a:pt x="113" y="51"/>
                  </a:lnTo>
                  <a:lnTo>
                    <a:pt x="121" y="29"/>
                  </a:lnTo>
                  <a:lnTo>
                    <a:pt x="143" y="31"/>
                  </a:lnTo>
                  <a:lnTo>
                    <a:pt x="155" y="17"/>
                  </a:lnTo>
                  <a:lnTo>
                    <a:pt x="174" y="21"/>
                  </a:lnTo>
                  <a:lnTo>
                    <a:pt x="186" y="10"/>
                  </a:lnTo>
                  <a:lnTo>
                    <a:pt x="214" y="13"/>
                  </a:lnTo>
                  <a:lnTo>
                    <a:pt x="245" y="4"/>
                  </a:lnTo>
                  <a:lnTo>
                    <a:pt x="203" y="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844" name="Freeform 83"/>
            <p:cNvSpPr>
              <a:spLocks/>
            </p:cNvSpPr>
            <p:nvPr/>
          </p:nvSpPr>
          <p:spPr bwMode="auto">
            <a:xfrm>
              <a:off x="4778" y="1867"/>
              <a:ext cx="140" cy="136"/>
            </a:xfrm>
            <a:custGeom>
              <a:avLst/>
              <a:gdLst>
                <a:gd name="T0" fmla="*/ 70 w 281"/>
                <a:gd name="T1" fmla="*/ 3 h 273"/>
                <a:gd name="T2" fmla="*/ 54 w 281"/>
                <a:gd name="T3" fmla="*/ 0 h 273"/>
                <a:gd name="T4" fmla="*/ 37 w 281"/>
                <a:gd name="T5" fmla="*/ 2 h 273"/>
                <a:gd name="T6" fmla="*/ 23 w 281"/>
                <a:gd name="T7" fmla="*/ 10 h 273"/>
                <a:gd name="T8" fmla="*/ 13 w 281"/>
                <a:gd name="T9" fmla="*/ 19 h 273"/>
                <a:gd name="T10" fmla="*/ 5 w 281"/>
                <a:gd name="T11" fmla="*/ 31 h 273"/>
                <a:gd name="T12" fmla="*/ 1 w 281"/>
                <a:gd name="T13" fmla="*/ 44 h 273"/>
                <a:gd name="T14" fmla="*/ 0 w 281"/>
                <a:gd name="T15" fmla="*/ 57 h 273"/>
                <a:gd name="T16" fmla="*/ 0 w 281"/>
                <a:gd name="T17" fmla="*/ 68 h 273"/>
                <a:gd name="T18" fmla="*/ 4 w 281"/>
                <a:gd name="T19" fmla="*/ 63 h 273"/>
                <a:gd name="T20" fmla="*/ 1 w 281"/>
                <a:gd name="T21" fmla="*/ 61 h 273"/>
                <a:gd name="T22" fmla="*/ 5 w 281"/>
                <a:gd name="T23" fmla="*/ 59 h 273"/>
                <a:gd name="T24" fmla="*/ 2 w 281"/>
                <a:gd name="T25" fmla="*/ 54 h 273"/>
                <a:gd name="T26" fmla="*/ 7 w 281"/>
                <a:gd name="T27" fmla="*/ 53 h 273"/>
                <a:gd name="T28" fmla="*/ 3 w 281"/>
                <a:gd name="T29" fmla="*/ 47 h 273"/>
                <a:gd name="T30" fmla="*/ 8 w 281"/>
                <a:gd name="T31" fmla="*/ 47 h 273"/>
                <a:gd name="T32" fmla="*/ 5 w 281"/>
                <a:gd name="T33" fmla="*/ 41 h 273"/>
                <a:gd name="T34" fmla="*/ 12 w 281"/>
                <a:gd name="T35" fmla="*/ 41 h 273"/>
                <a:gd name="T36" fmla="*/ 9 w 281"/>
                <a:gd name="T37" fmla="*/ 34 h 273"/>
                <a:gd name="T38" fmla="*/ 16 w 281"/>
                <a:gd name="T39" fmla="*/ 35 h 273"/>
                <a:gd name="T40" fmla="*/ 13 w 281"/>
                <a:gd name="T41" fmla="*/ 28 h 273"/>
                <a:gd name="T42" fmla="*/ 22 w 281"/>
                <a:gd name="T43" fmla="*/ 30 h 273"/>
                <a:gd name="T44" fmla="*/ 19 w 281"/>
                <a:gd name="T45" fmla="*/ 21 h 273"/>
                <a:gd name="T46" fmla="*/ 26 w 281"/>
                <a:gd name="T47" fmla="*/ 24 h 273"/>
                <a:gd name="T48" fmla="*/ 26 w 281"/>
                <a:gd name="T49" fmla="*/ 13 h 273"/>
                <a:gd name="T50" fmla="*/ 32 w 281"/>
                <a:gd name="T51" fmla="*/ 17 h 273"/>
                <a:gd name="T52" fmla="*/ 33 w 281"/>
                <a:gd name="T53" fmla="*/ 9 h 273"/>
                <a:gd name="T54" fmla="*/ 37 w 281"/>
                <a:gd name="T55" fmla="*/ 12 h 273"/>
                <a:gd name="T56" fmla="*/ 39 w 281"/>
                <a:gd name="T57" fmla="*/ 5 h 273"/>
                <a:gd name="T58" fmla="*/ 44 w 281"/>
                <a:gd name="T59" fmla="*/ 10 h 273"/>
                <a:gd name="T60" fmla="*/ 46 w 281"/>
                <a:gd name="T61" fmla="*/ 4 h 273"/>
                <a:gd name="T62" fmla="*/ 50 w 281"/>
                <a:gd name="T63" fmla="*/ 7 h 273"/>
                <a:gd name="T64" fmla="*/ 52 w 281"/>
                <a:gd name="T65" fmla="*/ 2 h 273"/>
                <a:gd name="T66" fmla="*/ 56 w 281"/>
                <a:gd name="T67" fmla="*/ 6 h 273"/>
                <a:gd name="T68" fmla="*/ 59 w 281"/>
                <a:gd name="T69" fmla="*/ 3 h 273"/>
                <a:gd name="T70" fmla="*/ 61 w 281"/>
                <a:gd name="T71" fmla="*/ 5 h 273"/>
                <a:gd name="T72" fmla="*/ 70 w 281"/>
                <a:gd name="T73" fmla="*/ 3 h 27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81" h="273">
                  <a:moveTo>
                    <a:pt x="281" y="12"/>
                  </a:moveTo>
                  <a:lnTo>
                    <a:pt x="219" y="0"/>
                  </a:lnTo>
                  <a:lnTo>
                    <a:pt x="149" y="10"/>
                  </a:lnTo>
                  <a:lnTo>
                    <a:pt x="95" y="41"/>
                  </a:lnTo>
                  <a:lnTo>
                    <a:pt x="55" y="78"/>
                  </a:lnTo>
                  <a:lnTo>
                    <a:pt x="21" y="127"/>
                  </a:lnTo>
                  <a:lnTo>
                    <a:pt x="5" y="179"/>
                  </a:lnTo>
                  <a:lnTo>
                    <a:pt x="0" y="231"/>
                  </a:lnTo>
                  <a:lnTo>
                    <a:pt x="2" y="273"/>
                  </a:lnTo>
                  <a:lnTo>
                    <a:pt x="17" y="254"/>
                  </a:lnTo>
                  <a:lnTo>
                    <a:pt x="7" y="245"/>
                  </a:lnTo>
                  <a:lnTo>
                    <a:pt x="23" y="237"/>
                  </a:lnTo>
                  <a:lnTo>
                    <a:pt x="10" y="217"/>
                  </a:lnTo>
                  <a:lnTo>
                    <a:pt x="28" y="215"/>
                  </a:lnTo>
                  <a:lnTo>
                    <a:pt x="15" y="191"/>
                  </a:lnTo>
                  <a:lnTo>
                    <a:pt x="35" y="190"/>
                  </a:lnTo>
                  <a:lnTo>
                    <a:pt x="23" y="166"/>
                  </a:lnTo>
                  <a:lnTo>
                    <a:pt x="48" y="166"/>
                  </a:lnTo>
                  <a:lnTo>
                    <a:pt x="36" y="137"/>
                  </a:lnTo>
                  <a:lnTo>
                    <a:pt x="65" y="140"/>
                  </a:lnTo>
                  <a:lnTo>
                    <a:pt x="53" y="115"/>
                  </a:lnTo>
                  <a:lnTo>
                    <a:pt x="88" y="120"/>
                  </a:lnTo>
                  <a:lnTo>
                    <a:pt x="76" y="85"/>
                  </a:lnTo>
                  <a:lnTo>
                    <a:pt x="107" y="96"/>
                  </a:lnTo>
                  <a:lnTo>
                    <a:pt x="105" y="54"/>
                  </a:lnTo>
                  <a:lnTo>
                    <a:pt x="131" y="70"/>
                  </a:lnTo>
                  <a:lnTo>
                    <a:pt x="132" y="39"/>
                  </a:lnTo>
                  <a:lnTo>
                    <a:pt x="149" y="49"/>
                  </a:lnTo>
                  <a:lnTo>
                    <a:pt x="156" y="21"/>
                  </a:lnTo>
                  <a:lnTo>
                    <a:pt x="177" y="40"/>
                  </a:lnTo>
                  <a:lnTo>
                    <a:pt x="186" y="16"/>
                  </a:lnTo>
                  <a:lnTo>
                    <a:pt x="203" y="29"/>
                  </a:lnTo>
                  <a:lnTo>
                    <a:pt x="210" y="10"/>
                  </a:lnTo>
                  <a:lnTo>
                    <a:pt x="227" y="24"/>
                  </a:lnTo>
                  <a:lnTo>
                    <a:pt x="236" y="12"/>
                  </a:lnTo>
                  <a:lnTo>
                    <a:pt x="246" y="20"/>
                  </a:lnTo>
                  <a:lnTo>
                    <a:pt x="281" y="12"/>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845" name="Freeform 84"/>
            <p:cNvSpPr>
              <a:spLocks/>
            </p:cNvSpPr>
            <p:nvPr/>
          </p:nvSpPr>
          <p:spPr bwMode="auto">
            <a:xfrm>
              <a:off x="4884" y="2439"/>
              <a:ext cx="365" cy="709"/>
            </a:xfrm>
            <a:custGeom>
              <a:avLst/>
              <a:gdLst>
                <a:gd name="T0" fmla="*/ 59 w 730"/>
                <a:gd name="T1" fmla="*/ 5 h 1419"/>
                <a:gd name="T2" fmla="*/ 43 w 730"/>
                <a:gd name="T3" fmla="*/ 1 h 1419"/>
                <a:gd name="T4" fmla="*/ 29 w 730"/>
                <a:gd name="T5" fmla="*/ 6 h 1419"/>
                <a:gd name="T6" fmla="*/ 5 w 730"/>
                <a:gd name="T7" fmla="*/ 61 h 1419"/>
                <a:gd name="T8" fmla="*/ 1 w 730"/>
                <a:gd name="T9" fmla="*/ 94 h 1419"/>
                <a:gd name="T10" fmla="*/ 2 w 730"/>
                <a:gd name="T11" fmla="*/ 122 h 1419"/>
                <a:gd name="T12" fmla="*/ 5 w 730"/>
                <a:gd name="T13" fmla="*/ 156 h 1419"/>
                <a:gd name="T14" fmla="*/ 13 w 730"/>
                <a:gd name="T15" fmla="*/ 194 h 1419"/>
                <a:gd name="T16" fmla="*/ 23 w 730"/>
                <a:gd name="T17" fmla="*/ 220 h 1419"/>
                <a:gd name="T18" fmla="*/ 24 w 730"/>
                <a:gd name="T19" fmla="*/ 236 h 1419"/>
                <a:gd name="T20" fmla="*/ 9 w 730"/>
                <a:gd name="T21" fmla="*/ 246 h 1419"/>
                <a:gd name="T22" fmla="*/ 2 w 730"/>
                <a:gd name="T23" fmla="*/ 268 h 1419"/>
                <a:gd name="T24" fmla="*/ 5 w 730"/>
                <a:gd name="T25" fmla="*/ 285 h 1419"/>
                <a:gd name="T26" fmla="*/ 0 w 730"/>
                <a:gd name="T27" fmla="*/ 301 h 1419"/>
                <a:gd name="T28" fmla="*/ 0 w 730"/>
                <a:gd name="T29" fmla="*/ 336 h 1419"/>
                <a:gd name="T30" fmla="*/ 51 w 730"/>
                <a:gd name="T31" fmla="*/ 354 h 1419"/>
                <a:gd name="T32" fmla="*/ 102 w 730"/>
                <a:gd name="T33" fmla="*/ 352 h 1419"/>
                <a:gd name="T34" fmla="*/ 183 w 730"/>
                <a:gd name="T35" fmla="*/ 330 h 1419"/>
                <a:gd name="T36" fmla="*/ 178 w 730"/>
                <a:gd name="T37" fmla="*/ 264 h 1419"/>
                <a:gd name="T38" fmla="*/ 172 w 730"/>
                <a:gd name="T39" fmla="*/ 242 h 1419"/>
                <a:gd name="T40" fmla="*/ 164 w 730"/>
                <a:gd name="T41" fmla="*/ 226 h 1419"/>
                <a:gd name="T42" fmla="*/ 164 w 730"/>
                <a:gd name="T43" fmla="*/ 210 h 1419"/>
                <a:gd name="T44" fmla="*/ 170 w 730"/>
                <a:gd name="T45" fmla="*/ 195 h 1419"/>
                <a:gd name="T46" fmla="*/ 167 w 730"/>
                <a:gd name="T47" fmla="*/ 168 h 1419"/>
                <a:gd name="T48" fmla="*/ 175 w 730"/>
                <a:gd name="T49" fmla="*/ 142 h 1419"/>
                <a:gd name="T50" fmla="*/ 174 w 730"/>
                <a:gd name="T51" fmla="*/ 114 h 1419"/>
                <a:gd name="T52" fmla="*/ 157 w 730"/>
                <a:gd name="T53" fmla="*/ 73 h 1419"/>
                <a:gd name="T54" fmla="*/ 143 w 730"/>
                <a:gd name="T55" fmla="*/ 34 h 1419"/>
                <a:gd name="T56" fmla="*/ 141 w 730"/>
                <a:gd name="T57" fmla="*/ 1 h 1419"/>
                <a:gd name="T58" fmla="*/ 128 w 730"/>
                <a:gd name="T59" fmla="*/ 0 h 1419"/>
                <a:gd name="T60" fmla="*/ 115 w 730"/>
                <a:gd name="T61" fmla="*/ 9 h 1419"/>
                <a:gd name="T62" fmla="*/ 84 w 730"/>
                <a:gd name="T63" fmla="*/ 16 h 1419"/>
                <a:gd name="T64" fmla="*/ 59 w 730"/>
                <a:gd name="T65" fmla="*/ 18 h 1419"/>
                <a:gd name="T66" fmla="*/ 59 w 730"/>
                <a:gd name="T67" fmla="*/ 5 h 141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30" h="1419">
                  <a:moveTo>
                    <a:pt x="235" y="20"/>
                  </a:moveTo>
                  <a:lnTo>
                    <a:pt x="171" y="7"/>
                  </a:lnTo>
                  <a:lnTo>
                    <a:pt x="116" y="24"/>
                  </a:lnTo>
                  <a:lnTo>
                    <a:pt x="19" y="246"/>
                  </a:lnTo>
                  <a:lnTo>
                    <a:pt x="4" y="378"/>
                  </a:lnTo>
                  <a:lnTo>
                    <a:pt x="8" y="491"/>
                  </a:lnTo>
                  <a:lnTo>
                    <a:pt x="17" y="625"/>
                  </a:lnTo>
                  <a:lnTo>
                    <a:pt x="50" y="778"/>
                  </a:lnTo>
                  <a:lnTo>
                    <a:pt x="90" y="882"/>
                  </a:lnTo>
                  <a:lnTo>
                    <a:pt x="94" y="946"/>
                  </a:lnTo>
                  <a:lnTo>
                    <a:pt x="34" y="984"/>
                  </a:lnTo>
                  <a:lnTo>
                    <a:pt x="8" y="1072"/>
                  </a:lnTo>
                  <a:lnTo>
                    <a:pt x="19" y="1142"/>
                  </a:lnTo>
                  <a:lnTo>
                    <a:pt x="0" y="1204"/>
                  </a:lnTo>
                  <a:lnTo>
                    <a:pt x="0" y="1346"/>
                  </a:lnTo>
                  <a:lnTo>
                    <a:pt x="203" y="1419"/>
                  </a:lnTo>
                  <a:lnTo>
                    <a:pt x="405" y="1411"/>
                  </a:lnTo>
                  <a:lnTo>
                    <a:pt x="730" y="1321"/>
                  </a:lnTo>
                  <a:lnTo>
                    <a:pt x="712" y="1058"/>
                  </a:lnTo>
                  <a:lnTo>
                    <a:pt x="688" y="969"/>
                  </a:lnTo>
                  <a:lnTo>
                    <a:pt x="653" y="907"/>
                  </a:lnTo>
                  <a:lnTo>
                    <a:pt x="653" y="840"/>
                  </a:lnTo>
                  <a:lnTo>
                    <a:pt x="677" y="782"/>
                  </a:lnTo>
                  <a:lnTo>
                    <a:pt x="665" y="672"/>
                  </a:lnTo>
                  <a:lnTo>
                    <a:pt x="699" y="569"/>
                  </a:lnTo>
                  <a:lnTo>
                    <a:pt x="696" y="459"/>
                  </a:lnTo>
                  <a:lnTo>
                    <a:pt x="625" y="294"/>
                  </a:lnTo>
                  <a:lnTo>
                    <a:pt x="569" y="138"/>
                  </a:lnTo>
                  <a:lnTo>
                    <a:pt x="561" y="7"/>
                  </a:lnTo>
                  <a:lnTo>
                    <a:pt x="510" y="0"/>
                  </a:lnTo>
                  <a:lnTo>
                    <a:pt x="460" y="37"/>
                  </a:lnTo>
                  <a:lnTo>
                    <a:pt x="335" y="67"/>
                  </a:lnTo>
                  <a:lnTo>
                    <a:pt x="234" y="72"/>
                  </a:lnTo>
                  <a:lnTo>
                    <a:pt x="235" y="20"/>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846" name="Freeform 85"/>
            <p:cNvSpPr>
              <a:spLocks/>
            </p:cNvSpPr>
            <p:nvPr/>
          </p:nvSpPr>
          <p:spPr bwMode="auto">
            <a:xfrm>
              <a:off x="4916" y="2925"/>
              <a:ext cx="332" cy="223"/>
            </a:xfrm>
            <a:custGeom>
              <a:avLst/>
              <a:gdLst>
                <a:gd name="T0" fmla="*/ 38 w 665"/>
                <a:gd name="T1" fmla="*/ 48 h 447"/>
                <a:gd name="T2" fmla="*/ 68 w 665"/>
                <a:gd name="T3" fmla="*/ 74 h 447"/>
                <a:gd name="T4" fmla="*/ 74 w 665"/>
                <a:gd name="T5" fmla="*/ 86 h 447"/>
                <a:gd name="T6" fmla="*/ 98 w 665"/>
                <a:gd name="T7" fmla="*/ 54 h 447"/>
                <a:gd name="T8" fmla="*/ 87 w 665"/>
                <a:gd name="T9" fmla="*/ 79 h 447"/>
                <a:gd name="T10" fmla="*/ 98 w 665"/>
                <a:gd name="T11" fmla="*/ 78 h 447"/>
                <a:gd name="T12" fmla="*/ 106 w 665"/>
                <a:gd name="T13" fmla="*/ 62 h 447"/>
                <a:gd name="T14" fmla="*/ 134 w 665"/>
                <a:gd name="T15" fmla="*/ 50 h 447"/>
                <a:gd name="T16" fmla="*/ 150 w 665"/>
                <a:gd name="T17" fmla="*/ 26 h 447"/>
                <a:gd name="T18" fmla="*/ 158 w 665"/>
                <a:gd name="T19" fmla="*/ 23 h 447"/>
                <a:gd name="T20" fmla="*/ 157 w 665"/>
                <a:gd name="T21" fmla="*/ 0 h 447"/>
                <a:gd name="T22" fmla="*/ 166 w 665"/>
                <a:gd name="T23" fmla="*/ 69 h 447"/>
                <a:gd name="T24" fmla="*/ 149 w 665"/>
                <a:gd name="T25" fmla="*/ 79 h 447"/>
                <a:gd name="T26" fmla="*/ 105 w 665"/>
                <a:gd name="T27" fmla="*/ 89 h 447"/>
                <a:gd name="T28" fmla="*/ 142 w 665"/>
                <a:gd name="T29" fmla="*/ 68 h 447"/>
                <a:gd name="T30" fmla="*/ 131 w 665"/>
                <a:gd name="T31" fmla="*/ 65 h 447"/>
                <a:gd name="T32" fmla="*/ 111 w 665"/>
                <a:gd name="T33" fmla="*/ 75 h 447"/>
                <a:gd name="T34" fmla="*/ 95 w 665"/>
                <a:gd name="T35" fmla="*/ 93 h 447"/>
                <a:gd name="T36" fmla="*/ 74 w 665"/>
                <a:gd name="T37" fmla="*/ 111 h 447"/>
                <a:gd name="T38" fmla="*/ 54 w 665"/>
                <a:gd name="T39" fmla="*/ 107 h 447"/>
                <a:gd name="T40" fmla="*/ 21 w 665"/>
                <a:gd name="T41" fmla="*/ 105 h 447"/>
                <a:gd name="T42" fmla="*/ 0 w 665"/>
                <a:gd name="T43" fmla="*/ 95 h 447"/>
                <a:gd name="T44" fmla="*/ 39 w 665"/>
                <a:gd name="T45" fmla="*/ 93 h 447"/>
                <a:gd name="T46" fmla="*/ 23 w 665"/>
                <a:gd name="T47" fmla="*/ 79 h 447"/>
                <a:gd name="T48" fmla="*/ 23 w 665"/>
                <a:gd name="T49" fmla="*/ 74 h 447"/>
                <a:gd name="T50" fmla="*/ 51 w 665"/>
                <a:gd name="T51" fmla="*/ 67 h 447"/>
                <a:gd name="T52" fmla="*/ 38 w 665"/>
                <a:gd name="T53" fmla="*/ 48 h 4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665" h="447">
                  <a:moveTo>
                    <a:pt x="154" y="193"/>
                  </a:moveTo>
                  <a:lnTo>
                    <a:pt x="272" y="298"/>
                  </a:lnTo>
                  <a:lnTo>
                    <a:pt x="296" y="345"/>
                  </a:lnTo>
                  <a:lnTo>
                    <a:pt x="393" y="218"/>
                  </a:lnTo>
                  <a:lnTo>
                    <a:pt x="351" y="318"/>
                  </a:lnTo>
                  <a:lnTo>
                    <a:pt x="393" y="312"/>
                  </a:lnTo>
                  <a:lnTo>
                    <a:pt x="427" y="248"/>
                  </a:lnTo>
                  <a:lnTo>
                    <a:pt x="537" y="200"/>
                  </a:lnTo>
                  <a:lnTo>
                    <a:pt x="602" y="104"/>
                  </a:lnTo>
                  <a:lnTo>
                    <a:pt x="633" y="94"/>
                  </a:lnTo>
                  <a:lnTo>
                    <a:pt x="629" y="0"/>
                  </a:lnTo>
                  <a:lnTo>
                    <a:pt x="665" y="278"/>
                  </a:lnTo>
                  <a:lnTo>
                    <a:pt x="599" y="318"/>
                  </a:lnTo>
                  <a:lnTo>
                    <a:pt x="423" y="356"/>
                  </a:lnTo>
                  <a:lnTo>
                    <a:pt x="568" y="274"/>
                  </a:lnTo>
                  <a:lnTo>
                    <a:pt x="524" y="262"/>
                  </a:lnTo>
                  <a:lnTo>
                    <a:pt x="447" y="302"/>
                  </a:lnTo>
                  <a:lnTo>
                    <a:pt x="381" y="374"/>
                  </a:lnTo>
                  <a:lnTo>
                    <a:pt x="296" y="447"/>
                  </a:lnTo>
                  <a:lnTo>
                    <a:pt x="217" y="428"/>
                  </a:lnTo>
                  <a:lnTo>
                    <a:pt x="87" y="423"/>
                  </a:lnTo>
                  <a:lnTo>
                    <a:pt x="0" y="381"/>
                  </a:lnTo>
                  <a:lnTo>
                    <a:pt x="158" y="374"/>
                  </a:lnTo>
                  <a:lnTo>
                    <a:pt x="92" y="318"/>
                  </a:lnTo>
                  <a:lnTo>
                    <a:pt x="92" y="298"/>
                  </a:lnTo>
                  <a:lnTo>
                    <a:pt x="207" y="270"/>
                  </a:lnTo>
                  <a:lnTo>
                    <a:pt x="154" y="193"/>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7" name="Freeform 86"/>
            <p:cNvSpPr>
              <a:spLocks/>
            </p:cNvSpPr>
            <p:nvPr/>
          </p:nvSpPr>
          <p:spPr bwMode="auto">
            <a:xfrm>
              <a:off x="4916" y="2762"/>
              <a:ext cx="310" cy="196"/>
            </a:xfrm>
            <a:custGeom>
              <a:avLst/>
              <a:gdLst>
                <a:gd name="T0" fmla="*/ 0 w 622"/>
                <a:gd name="T1" fmla="*/ 36 h 392"/>
                <a:gd name="T2" fmla="*/ 9 w 622"/>
                <a:gd name="T3" fmla="*/ 47 h 392"/>
                <a:gd name="T4" fmla="*/ 13 w 622"/>
                <a:gd name="T5" fmla="*/ 30 h 392"/>
                <a:gd name="T6" fmla="*/ 25 w 622"/>
                <a:gd name="T7" fmla="*/ 50 h 392"/>
                <a:gd name="T8" fmla="*/ 41 w 622"/>
                <a:gd name="T9" fmla="*/ 48 h 392"/>
                <a:gd name="T10" fmla="*/ 45 w 622"/>
                <a:gd name="T11" fmla="*/ 38 h 392"/>
                <a:gd name="T12" fmla="*/ 59 w 622"/>
                <a:gd name="T13" fmla="*/ 47 h 392"/>
                <a:gd name="T14" fmla="*/ 78 w 622"/>
                <a:gd name="T15" fmla="*/ 25 h 392"/>
                <a:gd name="T16" fmla="*/ 87 w 622"/>
                <a:gd name="T17" fmla="*/ 25 h 392"/>
                <a:gd name="T18" fmla="*/ 85 w 622"/>
                <a:gd name="T19" fmla="*/ 44 h 392"/>
                <a:gd name="T20" fmla="*/ 90 w 622"/>
                <a:gd name="T21" fmla="*/ 38 h 392"/>
                <a:gd name="T22" fmla="*/ 103 w 622"/>
                <a:gd name="T23" fmla="*/ 43 h 392"/>
                <a:gd name="T24" fmla="*/ 113 w 622"/>
                <a:gd name="T25" fmla="*/ 35 h 392"/>
                <a:gd name="T26" fmla="*/ 134 w 622"/>
                <a:gd name="T27" fmla="*/ 44 h 392"/>
                <a:gd name="T28" fmla="*/ 145 w 622"/>
                <a:gd name="T29" fmla="*/ 28 h 392"/>
                <a:gd name="T30" fmla="*/ 150 w 622"/>
                <a:gd name="T31" fmla="*/ 0 h 392"/>
                <a:gd name="T32" fmla="*/ 154 w 622"/>
                <a:gd name="T33" fmla="*/ 33 h 392"/>
                <a:gd name="T34" fmla="*/ 148 w 622"/>
                <a:gd name="T35" fmla="*/ 50 h 392"/>
                <a:gd name="T36" fmla="*/ 148 w 622"/>
                <a:gd name="T37" fmla="*/ 64 h 392"/>
                <a:gd name="T38" fmla="*/ 155 w 622"/>
                <a:gd name="T39" fmla="*/ 79 h 392"/>
                <a:gd name="T40" fmla="*/ 148 w 622"/>
                <a:gd name="T41" fmla="*/ 75 h 392"/>
                <a:gd name="T42" fmla="*/ 139 w 622"/>
                <a:gd name="T43" fmla="*/ 74 h 392"/>
                <a:gd name="T44" fmla="*/ 131 w 622"/>
                <a:gd name="T45" fmla="*/ 71 h 392"/>
                <a:gd name="T46" fmla="*/ 117 w 622"/>
                <a:gd name="T47" fmla="*/ 72 h 392"/>
                <a:gd name="T48" fmla="*/ 95 w 622"/>
                <a:gd name="T49" fmla="*/ 89 h 392"/>
                <a:gd name="T50" fmla="*/ 98 w 622"/>
                <a:gd name="T51" fmla="*/ 74 h 392"/>
                <a:gd name="T52" fmla="*/ 92 w 622"/>
                <a:gd name="T53" fmla="*/ 75 h 392"/>
                <a:gd name="T54" fmla="*/ 86 w 622"/>
                <a:gd name="T55" fmla="*/ 73 h 392"/>
                <a:gd name="T56" fmla="*/ 59 w 622"/>
                <a:gd name="T57" fmla="*/ 74 h 392"/>
                <a:gd name="T58" fmla="*/ 50 w 622"/>
                <a:gd name="T59" fmla="*/ 83 h 392"/>
                <a:gd name="T60" fmla="*/ 37 w 622"/>
                <a:gd name="T61" fmla="*/ 76 h 392"/>
                <a:gd name="T62" fmla="*/ 35 w 622"/>
                <a:gd name="T63" fmla="*/ 81 h 392"/>
                <a:gd name="T64" fmla="*/ 39 w 622"/>
                <a:gd name="T65" fmla="*/ 98 h 392"/>
                <a:gd name="T66" fmla="*/ 24 w 622"/>
                <a:gd name="T67" fmla="*/ 80 h 392"/>
                <a:gd name="T68" fmla="*/ 5 w 622"/>
                <a:gd name="T69" fmla="*/ 80 h 392"/>
                <a:gd name="T70" fmla="*/ 6 w 622"/>
                <a:gd name="T71" fmla="*/ 68 h 392"/>
                <a:gd name="T72" fmla="*/ 6 w 622"/>
                <a:gd name="T73" fmla="*/ 56 h 392"/>
                <a:gd name="T74" fmla="*/ 1 w 622"/>
                <a:gd name="T75" fmla="*/ 44 h 392"/>
                <a:gd name="T76" fmla="*/ 0 w 622"/>
                <a:gd name="T77" fmla="*/ 36 h 39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22" h="392">
                  <a:moveTo>
                    <a:pt x="0" y="144"/>
                  </a:moveTo>
                  <a:lnTo>
                    <a:pt x="38" y="186"/>
                  </a:lnTo>
                  <a:lnTo>
                    <a:pt x="53" y="120"/>
                  </a:lnTo>
                  <a:lnTo>
                    <a:pt x="103" y="198"/>
                  </a:lnTo>
                  <a:lnTo>
                    <a:pt x="166" y="190"/>
                  </a:lnTo>
                  <a:lnTo>
                    <a:pt x="182" y="150"/>
                  </a:lnTo>
                  <a:lnTo>
                    <a:pt x="237" y="186"/>
                  </a:lnTo>
                  <a:lnTo>
                    <a:pt x="316" y="100"/>
                  </a:lnTo>
                  <a:lnTo>
                    <a:pt x="351" y="100"/>
                  </a:lnTo>
                  <a:lnTo>
                    <a:pt x="342" y="175"/>
                  </a:lnTo>
                  <a:lnTo>
                    <a:pt x="362" y="150"/>
                  </a:lnTo>
                  <a:lnTo>
                    <a:pt x="413" y="170"/>
                  </a:lnTo>
                  <a:lnTo>
                    <a:pt x="455" y="140"/>
                  </a:lnTo>
                  <a:lnTo>
                    <a:pt x="540" y="175"/>
                  </a:lnTo>
                  <a:lnTo>
                    <a:pt x="582" y="112"/>
                  </a:lnTo>
                  <a:lnTo>
                    <a:pt x="602" y="0"/>
                  </a:lnTo>
                  <a:lnTo>
                    <a:pt x="619" y="132"/>
                  </a:lnTo>
                  <a:lnTo>
                    <a:pt x="594" y="198"/>
                  </a:lnTo>
                  <a:lnTo>
                    <a:pt x="594" y="253"/>
                  </a:lnTo>
                  <a:lnTo>
                    <a:pt x="622" y="313"/>
                  </a:lnTo>
                  <a:lnTo>
                    <a:pt x="594" y="300"/>
                  </a:lnTo>
                  <a:lnTo>
                    <a:pt x="560" y="296"/>
                  </a:lnTo>
                  <a:lnTo>
                    <a:pt x="528" y="283"/>
                  </a:lnTo>
                  <a:lnTo>
                    <a:pt x="471" y="288"/>
                  </a:lnTo>
                  <a:lnTo>
                    <a:pt x="381" y="353"/>
                  </a:lnTo>
                  <a:lnTo>
                    <a:pt x="393" y="296"/>
                  </a:lnTo>
                  <a:lnTo>
                    <a:pt x="371" y="300"/>
                  </a:lnTo>
                  <a:lnTo>
                    <a:pt x="346" y="292"/>
                  </a:lnTo>
                  <a:lnTo>
                    <a:pt x="237" y="296"/>
                  </a:lnTo>
                  <a:lnTo>
                    <a:pt x="201" y="330"/>
                  </a:lnTo>
                  <a:lnTo>
                    <a:pt x="150" y="303"/>
                  </a:lnTo>
                  <a:lnTo>
                    <a:pt x="140" y="323"/>
                  </a:lnTo>
                  <a:lnTo>
                    <a:pt x="158" y="392"/>
                  </a:lnTo>
                  <a:lnTo>
                    <a:pt x="96" y="319"/>
                  </a:lnTo>
                  <a:lnTo>
                    <a:pt x="23" y="319"/>
                  </a:lnTo>
                  <a:lnTo>
                    <a:pt x="27" y="269"/>
                  </a:lnTo>
                  <a:lnTo>
                    <a:pt x="27" y="224"/>
                  </a:lnTo>
                  <a:lnTo>
                    <a:pt x="7" y="176"/>
                  </a:lnTo>
                  <a:lnTo>
                    <a:pt x="0" y="144"/>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8" name="Freeform 87"/>
            <p:cNvSpPr>
              <a:spLocks/>
            </p:cNvSpPr>
            <p:nvPr/>
          </p:nvSpPr>
          <p:spPr bwMode="auto">
            <a:xfrm>
              <a:off x="4888" y="2447"/>
              <a:ext cx="66" cy="260"/>
            </a:xfrm>
            <a:custGeom>
              <a:avLst/>
              <a:gdLst>
                <a:gd name="T0" fmla="*/ 20 w 133"/>
                <a:gd name="T1" fmla="*/ 29 h 521"/>
                <a:gd name="T2" fmla="*/ 15 w 133"/>
                <a:gd name="T3" fmla="*/ 48 h 521"/>
                <a:gd name="T4" fmla="*/ 15 w 133"/>
                <a:gd name="T5" fmla="*/ 72 h 521"/>
                <a:gd name="T6" fmla="*/ 4 w 133"/>
                <a:gd name="T7" fmla="*/ 130 h 521"/>
                <a:gd name="T8" fmla="*/ 11 w 133"/>
                <a:gd name="T9" fmla="*/ 76 h 521"/>
                <a:gd name="T10" fmla="*/ 9 w 133"/>
                <a:gd name="T11" fmla="*/ 54 h 521"/>
                <a:gd name="T12" fmla="*/ 0 w 133"/>
                <a:gd name="T13" fmla="*/ 76 h 521"/>
                <a:gd name="T14" fmla="*/ 2 w 133"/>
                <a:gd name="T15" fmla="*/ 53 h 521"/>
                <a:gd name="T16" fmla="*/ 11 w 133"/>
                <a:gd name="T17" fmla="*/ 24 h 521"/>
                <a:gd name="T18" fmla="*/ 33 w 133"/>
                <a:gd name="T19" fmla="*/ 0 h 521"/>
                <a:gd name="T20" fmla="*/ 20 w 133"/>
                <a:gd name="T21" fmla="*/ 29 h 5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3" h="521">
                  <a:moveTo>
                    <a:pt x="82" y="118"/>
                  </a:moveTo>
                  <a:lnTo>
                    <a:pt x="62" y="195"/>
                  </a:lnTo>
                  <a:lnTo>
                    <a:pt x="62" y="291"/>
                  </a:lnTo>
                  <a:lnTo>
                    <a:pt x="16" y="521"/>
                  </a:lnTo>
                  <a:lnTo>
                    <a:pt x="46" y="304"/>
                  </a:lnTo>
                  <a:lnTo>
                    <a:pt x="36" y="218"/>
                  </a:lnTo>
                  <a:lnTo>
                    <a:pt x="0" y="304"/>
                  </a:lnTo>
                  <a:lnTo>
                    <a:pt x="9" y="214"/>
                  </a:lnTo>
                  <a:lnTo>
                    <a:pt x="46" y="99"/>
                  </a:lnTo>
                  <a:lnTo>
                    <a:pt x="133" y="0"/>
                  </a:lnTo>
                  <a:lnTo>
                    <a:pt x="82" y="118"/>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9" name="Freeform 88"/>
            <p:cNvSpPr>
              <a:spLocks/>
            </p:cNvSpPr>
            <p:nvPr/>
          </p:nvSpPr>
          <p:spPr bwMode="auto">
            <a:xfrm>
              <a:off x="5028" y="2464"/>
              <a:ext cx="65" cy="44"/>
            </a:xfrm>
            <a:custGeom>
              <a:avLst/>
              <a:gdLst>
                <a:gd name="T0" fmla="*/ 25 w 130"/>
                <a:gd name="T1" fmla="*/ 9 h 88"/>
                <a:gd name="T2" fmla="*/ 14 w 130"/>
                <a:gd name="T3" fmla="*/ 22 h 88"/>
                <a:gd name="T4" fmla="*/ 0 w 130"/>
                <a:gd name="T5" fmla="*/ 22 h 88"/>
                <a:gd name="T6" fmla="*/ 7 w 130"/>
                <a:gd name="T7" fmla="*/ 13 h 88"/>
                <a:gd name="T8" fmla="*/ 33 w 130"/>
                <a:gd name="T9" fmla="*/ 0 h 88"/>
                <a:gd name="T10" fmla="*/ 25 w 130"/>
                <a:gd name="T11" fmla="*/ 9 h 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0" h="88">
                  <a:moveTo>
                    <a:pt x="98" y="33"/>
                  </a:moveTo>
                  <a:lnTo>
                    <a:pt x="54" y="88"/>
                  </a:lnTo>
                  <a:lnTo>
                    <a:pt x="0" y="88"/>
                  </a:lnTo>
                  <a:lnTo>
                    <a:pt x="28" y="49"/>
                  </a:lnTo>
                  <a:lnTo>
                    <a:pt x="130" y="0"/>
                  </a:lnTo>
                  <a:lnTo>
                    <a:pt x="98" y="33"/>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50" name="Freeform 89"/>
            <p:cNvSpPr>
              <a:spLocks/>
            </p:cNvSpPr>
            <p:nvPr/>
          </p:nvSpPr>
          <p:spPr bwMode="auto">
            <a:xfrm>
              <a:off x="5071" y="2437"/>
              <a:ext cx="161" cy="328"/>
            </a:xfrm>
            <a:custGeom>
              <a:avLst/>
              <a:gdLst>
                <a:gd name="T0" fmla="*/ 1 w 321"/>
                <a:gd name="T1" fmla="*/ 23 h 657"/>
                <a:gd name="T2" fmla="*/ 26 w 321"/>
                <a:gd name="T3" fmla="*/ 15 h 657"/>
                <a:gd name="T4" fmla="*/ 13 w 321"/>
                <a:gd name="T5" fmla="*/ 56 h 657"/>
                <a:gd name="T6" fmla="*/ 0 w 321"/>
                <a:gd name="T7" fmla="*/ 76 h 657"/>
                <a:gd name="T8" fmla="*/ 12 w 321"/>
                <a:gd name="T9" fmla="*/ 63 h 657"/>
                <a:gd name="T10" fmla="*/ 25 w 321"/>
                <a:gd name="T11" fmla="*/ 37 h 657"/>
                <a:gd name="T12" fmla="*/ 35 w 321"/>
                <a:gd name="T13" fmla="*/ 15 h 657"/>
                <a:gd name="T14" fmla="*/ 47 w 321"/>
                <a:gd name="T15" fmla="*/ 80 h 657"/>
                <a:gd name="T16" fmla="*/ 57 w 321"/>
                <a:gd name="T17" fmla="*/ 113 h 657"/>
                <a:gd name="T18" fmla="*/ 57 w 321"/>
                <a:gd name="T19" fmla="*/ 82 h 657"/>
                <a:gd name="T20" fmla="*/ 71 w 321"/>
                <a:gd name="T21" fmla="*/ 115 h 657"/>
                <a:gd name="T22" fmla="*/ 70 w 321"/>
                <a:gd name="T23" fmla="*/ 148 h 657"/>
                <a:gd name="T24" fmla="*/ 74 w 321"/>
                <a:gd name="T25" fmla="*/ 164 h 657"/>
                <a:gd name="T26" fmla="*/ 81 w 321"/>
                <a:gd name="T27" fmla="*/ 141 h 657"/>
                <a:gd name="T28" fmla="*/ 80 w 321"/>
                <a:gd name="T29" fmla="*/ 119 h 657"/>
                <a:gd name="T30" fmla="*/ 61 w 321"/>
                <a:gd name="T31" fmla="*/ 73 h 657"/>
                <a:gd name="T32" fmla="*/ 49 w 321"/>
                <a:gd name="T33" fmla="*/ 37 h 657"/>
                <a:gd name="T34" fmla="*/ 40 w 321"/>
                <a:gd name="T35" fmla="*/ 0 h 657"/>
                <a:gd name="T36" fmla="*/ 33 w 321"/>
                <a:gd name="T37" fmla="*/ 2 h 657"/>
                <a:gd name="T38" fmla="*/ 18 w 321"/>
                <a:gd name="T39" fmla="*/ 13 h 657"/>
                <a:gd name="T40" fmla="*/ 1 w 321"/>
                <a:gd name="T41" fmla="*/ 23 h 65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1" h="657">
                  <a:moveTo>
                    <a:pt x="4" y="95"/>
                  </a:moveTo>
                  <a:lnTo>
                    <a:pt x="101" y="63"/>
                  </a:lnTo>
                  <a:lnTo>
                    <a:pt x="50" y="224"/>
                  </a:lnTo>
                  <a:lnTo>
                    <a:pt x="0" y="304"/>
                  </a:lnTo>
                  <a:lnTo>
                    <a:pt x="47" y="254"/>
                  </a:lnTo>
                  <a:lnTo>
                    <a:pt x="97" y="149"/>
                  </a:lnTo>
                  <a:lnTo>
                    <a:pt x="140" y="63"/>
                  </a:lnTo>
                  <a:lnTo>
                    <a:pt x="186" y="320"/>
                  </a:lnTo>
                  <a:lnTo>
                    <a:pt x="228" y="454"/>
                  </a:lnTo>
                  <a:lnTo>
                    <a:pt x="225" y="330"/>
                  </a:lnTo>
                  <a:lnTo>
                    <a:pt x="282" y="463"/>
                  </a:lnTo>
                  <a:lnTo>
                    <a:pt x="278" y="595"/>
                  </a:lnTo>
                  <a:lnTo>
                    <a:pt x="294" y="657"/>
                  </a:lnTo>
                  <a:lnTo>
                    <a:pt x="321" y="567"/>
                  </a:lnTo>
                  <a:lnTo>
                    <a:pt x="317" y="476"/>
                  </a:lnTo>
                  <a:lnTo>
                    <a:pt x="244" y="292"/>
                  </a:lnTo>
                  <a:lnTo>
                    <a:pt x="194" y="149"/>
                  </a:lnTo>
                  <a:lnTo>
                    <a:pt x="159" y="0"/>
                  </a:lnTo>
                  <a:lnTo>
                    <a:pt x="132" y="8"/>
                  </a:lnTo>
                  <a:lnTo>
                    <a:pt x="69" y="54"/>
                  </a:lnTo>
                  <a:lnTo>
                    <a:pt x="4" y="95"/>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51" name="Freeform 90"/>
            <p:cNvSpPr>
              <a:spLocks/>
            </p:cNvSpPr>
            <p:nvPr/>
          </p:nvSpPr>
          <p:spPr bwMode="auto">
            <a:xfrm>
              <a:off x="4991" y="2461"/>
              <a:ext cx="127" cy="27"/>
            </a:xfrm>
            <a:custGeom>
              <a:avLst/>
              <a:gdLst>
                <a:gd name="T0" fmla="*/ 0 w 255"/>
                <a:gd name="T1" fmla="*/ 7 h 55"/>
                <a:gd name="T2" fmla="*/ 1 w 255"/>
                <a:gd name="T3" fmla="*/ 13 h 55"/>
                <a:gd name="T4" fmla="*/ 18 w 255"/>
                <a:gd name="T5" fmla="*/ 9 h 55"/>
                <a:gd name="T6" fmla="*/ 38 w 255"/>
                <a:gd name="T7" fmla="*/ 7 h 55"/>
                <a:gd name="T8" fmla="*/ 52 w 255"/>
                <a:gd name="T9" fmla="*/ 5 h 55"/>
                <a:gd name="T10" fmla="*/ 63 w 255"/>
                <a:gd name="T11" fmla="*/ 0 h 55"/>
                <a:gd name="T12" fmla="*/ 49 w 255"/>
                <a:gd name="T13" fmla="*/ 0 h 55"/>
                <a:gd name="T14" fmla="*/ 31 w 255"/>
                <a:gd name="T15" fmla="*/ 4 h 55"/>
                <a:gd name="T16" fmla="*/ 14 w 255"/>
                <a:gd name="T17" fmla="*/ 3 h 55"/>
                <a:gd name="T18" fmla="*/ 7 w 255"/>
                <a:gd name="T19" fmla="*/ 4 h 55"/>
                <a:gd name="T20" fmla="*/ 0 w 255"/>
                <a:gd name="T21" fmla="*/ 7 h 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55" h="55">
                  <a:moveTo>
                    <a:pt x="0" y="31"/>
                  </a:moveTo>
                  <a:lnTo>
                    <a:pt x="4" y="55"/>
                  </a:lnTo>
                  <a:lnTo>
                    <a:pt x="75" y="36"/>
                  </a:lnTo>
                  <a:lnTo>
                    <a:pt x="154" y="28"/>
                  </a:lnTo>
                  <a:lnTo>
                    <a:pt x="209" y="22"/>
                  </a:lnTo>
                  <a:lnTo>
                    <a:pt x="255" y="0"/>
                  </a:lnTo>
                  <a:lnTo>
                    <a:pt x="196" y="2"/>
                  </a:lnTo>
                  <a:lnTo>
                    <a:pt x="125" y="18"/>
                  </a:lnTo>
                  <a:lnTo>
                    <a:pt x="59" y="15"/>
                  </a:lnTo>
                  <a:lnTo>
                    <a:pt x="29" y="18"/>
                  </a:lnTo>
                  <a:lnTo>
                    <a:pt x="0" y="31"/>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2" name="Freeform 91"/>
            <p:cNvSpPr>
              <a:spLocks/>
            </p:cNvSpPr>
            <p:nvPr/>
          </p:nvSpPr>
          <p:spPr bwMode="auto">
            <a:xfrm>
              <a:off x="4956" y="2653"/>
              <a:ext cx="76" cy="128"/>
            </a:xfrm>
            <a:custGeom>
              <a:avLst/>
              <a:gdLst>
                <a:gd name="T0" fmla="*/ 1 w 151"/>
                <a:gd name="T1" fmla="*/ 23 h 255"/>
                <a:gd name="T2" fmla="*/ 0 w 151"/>
                <a:gd name="T3" fmla="*/ 8 h 255"/>
                <a:gd name="T4" fmla="*/ 4 w 151"/>
                <a:gd name="T5" fmla="*/ 3 h 255"/>
                <a:gd name="T6" fmla="*/ 25 w 151"/>
                <a:gd name="T7" fmla="*/ 0 h 255"/>
                <a:gd name="T8" fmla="*/ 32 w 151"/>
                <a:gd name="T9" fmla="*/ 10 h 255"/>
                <a:gd name="T10" fmla="*/ 32 w 151"/>
                <a:gd name="T11" fmla="*/ 22 h 255"/>
                <a:gd name="T12" fmla="*/ 18 w 151"/>
                <a:gd name="T13" fmla="*/ 53 h 255"/>
                <a:gd name="T14" fmla="*/ 30 w 151"/>
                <a:gd name="T15" fmla="*/ 51 h 255"/>
                <a:gd name="T16" fmla="*/ 32 w 151"/>
                <a:gd name="T17" fmla="*/ 42 h 255"/>
                <a:gd name="T18" fmla="*/ 38 w 151"/>
                <a:gd name="T19" fmla="*/ 41 h 255"/>
                <a:gd name="T20" fmla="*/ 38 w 151"/>
                <a:gd name="T21" fmla="*/ 53 h 255"/>
                <a:gd name="T22" fmla="*/ 32 w 151"/>
                <a:gd name="T23" fmla="*/ 60 h 255"/>
                <a:gd name="T24" fmla="*/ 21 w 151"/>
                <a:gd name="T25" fmla="*/ 60 h 255"/>
                <a:gd name="T26" fmla="*/ 8 w 151"/>
                <a:gd name="T27" fmla="*/ 64 h 255"/>
                <a:gd name="T28" fmla="*/ 7 w 151"/>
                <a:gd name="T29" fmla="*/ 52 h 255"/>
                <a:gd name="T30" fmla="*/ 21 w 151"/>
                <a:gd name="T31" fmla="*/ 20 h 255"/>
                <a:gd name="T32" fmla="*/ 23 w 151"/>
                <a:gd name="T33" fmla="*/ 11 h 255"/>
                <a:gd name="T34" fmla="*/ 10 w 151"/>
                <a:gd name="T35" fmla="*/ 11 h 255"/>
                <a:gd name="T36" fmla="*/ 10 w 151"/>
                <a:gd name="T37" fmla="*/ 23 h 255"/>
                <a:gd name="T38" fmla="*/ 1 w 151"/>
                <a:gd name="T39" fmla="*/ 23 h 25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1" h="255">
                  <a:moveTo>
                    <a:pt x="2" y="89"/>
                  </a:moveTo>
                  <a:lnTo>
                    <a:pt x="0" y="31"/>
                  </a:lnTo>
                  <a:lnTo>
                    <a:pt x="14" y="12"/>
                  </a:lnTo>
                  <a:lnTo>
                    <a:pt x="100" y="0"/>
                  </a:lnTo>
                  <a:lnTo>
                    <a:pt x="125" y="38"/>
                  </a:lnTo>
                  <a:lnTo>
                    <a:pt x="127" y="85"/>
                  </a:lnTo>
                  <a:lnTo>
                    <a:pt x="72" y="209"/>
                  </a:lnTo>
                  <a:lnTo>
                    <a:pt x="119" y="201"/>
                  </a:lnTo>
                  <a:lnTo>
                    <a:pt x="125" y="167"/>
                  </a:lnTo>
                  <a:lnTo>
                    <a:pt x="151" y="163"/>
                  </a:lnTo>
                  <a:lnTo>
                    <a:pt x="151" y="209"/>
                  </a:lnTo>
                  <a:lnTo>
                    <a:pt x="127" y="239"/>
                  </a:lnTo>
                  <a:lnTo>
                    <a:pt x="84" y="237"/>
                  </a:lnTo>
                  <a:lnTo>
                    <a:pt x="30" y="255"/>
                  </a:lnTo>
                  <a:lnTo>
                    <a:pt x="26" y="205"/>
                  </a:lnTo>
                  <a:lnTo>
                    <a:pt x="84" y="79"/>
                  </a:lnTo>
                  <a:lnTo>
                    <a:pt x="89" y="42"/>
                  </a:lnTo>
                  <a:lnTo>
                    <a:pt x="40" y="44"/>
                  </a:lnTo>
                  <a:lnTo>
                    <a:pt x="38" y="89"/>
                  </a:lnTo>
                  <a:lnTo>
                    <a:pt x="2" y="89"/>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3" name="Freeform 92"/>
            <p:cNvSpPr>
              <a:spLocks/>
            </p:cNvSpPr>
            <p:nvPr/>
          </p:nvSpPr>
          <p:spPr bwMode="auto">
            <a:xfrm>
              <a:off x="5045" y="2648"/>
              <a:ext cx="73" cy="122"/>
            </a:xfrm>
            <a:custGeom>
              <a:avLst/>
              <a:gdLst>
                <a:gd name="T0" fmla="*/ 0 w 146"/>
                <a:gd name="T1" fmla="*/ 21 h 243"/>
                <a:gd name="T2" fmla="*/ 12 w 146"/>
                <a:gd name="T3" fmla="*/ 18 h 243"/>
                <a:gd name="T4" fmla="*/ 15 w 146"/>
                <a:gd name="T5" fmla="*/ 9 h 243"/>
                <a:gd name="T6" fmla="*/ 23 w 146"/>
                <a:gd name="T7" fmla="*/ 9 h 243"/>
                <a:gd name="T8" fmla="*/ 23 w 146"/>
                <a:gd name="T9" fmla="*/ 24 h 243"/>
                <a:gd name="T10" fmla="*/ 15 w 146"/>
                <a:gd name="T11" fmla="*/ 27 h 243"/>
                <a:gd name="T12" fmla="*/ 15 w 146"/>
                <a:gd name="T13" fmla="*/ 33 h 243"/>
                <a:gd name="T14" fmla="*/ 24 w 146"/>
                <a:gd name="T15" fmla="*/ 36 h 243"/>
                <a:gd name="T16" fmla="*/ 23 w 146"/>
                <a:gd name="T17" fmla="*/ 45 h 243"/>
                <a:gd name="T18" fmla="*/ 20 w 146"/>
                <a:gd name="T19" fmla="*/ 51 h 243"/>
                <a:gd name="T20" fmla="*/ 12 w 146"/>
                <a:gd name="T21" fmla="*/ 49 h 243"/>
                <a:gd name="T22" fmla="*/ 9 w 146"/>
                <a:gd name="T23" fmla="*/ 41 h 243"/>
                <a:gd name="T24" fmla="*/ 0 w 146"/>
                <a:gd name="T25" fmla="*/ 42 h 243"/>
                <a:gd name="T26" fmla="*/ 4 w 146"/>
                <a:gd name="T27" fmla="*/ 57 h 243"/>
                <a:gd name="T28" fmla="*/ 9 w 146"/>
                <a:gd name="T29" fmla="*/ 60 h 243"/>
                <a:gd name="T30" fmla="*/ 29 w 146"/>
                <a:gd name="T31" fmla="*/ 61 h 243"/>
                <a:gd name="T32" fmla="*/ 37 w 146"/>
                <a:gd name="T33" fmla="*/ 54 h 243"/>
                <a:gd name="T34" fmla="*/ 36 w 146"/>
                <a:gd name="T35" fmla="*/ 38 h 243"/>
                <a:gd name="T36" fmla="*/ 29 w 146"/>
                <a:gd name="T37" fmla="*/ 33 h 243"/>
                <a:gd name="T38" fmla="*/ 35 w 146"/>
                <a:gd name="T39" fmla="*/ 25 h 243"/>
                <a:gd name="T40" fmla="*/ 36 w 146"/>
                <a:gd name="T41" fmla="*/ 6 h 243"/>
                <a:gd name="T42" fmla="*/ 31 w 146"/>
                <a:gd name="T43" fmla="*/ 3 h 243"/>
                <a:gd name="T44" fmla="*/ 11 w 146"/>
                <a:gd name="T45" fmla="*/ 0 h 243"/>
                <a:gd name="T46" fmla="*/ 0 w 146"/>
                <a:gd name="T47" fmla="*/ 11 h 243"/>
                <a:gd name="T48" fmla="*/ 0 w 146"/>
                <a:gd name="T49" fmla="*/ 21 h 24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46" h="243">
                  <a:moveTo>
                    <a:pt x="0" y="84"/>
                  </a:moveTo>
                  <a:lnTo>
                    <a:pt x="45" y="72"/>
                  </a:lnTo>
                  <a:lnTo>
                    <a:pt x="57" y="36"/>
                  </a:lnTo>
                  <a:lnTo>
                    <a:pt x="92" y="36"/>
                  </a:lnTo>
                  <a:lnTo>
                    <a:pt x="92" y="94"/>
                  </a:lnTo>
                  <a:lnTo>
                    <a:pt x="57" y="106"/>
                  </a:lnTo>
                  <a:lnTo>
                    <a:pt x="57" y="130"/>
                  </a:lnTo>
                  <a:lnTo>
                    <a:pt x="96" y="144"/>
                  </a:lnTo>
                  <a:lnTo>
                    <a:pt x="92" y="180"/>
                  </a:lnTo>
                  <a:lnTo>
                    <a:pt x="80" y="203"/>
                  </a:lnTo>
                  <a:lnTo>
                    <a:pt x="45" y="196"/>
                  </a:lnTo>
                  <a:lnTo>
                    <a:pt x="33" y="164"/>
                  </a:lnTo>
                  <a:lnTo>
                    <a:pt x="0" y="168"/>
                  </a:lnTo>
                  <a:lnTo>
                    <a:pt x="13" y="227"/>
                  </a:lnTo>
                  <a:lnTo>
                    <a:pt x="33" y="238"/>
                  </a:lnTo>
                  <a:lnTo>
                    <a:pt x="116" y="243"/>
                  </a:lnTo>
                  <a:lnTo>
                    <a:pt x="146" y="214"/>
                  </a:lnTo>
                  <a:lnTo>
                    <a:pt x="142" y="150"/>
                  </a:lnTo>
                  <a:lnTo>
                    <a:pt x="116" y="130"/>
                  </a:lnTo>
                  <a:lnTo>
                    <a:pt x="138" y="98"/>
                  </a:lnTo>
                  <a:lnTo>
                    <a:pt x="142" y="23"/>
                  </a:lnTo>
                  <a:lnTo>
                    <a:pt x="122" y="9"/>
                  </a:lnTo>
                  <a:lnTo>
                    <a:pt x="41" y="0"/>
                  </a:lnTo>
                  <a:lnTo>
                    <a:pt x="0" y="43"/>
                  </a:lnTo>
                  <a:lnTo>
                    <a:pt x="0" y="84"/>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4" name="Freeform 93"/>
            <p:cNvSpPr>
              <a:spLocks/>
            </p:cNvSpPr>
            <p:nvPr/>
          </p:nvSpPr>
          <p:spPr bwMode="auto">
            <a:xfrm>
              <a:off x="4927" y="2863"/>
              <a:ext cx="288" cy="47"/>
            </a:xfrm>
            <a:custGeom>
              <a:avLst/>
              <a:gdLst>
                <a:gd name="T0" fmla="*/ 0 w 576"/>
                <a:gd name="T1" fmla="*/ 15 h 95"/>
                <a:gd name="T2" fmla="*/ 1 w 576"/>
                <a:gd name="T3" fmla="*/ 23 h 95"/>
                <a:gd name="T4" fmla="*/ 55 w 576"/>
                <a:gd name="T5" fmla="*/ 15 h 95"/>
                <a:gd name="T6" fmla="*/ 133 w 576"/>
                <a:gd name="T7" fmla="*/ 15 h 95"/>
                <a:gd name="T8" fmla="*/ 144 w 576"/>
                <a:gd name="T9" fmla="*/ 15 h 95"/>
                <a:gd name="T10" fmla="*/ 143 w 576"/>
                <a:gd name="T11" fmla="*/ 4 h 95"/>
                <a:gd name="T12" fmla="*/ 87 w 576"/>
                <a:gd name="T13" fmla="*/ 0 h 95"/>
                <a:gd name="T14" fmla="*/ 25 w 576"/>
                <a:gd name="T15" fmla="*/ 6 h 95"/>
                <a:gd name="T16" fmla="*/ 0 w 576"/>
                <a:gd name="T17" fmla="*/ 15 h 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 h="95">
                  <a:moveTo>
                    <a:pt x="0" y="62"/>
                  </a:moveTo>
                  <a:lnTo>
                    <a:pt x="4" y="95"/>
                  </a:lnTo>
                  <a:lnTo>
                    <a:pt x="218" y="62"/>
                  </a:lnTo>
                  <a:lnTo>
                    <a:pt x="529" y="62"/>
                  </a:lnTo>
                  <a:lnTo>
                    <a:pt x="576" y="60"/>
                  </a:lnTo>
                  <a:lnTo>
                    <a:pt x="571" y="16"/>
                  </a:lnTo>
                  <a:lnTo>
                    <a:pt x="348" y="0"/>
                  </a:lnTo>
                  <a:lnTo>
                    <a:pt x="99" y="27"/>
                  </a:lnTo>
                  <a:lnTo>
                    <a:pt x="0" y="62"/>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5" name="Freeform 94"/>
            <p:cNvSpPr>
              <a:spLocks/>
            </p:cNvSpPr>
            <p:nvPr/>
          </p:nvSpPr>
          <p:spPr bwMode="auto">
            <a:xfrm>
              <a:off x="5151" y="2439"/>
              <a:ext cx="81" cy="243"/>
            </a:xfrm>
            <a:custGeom>
              <a:avLst/>
              <a:gdLst>
                <a:gd name="T0" fmla="*/ 31 w 162"/>
                <a:gd name="T1" fmla="*/ 105 h 487"/>
                <a:gd name="T2" fmla="*/ 18 w 162"/>
                <a:gd name="T3" fmla="*/ 69 h 487"/>
                <a:gd name="T4" fmla="*/ 7 w 162"/>
                <a:gd name="T5" fmla="*/ 36 h 487"/>
                <a:gd name="T6" fmla="*/ 0 w 162"/>
                <a:gd name="T7" fmla="*/ 0 h 487"/>
                <a:gd name="T8" fmla="*/ 13 w 162"/>
                <a:gd name="T9" fmla="*/ 1 h 487"/>
                <a:gd name="T10" fmla="*/ 14 w 162"/>
                <a:gd name="T11" fmla="*/ 34 h 487"/>
                <a:gd name="T12" fmla="*/ 17 w 162"/>
                <a:gd name="T13" fmla="*/ 52 h 487"/>
                <a:gd name="T14" fmla="*/ 31 w 162"/>
                <a:gd name="T15" fmla="*/ 86 h 487"/>
                <a:gd name="T16" fmla="*/ 41 w 162"/>
                <a:gd name="T17" fmla="*/ 121 h 487"/>
                <a:gd name="T18" fmla="*/ 31 w 162"/>
                <a:gd name="T19" fmla="*/ 105 h 4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2" h="487">
                  <a:moveTo>
                    <a:pt x="123" y="422"/>
                  </a:moveTo>
                  <a:lnTo>
                    <a:pt x="69" y="276"/>
                  </a:lnTo>
                  <a:lnTo>
                    <a:pt x="27" y="145"/>
                  </a:lnTo>
                  <a:lnTo>
                    <a:pt x="0" y="0"/>
                  </a:lnTo>
                  <a:lnTo>
                    <a:pt x="49" y="4"/>
                  </a:lnTo>
                  <a:lnTo>
                    <a:pt x="53" y="138"/>
                  </a:lnTo>
                  <a:lnTo>
                    <a:pt x="66" y="208"/>
                  </a:lnTo>
                  <a:lnTo>
                    <a:pt x="123" y="346"/>
                  </a:lnTo>
                  <a:lnTo>
                    <a:pt x="162" y="487"/>
                  </a:lnTo>
                  <a:lnTo>
                    <a:pt x="123" y="422"/>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6" name="Freeform 95"/>
            <p:cNvSpPr>
              <a:spLocks/>
            </p:cNvSpPr>
            <p:nvPr/>
          </p:nvSpPr>
          <p:spPr bwMode="auto">
            <a:xfrm>
              <a:off x="4898" y="2445"/>
              <a:ext cx="56" cy="111"/>
            </a:xfrm>
            <a:custGeom>
              <a:avLst/>
              <a:gdLst>
                <a:gd name="T0" fmla="*/ 28 w 113"/>
                <a:gd name="T1" fmla="*/ 0 h 222"/>
                <a:gd name="T2" fmla="*/ 11 w 113"/>
                <a:gd name="T3" fmla="*/ 27 h 222"/>
                <a:gd name="T4" fmla="*/ 0 w 113"/>
                <a:gd name="T5" fmla="*/ 56 h 222"/>
                <a:gd name="T6" fmla="*/ 5 w 113"/>
                <a:gd name="T7" fmla="*/ 31 h 222"/>
                <a:gd name="T8" fmla="*/ 18 w 113"/>
                <a:gd name="T9" fmla="*/ 1 h 222"/>
                <a:gd name="T10" fmla="*/ 28 w 113"/>
                <a:gd name="T11" fmla="*/ 0 h 2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 h="222">
                  <a:moveTo>
                    <a:pt x="113" y="0"/>
                  </a:moveTo>
                  <a:lnTo>
                    <a:pt x="46" y="107"/>
                  </a:lnTo>
                  <a:lnTo>
                    <a:pt x="0" y="222"/>
                  </a:lnTo>
                  <a:lnTo>
                    <a:pt x="20" y="122"/>
                  </a:lnTo>
                  <a:lnTo>
                    <a:pt x="73" y="4"/>
                  </a:lnTo>
                  <a:lnTo>
                    <a:pt x="113" y="0"/>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7" name="Freeform 96"/>
            <p:cNvSpPr>
              <a:spLocks/>
            </p:cNvSpPr>
            <p:nvPr/>
          </p:nvSpPr>
          <p:spPr bwMode="auto">
            <a:xfrm>
              <a:off x="4983" y="2447"/>
              <a:ext cx="22" cy="32"/>
            </a:xfrm>
            <a:custGeom>
              <a:avLst/>
              <a:gdLst>
                <a:gd name="T0" fmla="*/ 3 w 45"/>
                <a:gd name="T1" fmla="*/ 16 h 64"/>
                <a:gd name="T2" fmla="*/ 0 w 45"/>
                <a:gd name="T3" fmla="*/ 0 h 64"/>
                <a:gd name="T4" fmla="*/ 11 w 45"/>
                <a:gd name="T5" fmla="*/ 2 h 64"/>
                <a:gd name="T6" fmla="*/ 3 w 45"/>
                <a:gd name="T7" fmla="*/ 16 h 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 h="64">
                  <a:moveTo>
                    <a:pt x="12" y="64"/>
                  </a:moveTo>
                  <a:lnTo>
                    <a:pt x="0" y="0"/>
                  </a:lnTo>
                  <a:lnTo>
                    <a:pt x="45" y="8"/>
                  </a:lnTo>
                  <a:lnTo>
                    <a:pt x="12" y="64"/>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8" name="Freeform 97"/>
            <p:cNvSpPr>
              <a:spLocks/>
            </p:cNvSpPr>
            <p:nvPr/>
          </p:nvSpPr>
          <p:spPr bwMode="auto">
            <a:xfrm>
              <a:off x="4861" y="3106"/>
              <a:ext cx="200" cy="81"/>
            </a:xfrm>
            <a:custGeom>
              <a:avLst/>
              <a:gdLst>
                <a:gd name="T0" fmla="*/ 12 w 401"/>
                <a:gd name="T1" fmla="*/ 0 h 162"/>
                <a:gd name="T2" fmla="*/ 36 w 401"/>
                <a:gd name="T3" fmla="*/ 8 h 162"/>
                <a:gd name="T4" fmla="*/ 91 w 401"/>
                <a:gd name="T5" fmla="*/ 11 h 162"/>
                <a:gd name="T6" fmla="*/ 100 w 401"/>
                <a:gd name="T7" fmla="*/ 30 h 162"/>
                <a:gd name="T8" fmla="*/ 66 w 401"/>
                <a:gd name="T9" fmla="*/ 41 h 162"/>
                <a:gd name="T10" fmla="*/ 48 w 401"/>
                <a:gd name="T11" fmla="*/ 35 h 162"/>
                <a:gd name="T12" fmla="*/ 40 w 401"/>
                <a:gd name="T13" fmla="*/ 32 h 162"/>
                <a:gd name="T14" fmla="*/ 13 w 401"/>
                <a:gd name="T15" fmla="*/ 22 h 162"/>
                <a:gd name="T16" fmla="*/ 0 w 401"/>
                <a:gd name="T17" fmla="*/ 22 h 162"/>
                <a:gd name="T18" fmla="*/ 2 w 401"/>
                <a:gd name="T19" fmla="*/ 10 h 162"/>
                <a:gd name="T20" fmla="*/ 12 w 401"/>
                <a:gd name="T21" fmla="*/ 0 h 1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1" h="162">
                  <a:moveTo>
                    <a:pt x="50" y="0"/>
                  </a:moveTo>
                  <a:lnTo>
                    <a:pt x="144" y="31"/>
                  </a:lnTo>
                  <a:lnTo>
                    <a:pt x="365" y="44"/>
                  </a:lnTo>
                  <a:lnTo>
                    <a:pt x="401" y="120"/>
                  </a:lnTo>
                  <a:lnTo>
                    <a:pt x="267" y="162"/>
                  </a:lnTo>
                  <a:lnTo>
                    <a:pt x="193" y="140"/>
                  </a:lnTo>
                  <a:lnTo>
                    <a:pt x="162" y="128"/>
                  </a:lnTo>
                  <a:lnTo>
                    <a:pt x="54" y="85"/>
                  </a:lnTo>
                  <a:lnTo>
                    <a:pt x="0" y="85"/>
                  </a:lnTo>
                  <a:lnTo>
                    <a:pt x="8" y="38"/>
                  </a:lnTo>
                  <a:lnTo>
                    <a:pt x="50" y="0"/>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9" name="Freeform 98"/>
            <p:cNvSpPr>
              <a:spLocks/>
            </p:cNvSpPr>
            <p:nvPr/>
          </p:nvSpPr>
          <p:spPr bwMode="auto">
            <a:xfrm>
              <a:off x="5063" y="2965"/>
              <a:ext cx="203" cy="205"/>
            </a:xfrm>
            <a:custGeom>
              <a:avLst/>
              <a:gdLst>
                <a:gd name="T0" fmla="*/ 0 w 404"/>
                <a:gd name="T1" fmla="*/ 87 h 409"/>
                <a:gd name="T2" fmla="*/ 30 w 404"/>
                <a:gd name="T3" fmla="*/ 70 h 409"/>
                <a:gd name="T4" fmla="*/ 59 w 404"/>
                <a:gd name="T5" fmla="*/ 60 h 409"/>
                <a:gd name="T6" fmla="*/ 85 w 404"/>
                <a:gd name="T7" fmla="*/ 56 h 409"/>
                <a:gd name="T8" fmla="*/ 86 w 404"/>
                <a:gd name="T9" fmla="*/ 47 h 409"/>
                <a:gd name="T10" fmla="*/ 73 w 404"/>
                <a:gd name="T11" fmla="*/ 37 h 409"/>
                <a:gd name="T12" fmla="*/ 80 w 404"/>
                <a:gd name="T13" fmla="*/ 18 h 409"/>
                <a:gd name="T14" fmla="*/ 79 w 404"/>
                <a:gd name="T15" fmla="*/ 11 h 409"/>
                <a:gd name="T16" fmla="*/ 87 w 404"/>
                <a:gd name="T17" fmla="*/ 6 h 409"/>
                <a:gd name="T18" fmla="*/ 90 w 404"/>
                <a:gd name="T19" fmla="*/ 0 h 409"/>
                <a:gd name="T20" fmla="*/ 93 w 404"/>
                <a:gd name="T21" fmla="*/ 16 h 409"/>
                <a:gd name="T22" fmla="*/ 91 w 404"/>
                <a:gd name="T23" fmla="*/ 38 h 409"/>
                <a:gd name="T24" fmla="*/ 99 w 404"/>
                <a:gd name="T25" fmla="*/ 53 h 409"/>
                <a:gd name="T26" fmla="*/ 102 w 404"/>
                <a:gd name="T27" fmla="*/ 74 h 409"/>
                <a:gd name="T28" fmla="*/ 51 w 404"/>
                <a:gd name="T29" fmla="*/ 80 h 409"/>
                <a:gd name="T30" fmla="*/ 2 w 404"/>
                <a:gd name="T31" fmla="*/ 103 h 409"/>
                <a:gd name="T32" fmla="*/ 0 w 404"/>
                <a:gd name="T33" fmla="*/ 87 h 4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04" h="409">
                  <a:moveTo>
                    <a:pt x="0" y="347"/>
                  </a:moveTo>
                  <a:lnTo>
                    <a:pt x="119" y="277"/>
                  </a:lnTo>
                  <a:lnTo>
                    <a:pt x="232" y="237"/>
                  </a:lnTo>
                  <a:lnTo>
                    <a:pt x="337" y="221"/>
                  </a:lnTo>
                  <a:lnTo>
                    <a:pt x="340" y="187"/>
                  </a:lnTo>
                  <a:lnTo>
                    <a:pt x="290" y="147"/>
                  </a:lnTo>
                  <a:lnTo>
                    <a:pt x="318" y="69"/>
                  </a:lnTo>
                  <a:lnTo>
                    <a:pt x="314" y="43"/>
                  </a:lnTo>
                  <a:lnTo>
                    <a:pt x="345" y="23"/>
                  </a:lnTo>
                  <a:lnTo>
                    <a:pt x="357" y="0"/>
                  </a:lnTo>
                  <a:lnTo>
                    <a:pt x="369" y="62"/>
                  </a:lnTo>
                  <a:lnTo>
                    <a:pt x="360" y="151"/>
                  </a:lnTo>
                  <a:lnTo>
                    <a:pt x="395" y="209"/>
                  </a:lnTo>
                  <a:lnTo>
                    <a:pt x="404" y="293"/>
                  </a:lnTo>
                  <a:lnTo>
                    <a:pt x="202" y="319"/>
                  </a:lnTo>
                  <a:lnTo>
                    <a:pt x="8" y="409"/>
                  </a:lnTo>
                  <a:lnTo>
                    <a:pt x="0" y="347"/>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60" name="Freeform 99"/>
            <p:cNvSpPr>
              <a:spLocks/>
            </p:cNvSpPr>
            <p:nvPr/>
          </p:nvSpPr>
          <p:spPr bwMode="auto">
            <a:xfrm>
              <a:off x="5035" y="2273"/>
              <a:ext cx="47" cy="12"/>
            </a:xfrm>
            <a:custGeom>
              <a:avLst/>
              <a:gdLst>
                <a:gd name="T0" fmla="*/ 0 w 96"/>
                <a:gd name="T1" fmla="*/ 1 h 25"/>
                <a:gd name="T2" fmla="*/ 15 w 96"/>
                <a:gd name="T3" fmla="*/ 0 h 25"/>
                <a:gd name="T4" fmla="*/ 22 w 96"/>
                <a:gd name="T5" fmla="*/ 2 h 25"/>
                <a:gd name="T6" fmla="*/ 23 w 96"/>
                <a:gd name="T7" fmla="*/ 6 h 25"/>
                <a:gd name="T8" fmla="*/ 15 w 96"/>
                <a:gd name="T9" fmla="*/ 3 h 25"/>
                <a:gd name="T10" fmla="*/ 0 w 96"/>
                <a:gd name="T11" fmla="*/ 1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25">
                  <a:moveTo>
                    <a:pt x="0" y="7"/>
                  </a:moveTo>
                  <a:lnTo>
                    <a:pt x="63" y="0"/>
                  </a:lnTo>
                  <a:lnTo>
                    <a:pt x="91" y="11"/>
                  </a:lnTo>
                  <a:lnTo>
                    <a:pt x="96" y="25"/>
                  </a:lnTo>
                  <a:lnTo>
                    <a:pt x="63" y="12"/>
                  </a:lnTo>
                  <a:lnTo>
                    <a:pt x="0"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1" name="Freeform 100"/>
            <p:cNvSpPr>
              <a:spLocks/>
            </p:cNvSpPr>
            <p:nvPr/>
          </p:nvSpPr>
          <p:spPr bwMode="auto">
            <a:xfrm>
              <a:off x="4993" y="2279"/>
              <a:ext cx="19" cy="10"/>
            </a:xfrm>
            <a:custGeom>
              <a:avLst/>
              <a:gdLst>
                <a:gd name="T0" fmla="*/ 10 w 38"/>
                <a:gd name="T1" fmla="*/ 2 h 21"/>
                <a:gd name="T2" fmla="*/ 7 w 38"/>
                <a:gd name="T3" fmla="*/ 0 h 21"/>
                <a:gd name="T4" fmla="*/ 4 w 38"/>
                <a:gd name="T5" fmla="*/ 0 h 21"/>
                <a:gd name="T6" fmla="*/ 0 w 38"/>
                <a:gd name="T7" fmla="*/ 2 h 21"/>
                <a:gd name="T8" fmla="*/ 1 w 38"/>
                <a:gd name="T9" fmla="*/ 5 h 21"/>
                <a:gd name="T10" fmla="*/ 3 w 38"/>
                <a:gd name="T11" fmla="*/ 2 h 21"/>
                <a:gd name="T12" fmla="*/ 10 w 38"/>
                <a:gd name="T13" fmla="*/ 2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8" h="21">
                  <a:moveTo>
                    <a:pt x="38" y="8"/>
                  </a:moveTo>
                  <a:lnTo>
                    <a:pt x="27" y="0"/>
                  </a:lnTo>
                  <a:lnTo>
                    <a:pt x="16" y="0"/>
                  </a:lnTo>
                  <a:lnTo>
                    <a:pt x="0" y="8"/>
                  </a:lnTo>
                  <a:lnTo>
                    <a:pt x="3" y="21"/>
                  </a:lnTo>
                  <a:lnTo>
                    <a:pt x="11" y="9"/>
                  </a:lnTo>
                  <a:lnTo>
                    <a:pt x="38" y="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2" name="Freeform 101"/>
            <p:cNvSpPr>
              <a:spLocks/>
            </p:cNvSpPr>
            <p:nvPr/>
          </p:nvSpPr>
          <p:spPr bwMode="auto">
            <a:xfrm>
              <a:off x="5004" y="2319"/>
              <a:ext cx="35" cy="13"/>
            </a:xfrm>
            <a:custGeom>
              <a:avLst/>
              <a:gdLst>
                <a:gd name="T0" fmla="*/ 4 w 71"/>
                <a:gd name="T1" fmla="*/ 5 h 25"/>
                <a:gd name="T2" fmla="*/ 13 w 71"/>
                <a:gd name="T3" fmla="*/ 0 h 25"/>
                <a:gd name="T4" fmla="*/ 17 w 71"/>
                <a:gd name="T5" fmla="*/ 3 h 25"/>
                <a:gd name="T6" fmla="*/ 14 w 71"/>
                <a:gd name="T7" fmla="*/ 5 h 25"/>
                <a:gd name="T8" fmla="*/ 10 w 71"/>
                <a:gd name="T9" fmla="*/ 5 h 25"/>
                <a:gd name="T10" fmla="*/ 4 w 71"/>
                <a:gd name="T11" fmla="*/ 7 h 25"/>
                <a:gd name="T12" fmla="*/ 0 w 71"/>
                <a:gd name="T13" fmla="*/ 4 h 25"/>
                <a:gd name="T14" fmla="*/ 4 w 71"/>
                <a:gd name="T15" fmla="*/ 5 h 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 h="25">
                  <a:moveTo>
                    <a:pt x="16" y="17"/>
                  </a:moveTo>
                  <a:lnTo>
                    <a:pt x="52" y="0"/>
                  </a:lnTo>
                  <a:lnTo>
                    <a:pt x="71" y="11"/>
                  </a:lnTo>
                  <a:lnTo>
                    <a:pt x="57" y="19"/>
                  </a:lnTo>
                  <a:lnTo>
                    <a:pt x="41" y="17"/>
                  </a:lnTo>
                  <a:lnTo>
                    <a:pt x="16" y="25"/>
                  </a:lnTo>
                  <a:lnTo>
                    <a:pt x="0" y="13"/>
                  </a:lnTo>
                  <a:lnTo>
                    <a:pt x="16"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3" name="Freeform 102"/>
            <p:cNvSpPr>
              <a:spLocks/>
            </p:cNvSpPr>
            <p:nvPr/>
          </p:nvSpPr>
          <p:spPr bwMode="auto">
            <a:xfrm>
              <a:off x="4998" y="2319"/>
              <a:ext cx="7" cy="9"/>
            </a:xfrm>
            <a:custGeom>
              <a:avLst/>
              <a:gdLst>
                <a:gd name="T0" fmla="*/ 2 w 13"/>
                <a:gd name="T1" fmla="*/ 5 h 17"/>
                <a:gd name="T2" fmla="*/ 0 w 13"/>
                <a:gd name="T3" fmla="*/ 2 h 17"/>
                <a:gd name="T4" fmla="*/ 2 w 13"/>
                <a:gd name="T5" fmla="*/ 0 h 17"/>
                <a:gd name="T6" fmla="*/ 2 w 13"/>
                <a:gd name="T7" fmla="*/ 2 h 17"/>
                <a:gd name="T8" fmla="*/ 4 w 13"/>
                <a:gd name="T9" fmla="*/ 4 h 17"/>
                <a:gd name="T10" fmla="*/ 2 w 13"/>
                <a:gd name="T11" fmla="*/ 5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 h="17">
                  <a:moveTo>
                    <a:pt x="5" y="17"/>
                  </a:moveTo>
                  <a:lnTo>
                    <a:pt x="0" y="8"/>
                  </a:lnTo>
                  <a:lnTo>
                    <a:pt x="6" y="0"/>
                  </a:lnTo>
                  <a:lnTo>
                    <a:pt x="6" y="8"/>
                  </a:lnTo>
                  <a:lnTo>
                    <a:pt x="13" y="13"/>
                  </a:lnTo>
                  <a:lnTo>
                    <a:pt x="5"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4" name="Freeform 103"/>
            <p:cNvSpPr>
              <a:spLocks/>
            </p:cNvSpPr>
            <p:nvPr/>
          </p:nvSpPr>
          <p:spPr bwMode="auto">
            <a:xfrm>
              <a:off x="4997" y="2291"/>
              <a:ext cx="18" cy="19"/>
            </a:xfrm>
            <a:custGeom>
              <a:avLst/>
              <a:gdLst>
                <a:gd name="T0" fmla="*/ 4 w 37"/>
                <a:gd name="T1" fmla="*/ 10 h 38"/>
                <a:gd name="T2" fmla="*/ 7 w 37"/>
                <a:gd name="T3" fmla="*/ 5 h 38"/>
                <a:gd name="T4" fmla="*/ 9 w 37"/>
                <a:gd name="T5" fmla="*/ 1 h 38"/>
                <a:gd name="T6" fmla="*/ 6 w 37"/>
                <a:gd name="T7" fmla="*/ 0 h 38"/>
                <a:gd name="T8" fmla="*/ 2 w 37"/>
                <a:gd name="T9" fmla="*/ 2 h 38"/>
                <a:gd name="T10" fmla="*/ 0 w 37"/>
                <a:gd name="T11" fmla="*/ 6 h 38"/>
                <a:gd name="T12" fmla="*/ 2 w 37"/>
                <a:gd name="T13" fmla="*/ 5 h 38"/>
                <a:gd name="T14" fmla="*/ 5 w 37"/>
                <a:gd name="T15" fmla="*/ 5 h 38"/>
                <a:gd name="T16" fmla="*/ 6 w 37"/>
                <a:gd name="T17" fmla="*/ 3 h 38"/>
                <a:gd name="T18" fmla="*/ 6 w 37"/>
                <a:gd name="T19" fmla="*/ 5 h 38"/>
                <a:gd name="T20" fmla="*/ 4 w 37"/>
                <a:gd name="T21" fmla="*/ 10 h 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 h="38">
                  <a:moveTo>
                    <a:pt x="19" y="38"/>
                  </a:moveTo>
                  <a:lnTo>
                    <a:pt x="30" y="20"/>
                  </a:lnTo>
                  <a:lnTo>
                    <a:pt x="37" y="4"/>
                  </a:lnTo>
                  <a:lnTo>
                    <a:pt x="26" y="0"/>
                  </a:lnTo>
                  <a:lnTo>
                    <a:pt x="8" y="7"/>
                  </a:lnTo>
                  <a:lnTo>
                    <a:pt x="0" y="21"/>
                  </a:lnTo>
                  <a:lnTo>
                    <a:pt x="9" y="20"/>
                  </a:lnTo>
                  <a:lnTo>
                    <a:pt x="23" y="18"/>
                  </a:lnTo>
                  <a:lnTo>
                    <a:pt x="26" y="9"/>
                  </a:lnTo>
                  <a:lnTo>
                    <a:pt x="26" y="20"/>
                  </a:lnTo>
                  <a:lnTo>
                    <a:pt x="19" y="3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5" name="Freeform 104"/>
            <p:cNvSpPr>
              <a:spLocks/>
            </p:cNvSpPr>
            <p:nvPr/>
          </p:nvSpPr>
          <p:spPr bwMode="auto">
            <a:xfrm>
              <a:off x="5045" y="2289"/>
              <a:ext cx="33" cy="13"/>
            </a:xfrm>
            <a:custGeom>
              <a:avLst/>
              <a:gdLst>
                <a:gd name="T0" fmla="*/ 0 w 66"/>
                <a:gd name="T1" fmla="*/ 4 h 25"/>
                <a:gd name="T2" fmla="*/ 3 w 66"/>
                <a:gd name="T3" fmla="*/ 1 h 25"/>
                <a:gd name="T4" fmla="*/ 7 w 66"/>
                <a:gd name="T5" fmla="*/ 0 h 25"/>
                <a:gd name="T6" fmla="*/ 11 w 66"/>
                <a:gd name="T7" fmla="*/ 2 h 25"/>
                <a:gd name="T8" fmla="*/ 16 w 66"/>
                <a:gd name="T9" fmla="*/ 5 h 25"/>
                <a:gd name="T10" fmla="*/ 17 w 66"/>
                <a:gd name="T11" fmla="*/ 7 h 25"/>
                <a:gd name="T12" fmla="*/ 11 w 66"/>
                <a:gd name="T13" fmla="*/ 3 h 25"/>
                <a:gd name="T14" fmla="*/ 9 w 66"/>
                <a:gd name="T15" fmla="*/ 5 h 25"/>
                <a:gd name="T16" fmla="*/ 4 w 66"/>
                <a:gd name="T17" fmla="*/ 5 h 25"/>
                <a:gd name="T18" fmla="*/ 3 w 66"/>
                <a:gd name="T19" fmla="*/ 4 h 25"/>
                <a:gd name="T20" fmla="*/ 0 w 66"/>
                <a:gd name="T21" fmla="*/ 4 h 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6" h="25">
                  <a:moveTo>
                    <a:pt x="0" y="16"/>
                  </a:moveTo>
                  <a:lnTo>
                    <a:pt x="9" y="4"/>
                  </a:lnTo>
                  <a:lnTo>
                    <a:pt x="25" y="0"/>
                  </a:lnTo>
                  <a:lnTo>
                    <a:pt x="42" y="5"/>
                  </a:lnTo>
                  <a:lnTo>
                    <a:pt x="64" y="17"/>
                  </a:lnTo>
                  <a:lnTo>
                    <a:pt x="66" y="25"/>
                  </a:lnTo>
                  <a:lnTo>
                    <a:pt x="41" y="11"/>
                  </a:lnTo>
                  <a:lnTo>
                    <a:pt x="33" y="17"/>
                  </a:lnTo>
                  <a:lnTo>
                    <a:pt x="16" y="17"/>
                  </a:lnTo>
                  <a:lnTo>
                    <a:pt x="9" y="13"/>
                  </a:lnTo>
                  <a:lnTo>
                    <a:pt x="0" y="1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6" name="Freeform 105"/>
            <p:cNvSpPr>
              <a:spLocks/>
            </p:cNvSpPr>
            <p:nvPr/>
          </p:nvSpPr>
          <p:spPr bwMode="auto">
            <a:xfrm>
              <a:off x="5052" y="2299"/>
              <a:ext cx="23" cy="2"/>
            </a:xfrm>
            <a:custGeom>
              <a:avLst/>
              <a:gdLst>
                <a:gd name="T0" fmla="*/ 0 w 47"/>
                <a:gd name="T1" fmla="*/ 0 h 4"/>
                <a:gd name="T2" fmla="*/ 11 w 47"/>
                <a:gd name="T3" fmla="*/ 1 h 4"/>
                <a:gd name="T4" fmla="*/ 11 w 47"/>
                <a:gd name="T5" fmla="*/ 0 h 4"/>
                <a:gd name="T6" fmla="*/ 0 w 47"/>
                <a:gd name="T7" fmla="*/ 0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4">
                  <a:moveTo>
                    <a:pt x="0" y="0"/>
                  </a:moveTo>
                  <a:lnTo>
                    <a:pt x="47" y="4"/>
                  </a:lnTo>
                  <a:lnTo>
                    <a:pt x="45" y="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7" name="Freeform 106"/>
            <p:cNvSpPr>
              <a:spLocks/>
            </p:cNvSpPr>
            <p:nvPr/>
          </p:nvSpPr>
          <p:spPr bwMode="auto">
            <a:xfrm>
              <a:off x="5020" y="2277"/>
              <a:ext cx="30" cy="37"/>
            </a:xfrm>
            <a:custGeom>
              <a:avLst/>
              <a:gdLst>
                <a:gd name="T0" fmla="*/ 13 w 59"/>
                <a:gd name="T1" fmla="*/ 0 h 75"/>
                <a:gd name="T2" fmla="*/ 4 w 59"/>
                <a:gd name="T3" fmla="*/ 7 h 75"/>
                <a:gd name="T4" fmla="*/ 0 w 59"/>
                <a:gd name="T5" fmla="*/ 17 h 75"/>
                <a:gd name="T6" fmla="*/ 3 w 59"/>
                <a:gd name="T7" fmla="*/ 13 h 75"/>
                <a:gd name="T8" fmla="*/ 3 w 59"/>
                <a:gd name="T9" fmla="*/ 18 h 75"/>
                <a:gd name="T10" fmla="*/ 5 w 59"/>
                <a:gd name="T11" fmla="*/ 14 h 75"/>
                <a:gd name="T12" fmla="*/ 6 w 59"/>
                <a:gd name="T13" fmla="*/ 18 h 75"/>
                <a:gd name="T14" fmla="*/ 9 w 59"/>
                <a:gd name="T15" fmla="*/ 10 h 75"/>
                <a:gd name="T16" fmla="*/ 15 w 59"/>
                <a:gd name="T17" fmla="*/ 6 h 75"/>
                <a:gd name="T18" fmla="*/ 11 w 59"/>
                <a:gd name="T19" fmla="*/ 6 h 75"/>
                <a:gd name="T20" fmla="*/ 15 w 59"/>
                <a:gd name="T21" fmla="*/ 0 h 75"/>
                <a:gd name="T22" fmla="*/ 13 w 59"/>
                <a:gd name="T23" fmla="*/ 0 h 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9" h="75">
                  <a:moveTo>
                    <a:pt x="50" y="0"/>
                  </a:moveTo>
                  <a:lnTo>
                    <a:pt x="13" y="29"/>
                  </a:lnTo>
                  <a:lnTo>
                    <a:pt x="0" y="69"/>
                  </a:lnTo>
                  <a:lnTo>
                    <a:pt x="11" y="55"/>
                  </a:lnTo>
                  <a:lnTo>
                    <a:pt x="11" y="72"/>
                  </a:lnTo>
                  <a:lnTo>
                    <a:pt x="19" y="59"/>
                  </a:lnTo>
                  <a:lnTo>
                    <a:pt x="24" y="75"/>
                  </a:lnTo>
                  <a:lnTo>
                    <a:pt x="34" y="41"/>
                  </a:lnTo>
                  <a:lnTo>
                    <a:pt x="58" y="25"/>
                  </a:lnTo>
                  <a:lnTo>
                    <a:pt x="44" y="25"/>
                  </a:lnTo>
                  <a:lnTo>
                    <a:pt x="59" y="3"/>
                  </a:lnTo>
                  <a:lnTo>
                    <a:pt x="5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8" name="Freeform 107"/>
            <p:cNvSpPr>
              <a:spLocks/>
            </p:cNvSpPr>
            <p:nvPr/>
          </p:nvSpPr>
          <p:spPr bwMode="auto">
            <a:xfrm>
              <a:off x="4986" y="2296"/>
              <a:ext cx="159" cy="182"/>
            </a:xfrm>
            <a:custGeom>
              <a:avLst/>
              <a:gdLst>
                <a:gd name="T0" fmla="*/ 5 w 319"/>
                <a:gd name="T1" fmla="*/ 4 h 363"/>
                <a:gd name="T2" fmla="*/ 0 w 319"/>
                <a:gd name="T3" fmla="*/ 26 h 363"/>
                <a:gd name="T4" fmla="*/ 5 w 319"/>
                <a:gd name="T5" fmla="*/ 56 h 363"/>
                <a:gd name="T6" fmla="*/ 21 w 319"/>
                <a:gd name="T7" fmla="*/ 72 h 363"/>
                <a:gd name="T8" fmla="*/ 5 w 319"/>
                <a:gd name="T9" fmla="*/ 77 h 363"/>
                <a:gd name="T10" fmla="*/ 17 w 319"/>
                <a:gd name="T11" fmla="*/ 87 h 363"/>
                <a:gd name="T12" fmla="*/ 54 w 319"/>
                <a:gd name="T13" fmla="*/ 84 h 363"/>
                <a:gd name="T14" fmla="*/ 19 w 319"/>
                <a:gd name="T15" fmla="*/ 84 h 363"/>
                <a:gd name="T16" fmla="*/ 14 w 319"/>
                <a:gd name="T17" fmla="*/ 78 h 363"/>
                <a:gd name="T18" fmla="*/ 28 w 319"/>
                <a:gd name="T19" fmla="*/ 75 h 363"/>
                <a:gd name="T20" fmla="*/ 27 w 319"/>
                <a:gd name="T21" fmla="*/ 73 h 363"/>
                <a:gd name="T22" fmla="*/ 44 w 319"/>
                <a:gd name="T23" fmla="*/ 72 h 363"/>
                <a:gd name="T24" fmla="*/ 43 w 319"/>
                <a:gd name="T25" fmla="*/ 73 h 363"/>
                <a:gd name="T26" fmla="*/ 57 w 319"/>
                <a:gd name="T27" fmla="*/ 76 h 363"/>
                <a:gd name="T28" fmla="*/ 60 w 319"/>
                <a:gd name="T29" fmla="*/ 75 h 363"/>
                <a:gd name="T30" fmla="*/ 56 w 319"/>
                <a:gd name="T31" fmla="*/ 72 h 363"/>
                <a:gd name="T32" fmla="*/ 67 w 319"/>
                <a:gd name="T33" fmla="*/ 43 h 363"/>
                <a:gd name="T34" fmla="*/ 74 w 319"/>
                <a:gd name="T35" fmla="*/ 45 h 363"/>
                <a:gd name="T36" fmla="*/ 68 w 319"/>
                <a:gd name="T37" fmla="*/ 79 h 363"/>
                <a:gd name="T38" fmla="*/ 77 w 319"/>
                <a:gd name="T39" fmla="*/ 50 h 363"/>
                <a:gd name="T40" fmla="*/ 77 w 319"/>
                <a:gd name="T41" fmla="*/ 39 h 363"/>
                <a:gd name="T42" fmla="*/ 71 w 319"/>
                <a:gd name="T43" fmla="*/ 27 h 363"/>
                <a:gd name="T44" fmla="*/ 73 w 319"/>
                <a:gd name="T45" fmla="*/ 10 h 363"/>
                <a:gd name="T46" fmla="*/ 64 w 319"/>
                <a:gd name="T47" fmla="*/ 13 h 363"/>
                <a:gd name="T48" fmla="*/ 54 w 319"/>
                <a:gd name="T49" fmla="*/ 16 h 363"/>
                <a:gd name="T50" fmla="*/ 51 w 319"/>
                <a:gd name="T51" fmla="*/ 17 h 363"/>
                <a:gd name="T52" fmla="*/ 47 w 319"/>
                <a:gd name="T53" fmla="*/ 19 h 363"/>
                <a:gd name="T54" fmla="*/ 43 w 319"/>
                <a:gd name="T55" fmla="*/ 22 h 363"/>
                <a:gd name="T56" fmla="*/ 39 w 319"/>
                <a:gd name="T57" fmla="*/ 25 h 363"/>
                <a:gd name="T58" fmla="*/ 47 w 319"/>
                <a:gd name="T59" fmla="*/ 27 h 363"/>
                <a:gd name="T60" fmla="*/ 48 w 319"/>
                <a:gd name="T61" fmla="*/ 33 h 363"/>
                <a:gd name="T62" fmla="*/ 35 w 319"/>
                <a:gd name="T63" fmla="*/ 55 h 363"/>
                <a:gd name="T64" fmla="*/ 32 w 319"/>
                <a:gd name="T65" fmla="*/ 54 h 363"/>
                <a:gd name="T66" fmla="*/ 29 w 319"/>
                <a:gd name="T67" fmla="*/ 52 h 363"/>
                <a:gd name="T68" fmla="*/ 13 w 319"/>
                <a:gd name="T69" fmla="*/ 54 h 363"/>
                <a:gd name="T70" fmla="*/ 6 w 319"/>
                <a:gd name="T71" fmla="*/ 53 h 363"/>
                <a:gd name="T72" fmla="*/ 1 w 319"/>
                <a:gd name="T73" fmla="*/ 26 h 363"/>
                <a:gd name="T74" fmla="*/ 5 w 319"/>
                <a:gd name="T75" fmla="*/ 5 h 36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19" h="363">
                  <a:moveTo>
                    <a:pt x="20" y="0"/>
                  </a:moveTo>
                  <a:lnTo>
                    <a:pt x="20" y="15"/>
                  </a:lnTo>
                  <a:lnTo>
                    <a:pt x="0" y="68"/>
                  </a:lnTo>
                  <a:lnTo>
                    <a:pt x="1" y="101"/>
                  </a:lnTo>
                  <a:lnTo>
                    <a:pt x="14" y="159"/>
                  </a:lnTo>
                  <a:lnTo>
                    <a:pt x="22" y="221"/>
                  </a:lnTo>
                  <a:lnTo>
                    <a:pt x="31" y="240"/>
                  </a:lnTo>
                  <a:lnTo>
                    <a:pt x="84" y="286"/>
                  </a:lnTo>
                  <a:lnTo>
                    <a:pt x="54" y="304"/>
                  </a:lnTo>
                  <a:lnTo>
                    <a:pt x="20" y="305"/>
                  </a:lnTo>
                  <a:lnTo>
                    <a:pt x="9" y="363"/>
                  </a:lnTo>
                  <a:lnTo>
                    <a:pt x="71" y="346"/>
                  </a:lnTo>
                  <a:lnTo>
                    <a:pt x="134" y="350"/>
                  </a:lnTo>
                  <a:lnTo>
                    <a:pt x="218" y="336"/>
                  </a:lnTo>
                  <a:lnTo>
                    <a:pt x="134" y="344"/>
                  </a:lnTo>
                  <a:lnTo>
                    <a:pt x="76" y="336"/>
                  </a:lnTo>
                  <a:lnTo>
                    <a:pt x="42" y="339"/>
                  </a:lnTo>
                  <a:lnTo>
                    <a:pt x="58" y="311"/>
                  </a:lnTo>
                  <a:lnTo>
                    <a:pt x="136" y="298"/>
                  </a:lnTo>
                  <a:lnTo>
                    <a:pt x="113" y="297"/>
                  </a:lnTo>
                  <a:lnTo>
                    <a:pt x="136" y="290"/>
                  </a:lnTo>
                  <a:lnTo>
                    <a:pt x="109" y="289"/>
                  </a:lnTo>
                  <a:lnTo>
                    <a:pt x="134" y="284"/>
                  </a:lnTo>
                  <a:lnTo>
                    <a:pt x="178" y="285"/>
                  </a:lnTo>
                  <a:lnTo>
                    <a:pt x="155" y="289"/>
                  </a:lnTo>
                  <a:lnTo>
                    <a:pt x="175" y="292"/>
                  </a:lnTo>
                  <a:lnTo>
                    <a:pt x="157" y="298"/>
                  </a:lnTo>
                  <a:lnTo>
                    <a:pt x="230" y="304"/>
                  </a:lnTo>
                  <a:lnTo>
                    <a:pt x="255" y="309"/>
                  </a:lnTo>
                  <a:lnTo>
                    <a:pt x="243" y="298"/>
                  </a:lnTo>
                  <a:lnTo>
                    <a:pt x="252" y="294"/>
                  </a:lnTo>
                  <a:lnTo>
                    <a:pt x="227" y="286"/>
                  </a:lnTo>
                  <a:lnTo>
                    <a:pt x="244" y="267"/>
                  </a:lnTo>
                  <a:lnTo>
                    <a:pt x="269" y="171"/>
                  </a:lnTo>
                  <a:lnTo>
                    <a:pt x="284" y="181"/>
                  </a:lnTo>
                  <a:lnTo>
                    <a:pt x="298" y="177"/>
                  </a:lnTo>
                  <a:lnTo>
                    <a:pt x="295" y="294"/>
                  </a:lnTo>
                  <a:lnTo>
                    <a:pt x="272" y="314"/>
                  </a:lnTo>
                  <a:lnTo>
                    <a:pt x="305" y="289"/>
                  </a:lnTo>
                  <a:lnTo>
                    <a:pt x="308" y="200"/>
                  </a:lnTo>
                  <a:lnTo>
                    <a:pt x="319" y="144"/>
                  </a:lnTo>
                  <a:lnTo>
                    <a:pt x="308" y="154"/>
                  </a:lnTo>
                  <a:lnTo>
                    <a:pt x="285" y="143"/>
                  </a:lnTo>
                  <a:lnTo>
                    <a:pt x="285" y="107"/>
                  </a:lnTo>
                  <a:lnTo>
                    <a:pt x="295" y="90"/>
                  </a:lnTo>
                  <a:lnTo>
                    <a:pt x="295" y="39"/>
                  </a:lnTo>
                  <a:lnTo>
                    <a:pt x="278" y="19"/>
                  </a:lnTo>
                  <a:lnTo>
                    <a:pt x="256" y="50"/>
                  </a:lnTo>
                  <a:lnTo>
                    <a:pt x="230" y="68"/>
                  </a:lnTo>
                  <a:lnTo>
                    <a:pt x="218" y="61"/>
                  </a:lnTo>
                  <a:lnTo>
                    <a:pt x="215" y="79"/>
                  </a:lnTo>
                  <a:lnTo>
                    <a:pt x="205" y="68"/>
                  </a:lnTo>
                  <a:lnTo>
                    <a:pt x="199" y="85"/>
                  </a:lnTo>
                  <a:lnTo>
                    <a:pt x="189" y="76"/>
                  </a:lnTo>
                  <a:lnTo>
                    <a:pt x="184" y="92"/>
                  </a:lnTo>
                  <a:lnTo>
                    <a:pt x="173" y="85"/>
                  </a:lnTo>
                  <a:lnTo>
                    <a:pt x="168" y="100"/>
                  </a:lnTo>
                  <a:lnTo>
                    <a:pt x="159" y="97"/>
                  </a:lnTo>
                  <a:lnTo>
                    <a:pt x="155" y="113"/>
                  </a:lnTo>
                  <a:lnTo>
                    <a:pt x="189" y="107"/>
                  </a:lnTo>
                  <a:lnTo>
                    <a:pt x="209" y="101"/>
                  </a:lnTo>
                  <a:lnTo>
                    <a:pt x="193" y="130"/>
                  </a:lnTo>
                  <a:lnTo>
                    <a:pt x="163" y="198"/>
                  </a:lnTo>
                  <a:lnTo>
                    <a:pt x="143" y="219"/>
                  </a:lnTo>
                  <a:lnTo>
                    <a:pt x="110" y="229"/>
                  </a:lnTo>
                  <a:lnTo>
                    <a:pt x="130" y="213"/>
                  </a:lnTo>
                  <a:lnTo>
                    <a:pt x="92" y="221"/>
                  </a:lnTo>
                  <a:lnTo>
                    <a:pt x="118" y="206"/>
                  </a:lnTo>
                  <a:lnTo>
                    <a:pt x="84" y="215"/>
                  </a:lnTo>
                  <a:lnTo>
                    <a:pt x="55" y="215"/>
                  </a:lnTo>
                  <a:lnTo>
                    <a:pt x="30" y="215"/>
                  </a:lnTo>
                  <a:lnTo>
                    <a:pt x="27" y="211"/>
                  </a:lnTo>
                  <a:lnTo>
                    <a:pt x="20" y="154"/>
                  </a:lnTo>
                  <a:lnTo>
                    <a:pt x="6" y="104"/>
                  </a:lnTo>
                  <a:lnTo>
                    <a:pt x="6" y="64"/>
                  </a:lnTo>
                  <a:lnTo>
                    <a:pt x="22" y="18"/>
                  </a:lnTo>
                  <a:lnTo>
                    <a:pt x="2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9" name="Freeform 108"/>
            <p:cNvSpPr>
              <a:spLocks/>
            </p:cNvSpPr>
            <p:nvPr/>
          </p:nvSpPr>
          <p:spPr bwMode="auto">
            <a:xfrm>
              <a:off x="5075" y="2256"/>
              <a:ext cx="31" cy="46"/>
            </a:xfrm>
            <a:custGeom>
              <a:avLst/>
              <a:gdLst>
                <a:gd name="T0" fmla="*/ 0 w 62"/>
                <a:gd name="T1" fmla="*/ 21 h 91"/>
                <a:gd name="T2" fmla="*/ 1 w 62"/>
                <a:gd name="T3" fmla="*/ 19 h 91"/>
                <a:gd name="T4" fmla="*/ 4 w 62"/>
                <a:gd name="T5" fmla="*/ 19 h 91"/>
                <a:gd name="T6" fmla="*/ 2 w 62"/>
                <a:gd name="T7" fmla="*/ 18 h 91"/>
                <a:gd name="T8" fmla="*/ 5 w 62"/>
                <a:gd name="T9" fmla="*/ 18 h 91"/>
                <a:gd name="T10" fmla="*/ 2 w 62"/>
                <a:gd name="T11" fmla="*/ 16 h 91"/>
                <a:gd name="T12" fmla="*/ 6 w 62"/>
                <a:gd name="T13" fmla="*/ 16 h 91"/>
                <a:gd name="T14" fmla="*/ 2 w 62"/>
                <a:gd name="T15" fmla="*/ 14 h 91"/>
                <a:gd name="T16" fmla="*/ 2 w 62"/>
                <a:gd name="T17" fmla="*/ 10 h 91"/>
                <a:gd name="T18" fmla="*/ 6 w 62"/>
                <a:gd name="T19" fmla="*/ 12 h 91"/>
                <a:gd name="T20" fmla="*/ 3 w 62"/>
                <a:gd name="T21" fmla="*/ 7 h 91"/>
                <a:gd name="T22" fmla="*/ 6 w 62"/>
                <a:gd name="T23" fmla="*/ 9 h 91"/>
                <a:gd name="T24" fmla="*/ 4 w 62"/>
                <a:gd name="T25" fmla="*/ 5 h 91"/>
                <a:gd name="T26" fmla="*/ 9 w 62"/>
                <a:gd name="T27" fmla="*/ 8 h 91"/>
                <a:gd name="T28" fmla="*/ 7 w 62"/>
                <a:gd name="T29" fmla="*/ 0 h 91"/>
                <a:gd name="T30" fmla="*/ 16 w 62"/>
                <a:gd name="T31" fmla="*/ 15 h 91"/>
                <a:gd name="T32" fmla="*/ 14 w 62"/>
                <a:gd name="T33" fmla="*/ 18 h 91"/>
                <a:gd name="T34" fmla="*/ 9 w 62"/>
                <a:gd name="T35" fmla="*/ 19 h 91"/>
                <a:gd name="T36" fmla="*/ 8 w 62"/>
                <a:gd name="T37" fmla="*/ 21 h 91"/>
                <a:gd name="T38" fmla="*/ 2 w 62"/>
                <a:gd name="T39" fmla="*/ 23 h 91"/>
                <a:gd name="T40" fmla="*/ 0 w 62"/>
                <a:gd name="T41" fmla="*/ 21 h 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2" h="91">
                  <a:moveTo>
                    <a:pt x="0" y="83"/>
                  </a:moveTo>
                  <a:lnTo>
                    <a:pt x="3" y="74"/>
                  </a:lnTo>
                  <a:lnTo>
                    <a:pt x="15" y="74"/>
                  </a:lnTo>
                  <a:lnTo>
                    <a:pt x="6" y="69"/>
                  </a:lnTo>
                  <a:lnTo>
                    <a:pt x="20" y="69"/>
                  </a:lnTo>
                  <a:lnTo>
                    <a:pt x="6" y="61"/>
                  </a:lnTo>
                  <a:lnTo>
                    <a:pt x="23" y="63"/>
                  </a:lnTo>
                  <a:lnTo>
                    <a:pt x="6" y="56"/>
                  </a:lnTo>
                  <a:lnTo>
                    <a:pt x="6" y="40"/>
                  </a:lnTo>
                  <a:lnTo>
                    <a:pt x="21" y="46"/>
                  </a:lnTo>
                  <a:lnTo>
                    <a:pt x="11" y="28"/>
                  </a:lnTo>
                  <a:lnTo>
                    <a:pt x="23" y="36"/>
                  </a:lnTo>
                  <a:lnTo>
                    <a:pt x="15" y="17"/>
                  </a:lnTo>
                  <a:lnTo>
                    <a:pt x="36" y="32"/>
                  </a:lnTo>
                  <a:lnTo>
                    <a:pt x="27" y="0"/>
                  </a:lnTo>
                  <a:lnTo>
                    <a:pt x="62" y="58"/>
                  </a:lnTo>
                  <a:lnTo>
                    <a:pt x="53" y="70"/>
                  </a:lnTo>
                  <a:lnTo>
                    <a:pt x="36" y="74"/>
                  </a:lnTo>
                  <a:lnTo>
                    <a:pt x="32" y="83"/>
                  </a:lnTo>
                  <a:lnTo>
                    <a:pt x="6" y="91"/>
                  </a:lnTo>
                  <a:lnTo>
                    <a:pt x="0" y="8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0" name="Freeform 109"/>
            <p:cNvSpPr>
              <a:spLocks/>
            </p:cNvSpPr>
            <p:nvPr/>
          </p:nvSpPr>
          <p:spPr bwMode="auto">
            <a:xfrm>
              <a:off x="5048" y="2303"/>
              <a:ext cx="23" cy="6"/>
            </a:xfrm>
            <a:custGeom>
              <a:avLst/>
              <a:gdLst>
                <a:gd name="T0" fmla="*/ 0 w 48"/>
                <a:gd name="T1" fmla="*/ 0 h 12"/>
                <a:gd name="T2" fmla="*/ 7 w 48"/>
                <a:gd name="T3" fmla="*/ 3 h 12"/>
                <a:gd name="T4" fmla="*/ 11 w 48"/>
                <a:gd name="T5" fmla="*/ 2 h 12"/>
                <a:gd name="T6" fmla="*/ 6 w 48"/>
                <a:gd name="T7" fmla="*/ 2 h 12"/>
                <a:gd name="T8" fmla="*/ 0 w 48"/>
                <a:gd name="T9" fmla="*/ 0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12">
                  <a:moveTo>
                    <a:pt x="0" y="0"/>
                  </a:moveTo>
                  <a:lnTo>
                    <a:pt x="32" y="12"/>
                  </a:lnTo>
                  <a:lnTo>
                    <a:pt x="48" y="6"/>
                  </a:lnTo>
                  <a:lnTo>
                    <a:pt x="27" y="5"/>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1" name="Freeform 110"/>
            <p:cNvSpPr>
              <a:spLocks/>
            </p:cNvSpPr>
            <p:nvPr/>
          </p:nvSpPr>
          <p:spPr bwMode="auto">
            <a:xfrm>
              <a:off x="4998" y="2350"/>
              <a:ext cx="42" cy="11"/>
            </a:xfrm>
            <a:custGeom>
              <a:avLst/>
              <a:gdLst>
                <a:gd name="T0" fmla="*/ 0 w 83"/>
                <a:gd name="T1" fmla="*/ 3 h 24"/>
                <a:gd name="T2" fmla="*/ 2 w 83"/>
                <a:gd name="T3" fmla="*/ 0 h 24"/>
                <a:gd name="T4" fmla="*/ 11 w 83"/>
                <a:gd name="T5" fmla="*/ 0 h 24"/>
                <a:gd name="T6" fmla="*/ 21 w 83"/>
                <a:gd name="T7" fmla="*/ 3 h 24"/>
                <a:gd name="T8" fmla="*/ 6 w 83"/>
                <a:gd name="T9" fmla="*/ 5 h 24"/>
                <a:gd name="T10" fmla="*/ 2 w 83"/>
                <a:gd name="T11" fmla="*/ 4 h 24"/>
                <a:gd name="T12" fmla="*/ 2 w 83"/>
                <a:gd name="T13" fmla="*/ 4 h 24"/>
                <a:gd name="T14" fmla="*/ 4 w 83"/>
                <a:gd name="T15" fmla="*/ 4 h 24"/>
                <a:gd name="T16" fmla="*/ 11 w 83"/>
                <a:gd name="T17" fmla="*/ 3 h 24"/>
                <a:gd name="T18" fmla="*/ 18 w 83"/>
                <a:gd name="T19" fmla="*/ 3 h 24"/>
                <a:gd name="T20" fmla="*/ 11 w 83"/>
                <a:gd name="T21" fmla="*/ 1 h 24"/>
                <a:gd name="T22" fmla="*/ 3 w 83"/>
                <a:gd name="T23" fmla="*/ 1 h 24"/>
                <a:gd name="T24" fmla="*/ 0 w 83"/>
                <a:gd name="T25" fmla="*/ 3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3" h="24">
                  <a:moveTo>
                    <a:pt x="0" y="12"/>
                  </a:moveTo>
                  <a:lnTo>
                    <a:pt x="6" y="0"/>
                  </a:lnTo>
                  <a:lnTo>
                    <a:pt x="43" y="0"/>
                  </a:lnTo>
                  <a:lnTo>
                    <a:pt x="83" y="16"/>
                  </a:lnTo>
                  <a:lnTo>
                    <a:pt x="22" y="24"/>
                  </a:lnTo>
                  <a:lnTo>
                    <a:pt x="5" y="19"/>
                  </a:lnTo>
                  <a:lnTo>
                    <a:pt x="13" y="17"/>
                  </a:lnTo>
                  <a:lnTo>
                    <a:pt x="41" y="16"/>
                  </a:lnTo>
                  <a:lnTo>
                    <a:pt x="71" y="15"/>
                  </a:lnTo>
                  <a:lnTo>
                    <a:pt x="44" y="4"/>
                  </a:lnTo>
                  <a:lnTo>
                    <a:pt x="12" y="4"/>
                  </a:lnTo>
                  <a:lnTo>
                    <a:pt x="0" y="1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2" name="Freeform 111"/>
            <p:cNvSpPr>
              <a:spLocks/>
            </p:cNvSpPr>
            <p:nvPr/>
          </p:nvSpPr>
          <p:spPr bwMode="auto">
            <a:xfrm>
              <a:off x="5015" y="2342"/>
              <a:ext cx="27" cy="13"/>
            </a:xfrm>
            <a:custGeom>
              <a:avLst/>
              <a:gdLst>
                <a:gd name="T0" fmla="*/ 0 w 54"/>
                <a:gd name="T1" fmla="*/ 1 h 25"/>
                <a:gd name="T2" fmla="*/ 6 w 54"/>
                <a:gd name="T3" fmla="*/ 2 h 25"/>
                <a:gd name="T4" fmla="*/ 11 w 54"/>
                <a:gd name="T5" fmla="*/ 4 h 25"/>
                <a:gd name="T6" fmla="*/ 14 w 54"/>
                <a:gd name="T7" fmla="*/ 7 h 25"/>
                <a:gd name="T8" fmla="*/ 11 w 54"/>
                <a:gd name="T9" fmla="*/ 4 h 25"/>
                <a:gd name="T10" fmla="*/ 6 w 54"/>
                <a:gd name="T11" fmla="*/ 1 h 25"/>
                <a:gd name="T12" fmla="*/ 1 w 54"/>
                <a:gd name="T13" fmla="*/ 0 h 25"/>
                <a:gd name="T14" fmla="*/ 0 w 54"/>
                <a:gd name="T15" fmla="*/ 1 h 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 h="25">
                  <a:moveTo>
                    <a:pt x="0" y="4"/>
                  </a:moveTo>
                  <a:lnTo>
                    <a:pt x="23" y="8"/>
                  </a:lnTo>
                  <a:lnTo>
                    <a:pt x="42" y="15"/>
                  </a:lnTo>
                  <a:lnTo>
                    <a:pt x="54" y="25"/>
                  </a:lnTo>
                  <a:lnTo>
                    <a:pt x="42" y="13"/>
                  </a:lnTo>
                  <a:lnTo>
                    <a:pt x="22" y="4"/>
                  </a:lnTo>
                  <a:lnTo>
                    <a:pt x="1" y="0"/>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3" name="Freeform 112"/>
            <p:cNvSpPr>
              <a:spLocks/>
            </p:cNvSpPr>
            <p:nvPr/>
          </p:nvSpPr>
          <p:spPr bwMode="auto">
            <a:xfrm>
              <a:off x="5004" y="2367"/>
              <a:ext cx="29" cy="9"/>
            </a:xfrm>
            <a:custGeom>
              <a:avLst/>
              <a:gdLst>
                <a:gd name="T0" fmla="*/ 2 w 58"/>
                <a:gd name="T1" fmla="*/ 4 h 17"/>
                <a:gd name="T2" fmla="*/ 5 w 58"/>
                <a:gd name="T3" fmla="*/ 5 h 17"/>
                <a:gd name="T4" fmla="*/ 15 w 58"/>
                <a:gd name="T5" fmla="*/ 4 h 17"/>
                <a:gd name="T6" fmla="*/ 13 w 58"/>
                <a:gd name="T7" fmla="*/ 3 h 17"/>
                <a:gd name="T8" fmla="*/ 15 w 58"/>
                <a:gd name="T9" fmla="*/ 0 h 17"/>
                <a:gd name="T10" fmla="*/ 5 w 58"/>
                <a:gd name="T11" fmla="*/ 2 h 17"/>
                <a:gd name="T12" fmla="*/ 0 w 58"/>
                <a:gd name="T13" fmla="*/ 2 h 17"/>
                <a:gd name="T14" fmla="*/ 2 w 58"/>
                <a:gd name="T15" fmla="*/ 4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8" h="17">
                  <a:moveTo>
                    <a:pt x="6" y="13"/>
                  </a:moveTo>
                  <a:lnTo>
                    <a:pt x="19" y="17"/>
                  </a:lnTo>
                  <a:lnTo>
                    <a:pt x="58" y="13"/>
                  </a:lnTo>
                  <a:lnTo>
                    <a:pt x="49" y="9"/>
                  </a:lnTo>
                  <a:lnTo>
                    <a:pt x="58" y="0"/>
                  </a:lnTo>
                  <a:lnTo>
                    <a:pt x="19" y="6"/>
                  </a:lnTo>
                  <a:lnTo>
                    <a:pt x="0" y="6"/>
                  </a:lnTo>
                  <a:lnTo>
                    <a:pt x="6"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4" name="Freeform 113"/>
            <p:cNvSpPr>
              <a:spLocks/>
            </p:cNvSpPr>
            <p:nvPr/>
          </p:nvSpPr>
          <p:spPr bwMode="auto">
            <a:xfrm>
              <a:off x="4999" y="2223"/>
              <a:ext cx="70" cy="53"/>
            </a:xfrm>
            <a:custGeom>
              <a:avLst/>
              <a:gdLst>
                <a:gd name="T0" fmla="*/ 0 w 139"/>
                <a:gd name="T1" fmla="*/ 27 h 105"/>
                <a:gd name="T2" fmla="*/ 9 w 139"/>
                <a:gd name="T3" fmla="*/ 10 h 105"/>
                <a:gd name="T4" fmla="*/ 19 w 139"/>
                <a:gd name="T5" fmla="*/ 4 h 105"/>
                <a:gd name="T6" fmla="*/ 34 w 139"/>
                <a:gd name="T7" fmla="*/ 0 h 105"/>
                <a:gd name="T8" fmla="*/ 35 w 139"/>
                <a:gd name="T9" fmla="*/ 1 h 105"/>
                <a:gd name="T10" fmla="*/ 21 w 139"/>
                <a:gd name="T11" fmla="*/ 5 h 105"/>
                <a:gd name="T12" fmla="*/ 10 w 139"/>
                <a:gd name="T13" fmla="*/ 11 h 105"/>
                <a:gd name="T14" fmla="*/ 7 w 139"/>
                <a:gd name="T15" fmla="*/ 21 h 105"/>
                <a:gd name="T16" fmla="*/ 3 w 139"/>
                <a:gd name="T17" fmla="*/ 22 h 105"/>
                <a:gd name="T18" fmla="*/ 0 w 139"/>
                <a:gd name="T19" fmla="*/ 27 h 1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9" h="105">
                  <a:moveTo>
                    <a:pt x="0" y="105"/>
                  </a:moveTo>
                  <a:lnTo>
                    <a:pt x="34" y="38"/>
                  </a:lnTo>
                  <a:lnTo>
                    <a:pt x="74" y="13"/>
                  </a:lnTo>
                  <a:lnTo>
                    <a:pt x="135" y="0"/>
                  </a:lnTo>
                  <a:lnTo>
                    <a:pt x="139" y="2"/>
                  </a:lnTo>
                  <a:lnTo>
                    <a:pt x="82" y="17"/>
                  </a:lnTo>
                  <a:lnTo>
                    <a:pt x="40" y="43"/>
                  </a:lnTo>
                  <a:lnTo>
                    <a:pt x="28" y="82"/>
                  </a:lnTo>
                  <a:lnTo>
                    <a:pt x="12" y="88"/>
                  </a:lnTo>
                  <a:lnTo>
                    <a:pt x="0" y="10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5" name="Freeform 114"/>
            <p:cNvSpPr>
              <a:spLocks/>
            </p:cNvSpPr>
            <p:nvPr/>
          </p:nvSpPr>
          <p:spPr bwMode="auto">
            <a:xfrm>
              <a:off x="5098" y="2281"/>
              <a:ext cx="31" cy="55"/>
            </a:xfrm>
            <a:custGeom>
              <a:avLst/>
              <a:gdLst>
                <a:gd name="T0" fmla="*/ 1 w 63"/>
                <a:gd name="T1" fmla="*/ 25 h 110"/>
                <a:gd name="T2" fmla="*/ 1 w 63"/>
                <a:gd name="T3" fmla="*/ 20 h 110"/>
                <a:gd name="T4" fmla="*/ 5 w 63"/>
                <a:gd name="T5" fmla="*/ 22 h 110"/>
                <a:gd name="T6" fmla="*/ 2 w 63"/>
                <a:gd name="T7" fmla="*/ 15 h 110"/>
                <a:gd name="T8" fmla="*/ 8 w 63"/>
                <a:gd name="T9" fmla="*/ 16 h 110"/>
                <a:gd name="T10" fmla="*/ 2 w 63"/>
                <a:gd name="T11" fmla="*/ 10 h 110"/>
                <a:gd name="T12" fmla="*/ 7 w 63"/>
                <a:gd name="T13" fmla="*/ 10 h 110"/>
                <a:gd name="T14" fmla="*/ 0 w 63"/>
                <a:gd name="T15" fmla="*/ 5 h 110"/>
                <a:gd name="T16" fmla="*/ 3 w 63"/>
                <a:gd name="T17" fmla="*/ 0 h 110"/>
                <a:gd name="T18" fmla="*/ 10 w 63"/>
                <a:gd name="T19" fmla="*/ 10 h 110"/>
                <a:gd name="T20" fmla="*/ 15 w 63"/>
                <a:gd name="T21" fmla="*/ 16 h 110"/>
                <a:gd name="T22" fmla="*/ 9 w 63"/>
                <a:gd name="T23" fmla="*/ 28 h 110"/>
                <a:gd name="T24" fmla="*/ 1 w 63"/>
                <a:gd name="T25" fmla="*/ 25 h 1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 h="110">
                  <a:moveTo>
                    <a:pt x="7" y="99"/>
                  </a:moveTo>
                  <a:lnTo>
                    <a:pt x="4" y="77"/>
                  </a:lnTo>
                  <a:lnTo>
                    <a:pt x="20" y="85"/>
                  </a:lnTo>
                  <a:lnTo>
                    <a:pt x="11" y="58"/>
                  </a:lnTo>
                  <a:lnTo>
                    <a:pt x="32" y="62"/>
                  </a:lnTo>
                  <a:lnTo>
                    <a:pt x="11" y="38"/>
                  </a:lnTo>
                  <a:lnTo>
                    <a:pt x="28" y="37"/>
                  </a:lnTo>
                  <a:lnTo>
                    <a:pt x="0" y="20"/>
                  </a:lnTo>
                  <a:lnTo>
                    <a:pt x="12" y="0"/>
                  </a:lnTo>
                  <a:lnTo>
                    <a:pt x="40" y="38"/>
                  </a:lnTo>
                  <a:lnTo>
                    <a:pt x="63" y="62"/>
                  </a:lnTo>
                  <a:lnTo>
                    <a:pt x="38" y="110"/>
                  </a:lnTo>
                  <a:lnTo>
                    <a:pt x="7" y="9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6" name="Freeform 115"/>
            <p:cNvSpPr>
              <a:spLocks/>
            </p:cNvSpPr>
            <p:nvPr/>
          </p:nvSpPr>
          <p:spPr bwMode="auto">
            <a:xfrm>
              <a:off x="5033" y="2154"/>
              <a:ext cx="147" cy="375"/>
            </a:xfrm>
            <a:custGeom>
              <a:avLst/>
              <a:gdLst>
                <a:gd name="T0" fmla="*/ 0 w 296"/>
                <a:gd name="T1" fmla="*/ 0 h 750"/>
                <a:gd name="T2" fmla="*/ 12 w 296"/>
                <a:gd name="T3" fmla="*/ 25 h 750"/>
                <a:gd name="T4" fmla="*/ 23 w 296"/>
                <a:gd name="T5" fmla="*/ 48 h 750"/>
                <a:gd name="T6" fmla="*/ 41 w 296"/>
                <a:gd name="T7" fmla="*/ 73 h 750"/>
                <a:gd name="T8" fmla="*/ 51 w 296"/>
                <a:gd name="T9" fmla="*/ 86 h 750"/>
                <a:gd name="T10" fmla="*/ 54 w 296"/>
                <a:gd name="T11" fmla="*/ 104 h 750"/>
                <a:gd name="T12" fmla="*/ 61 w 296"/>
                <a:gd name="T13" fmla="*/ 125 h 750"/>
                <a:gd name="T14" fmla="*/ 71 w 296"/>
                <a:gd name="T15" fmla="*/ 140 h 750"/>
                <a:gd name="T16" fmla="*/ 68 w 296"/>
                <a:gd name="T17" fmla="*/ 165 h 750"/>
                <a:gd name="T18" fmla="*/ 73 w 296"/>
                <a:gd name="T19" fmla="*/ 188 h 750"/>
                <a:gd name="T20" fmla="*/ 73 w 296"/>
                <a:gd name="T21" fmla="*/ 156 h 750"/>
                <a:gd name="T22" fmla="*/ 73 w 296"/>
                <a:gd name="T23" fmla="*/ 140 h 750"/>
                <a:gd name="T24" fmla="*/ 65 w 296"/>
                <a:gd name="T25" fmla="*/ 125 h 750"/>
                <a:gd name="T26" fmla="*/ 58 w 296"/>
                <a:gd name="T27" fmla="*/ 106 h 750"/>
                <a:gd name="T28" fmla="*/ 53 w 296"/>
                <a:gd name="T29" fmla="*/ 83 h 750"/>
                <a:gd name="T30" fmla="*/ 39 w 296"/>
                <a:gd name="T31" fmla="*/ 67 h 750"/>
                <a:gd name="T32" fmla="*/ 26 w 296"/>
                <a:gd name="T33" fmla="*/ 47 h 750"/>
                <a:gd name="T34" fmla="*/ 0 w 296"/>
                <a:gd name="T35" fmla="*/ 0 h 75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6" h="750">
                  <a:moveTo>
                    <a:pt x="0" y="0"/>
                  </a:moveTo>
                  <a:lnTo>
                    <a:pt x="50" y="99"/>
                  </a:lnTo>
                  <a:lnTo>
                    <a:pt x="92" y="191"/>
                  </a:lnTo>
                  <a:lnTo>
                    <a:pt x="167" y="290"/>
                  </a:lnTo>
                  <a:lnTo>
                    <a:pt x="208" y="343"/>
                  </a:lnTo>
                  <a:lnTo>
                    <a:pt x="218" y="416"/>
                  </a:lnTo>
                  <a:lnTo>
                    <a:pt x="247" y="497"/>
                  </a:lnTo>
                  <a:lnTo>
                    <a:pt x="285" y="559"/>
                  </a:lnTo>
                  <a:lnTo>
                    <a:pt x="275" y="659"/>
                  </a:lnTo>
                  <a:lnTo>
                    <a:pt x="293" y="750"/>
                  </a:lnTo>
                  <a:lnTo>
                    <a:pt x="293" y="622"/>
                  </a:lnTo>
                  <a:lnTo>
                    <a:pt x="296" y="559"/>
                  </a:lnTo>
                  <a:lnTo>
                    <a:pt x="261" y="497"/>
                  </a:lnTo>
                  <a:lnTo>
                    <a:pt x="233" y="422"/>
                  </a:lnTo>
                  <a:lnTo>
                    <a:pt x="215" y="332"/>
                  </a:lnTo>
                  <a:lnTo>
                    <a:pt x="159" y="266"/>
                  </a:lnTo>
                  <a:lnTo>
                    <a:pt x="106" y="187"/>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7" name="Freeform 116"/>
            <p:cNvSpPr>
              <a:spLocks/>
            </p:cNvSpPr>
            <p:nvPr/>
          </p:nvSpPr>
          <p:spPr bwMode="auto">
            <a:xfrm>
              <a:off x="5086" y="2138"/>
              <a:ext cx="179" cy="426"/>
            </a:xfrm>
            <a:custGeom>
              <a:avLst/>
              <a:gdLst>
                <a:gd name="T0" fmla="*/ 0 w 359"/>
                <a:gd name="T1" fmla="*/ 7 h 851"/>
                <a:gd name="T2" fmla="*/ 3 w 359"/>
                <a:gd name="T3" fmla="*/ 12 h 851"/>
                <a:gd name="T4" fmla="*/ 7 w 359"/>
                <a:gd name="T5" fmla="*/ 17 h 851"/>
                <a:gd name="T6" fmla="*/ 11 w 359"/>
                <a:gd name="T7" fmla="*/ 24 h 851"/>
                <a:gd name="T8" fmla="*/ 15 w 359"/>
                <a:gd name="T9" fmla="*/ 30 h 851"/>
                <a:gd name="T10" fmla="*/ 19 w 359"/>
                <a:gd name="T11" fmla="*/ 36 h 851"/>
                <a:gd name="T12" fmla="*/ 22 w 359"/>
                <a:gd name="T13" fmla="*/ 42 h 851"/>
                <a:gd name="T14" fmla="*/ 26 w 359"/>
                <a:gd name="T15" fmla="*/ 49 h 851"/>
                <a:gd name="T16" fmla="*/ 30 w 359"/>
                <a:gd name="T17" fmla="*/ 56 h 851"/>
                <a:gd name="T18" fmla="*/ 34 w 359"/>
                <a:gd name="T19" fmla="*/ 64 h 851"/>
                <a:gd name="T20" fmla="*/ 36 w 359"/>
                <a:gd name="T21" fmla="*/ 74 h 851"/>
                <a:gd name="T22" fmla="*/ 37 w 359"/>
                <a:gd name="T23" fmla="*/ 82 h 851"/>
                <a:gd name="T24" fmla="*/ 16 w 359"/>
                <a:gd name="T25" fmla="*/ 62 h 851"/>
                <a:gd name="T26" fmla="*/ 32 w 359"/>
                <a:gd name="T27" fmla="*/ 90 h 851"/>
                <a:gd name="T28" fmla="*/ 41 w 359"/>
                <a:gd name="T29" fmla="*/ 95 h 851"/>
                <a:gd name="T30" fmla="*/ 44 w 359"/>
                <a:gd name="T31" fmla="*/ 122 h 851"/>
                <a:gd name="T32" fmla="*/ 53 w 359"/>
                <a:gd name="T33" fmla="*/ 143 h 851"/>
                <a:gd name="T34" fmla="*/ 52 w 359"/>
                <a:gd name="T35" fmla="*/ 173 h 851"/>
                <a:gd name="T36" fmla="*/ 60 w 359"/>
                <a:gd name="T37" fmla="*/ 190 h 851"/>
                <a:gd name="T38" fmla="*/ 67 w 359"/>
                <a:gd name="T39" fmla="*/ 195 h 851"/>
                <a:gd name="T40" fmla="*/ 73 w 359"/>
                <a:gd name="T41" fmla="*/ 205 h 851"/>
                <a:gd name="T42" fmla="*/ 82 w 359"/>
                <a:gd name="T43" fmla="*/ 213 h 851"/>
                <a:gd name="T44" fmla="*/ 80 w 359"/>
                <a:gd name="T45" fmla="*/ 207 h 851"/>
                <a:gd name="T46" fmla="*/ 76 w 359"/>
                <a:gd name="T47" fmla="*/ 203 h 851"/>
                <a:gd name="T48" fmla="*/ 73 w 359"/>
                <a:gd name="T49" fmla="*/ 199 h 851"/>
                <a:gd name="T50" fmla="*/ 84 w 359"/>
                <a:gd name="T51" fmla="*/ 185 h 851"/>
                <a:gd name="T52" fmla="*/ 89 w 359"/>
                <a:gd name="T53" fmla="*/ 163 h 851"/>
                <a:gd name="T54" fmla="*/ 82 w 359"/>
                <a:gd name="T55" fmla="*/ 181 h 851"/>
                <a:gd name="T56" fmla="*/ 79 w 359"/>
                <a:gd name="T57" fmla="*/ 183 h 851"/>
                <a:gd name="T58" fmla="*/ 74 w 359"/>
                <a:gd name="T59" fmla="*/ 183 h 851"/>
                <a:gd name="T60" fmla="*/ 69 w 359"/>
                <a:gd name="T61" fmla="*/ 180 h 851"/>
                <a:gd name="T62" fmla="*/ 66 w 359"/>
                <a:gd name="T63" fmla="*/ 174 h 851"/>
                <a:gd name="T64" fmla="*/ 67 w 359"/>
                <a:gd name="T65" fmla="*/ 169 h 851"/>
                <a:gd name="T66" fmla="*/ 79 w 359"/>
                <a:gd name="T67" fmla="*/ 153 h 851"/>
                <a:gd name="T68" fmla="*/ 81 w 359"/>
                <a:gd name="T69" fmla="*/ 139 h 851"/>
                <a:gd name="T70" fmla="*/ 69 w 359"/>
                <a:gd name="T71" fmla="*/ 108 h 851"/>
                <a:gd name="T72" fmla="*/ 51 w 359"/>
                <a:gd name="T73" fmla="*/ 82 h 851"/>
                <a:gd name="T74" fmla="*/ 29 w 359"/>
                <a:gd name="T75" fmla="*/ 36 h 851"/>
                <a:gd name="T76" fmla="*/ 9 w 359"/>
                <a:gd name="T77" fmla="*/ 9 h 85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59" h="851">
                  <a:moveTo>
                    <a:pt x="0" y="0"/>
                  </a:moveTo>
                  <a:lnTo>
                    <a:pt x="0" y="27"/>
                  </a:lnTo>
                  <a:lnTo>
                    <a:pt x="15" y="30"/>
                  </a:lnTo>
                  <a:lnTo>
                    <a:pt x="15" y="46"/>
                  </a:lnTo>
                  <a:lnTo>
                    <a:pt x="36" y="48"/>
                  </a:lnTo>
                  <a:lnTo>
                    <a:pt x="29" y="68"/>
                  </a:lnTo>
                  <a:lnTo>
                    <a:pt x="53" y="73"/>
                  </a:lnTo>
                  <a:lnTo>
                    <a:pt x="44" y="95"/>
                  </a:lnTo>
                  <a:lnTo>
                    <a:pt x="70" y="98"/>
                  </a:lnTo>
                  <a:lnTo>
                    <a:pt x="61" y="120"/>
                  </a:lnTo>
                  <a:lnTo>
                    <a:pt x="85" y="120"/>
                  </a:lnTo>
                  <a:lnTo>
                    <a:pt x="78" y="143"/>
                  </a:lnTo>
                  <a:lnTo>
                    <a:pt x="99" y="143"/>
                  </a:lnTo>
                  <a:lnTo>
                    <a:pt x="91" y="168"/>
                  </a:lnTo>
                  <a:lnTo>
                    <a:pt x="112" y="168"/>
                  </a:lnTo>
                  <a:lnTo>
                    <a:pt x="106" y="193"/>
                  </a:lnTo>
                  <a:lnTo>
                    <a:pt x="127" y="196"/>
                  </a:lnTo>
                  <a:lnTo>
                    <a:pt x="120" y="221"/>
                  </a:lnTo>
                  <a:lnTo>
                    <a:pt x="144" y="229"/>
                  </a:lnTo>
                  <a:lnTo>
                    <a:pt x="137" y="254"/>
                  </a:lnTo>
                  <a:lnTo>
                    <a:pt x="158" y="264"/>
                  </a:lnTo>
                  <a:lnTo>
                    <a:pt x="144" y="293"/>
                  </a:lnTo>
                  <a:lnTo>
                    <a:pt x="162" y="310"/>
                  </a:lnTo>
                  <a:lnTo>
                    <a:pt x="148" y="326"/>
                  </a:lnTo>
                  <a:lnTo>
                    <a:pt x="112" y="298"/>
                  </a:lnTo>
                  <a:lnTo>
                    <a:pt x="66" y="246"/>
                  </a:lnTo>
                  <a:lnTo>
                    <a:pt x="99" y="310"/>
                  </a:lnTo>
                  <a:lnTo>
                    <a:pt x="131" y="359"/>
                  </a:lnTo>
                  <a:lnTo>
                    <a:pt x="152" y="375"/>
                  </a:lnTo>
                  <a:lnTo>
                    <a:pt x="166" y="379"/>
                  </a:lnTo>
                  <a:lnTo>
                    <a:pt x="169" y="425"/>
                  </a:lnTo>
                  <a:lnTo>
                    <a:pt x="179" y="485"/>
                  </a:lnTo>
                  <a:lnTo>
                    <a:pt x="190" y="527"/>
                  </a:lnTo>
                  <a:lnTo>
                    <a:pt x="215" y="572"/>
                  </a:lnTo>
                  <a:lnTo>
                    <a:pt x="207" y="635"/>
                  </a:lnTo>
                  <a:lnTo>
                    <a:pt x="211" y="689"/>
                  </a:lnTo>
                  <a:lnTo>
                    <a:pt x="221" y="731"/>
                  </a:lnTo>
                  <a:lnTo>
                    <a:pt x="240" y="760"/>
                  </a:lnTo>
                  <a:lnTo>
                    <a:pt x="261" y="773"/>
                  </a:lnTo>
                  <a:lnTo>
                    <a:pt x="270" y="777"/>
                  </a:lnTo>
                  <a:lnTo>
                    <a:pt x="280" y="801"/>
                  </a:lnTo>
                  <a:lnTo>
                    <a:pt x="292" y="820"/>
                  </a:lnTo>
                  <a:lnTo>
                    <a:pt x="313" y="835"/>
                  </a:lnTo>
                  <a:lnTo>
                    <a:pt x="330" y="851"/>
                  </a:lnTo>
                  <a:lnTo>
                    <a:pt x="337" y="830"/>
                  </a:lnTo>
                  <a:lnTo>
                    <a:pt x="320" y="826"/>
                  </a:lnTo>
                  <a:lnTo>
                    <a:pt x="330" y="812"/>
                  </a:lnTo>
                  <a:lnTo>
                    <a:pt x="305" y="812"/>
                  </a:lnTo>
                  <a:lnTo>
                    <a:pt x="326" y="791"/>
                  </a:lnTo>
                  <a:lnTo>
                    <a:pt x="292" y="795"/>
                  </a:lnTo>
                  <a:lnTo>
                    <a:pt x="320" y="773"/>
                  </a:lnTo>
                  <a:lnTo>
                    <a:pt x="339" y="739"/>
                  </a:lnTo>
                  <a:lnTo>
                    <a:pt x="355" y="696"/>
                  </a:lnTo>
                  <a:lnTo>
                    <a:pt x="359" y="652"/>
                  </a:lnTo>
                  <a:lnTo>
                    <a:pt x="346" y="696"/>
                  </a:lnTo>
                  <a:lnTo>
                    <a:pt x="330" y="721"/>
                  </a:lnTo>
                  <a:lnTo>
                    <a:pt x="325" y="704"/>
                  </a:lnTo>
                  <a:lnTo>
                    <a:pt x="316" y="729"/>
                  </a:lnTo>
                  <a:lnTo>
                    <a:pt x="305" y="710"/>
                  </a:lnTo>
                  <a:lnTo>
                    <a:pt x="296" y="731"/>
                  </a:lnTo>
                  <a:lnTo>
                    <a:pt x="288" y="706"/>
                  </a:lnTo>
                  <a:lnTo>
                    <a:pt x="279" y="718"/>
                  </a:lnTo>
                  <a:lnTo>
                    <a:pt x="280" y="693"/>
                  </a:lnTo>
                  <a:lnTo>
                    <a:pt x="267" y="696"/>
                  </a:lnTo>
                  <a:lnTo>
                    <a:pt x="280" y="679"/>
                  </a:lnTo>
                  <a:lnTo>
                    <a:pt x="270" y="676"/>
                  </a:lnTo>
                  <a:lnTo>
                    <a:pt x="284" y="646"/>
                  </a:lnTo>
                  <a:lnTo>
                    <a:pt x="316" y="610"/>
                  </a:lnTo>
                  <a:lnTo>
                    <a:pt x="320" y="587"/>
                  </a:lnTo>
                  <a:lnTo>
                    <a:pt x="325" y="555"/>
                  </a:lnTo>
                  <a:lnTo>
                    <a:pt x="309" y="495"/>
                  </a:lnTo>
                  <a:lnTo>
                    <a:pt x="279" y="431"/>
                  </a:lnTo>
                  <a:lnTo>
                    <a:pt x="246" y="375"/>
                  </a:lnTo>
                  <a:lnTo>
                    <a:pt x="207" y="326"/>
                  </a:lnTo>
                  <a:lnTo>
                    <a:pt x="169" y="231"/>
                  </a:lnTo>
                  <a:lnTo>
                    <a:pt x="116" y="143"/>
                  </a:lnTo>
                  <a:lnTo>
                    <a:pt x="70" y="77"/>
                  </a:lnTo>
                  <a:lnTo>
                    <a:pt x="36" y="3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8" name="Freeform 117"/>
            <p:cNvSpPr>
              <a:spLocks/>
            </p:cNvSpPr>
            <p:nvPr/>
          </p:nvSpPr>
          <p:spPr bwMode="auto">
            <a:xfrm>
              <a:off x="4999" y="2036"/>
              <a:ext cx="286" cy="558"/>
            </a:xfrm>
            <a:custGeom>
              <a:avLst/>
              <a:gdLst>
                <a:gd name="T0" fmla="*/ 0 w 573"/>
                <a:gd name="T1" fmla="*/ 2 h 1114"/>
                <a:gd name="T2" fmla="*/ 5 w 573"/>
                <a:gd name="T3" fmla="*/ 0 h 1114"/>
                <a:gd name="T4" fmla="*/ 16 w 573"/>
                <a:gd name="T5" fmla="*/ 0 h 1114"/>
                <a:gd name="T6" fmla="*/ 27 w 573"/>
                <a:gd name="T7" fmla="*/ 18 h 1114"/>
                <a:gd name="T8" fmla="*/ 43 w 573"/>
                <a:gd name="T9" fmla="*/ 37 h 1114"/>
                <a:gd name="T10" fmla="*/ 44 w 573"/>
                <a:gd name="T11" fmla="*/ 43 h 1114"/>
                <a:gd name="T12" fmla="*/ 63 w 573"/>
                <a:gd name="T13" fmla="*/ 64 h 1114"/>
                <a:gd name="T14" fmla="*/ 81 w 573"/>
                <a:gd name="T15" fmla="*/ 87 h 1114"/>
                <a:gd name="T16" fmla="*/ 92 w 573"/>
                <a:gd name="T17" fmla="*/ 104 h 1114"/>
                <a:gd name="T18" fmla="*/ 101 w 573"/>
                <a:gd name="T19" fmla="*/ 122 h 1114"/>
                <a:gd name="T20" fmla="*/ 108 w 573"/>
                <a:gd name="T21" fmla="*/ 139 h 1114"/>
                <a:gd name="T22" fmla="*/ 114 w 573"/>
                <a:gd name="T23" fmla="*/ 149 h 1114"/>
                <a:gd name="T24" fmla="*/ 121 w 573"/>
                <a:gd name="T25" fmla="*/ 159 h 1114"/>
                <a:gd name="T26" fmla="*/ 127 w 573"/>
                <a:gd name="T27" fmla="*/ 174 h 1114"/>
                <a:gd name="T28" fmla="*/ 133 w 573"/>
                <a:gd name="T29" fmla="*/ 198 h 1114"/>
                <a:gd name="T30" fmla="*/ 141 w 573"/>
                <a:gd name="T31" fmla="*/ 211 h 1114"/>
                <a:gd name="T32" fmla="*/ 143 w 573"/>
                <a:gd name="T33" fmla="*/ 220 h 1114"/>
                <a:gd name="T34" fmla="*/ 143 w 573"/>
                <a:gd name="T35" fmla="*/ 230 h 1114"/>
                <a:gd name="T36" fmla="*/ 139 w 573"/>
                <a:gd name="T37" fmla="*/ 242 h 1114"/>
                <a:gd name="T38" fmla="*/ 135 w 573"/>
                <a:gd name="T39" fmla="*/ 249 h 1114"/>
                <a:gd name="T40" fmla="*/ 135 w 573"/>
                <a:gd name="T41" fmla="*/ 262 h 1114"/>
                <a:gd name="T42" fmla="*/ 129 w 573"/>
                <a:gd name="T43" fmla="*/ 280 h 1114"/>
                <a:gd name="T44" fmla="*/ 132 w 573"/>
                <a:gd name="T45" fmla="*/ 264 h 1114"/>
                <a:gd name="T46" fmla="*/ 130 w 573"/>
                <a:gd name="T47" fmla="*/ 253 h 1114"/>
                <a:gd name="T48" fmla="*/ 124 w 573"/>
                <a:gd name="T49" fmla="*/ 242 h 1114"/>
                <a:gd name="T50" fmla="*/ 133 w 573"/>
                <a:gd name="T51" fmla="*/ 244 h 1114"/>
                <a:gd name="T52" fmla="*/ 130 w 573"/>
                <a:gd name="T53" fmla="*/ 238 h 1114"/>
                <a:gd name="T54" fmla="*/ 135 w 573"/>
                <a:gd name="T55" fmla="*/ 237 h 1114"/>
                <a:gd name="T56" fmla="*/ 133 w 573"/>
                <a:gd name="T57" fmla="*/ 232 h 1114"/>
                <a:gd name="T58" fmla="*/ 137 w 573"/>
                <a:gd name="T59" fmla="*/ 230 h 1114"/>
                <a:gd name="T60" fmla="*/ 134 w 573"/>
                <a:gd name="T61" fmla="*/ 228 h 1114"/>
                <a:gd name="T62" fmla="*/ 136 w 573"/>
                <a:gd name="T63" fmla="*/ 223 h 1114"/>
                <a:gd name="T64" fmla="*/ 134 w 573"/>
                <a:gd name="T65" fmla="*/ 216 h 1114"/>
                <a:gd name="T66" fmla="*/ 133 w 573"/>
                <a:gd name="T67" fmla="*/ 211 h 1114"/>
                <a:gd name="T68" fmla="*/ 130 w 573"/>
                <a:gd name="T69" fmla="*/ 200 h 1114"/>
                <a:gd name="T70" fmla="*/ 127 w 573"/>
                <a:gd name="T71" fmla="*/ 182 h 1114"/>
                <a:gd name="T72" fmla="*/ 124 w 573"/>
                <a:gd name="T73" fmla="*/ 172 h 1114"/>
                <a:gd name="T74" fmla="*/ 116 w 573"/>
                <a:gd name="T75" fmla="*/ 156 h 1114"/>
                <a:gd name="T76" fmla="*/ 110 w 573"/>
                <a:gd name="T77" fmla="*/ 146 h 1114"/>
                <a:gd name="T78" fmla="*/ 104 w 573"/>
                <a:gd name="T79" fmla="*/ 138 h 1114"/>
                <a:gd name="T80" fmla="*/ 98 w 573"/>
                <a:gd name="T81" fmla="*/ 123 h 1114"/>
                <a:gd name="T82" fmla="*/ 90 w 573"/>
                <a:gd name="T83" fmla="*/ 103 h 1114"/>
                <a:gd name="T84" fmla="*/ 78 w 573"/>
                <a:gd name="T85" fmla="*/ 87 h 1114"/>
                <a:gd name="T86" fmla="*/ 65 w 573"/>
                <a:gd name="T87" fmla="*/ 69 h 1114"/>
                <a:gd name="T88" fmla="*/ 42 w 573"/>
                <a:gd name="T89" fmla="*/ 43 h 1114"/>
                <a:gd name="T90" fmla="*/ 32 w 573"/>
                <a:gd name="T91" fmla="*/ 39 h 1114"/>
                <a:gd name="T92" fmla="*/ 39 w 573"/>
                <a:gd name="T93" fmla="*/ 36 h 1114"/>
                <a:gd name="T94" fmla="*/ 32 w 573"/>
                <a:gd name="T95" fmla="*/ 27 h 1114"/>
                <a:gd name="T96" fmla="*/ 24 w 573"/>
                <a:gd name="T97" fmla="*/ 19 h 1114"/>
                <a:gd name="T98" fmla="*/ 16 w 573"/>
                <a:gd name="T99" fmla="*/ 6 h 1114"/>
                <a:gd name="T100" fmla="*/ 14 w 573"/>
                <a:gd name="T101" fmla="*/ 4 h 1114"/>
                <a:gd name="T102" fmla="*/ 0 w 573"/>
                <a:gd name="T103" fmla="*/ 2 h 111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73" h="1114">
                  <a:moveTo>
                    <a:pt x="0" y="6"/>
                  </a:moveTo>
                  <a:lnTo>
                    <a:pt x="21" y="0"/>
                  </a:lnTo>
                  <a:lnTo>
                    <a:pt x="67" y="0"/>
                  </a:lnTo>
                  <a:lnTo>
                    <a:pt x="110" y="71"/>
                  </a:lnTo>
                  <a:lnTo>
                    <a:pt x="173" y="147"/>
                  </a:lnTo>
                  <a:lnTo>
                    <a:pt x="177" y="172"/>
                  </a:lnTo>
                  <a:lnTo>
                    <a:pt x="254" y="256"/>
                  </a:lnTo>
                  <a:lnTo>
                    <a:pt x="325" y="345"/>
                  </a:lnTo>
                  <a:lnTo>
                    <a:pt x="370" y="414"/>
                  </a:lnTo>
                  <a:lnTo>
                    <a:pt x="406" y="485"/>
                  </a:lnTo>
                  <a:lnTo>
                    <a:pt x="434" y="555"/>
                  </a:lnTo>
                  <a:lnTo>
                    <a:pt x="457" y="595"/>
                  </a:lnTo>
                  <a:lnTo>
                    <a:pt x="486" y="635"/>
                  </a:lnTo>
                  <a:lnTo>
                    <a:pt x="510" y="692"/>
                  </a:lnTo>
                  <a:lnTo>
                    <a:pt x="533" y="791"/>
                  </a:lnTo>
                  <a:lnTo>
                    <a:pt x="564" y="842"/>
                  </a:lnTo>
                  <a:lnTo>
                    <a:pt x="573" y="876"/>
                  </a:lnTo>
                  <a:lnTo>
                    <a:pt x="573" y="918"/>
                  </a:lnTo>
                  <a:lnTo>
                    <a:pt x="556" y="967"/>
                  </a:lnTo>
                  <a:lnTo>
                    <a:pt x="543" y="995"/>
                  </a:lnTo>
                  <a:lnTo>
                    <a:pt x="543" y="1047"/>
                  </a:lnTo>
                  <a:lnTo>
                    <a:pt x="519" y="1114"/>
                  </a:lnTo>
                  <a:lnTo>
                    <a:pt x="528" y="1055"/>
                  </a:lnTo>
                  <a:lnTo>
                    <a:pt x="520" y="1009"/>
                  </a:lnTo>
                  <a:lnTo>
                    <a:pt x="498" y="967"/>
                  </a:lnTo>
                  <a:lnTo>
                    <a:pt x="532" y="974"/>
                  </a:lnTo>
                  <a:lnTo>
                    <a:pt x="520" y="950"/>
                  </a:lnTo>
                  <a:lnTo>
                    <a:pt x="543" y="946"/>
                  </a:lnTo>
                  <a:lnTo>
                    <a:pt x="533" y="927"/>
                  </a:lnTo>
                  <a:lnTo>
                    <a:pt x="549" y="918"/>
                  </a:lnTo>
                  <a:lnTo>
                    <a:pt x="539" y="908"/>
                  </a:lnTo>
                  <a:lnTo>
                    <a:pt x="545" y="889"/>
                  </a:lnTo>
                  <a:lnTo>
                    <a:pt x="539" y="862"/>
                  </a:lnTo>
                  <a:lnTo>
                    <a:pt x="532" y="842"/>
                  </a:lnTo>
                  <a:lnTo>
                    <a:pt x="520" y="796"/>
                  </a:lnTo>
                  <a:lnTo>
                    <a:pt x="510" y="727"/>
                  </a:lnTo>
                  <a:lnTo>
                    <a:pt x="499" y="685"/>
                  </a:lnTo>
                  <a:lnTo>
                    <a:pt x="465" y="620"/>
                  </a:lnTo>
                  <a:lnTo>
                    <a:pt x="440" y="583"/>
                  </a:lnTo>
                  <a:lnTo>
                    <a:pt x="419" y="552"/>
                  </a:lnTo>
                  <a:lnTo>
                    <a:pt x="394" y="489"/>
                  </a:lnTo>
                  <a:lnTo>
                    <a:pt x="360" y="410"/>
                  </a:lnTo>
                  <a:lnTo>
                    <a:pt x="314" y="345"/>
                  </a:lnTo>
                  <a:lnTo>
                    <a:pt x="260" y="275"/>
                  </a:lnTo>
                  <a:lnTo>
                    <a:pt x="170" y="172"/>
                  </a:lnTo>
                  <a:lnTo>
                    <a:pt x="128" y="155"/>
                  </a:lnTo>
                  <a:lnTo>
                    <a:pt x="159" y="143"/>
                  </a:lnTo>
                  <a:lnTo>
                    <a:pt x="128" y="106"/>
                  </a:lnTo>
                  <a:lnTo>
                    <a:pt x="97" y="75"/>
                  </a:lnTo>
                  <a:lnTo>
                    <a:pt x="67" y="21"/>
                  </a:lnTo>
                  <a:lnTo>
                    <a:pt x="57" y="13"/>
                  </a:lnTo>
                  <a:lnTo>
                    <a:pt x="0" y="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9" name="Freeform 118"/>
            <p:cNvSpPr>
              <a:spLocks/>
            </p:cNvSpPr>
            <p:nvPr/>
          </p:nvSpPr>
          <p:spPr bwMode="auto">
            <a:xfrm>
              <a:off x="4742" y="1987"/>
              <a:ext cx="182" cy="196"/>
            </a:xfrm>
            <a:custGeom>
              <a:avLst/>
              <a:gdLst>
                <a:gd name="T0" fmla="*/ 11 w 362"/>
                <a:gd name="T1" fmla="*/ 44 h 392"/>
                <a:gd name="T2" fmla="*/ 15 w 362"/>
                <a:gd name="T3" fmla="*/ 39 h 392"/>
                <a:gd name="T4" fmla="*/ 15 w 362"/>
                <a:gd name="T5" fmla="*/ 36 h 392"/>
                <a:gd name="T6" fmla="*/ 16 w 362"/>
                <a:gd name="T7" fmla="*/ 33 h 392"/>
                <a:gd name="T8" fmla="*/ 7 w 362"/>
                <a:gd name="T9" fmla="*/ 20 h 392"/>
                <a:gd name="T10" fmla="*/ 5 w 362"/>
                <a:gd name="T11" fmla="*/ 12 h 392"/>
                <a:gd name="T12" fmla="*/ 4 w 362"/>
                <a:gd name="T13" fmla="*/ 1 h 392"/>
                <a:gd name="T14" fmla="*/ 7 w 362"/>
                <a:gd name="T15" fmla="*/ 0 h 392"/>
                <a:gd name="T16" fmla="*/ 8 w 362"/>
                <a:gd name="T17" fmla="*/ 4 h 392"/>
                <a:gd name="T18" fmla="*/ 7 w 362"/>
                <a:gd name="T19" fmla="*/ 6 h 392"/>
                <a:gd name="T20" fmla="*/ 8 w 362"/>
                <a:gd name="T21" fmla="*/ 13 h 392"/>
                <a:gd name="T22" fmla="*/ 11 w 362"/>
                <a:gd name="T23" fmla="*/ 24 h 392"/>
                <a:gd name="T24" fmla="*/ 20 w 362"/>
                <a:gd name="T25" fmla="*/ 29 h 392"/>
                <a:gd name="T26" fmla="*/ 19 w 362"/>
                <a:gd name="T27" fmla="*/ 33 h 392"/>
                <a:gd name="T28" fmla="*/ 22 w 362"/>
                <a:gd name="T29" fmla="*/ 32 h 392"/>
                <a:gd name="T30" fmla="*/ 22 w 362"/>
                <a:gd name="T31" fmla="*/ 37 h 392"/>
                <a:gd name="T32" fmla="*/ 34 w 362"/>
                <a:gd name="T33" fmla="*/ 39 h 392"/>
                <a:gd name="T34" fmla="*/ 42 w 362"/>
                <a:gd name="T35" fmla="*/ 33 h 392"/>
                <a:gd name="T36" fmla="*/ 56 w 362"/>
                <a:gd name="T37" fmla="*/ 30 h 392"/>
                <a:gd name="T38" fmla="*/ 69 w 362"/>
                <a:gd name="T39" fmla="*/ 31 h 392"/>
                <a:gd name="T40" fmla="*/ 75 w 362"/>
                <a:gd name="T41" fmla="*/ 29 h 392"/>
                <a:gd name="T42" fmla="*/ 74 w 362"/>
                <a:gd name="T43" fmla="*/ 25 h 392"/>
                <a:gd name="T44" fmla="*/ 88 w 362"/>
                <a:gd name="T45" fmla="*/ 15 h 392"/>
                <a:gd name="T46" fmla="*/ 92 w 362"/>
                <a:gd name="T47" fmla="*/ 17 h 392"/>
                <a:gd name="T48" fmla="*/ 91 w 362"/>
                <a:gd name="T49" fmla="*/ 19 h 392"/>
                <a:gd name="T50" fmla="*/ 79 w 362"/>
                <a:gd name="T51" fmla="*/ 35 h 392"/>
                <a:gd name="T52" fmla="*/ 67 w 362"/>
                <a:gd name="T53" fmla="*/ 40 h 392"/>
                <a:gd name="T54" fmla="*/ 61 w 362"/>
                <a:gd name="T55" fmla="*/ 46 h 392"/>
                <a:gd name="T56" fmla="*/ 50 w 362"/>
                <a:gd name="T57" fmla="*/ 50 h 392"/>
                <a:gd name="T58" fmla="*/ 51 w 362"/>
                <a:gd name="T59" fmla="*/ 57 h 392"/>
                <a:gd name="T60" fmla="*/ 44 w 362"/>
                <a:gd name="T61" fmla="*/ 68 h 392"/>
                <a:gd name="T62" fmla="*/ 38 w 362"/>
                <a:gd name="T63" fmla="*/ 81 h 392"/>
                <a:gd name="T64" fmla="*/ 36 w 362"/>
                <a:gd name="T65" fmla="*/ 86 h 392"/>
                <a:gd name="T66" fmla="*/ 32 w 362"/>
                <a:gd name="T67" fmla="*/ 88 h 392"/>
                <a:gd name="T68" fmla="*/ 27 w 362"/>
                <a:gd name="T69" fmla="*/ 83 h 392"/>
                <a:gd name="T70" fmla="*/ 26 w 362"/>
                <a:gd name="T71" fmla="*/ 82 h 392"/>
                <a:gd name="T72" fmla="*/ 15 w 362"/>
                <a:gd name="T73" fmla="*/ 98 h 392"/>
                <a:gd name="T74" fmla="*/ 14 w 362"/>
                <a:gd name="T75" fmla="*/ 93 h 392"/>
                <a:gd name="T76" fmla="*/ 17 w 362"/>
                <a:gd name="T77" fmla="*/ 92 h 392"/>
                <a:gd name="T78" fmla="*/ 15 w 362"/>
                <a:gd name="T79" fmla="*/ 88 h 392"/>
                <a:gd name="T80" fmla="*/ 20 w 362"/>
                <a:gd name="T81" fmla="*/ 87 h 392"/>
                <a:gd name="T82" fmla="*/ 16 w 362"/>
                <a:gd name="T83" fmla="*/ 82 h 392"/>
                <a:gd name="T84" fmla="*/ 22 w 362"/>
                <a:gd name="T85" fmla="*/ 82 h 392"/>
                <a:gd name="T86" fmla="*/ 18 w 362"/>
                <a:gd name="T87" fmla="*/ 76 h 392"/>
                <a:gd name="T88" fmla="*/ 10 w 362"/>
                <a:gd name="T89" fmla="*/ 71 h 392"/>
                <a:gd name="T90" fmla="*/ 3 w 362"/>
                <a:gd name="T91" fmla="*/ 71 h 392"/>
                <a:gd name="T92" fmla="*/ 0 w 362"/>
                <a:gd name="T93" fmla="*/ 67 h 392"/>
                <a:gd name="T94" fmla="*/ 11 w 362"/>
                <a:gd name="T95" fmla="*/ 66 h 392"/>
                <a:gd name="T96" fmla="*/ 27 w 362"/>
                <a:gd name="T97" fmla="*/ 74 h 392"/>
                <a:gd name="T98" fmla="*/ 33 w 362"/>
                <a:gd name="T99" fmla="*/ 80 h 392"/>
                <a:gd name="T100" fmla="*/ 48 w 362"/>
                <a:gd name="T101" fmla="*/ 57 h 392"/>
                <a:gd name="T102" fmla="*/ 44 w 362"/>
                <a:gd name="T103" fmla="*/ 48 h 392"/>
                <a:gd name="T104" fmla="*/ 34 w 362"/>
                <a:gd name="T105" fmla="*/ 41 h 392"/>
                <a:gd name="T106" fmla="*/ 23 w 362"/>
                <a:gd name="T107" fmla="*/ 39 h 392"/>
                <a:gd name="T108" fmla="*/ 18 w 362"/>
                <a:gd name="T109" fmla="*/ 39 h 392"/>
                <a:gd name="T110" fmla="*/ 11 w 362"/>
                <a:gd name="T111" fmla="*/ 44 h 39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62" h="392">
                  <a:moveTo>
                    <a:pt x="42" y="174"/>
                  </a:moveTo>
                  <a:lnTo>
                    <a:pt x="57" y="155"/>
                  </a:lnTo>
                  <a:lnTo>
                    <a:pt x="57" y="142"/>
                  </a:lnTo>
                  <a:lnTo>
                    <a:pt x="63" y="132"/>
                  </a:lnTo>
                  <a:lnTo>
                    <a:pt x="26" y="79"/>
                  </a:lnTo>
                  <a:lnTo>
                    <a:pt x="17" y="48"/>
                  </a:lnTo>
                  <a:lnTo>
                    <a:pt x="15" y="4"/>
                  </a:lnTo>
                  <a:lnTo>
                    <a:pt x="25" y="0"/>
                  </a:lnTo>
                  <a:lnTo>
                    <a:pt x="30" y="13"/>
                  </a:lnTo>
                  <a:lnTo>
                    <a:pt x="26" y="21"/>
                  </a:lnTo>
                  <a:lnTo>
                    <a:pt x="30" y="51"/>
                  </a:lnTo>
                  <a:lnTo>
                    <a:pt x="44" y="95"/>
                  </a:lnTo>
                  <a:lnTo>
                    <a:pt x="77" y="113"/>
                  </a:lnTo>
                  <a:lnTo>
                    <a:pt x="76" y="130"/>
                  </a:lnTo>
                  <a:lnTo>
                    <a:pt x="88" y="125"/>
                  </a:lnTo>
                  <a:lnTo>
                    <a:pt x="88" y="145"/>
                  </a:lnTo>
                  <a:lnTo>
                    <a:pt x="136" y="153"/>
                  </a:lnTo>
                  <a:lnTo>
                    <a:pt x="166" y="132"/>
                  </a:lnTo>
                  <a:lnTo>
                    <a:pt x="220" y="120"/>
                  </a:lnTo>
                  <a:lnTo>
                    <a:pt x="274" y="123"/>
                  </a:lnTo>
                  <a:lnTo>
                    <a:pt x="298" y="113"/>
                  </a:lnTo>
                  <a:lnTo>
                    <a:pt x="294" y="100"/>
                  </a:lnTo>
                  <a:lnTo>
                    <a:pt x="349" y="58"/>
                  </a:lnTo>
                  <a:lnTo>
                    <a:pt x="362" y="66"/>
                  </a:lnTo>
                  <a:lnTo>
                    <a:pt x="361" y="76"/>
                  </a:lnTo>
                  <a:lnTo>
                    <a:pt x="312" y="140"/>
                  </a:lnTo>
                  <a:lnTo>
                    <a:pt x="266" y="158"/>
                  </a:lnTo>
                  <a:lnTo>
                    <a:pt x="240" y="182"/>
                  </a:lnTo>
                  <a:lnTo>
                    <a:pt x="197" y="198"/>
                  </a:lnTo>
                  <a:lnTo>
                    <a:pt x="203" y="226"/>
                  </a:lnTo>
                  <a:lnTo>
                    <a:pt x="176" y="271"/>
                  </a:lnTo>
                  <a:lnTo>
                    <a:pt x="151" y="324"/>
                  </a:lnTo>
                  <a:lnTo>
                    <a:pt x="141" y="344"/>
                  </a:lnTo>
                  <a:lnTo>
                    <a:pt x="128" y="350"/>
                  </a:lnTo>
                  <a:lnTo>
                    <a:pt x="107" y="332"/>
                  </a:lnTo>
                  <a:lnTo>
                    <a:pt x="102" y="328"/>
                  </a:lnTo>
                  <a:lnTo>
                    <a:pt x="60" y="392"/>
                  </a:lnTo>
                  <a:lnTo>
                    <a:pt x="56" y="369"/>
                  </a:lnTo>
                  <a:lnTo>
                    <a:pt x="67" y="366"/>
                  </a:lnTo>
                  <a:lnTo>
                    <a:pt x="57" y="351"/>
                  </a:lnTo>
                  <a:lnTo>
                    <a:pt x="78" y="346"/>
                  </a:lnTo>
                  <a:lnTo>
                    <a:pt x="63" y="328"/>
                  </a:lnTo>
                  <a:lnTo>
                    <a:pt x="86" y="328"/>
                  </a:lnTo>
                  <a:lnTo>
                    <a:pt x="72" y="301"/>
                  </a:lnTo>
                  <a:lnTo>
                    <a:pt x="38" y="282"/>
                  </a:lnTo>
                  <a:lnTo>
                    <a:pt x="10" y="282"/>
                  </a:lnTo>
                  <a:lnTo>
                    <a:pt x="0" y="265"/>
                  </a:lnTo>
                  <a:lnTo>
                    <a:pt x="42" y="263"/>
                  </a:lnTo>
                  <a:lnTo>
                    <a:pt x="105" y="295"/>
                  </a:lnTo>
                  <a:lnTo>
                    <a:pt x="131" y="319"/>
                  </a:lnTo>
                  <a:lnTo>
                    <a:pt x="189" y="226"/>
                  </a:lnTo>
                  <a:lnTo>
                    <a:pt x="176" y="192"/>
                  </a:lnTo>
                  <a:lnTo>
                    <a:pt x="134" y="162"/>
                  </a:lnTo>
                  <a:lnTo>
                    <a:pt x="90" y="153"/>
                  </a:lnTo>
                  <a:lnTo>
                    <a:pt x="71" y="155"/>
                  </a:lnTo>
                  <a:lnTo>
                    <a:pt x="42" y="17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0" name="Freeform 119"/>
            <p:cNvSpPr>
              <a:spLocks/>
            </p:cNvSpPr>
            <p:nvPr/>
          </p:nvSpPr>
          <p:spPr bwMode="auto">
            <a:xfrm>
              <a:off x="4761" y="2000"/>
              <a:ext cx="159" cy="50"/>
            </a:xfrm>
            <a:custGeom>
              <a:avLst/>
              <a:gdLst>
                <a:gd name="T0" fmla="*/ 0 w 318"/>
                <a:gd name="T1" fmla="*/ 0 h 99"/>
                <a:gd name="T2" fmla="*/ 4 w 318"/>
                <a:gd name="T3" fmla="*/ 7 h 99"/>
                <a:gd name="T4" fmla="*/ 9 w 318"/>
                <a:gd name="T5" fmla="*/ 14 h 99"/>
                <a:gd name="T6" fmla="*/ 16 w 318"/>
                <a:gd name="T7" fmla="*/ 20 h 99"/>
                <a:gd name="T8" fmla="*/ 23 w 318"/>
                <a:gd name="T9" fmla="*/ 22 h 99"/>
                <a:gd name="T10" fmla="*/ 25 w 318"/>
                <a:gd name="T11" fmla="*/ 23 h 99"/>
                <a:gd name="T12" fmla="*/ 35 w 318"/>
                <a:gd name="T13" fmla="*/ 18 h 99"/>
                <a:gd name="T14" fmla="*/ 49 w 318"/>
                <a:gd name="T15" fmla="*/ 17 h 99"/>
                <a:gd name="T16" fmla="*/ 60 w 318"/>
                <a:gd name="T17" fmla="*/ 13 h 99"/>
                <a:gd name="T18" fmla="*/ 67 w 318"/>
                <a:gd name="T19" fmla="*/ 8 h 99"/>
                <a:gd name="T20" fmla="*/ 64 w 318"/>
                <a:gd name="T21" fmla="*/ 14 h 99"/>
                <a:gd name="T22" fmla="*/ 75 w 318"/>
                <a:gd name="T23" fmla="*/ 7 h 99"/>
                <a:gd name="T24" fmla="*/ 80 w 318"/>
                <a:gd name="T25" fmla="*/ 9 h 99"/>
                <a:gd name="T26" fmla="*/ 75 w 318"/>
                <a:gd name="T27" fmla="*/ 9 h 99"/>
                <a:gd name="T28" fmla="*/ 60 w 318"/>
                <a:gd name="T29" fmla="*/ 20 h 99"/>
                <a:gd name="T30" fmla="*/ 50 w 318"/>
                <a:gd name="T31" fmla="*/ 19 h 99"/>
                <a:gd name="T32" fmla="*/ 41 w 318"/>
                <a:gd name="T33" fmla="*/ 20 h 99"/>
                <a:gd name="T34" fmla="*/ 28 w 318"/>
                <a:gd name="T35" fmla="*/ 23 h 99"/>
                <a:gd name="T36" fmla="*/ 23 w 318"/>
                <a:gd name="T37" fmla="*/ 25 h 99"/>
                <a:gd name="T38" fmla="*/ 14 w 318"/>
                <a:gd name="T39" fmla="*/ 19 h 99"/>
                <a:gd name="T40" fmla="*/ 9 w 318"/>
                <a:gd name="T41" fmla="*/ 16 h 99"/>
                <a:gd name="T42" fmla="*/ 5 w 318"/>
                <a:gd name="T43" fmla="*/ 14 h 99"/>
                <a:gd name="T44" fmla="*/ 4 w 318"/>
                <a:gd name="T45" fmla="*/ 9 h 99"/>
                <a:gd name="T46" fmla="*/ 0 w 318"/>
                <a:gd name="T47" fmla="*/ 0 h 9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8" h="99">
                  <a:moveTo>
                    <a:pt x="0" y="0"/>
                  </a:moveTo>
                  <a:lnTo>
                    <a:pt x="13" y="25"/>
                  </a:lnTo>
                  <a:lnTo>
                    <a:pt x="34" y="53"/>
                  </a:lnTo>
                  <a:lnTo>
                    <a:pt x="64" y="77"/>
                  </a:lnTo>
                  <a:lnTo>
                    <a:pt x="89" y="87"/>
                  </a:lnTo>
                  <a:lnTo>
                    <a:pt x="100" y="91"/>
                  </a:lnTo>
                  <a:lnTo>
                    <a:pt x="139" y="69"/>
                  </a:lnTo>
                  <a:lnTo>
                    <a:pt x="194" y="66"/>
                  </a:lnTo>
                  <a:lnTo>
                    <a:pt x="237" y="50"/>
                  </a:lnTo>
                  <a:lnTo>
                    <a:pt x="268" y="31"/>
                  </a:lnTo>
                  <a:lnTo>
                    <a:pt x="253" y="54"/>
                  </a:lnTo>
                  <a:lnTo>
                    <a:pt x="300" y="28"/>
                  </a:lnTo>
                  <a:lnTo>
                    <a:pt x="318" y="36"/>
                  </a:lnTo>
                  <a:lnTo>
                    <a:pt x="300" y="35"/>
                  </a:lnTo>
                  <a:lnTo>
                    <a:pt x="237" y="77"/>
                  </a:lnTo>
                  <a:lnTo>
                    <a:pt x="198" y="74"/>
                  </a:lnTo>
                  <a:lnTo>
                    <a:pt x="163" y="77"/>
                  </a:lnTo>
                  <a:lnTo>
                    <a:pt x="109" y="91"/>
                  </a:lnTo>
                  <a:lnTo>
                    <a:pt x="90" y="99"/>
                  </a:lnTo>
                  <a:lnTo>
                    <a:pt x="54" y="74"/>
                  </a:lnTo>
                  <a:lnTo>
                    <a:pt x="34" y="62"/>
                  </a:lnTo>
                  <a:lnTo>
                    <a:pt x="18" y="53"/>
                  </a:lnTo>
                  <a:lnTo>
                    <a:pt x="13" y="36"/>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1" name="Freeform 120"/>
            <p:cNvSpPr>
              <a:spLocks/>
            </p:cNvSpPr>
            <p:nvPr/>
          </p:nvSpPr>
          <p:spPr bwMode="auto">
            <a:xfrm>
              <a:off x="4869" y="1948"/>
              <a:ext cx="102" cy="123"/>
            </a:xfrm>
            <a:custGeom>
              <a:avLst/>
              <a:gdLst>
                <a:gd name="T0" fmla="*/ 0 w 205"/>
                <a:gd name="T1" fmla="*/ 61 h 248"/>
                <a:gd name="T2" fmla="*/ 18 w 205"/>
                <a:gd name="T3" fmla="*/ 58 h 248"/>
                <a:gd name="T4" fmla="*/ 23 w 205"/>
                <a:gd name="T5" fmla="*/ 52 h 248"/>
                <a:gd name="T6" fmla="*/ 32 w 205"/>
                <a:gd name="T7" fmla="*/ 39 h 248"/>
                <a:gd name="T8" fmla="*/ 33 w 205"/>
                <a:gd name="T9" fmla="*/ 37 h 248"/>
                <a:gd name="T10" fmla="*/ 36 w 205"/>
                <a:gd name="T11" fmla="*/ 45 h 248"/>
                <a:gd name="T12" fmla="*/ 43 w 205"/>
                <a:gd name="T13" fmla="*/ 53 h 248"/>
                <a:gd name="T14" fmla="*/ 51 w 205"/>
                <a:gd name="T15" fmla="*/ 61 h 248"/>
                <a:gd name="T16" fmla="*/ 51 w 205"/>
                <a:gd name="T17" fmla="*/ 59 h 248"/>
                <a:gd name="T18" fmla="*/ 45 w 205"/>
                <a:gd name="T19" fmla="*/ 51 h 248"/>
                <a:gd name="T20" fmla="*/ 40 w 205"/>
                <a:gd name="T21" fmla="*/ 45 h 248"/>
                <a:gd name="T22" fmla="*/ 30 w 205"/>
                <a:gd name="T23" fmla="*/ 26 h 248"/>
                <a:gd name="T24" fmla="*/ 19 w 205"/>
                <a:gd name="T25" fmla="*/ 18 h 248"/>
                <a:gd name="T26" fmla="*/ 4 w 205"/>
                <a:gd name="T27" fmla="*/ 7 h 248"/>
                <a:gd name="T28" fmla="*/ 2 w 205"/>
                <a:gd name="T29" fmla="*/ 4 h 248"/>
                <a:gd name="T30" fmla="*/ 3 w 205"/>
                <a:gd name="T31" fmla="*/ 1 h 248"/>
                <a:gd name="T32" fmla="*/ 5 w 205"/>
                <a:gd name="T33" fmla="*/ 0 h 248"/>
                <a:gd name="T34" fmla="*/ 2 w 205"/>
                <a:gd name="T35" fmla="*/ 0 h 248"/>
                <a:gd name="T36" fmla="*/ 0 w 205"/>
                <a:gd name="T37" fmla="*/ 3 h 248"/>
                <a:gd name="T38" fmla="*/ 3 w 205"/>
                <a:gd name="T39" fmla="*/ 9 h 248"/>
                <a:gd name="T40" fmla="*/ 14 w 205"/>
                <a:gd name="T41" fmla="*/ 18 h 248"/>
                <a:gd name="T42" fmla="*/ 28 w 205"/>
                <a:gd name="T43" fmla="*/ 29 h 248"/>
                <a:gd name="T44" fmla="*/ 27 w 205"/>
                <a:gd name="T45" fmla="*/ 34 h 248"/>
                <a:gd name="T46" fmla="*/ 24 w 205"/>
                <a:gd name="T47" fmla="*/ 38 h 248"/>
                <a:gd name="T48" fmla="*/ 15 w 205"/>
                <a:gd name="T49" fmla="*/ 49 h 248"/>
                <a:gd name="T50" fmla="*/ 2 w 205"/>
                <a:gd name="T51" fmla="*/ 58 h 248"/>
                <a:gd name="T52" fmla="*/ 0 w 205"/>
                <a:gd name="T53" fmla="*/ 61 h 2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5" h="248">
                  <a:moveTo>
                    <a:pt x="0" y="248"/>
                  </a:moveTo>
                  <a:lnTo>
                    <a:pt x="74" y="234"/>
                  </a:lnTo>
                  <a:lnTo>
                    <a:pt x="93" y="211"/>
                  </a:lnTo>
                  <a:lnTo>
                    <a:pt x="128" y="159"/>
                  </a:lnTo>
                  <a:lnTo>
                    <a:pt x="133" y="152"/>
                  </a:lnTo>
                  <a:lnTo>
                    <a:pt x="145" y="184"/>
                  </a:lnTo>
                  <a:lnTo>
                    <a:pt x="175" y="215"/>
                  </a:lnTo>
                  <a:lnTo>
                    <a:pt x="205" y="245"/>
                  </a:lnTo>
                  <a:lnTo>
                    <a:pt x="205" y="240"/>
                  </a:lnTo>
                  <a:lnTo>
                    <a:pt x="181" y="205"/>
                  </a:lnTo>
                  <a:lnTo>
                    <a:pt x="160" y="182"/>
                  </a:lnTo>
                  <a:lnTo>
                    <a:pt x="120" y="105"/>
                  </a:lnTo>
                  <a:lnTo>
                    <a:pt x="76" y="75"/>
                  </a:lnTo>
                  <a:lnTo>
                    <a:pt x="16" y="28"/>
                  </a:lnTo>
                  <a:lnTo>
                    <a:pt x="11" y="17"/>
                  </a:lnTo>
                  <a:lnTo>
                    <a:pt x="13" y="5"/>
                  </a:lnTo>
                  <a:lnTo>
                    <a:pt x="21" y="0"/>
                  </a:lnTo>
                  <a:lnTo>
                    <a:pt x="8" y="0"/>
                  </a:lnTo>
                  <a:lnTo>
                    <a:pt x="3" y="12"/>
                  </a:lnTo>
                  <a:lnTo>
                    <a:pt x="13" y="37"/>
                  </a:lnTo>
                  <a:lnTo>
                    <a:pt x="58" y="74"/>
                  </a:lnTo>
                  <a:lnTo>
                    <a:pt x="114" y="116"/>
                  </a:lnTo>
                  <a:lnTo>
                    <a:pt x="108" y="137"/>
                  </a:lnTo>
                  <a:lnTo>
                    <a:pt x="99" y="153"/>
                  </a:lnTo>
                  <a:lnTo>
                    <a:pt x="61" y="199"/>
                  </a:lnTo>
                  <a:lnTo>
                    <a:pt x="8" y="234"/>
                  </a:lnTo>
                  <a:lnTo>
                    <a:pt x="0" y="24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2" name="Freeform 121"/>
            <p:cNvSpPr>
              <a:spLocks/>
            </p:cNvSpPr>
            <p:nvPr/>
          </p:nvSpPr>
          <p:spPr bwMode="auto">
            <a:xfrm>
              <a:off x="4883" y="1907"/>
              <a:ext cx="69" cy="77"/>
            </a:xfrm>
            <a:custGeom>
              <a:avLst/>
              <a:gdLst>
                <a:gd name="T0" fmla="*/ 0 w 138"/>
                <a:gd name="T1" fmla="*/ 21 h 155"/>
                <a:gd name="T2" fmla="*/ 14 w 138"/>
                <a:gd name="T3" fmla="*/ 29 h 155"/>
                <a:gd name="T4" fmla="*/ 22 w 138"/>
                <a:gd name="T5" fmla="*/ 35 h 155"/>
                <a:gd name="T6" fmla="*/ 30 w 138"/>
                <a:gd name="T7" fmla="*/ 35 h 155"/>
                <a:gd name="T8" fmla="*/ 26 w 138"/>
                <a:gd name="T9" fmla="*/ 28 h 155"/>
                <a:gd name="T10" fmla="*/ 19 w 138"/>
                <a:gd name="T11" fmla="*/ 19 h 155"/>
                <a:gd name="T12" fmla="*/ 7 w 138"/>
                <a:gd name="T13" fmla="*/ 7 h 155"/>
                <a:gd name="T14" fmla="*/ 6 w 138"/>
                <a:gd name="T15" fmla="*/ 2 h 155"/>
                <a:gd name="T16" fmla="*/ 9 w 138"/>
                <a:gd name="T17" fmla="*/ 0 h 155"/>
                <a:gd name="T18" fmla="*/ 14 w 138"/>
                <a:gd name="T19" fmla="*/ 2 h 155"/>
                <a:gd name="T20" fmla="*/ 9 w 138"/>
                <a:gd name="T21" fmla="*/ 2 h 155"/>
                <a:gd name="T22" fmla="*/ 8 w 138"/>
                <a:gd name="T23" fmla="*/ 3 h 155"/>
                <a:gd name="T24" fmla="*/ 9 w 138"/>
                <a:gd name="T25" fmla="*/ 6 h 155"/>
                <a:gd name="T26" fmla="*/ 19 w 138"/>
                <a:gd name="T27" fmla="*/ 16 h 155"/>
                <a:gd name="T28" fmla="*/ 29 w 138"/>
                <a:gd name="T29" fmla="*/ 28 h 155"/>
                <a:gd name="T30" fmla="*/ 35 w 138"/>
                <a:gd name="T31" fmla="*/ 38 h 155"/>
                <a:gd name="T32" fmla="*/ 22 w 138"/>
                <a:gd name="T33" fmla="*/ 36 h 155"/>
                <a:gd name="T34" fmla="*/ 12 w 138"/>
                <a:gd name="T35" fmla="*/ 29 h 155"/>
                <a:gd name="T36" fmla="*/ 0 w 138"/>
                <a:gd name="T37" fmla="*/ 21 h 1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8" h="155">
                  <a:moveTo>
                    <a:pt x="0" y="86"/>
                  </a:moveTo>
                  <a:lnTo>
                    <a:pt x="54" y="118"/>
                  </a:lnTo>
                  <a:lnTo>
                    <a:pt x="86" y="140"/>
                  </a:lnTo>
                  <a:lnTo>
                    <a:pt x="119" y="140"/>
                  </a:lnTo>
                  <a:lnTo>
                    <a:pt x="103" y="114"/>
                  </a:lnTo>
                  <a:lnTo>
                    <a:pt x="76" y="76"/>
                  </a:lnTo>
                  <a:lnTo>
                    <a:pt x="26" y="29"/>
                  </a:lnTo>
                  <a:lnTo>
                    <a:pt x="22" y="9"/>
                  </a:lnTo>
                  <a:lnTo>
                    <a:pt x="33" y="0"/>
                  </a:lnTo>
                  <a:lnTo>
                    <a:pt x="54" y="9"/>
                  </a:lnTo>
                  <a:lnTo>
                    <a:pt x="35" y="8"/>
                  </a:lnTo>
                  <a:lnTo>
                    <a:pt x="30" y="15"/>
                  </a:lnTo>
                  <a:lnTo>
                    <a:pt x="35" y="27"/>
                  </a:lnTo>
                  <a:lnTo>
                    <a:pt x="76" y="65"/>
                  </a:lnTo>
                  <a:lnTo>
                    <a:pt x="114" y="114"/>
                  </a:lnTo>
                  <a:lnTo>
                    <a:pt x="138" y="155"/>
                  </a:lnTo>
                  <a:lnTo>
                    <a:pt x="86" y="146"/>
                  </a:lnTo>
                  <a:lnTo>
                    <a:pt x="46" y="119"/>
                  </a:lnTo>
                  <a:lnTo>
                    <a:pt x="0" y="8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3" name="Freeform 122"/>
            <p:cNvSpPr>
              <a:spLocks/>
            </p:cNvSpPr>
            <p:nvPr/>
          </p:nvSpPr>
          <p:spPr bwMode="auto">
            <a:xfrm>
              <a:off x="4916" y="1891"/>
              <a:ext cx="50" cy="80"/>
            </a:xfrm>
            <a:custGeom>
              <a:avLst/>
              <a:gdLst>
                <a:gd name="T0" fmla="*/ 0 w 100"/>
                <a:gd name="T1" fmla="*/ 12 h 161"/>
                <a:gd name="T2" fmla="*/ 10 w 100"/>
                <a:gd name="T3" fmla="*/ 20 h 161"/>
                <a:gd name="T4" fmla="*/ 20 w 100"/>
                <a:gd name="T5" fmla="*/ 33 h 161"/>
                <a:gd name="T6" fmla="*/ 24 w 100"/>
                <a:gd name="T7" fmla="*/ 36 h 161"/>
                <a:gd name="T8" fmla="*/ 20 w 100"/>
                <a:gd name="T9" fmla="*/ 17 h 161"/>
                <a:gd name="T10" fmla="*/ 14 w 100"/>
                <a:gd name="T11" fmla="*/ 4 h 161"/>
                <a:gd name="T12" fmla="*/ 14 w 100"/>
                <a:gd name="T13" fmla="*/ 0 h 161"/>
                <a:gd name="T14" fmla="*/ 17 w 100"/>
                <a:gd name="T15" fmla="*/ 0 h 161"/>
                <a:gd name="T16" fmla="*/ 16 w 100"/>
                <a:gd name="T17" fmla="*/ 1 h 161"/>
                <a:gd name="T18" fmla="*/ 16 w 100"/>
                <a:gd name="T19" fmla="*/ 5 h 161"/>
                <a:gd name="T20" fmla="*/ 21 w 100"/>
                <a:gd name="T21" fmla="*/ 17 h 161"/>
                <a:gd name="T22" fmla="*/ 25 w 100"/>
                <a:gd name="T23" fmla="*/ 31 h 161"/>
                <a:gd name="T24" fmla="*/ 25 w 100"/>
                <a:gd name="T25" fmla="*/ 40 h 161"/>
                <a:gd name="T26" fmla="*/ 19 w 100"/>
                <a:gd name="T27" fmla="*/ 34 h 161"/>
                <a:gd name="T28" fmla="*/ 9 w 100"/>
                <a:gd name="T29" fmla="*/ 21 h 161"/>
                <a:gd name="T30" fmla="*/ 0 w 100"/>
                <a:gd name="T31" fmla="*/ 12 h 1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0" h="161">
                  <a:moveTo>
                    <a:pt x="0" y="50"/>
                  </a:moveTo>
                  <a:lnTo>
                    <a:pt x="40" y="82"/>
                  </a:lnTo>
                  <a:lnTo>
                    <a:pt x="80" y="133"/>
                  </a:lnTo>
                  <a:lnTo>
                    <a:pt x="96" y="146"/>
                  </a:lnTo>
                  <a:lnTo>
                    <a:pt x="78" y="71"/>
                  </a:lnTo>
                  <a:lnTo>
                    <a:pt x="54" y="16"/>
                  </a:lnTo>
                  <a:lnTo>
                    <a:pt x="56" y="3"/>
                  </a:lnTo>
                  <a:lnTo>
                    <a:pt x="65" y="0"/>
                  </a:lnTo>
                  <a:lnTo>
                    <a:pt x="61" y="5"/>
                  </a:lnTo>
                  <a:lnTo>
                    <a:pt x="62" y="20"/>
                  </a:lnTo>
                  <a:lnTo>
                    <a:pt x="84" y="68"/>
                  </a:lnTo>
                  <a:lnTo>
                    <a:pt x="100" y="125"/>
                  </a:lnTo>
                  <a:lnTo>
                    <a:pt x="100" y="161"/>
                  </a:lnTo>
                  <a:lnTo>
                    <a:pt x="73" y="137"/>
                  </a:lnTo>
                  <a:lnTo>
                    <a:pt x="35" y="86"/>
                  </a:lnTo>
                  <a:lnTo>
                    <a:pt x="0" y="5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4" name="Freeform 123"/>
            <p:cNvSpPr>
              <a:spLocks/>
            </p:cNvSpPr>
            <p:nvPr/>
          </p:nvSpPr>
          <p:spPr bwMode="auto">
            <a:xfrm>
              <a:off x="4953" y="1892"/>
              <a:ext cx="49" cy="121"/>
            </a:xfrm>
            <a:custGeom>
              <a:avLst/>
              <a:gdLst>
                <a:gd name="T0" fmla="*/ 0 w 97"/>
                <a:gd name="T1" fmla="*/ 0 h 240"/>
                <a:gd name="T2" fmla="*/ 9 w 97"/>
                <a:gd name="T3" fmla="*/ 13 h 240"/>
                <a:gd name="T4" fmla="*/ 16 w 97"/>
                <a:gd name="T5" fmla="*/ 35 h 240"/>
                <a:gd name="T6" fmla="*/ 17 w 97"/>
                <a:gd name="T7" fmla="*/ 27 h 240"/>
                <a:gd name="T8" fmla="*/ 12 w 97"/>
                <a:gd name="T9" fmla="*/ 8 h 240"/>
                <a:gd name="T10" fmla="*/ 14 w 97"/>
                <a:gd name="T11" fmla="*/ 6 h 240"/>
                <a:gd name="T12" fmla="*/ 14 w 97"/>
                <a:gd name="T13" fmla="*/ 9 h 240"/>
                <a:gd name="T14" fmla="*/ 18 w 97"/>
                <a:gd name="T15" fmla="*/ 25 h 240"/>
                <a:gd name="T16" fmla="*/ 18 w 97"/>
                <a:gd name="T17" fmla="*/ 38 h 240"/>
                <a:gd name="T18" fmla="*/ 25 w 97"/>
                <a:gd name="T19" fmla="*/ 61 h 240"/>
                <a:gd name="T20" fmla="*/ 17 w 97"/>
                <a:gd name="T21" fmla="*/ 46 h 240"/>
                <a:gd name="T22" fmla="*/ 17 w 97"/>
                <a:gd name="T23" fmla="*/ 41 h 240"/>
                <a:gd name="T24" fmla="*/ 15 w 97"/>
                <a:gd name="T25" fmla="*/ 35 h 240"/>
                <a:gd name="T26" fmla="*/ 8 w 97"/>
                <a:gd name="T27" fmla="*/ 14 h 240"/>
                <a:gd name="T28" fmla="*/ 0 w 97"/>
                <a:gd name="T29" fmla="*/ 0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7" h="240">
                  <a:moveTo>
                    <a:pt x="0" y="0"/>
                  </a:moveTo>
                  <a:lnTo>
                    <a:pt x="33" y="52"/>
                  </a:lnTo>
                  <a:lnTo>
                    <a:pt x="62" y="138"/>
                  </a:lnTo>
                  <a:lnTo>
                    <a:pt x="66" y="105"/>
                  </a:lnTo>
                  <a:lnTo>
                    <a:pt x="47" y="31"/>
                  </a:lnTo>
                  <a:lnTo>
                    <a:pt x="53" y="21"/>
                  </a:lnTo>
                  <a:lnTo>
                    <a:pt x="53" y="33"/>
                  </a:lnTo>
                  <a:lnTo>
                    <a:pt x="71" y="100"/>
                  </a:lnTo>
                  <a:lnTo>
                    <a:pt x="69" y="150"/>
                  </a:lnTo>
                  <a:lnTo>
                    <a:pt x="97" y="240"/>
                  </a:lnTo>
                  <a:lnTo>
                    <a:pt x="66" y="181"/>
                  </a:lnTo>
                  <a:lnTo>
                    <a:pt x="66" y="160"/>
                  </a:lnTo>
                  <a:lnTo>
                    <a:pt x="57" y="139"/>
                  </a:lnTo>
                  <a:lnTo>
                    <a:pt x="30" y="5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5" name="Freeform 124"/>
            <p:cNvSpPr>
              <a:spLocks/>
            </p:cNvSpPr>
            <p:nvPr/>
          </p:nvSpPr>
          <p:spPr bwMode="auto">
            <a:xfrm>
              <a:off x="4970" y="1984"/>
              <a:ext cx="15" cy="27"/>
            </a:xfrm>
            <a:custGeom>
              <a:avLst/>
              <a:gdLst>
                <a:gd name="T0" fmla="*/ 0 w 30"/>
                <a:gd name="T1" fmla="*/ 0 h 54"/>
                <a:gd name="T2" fmla="*/ 0 w 30"/>
                <a:gd name="T3" fmla="*/ 3 h 54"/>
                <a:gd name="T4" fmla="*/ 8 w 30"/>
                <a:gd name="T5" fmla="*/ 14 h 54"/>
                <a:gd name="T6" fmla="*/ 4 w 30"/>
                <a:gd name="T7" fmla="*/ 3 h 54"/>
                <a:gd name="T8" fmla="*/ 0 w 30"/>
                <a:gd name="T9" fmla="*/ 0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 h="54">
                  <a:moveTo>
                    <a:pt x="0" y="0"/>
                  </a:moveTo>
                  <a:lnTo>
                    <a:pt x="0" y="10"/>
                  </a:lnTo>
                  <a:lnTo>
                    <a:pt x="30" y="54"/>
                  </a:lnTo>
                  <a:lnTo>
                    <a:pt x="14" y="9"/>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6" name="Freeform 125"/>
            <p:cNvSpPr>
              <a:spLocks/>
            </p:cNvSpPr>
            <p:nvPr/>
          </p:nvSpPr>
          <p:spPr bwMode="auto">
            <a:xfrm>
              <a:off x="4982" y="1901"/>
              <a:ext cx="35" cy="130"/>
            </a:xfrm>
            <a:custGeom>
              <a:avLst/>
              <a:gdLst>
                <a:gd name="T0" fmla="*/ 0 w 70"/>
                <a:gd name="T1" fmla="*/ 0 h 259"/>
                <a:gd name="T2" fmla="*/ 3 w 70"/>
                <a:gd name="T3" fmla="*/ 1 h 259"/>
                <a:gd name="T4" fmla="*/ 10 w 70"/>
                <a:gd name="T5" fmla="*/ 18 h 259"/>
                <a:gd name="T6" fmla="*/ 10 w 70"/>
                <a:gd name="T7" fmla="*/ 27 h 259"/>
                <a:gd name="T8" fmla="*/ 14 w 70"/>
                <a:gd name="T9" fmla="*/ 35 h 259"/>
                <a:gd name="T10" fmla="*/ 14 w 70"/>
                <a:gd name="T11" fmla="*/ 46 h 259"/>
                <a:gd name="T12" fmla="*/ 17 w 70"/>
                <a:gd name="T13" fmla="*/ 59 h 259"/>
                <a:gd name="T14" fmla="*/ 18 w 70"/>
                <a:gd name="T15" fmla="*/ 65 h 259"/>
                <a:gd name="T16" fmla="*/ 16 w 70"/>
                <a:gd name="T17" fmla="*/ 59 h 259"/>
                <a:gd name="T18" fmla="*/ 11 w 70"/>
                <a:gd name="T19" fmla="*/ 43 h 259"/>
                <a:gd name="T20" fmla="*/ 9 w 70"/>
                <a:gd name="T21" fmla="*/ 29 h 259"/>
                <a:gd name="T22" fmla="*/ 9 w 70"/>
                <a:gd name="T23" fmla="*/ 18 h 259"/>
                <a:gd name="T24" fmla="*/ 3 w 70"/>
                <a:gd name="T25" fmla="*/ 2 h 259"/>
                <a:gd name="T26" fmla="*/ 0 w 70"/>
                <a:gd name="T27" fmla="*/ 0 h 2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0" h="259">
                  <a:moveTo>
                    <a:pt x="0" y="0"/>
                  </a:moveTo>
                  <a:lnTo>
                    <a:pt x="11" y="4"/>
                  </a:lnTo>
                  <a:lnTo>
                    <a:pt x="38" y="72"/>
                  </a:lnTo>
                  <a:lnTo>
                    <a:pt x="38" y="108"/>
                  </a:lnTo>
                  <a:lnTo>
                    <a:pt x="53" y="138"/>
                  </a:lnTo>
                  <a:lnTo>
                    <a:pt x="53" y="181"/>
                  </a:lnTo>
                  <a:lnTo>
                    <a:pt x="67" y="234"/>
                  </a:lnTo>
                  <a:lnTo>
                    <a:pt x="70" y="259"/>
                  </a:lnTo>
                  <a:lnTo>
                    <a:pt x="63" y="233"/>
                  </a:lnTo>
                  <a:lnTo>
                    <a:pt x="43" y="170"/>
                  </a:lnTo>
                  <a:lnTo>
                    <a:pt x="35" y="116"/>
                  </a:lnTo>
                  <a:lnTo>
                    <a:pt x="33" y="72"/>
                  </a:lnTo>
                  <a:lnTo>
                    <a:pt x="9" y="6"/>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7" name="Freeform 126"/>
            <p:cNvSpPr>
              <a:spLocks/>
            </p:cNvSpPr>
            <p:nvPr/>
          </p:nvSpPr>
          <p:spPr bwMode="auto">
            <a:xfrm>
              <a:off x="4751" y="1843"/>
              <a:ext cx="202" cy="159"/>
            </a:xfrm>
            <a:custGeom>
              <a:avLst/>
              <a:gdLst>
                <a:gd name="T0" fmla="*/ 101 w 404"/>
                <a:gd name="T1" fmla="*/ 25 h 317"/>
                <a:gd name="T2" fmla="*/ 98 w 404"/>
                <a:gd name="T3" fmla="*/ 20 h 317"/>
                <a:gd name="T4" fmla="*/ 95 w 404"/>
                <a:gd name="T5" fmla="*/ 16 h 317"/>
                <a:gd name="T6" fmla="*/ 91 w 404"/>
                <a:gd name="T7" fmla="*/ 13 h 317"/>
                <a:gd name="T8" fmla="*/ 86 w 404"/>
                <a:gd name="T9" fmla="*/ 9 h 317"/>
                <a:gd name="T10" fmla="*/ 81 w 404"/>
                <a:gd name="T11" fmla="*/ 6 h 317"/>
                <a:gd name="T12" fmla="*/ 76 w 404"/>
                <a:gd name="T13" fmla="*/ 4 h 317"/>
                <a:gd name="T14" fmla="*/ 71 w 404"/>
                <a:gd name="T15" fmla="*/ 2 h 317"/>
                <a:gd name="T16" fmla="*/ 65 w 404"/>
                <a:gd name="T17" fmla="*/ 1 h 317"/>
                <a:gd name="T18" fmla="*/ 59 w 404"/>
                <a:gd name="T19" fmla="*/ 0 h 317"/>
                <a:gd name="T20" fmla="*/ 54 w 404"/>
                <a:gd name="T21" fmla="*/ 0 h 317"/>
                <a:gd name="T22" fmla="*/ 49 w 404"/>
                <a:gd name="T23" fmla="*/ 0 h 317"/>
                <a:gd name="T24" fmla="*/ 43 w 404"/>
                <a:gd name="T25" fmla="*/ 2 h 317"/>
                <a:gd name="T26" fmla="*/ 37 w 404"/>
                <a:gd name="T27" fmla="*/ 3 h 317"/>
                <a:gd name="T28" fmla="*/ 32 w 404"/>
                <a:gd name="T29" fmla="*/ 5 h 317"/>
                <a:gd name="T30" fmla="*/ 27 w 404"/>
                <a:gd name="T31" fmla="*/ 8 h 317"/>
                <a:gd name="T32" fmla="*/ 22 w 404"/>
                <a:gd name="T33" fmla="*/ 11 h 317"/>
                <a:gd name="T34" fmla="*/ 18 w 404"/>
                <a:gd name="T35" fmla="*/ 14 h 317"/>
                <a:gd name="T36" fmla="*/ 14 w 404"/>
                <a:gd name="T37" fmla="*/ 18 h 317"/>
                <a:gd name="T38" fmla="*/ 10 w 404"/>
                <a:gd name="T39" fmla="*/ 23 h 317"/>
                <a:gd name="T40" fmla="*/ 8 w 404"/>
                <a:gd name="T41" fmla="*/ 27 h 317"/>
                <a:gd name="T42" fmla="*/ 5 w 404"/>
                <a:gd name="T43" fmla="*/ 32 h 317"/>
                <a:gd name="T44" fmla="*/ 3 w 404"/>
                <a:gd name="T45" fmla="*/ 38 h 317"/>
                <a:gd name="T46" fmla="*/ 1 w 404"/>
                <a:gd name="T47" fmla="*/ 43 h 317"/>
                <a:gd name="T48" fmla="*/ 0 w 404"/>
                <a:gd name="T49" fmla="*/ 49 h 317"/>
                <a:gd name="T50" fmla="*/ 0 w 404"/>
                <a:gd name="T51" fmla="*/ 54 h 317"/>
                <a:gd name="T52" fmla="*/ 0 w 404"/>
                <a:gd name="T53" fmla="*/ 60 h 317"/>
                <a:gd name="T54" fmla="*/ 1 w 404"/>
                <a:gd name="T55" fmla="*/ 65 h 317"/>
                <a:gd name="T56" fmla="*/ 3 w 404"/>
                <a:gd name="T57" fmla="*/ 71 h 317"/>
                <a:gd name="T58" fmla="*/ 5 w 404"/>
                <a:gd name="T59" fmla="*/ 76 h 317"/>
                <a:gd name="T60" fmla="*/ 6 w 404"/>
                <a:gd name="T61" fmla="*/ 80 h 31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04" h="317">
                  <a:moveTo>
                    <a:pt x="404" y="99"/>
                  </a:moveTo>
                  <a:lnTo>
                    <a:pt x="391" y="80"/>
                  </a:lnTo>
                  <a:lnTo>
                    <a:pt x="377" y="63"/>
                  </a:lnTo>
                  <a:lnTo>
                    <a:pt x="361" y="50"/>
                  </a:lnTo>
                  <a:lnTo>
                    <a:pt x="342" y="36"/>
                  </a:lnTo>
                  <a:lnTo>
                    <a:pt x="323" y="24"/>
                  </a:lnTo>
                  <a:lnTo>
                    <a:pt x="303" y="14"/>
                  </a:lnTo>
                  <a:lnTo>
                    <a:pt x="282" y="7"/>
                  </a:lnTo>
                  <a:lnTo>
                    <a:pt x="258" y="3"/>
                  </a:lnTo>
                  <a:lnTo>
                    <a:pt x="236" y="0"/>
                  </a:lnTo>
                  <a:lnTo>
                    <a:pt x="215" y="0"/>
                  </a:lnTo>
                  <a:lnTo>
                    <a:pt x="193" y="0"/>
                  </a:lnTo>
                  <a:lnTo>
                    <a:pt x="170" y="5"/>
                  </a:lnTo>
                  <a:lnTo>
                    <a:pt x="148" y="11"/>
                  </a:lnTo>
                  <a:lnTo>
                    <a:pt x="127" y="18"/>
                  </a:lnTo>
                  <a:lnTo>
                    <a:pt x="106" y="29"/>
                  </a:lnTo>
                  <a:lnTo>
                    <a:pt x="88" y="41"/>
                  </a:lnTo>
                  <a:lnTo>
                    <a:pt x="71" y="55"/>
                  </a:lnTo>
                  <a:lnTo>
                    <a:pt x="55" y="72"/>
                  </a:lnTo>
                  <a:lnTo>
                    <a:pt x="40" y="89"/>
                  </a:lnTo>
                  <a:lnTo>
                    <a:pt x="29" y="108"/>
                  </a:lnTo>
                  <a:lnTo>
                    <a:pt x="18" y="128"/>
                  </a:lnTo>
                  <a:lnTo>
                    <a:pt x="10" y="150"/>
                  </a:lnTo>
                  <a:lnTo>
                    <a:pt x="4" y="171"/>
                  </a:lnTo>
                  <a:lnTo>
                    <a:pt x="0" y="193"/>
                  </a:lnTo>
                  <a:lnTo>
                    <a:pt x="0" y="216"/>
                  </a:lnTo>
                  <a:lnTo>
                    <a:pt x="0" y="238"/>
                  </a:lnTo>
                  <a:lnTo>
                    <a:pt x="4" y="259"/>
                  </a:lnTo>
                  <a:lnTo>
                    <a:pt x="9" y="283"/>
                  </a:lnTo>
                  <a:lnTo>
                    <a:pt x="17" y="304"/>
                  </a:lnTo>
                  <a:lnTo>
                    <a:pt x="22" y="317"/>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88" name="Freeform 127"/>
            <p:cNvSpPr>
              <a:spLocks/>
            </p:cNvSpPr>
            <p:nvPr/>
          </p:nvSpPr>
          <p:spPr bwMode="auto">
            <a:xfrm>
              <a:off x="4917" y="2030"/>
              <a:ext cx="24" cy="18"/>
            </a:xfrm>
            <a:custGeom>
              <a:avLst/>
              <a:gdLst>
                <a:gd name="T0" fmla="*/ 12 w 49"/>
                <a:gd name="T1" fmla="*/ 0 h 37"/>
                <a:gd name="T2" fmla="*/ 7 w 49"/>
                <a:gd name="T3" fmla="*/ 4 h 37"/>
                <a:gd name="T4" fmla="*/ 0 w 49"/>
                <a:gd name="T5" fmla="*/ 9 h 37"/>
                <a:gd name="T6" fmla="*/ 0 60000 65536"/>
                <a:gd name="T7" fmla="*/ 0 60000 65536"/>
                <a:gd name="T8" fmla="*/ 0 60000 65536"/>
              </a:gdLst>
              <a:ahLst/>
              <a:cxnLst>
                <a:cxn ang="T6">
                  <a:pos x="T0" y="T1"/>
                </a:cxn>
                <a:cxn ang="T7">
                  <a:pos x="T2" y="T3"/>
                </a:cxn>
                <a:cxn ang="T8">
                  <a:pos x="T4" y="T5"/>
                </a:cxn>
              </a:cxnLst>
              <a:rect l="0" t="0" r="r" b="b"/>
              <a:pathLst>
                <a:path w="49" h="37">
                  <a:moveTo>
                    <a:pt x="49" y="0"/>
                  </a:moveTo>
                  <a:lnTo>
                    <a:pt x="28" y="18"/>
                  </a:lnTo>
                  <a:lnTo>
                    <a:pt x="0" y="37"/>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89" name="Freeform 128"/>
            <p:cNvSpPr>
              <a:spLocks/>
            </p:cNvSpPr>
            <p:nvPr/>
          </p:nvSpPr>
          <p:spPr bwMode="auto">
            <a:xfrm>
              <a:off x="4767" y="1859"/>
              <a:ext cx="168" cy="173"/>
            </a:xfrm>
            <a:custGeom>
              <a:avLst/>
              <a:gdLst>
                <a:gd name="T0" fmla="*/ 85 w 334"/>
                <a:gd name="T1" fmla="*/ 6 h 346"/>
                <a:gd name="T2" fmla="*/ 79 w 334"/>
                <a:gd name="T3" fmla="*/ 4 h 346"/>
                <a:gd name="T4" fmla="*/ 73 w 334"/>
                <a:gd name="T5" fmla="*/ 2 h 346"/>
                <a:gd name="T6" fmla="*/ 67 w 334"/>
                <a:gd name="T7" fmla="*/ 1 h 346"/>
                <a:gd name="T8" fmla="*/ 62 w 334"/>
                <a:gd name="T9" fmla="*/ 0 h 346"/>
                <a:gd name="T10" fmla="*/ 56 w 334"/>
                <a:gd name="T11" fmla="*/ 0 h 346"/>
                <a:gd name="T12" fmla="*/ 50 w 334"/>
                <a:gd name="T13" fmla="*/ 1 h 346"/>
                <a:gd name="T14" fmla="*/ 45 w 334"/>
                <a:gd name="T15" fmla="*/ 2 h 346"/>
                <a:gd name="T16" fmla="*/ 39 w 334"/>
                <a:gd name="T17" fmla="*/ 4 h 346"/>
                <a:gd name="T18" fmla="*/ 33 w 334"/>
                <a:gd name="T19" fmla="*/ 6 h 346"/>
                <a:gd name="T20" fmla="*/ 29 w 334"/>
                <a:gd name="T21" fmla="*/ 9 h 346"/>
                <a:gd name="T22" fmla="*/ 24 w 334"/>
                <a:gd name="T23" fmla="*/ 12 h 346"/>
                <a:gd name="T24" fmla="*/ 19 w 334"/>
                <a:gd name="T25" fmla="*/ 16 h 346"/>
                <a:gd name="T26" fmla="*/ 15 w 334"/>
                <a:gd name="T27" fmla="*/ 20 h 346"/>
                <a:gd name="T28" fmla="*/ 11 w 334"/>
                <a:gd name="T29" fmla="*/ 25 h 346"/>
                <a:gd name="T30" fmla="*/ 8 w 334"/>
                <a:gd name="T31" fmla="*/ 30 h 346"/>
                <a:gd name="T32" fmla="*/ 6 w 334"/>
                <a:gd name="T33" fmla="*/ 35 h 346"/>
                <a:gd name="T34" fmla="*/ 3 w 334"/>
                <a:gd name="T35" fmla="*/ 40 h 346"/>
                <a:gd name="T36" fmla="*/ 2 w 334"/>
                <a:gd name="T37" fmla="*/ 46 h 346"/>
                <a:gd name="T38" fmla="*/ 1 w 334"/>
                <a:gd name="T39" fmla="*/ 52 h 346"/>
                <a:gd name="T40" fmla="*/ 0 w 334"/>
                <a:gd name="T41" fmla="*/ 57 h 346"/>
                <a:gd name="T42" fmla="*/ 1 w 334"/>
                <a:gd name="T43" fmla="*/ 63 h 346"/>
                <a:gd name="T44" fmla="*/ 1 w 334"/>
                <a:gd name="T45" fmla="*/ 69 h 346"/>
                <a:gd name="T46" fmla="*/ 2 w 334"/>
                <a:gd name="T47" fmla="*/ 74 h 346"/>
                <a:gd name="T48" fmla="*/ 4 w 334"/>
                <a:gd name="T49" fmla="*/ 80 h 346"/>
                <a:gd name="T50" fmla="*/ 7 w 334"/>
                <a:gd name="T51" fmla="*/ 85 h 346"/>
                <a:gd name="T52" fmla="*/ 7 w 334"/>
                <a:gd name="T53" fmla="*/ 87 h 34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34" h="346">
                  <a:moveTo>
                    <a:pt x="334" y="22"/>
                  </a:moveTo>
                  <a:lnTo>
                    <a:pt x="312" y="13"/>
                  </a:lnTo>
                  <a:lnTo>
                    <a:pt x="290" y="5"/>
                  </a:lnTo>
                  <a:lnTo>
                    <a:pt x="267" y="3"/>
                  </a:lnTo>
                  <a:lnTo>
                    <a:pt x="244" y="0"/>
                  </a:lnTo>
                  <a:lnTo>
                    <a:pt x="222" y="0"/>
                  </a:lnTo>
                  <a:lnTo>
                    <a:pt x="198" y="3"/>
                  </a:lnTo>
                  <a:lnTo>
                    <a:pt x="176" y="8"/>
                  </a:lnTo>
                  <a:lnTo>
                    <a:pt x="153" y="13"/>
                  </a:lnTo>
                  <a:lnTo>
                    <a:pt x="131" y="24"/>
                  </a:lnTo>
                  <a:lnTo>
                    <a:pt x="113" y="34"/>
                  </a:lnTo>
                  <a:lnTo>
                    <a:pt x="93" y="47"/>
                  </a:lnTo>
                  <a:lnTo>
                    <a:pt x="73" y="63"/>
                  </a:lnTo>
                  <a:lnTo>
                    <a:pt x="57" y="79"/>
                  </a:lnTo>
                  <a:lnTo>
                    <a:pt x="43" y="99"/>
                  </a:lnTo>
                  <a:lnTo>
                    <a:pt x="31" y="117"/>
                  </a:lnTo>
                  <a:lnTo>
                    <a:pt x="21" y="138"/>
                  </a:lnTo>
                  <a:lnTo>
                    <a:pt x="11" y="159"/>
                  </a:lnTo>
                  <a:lnTo>
                    <a:pt x="5" y="181"/>
                  </a:lnTo>
                  <a:lnTo>
                    <a:pt x="1" y="205"/>
                  </a:lnTo>
                  <a:lnTo>
                    <a:pt x="0" y="228"/>
                  </a:lnTo>
                  <a:lnTo>
                    <a:pt x="1" y="251"/>
                  </a:lnTo>
                  <a:lnTo>
                    <a:pt x="2" y="274"/>
                  </a:lnTo>
                  <a:lnTo>
                    <a:pt x="7" y="296"/>
                  </a:lnTo>
                  <a:lnTo>
                    <a:pt x="15" y="317"/>
                  </a:lnTo>
                  <a:lnTo>
                    <a:pt x="25" y="339"/>
                  </a:lnTo>
                  <a:lnTo>
                    <a:pt x="27" y="346"/>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90" name="Freeform 129"/>
            <p:cNvSpPr>
              <a:spLocks/>
            </p:cNvSpPr>
            <p:nvPr/>
          </p:nvSpPr>
          <p:spPr bwMode="auto">
            <a:xfrm>
              <a:off x="4788" y="1881"/>
              <a:ext cx="155" cy="155"/>
            </a:xfrm>
            <a:custGeom>
              <a:avLst/>
              <a:gdLst>
                <a:gd name="T0" fmla="*/ 78 w 310"/>
                <a:gd name="T1" fmla="*/ 0 h 311"/>
                <a:gd name="T2" fmla="*/ 70 w 310"/>
                <a:gd name="T3" fmla="*/ 2 h 311"/>
                <a:gd name="T4" fmla="*/ 62 w 310"/>
                <a:gd name="T5" fmla="*/ 6 h 311"/>
                <a:gd name="T6" fmla="*/ 55 w 310"/>
                <a:gd name="T7" fmla="*/ 10 h 311"/>
                <a:gd name="T8" fmla="*/ 48 w 310"/>
                <a:gd name="T9" fmla="*/ 15 h 311"/>
                <a:gd name="T10" fmla="*/ 41 w 310"/>
                <a:gd name="T11" fmla="*/ 19 h 311"/>
                <a:gd name="T12" fmla="*/ 35 w 310"/>
                <a:gd name="T13" fmla="*/ 25 h 311"/>
                <a:gd name="T14" fmla="*/ 29 w 310"/>
                <a:gd name="T15" fmla="*/ 31 h 311"/>
                <a:gd name="T16" fmla="*/ 23 w 310"/>
                <a:gd name="T17" fmla="*/ 37 h 311"/>
                <a:gd name="T18" fmla="*/ 18 w 310"/>
                <a:gd name="T19" fmla="*/ 43 h 311"/>
                <a:gd name="T20" fmla="*/ 13 w 310"/>
                <a:gd name="T21" fmla="*/ 50 h 311"/>
                <a:gd name="T22" fmla="*/ 9 w 310"/>
                <a:gd name="T23" fmla="*/ 58 h 311"/>
                <a:gd name="T24" fmla="*/ 5 w 310"/>
                <a:gd name="T25" fmla="*/ 65 h 311"/>
                <a:gd name="T26" fmla="*/ 2 w 310"/>
                <a:gd name="T27" fmla="*/ 73 h 311"/>
                <a:gd name="T28" fmla="*/ 0 w 310"/>
                <a:gd name="T29" fmla="*/ 77 h 31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10" h="311">
                  <a:moveTo>
                    <a:pt x="310" y="0"/>
                  </a:moveTo>
                  <a:lnTo>
                    <a:pt x="279" y="11"/>
                  </a:lnTo>
                  <a:lnTo>
                    <a:pt x="248" y="25"/>
                  </a:lnTo>
                  <a:lnTo>
                    <a:pt x="219" y="40"/>
                  </a:lnTo>
                  <a:lnTo>
                    <a:pt x="190" y="60"/>
                  </a:lnTo>
                  <a:lnTo>
                    <a:pt x="164" y="79"/>
                  </a:lnTo>
                  <a:lnTo>
                    <a:pt x="137" y="102"/>
                  </a:lnTo>
                  <a:lnTo>
                    <a:pt x="114" y="124"/>
                  </a:lnTo>
                  <a:lnTo>
                    <a:pt x="90" y="149"/>
                  </a:lnTo>
                  <a:lnTo>
                    <a:pt x="71" y="175"/>
                  </a:lnTo>
                  <a:lnTo>
                    <a:pt x="52" y="203"/>
                  </a:lnTo>
                  <a:lnTo>
                    <a:pt x="34" y="232"/>
                  </a:lnTo>
                  <a:lnTo>
                    <a:pt x="19" y="263"/>
                  </a:lnTo>
                  <a:lnTo>
                    <a:pt x="6" y="294"/>
                  </a:lnTo>
                  <a:lnTo>
                    <a:pt x="0" y="311"/>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91" name="Freeform 130"/>
            <p:cNvSpPr>
              <a:spLocks/>
            </p:cNvSpPr>
            <p:nvPr/>
          </p:nvSpPr>
          <p:spPr bwMode="auto">
            <a:xfrm>
              <a:off x="4898" y="1996"/>
              <a:ext cx="18" cy="17"/>
            </a:xfrm>
            <a:custGeom>
              <a:avLst/>
              <a:gdLst>
                <a:gd name="T0" fmla="*/ 0 w 37"/>
                <a:gd name="T1" fmla="*/ 9 h 34"/>
                <a:gd name="T2" fmla="*/ 6 w 37"/>
                <a:gd name="T3" fmla="*/ 3 h 34"/>
                <a:gd name="T4" fmla="*/ 9 w 37"/>
                <a:gd name="T5" fmla="*/ 0 h 34"/>
                <a:gd name="T6" fmla="*/ 0 60000 65536"/>
                <a:gd name="T7" fmla="*/ 0 60000 65536"/>
                <a:gd name="T8" fmla="*/ 0 60000 65536"/>
              </a:gdLst>
              <a:ahLst/>
              <a:cxnLst>
                <a:cxn ang="T6">
                  <a:pos x="T0" y="T1"/>
                </a:cxn>
                <a:cxn ang="T7">
                  <a:pos x="T2" y="T3"/>
                </a:cxn>
                <a:cxn ang="T8">
                  <a:pos x="T4" y="T5"/>
                </a:cxn>
              </a:cxnLst>
              <a:rect l="0" t="0" r="r" b="b"/>
              <a:pathLst>
                <a:path w="37" h="34">
                  <a:moveTo>
                    <a:pt x="0" y="34"/>
                  </a:moveTo>
                  <a:lnTo>
                    <a:pt x="27" y="9"/>
                  </a:lnTo>
                  <a:lnTo>
                    <a:pt x="37" y="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92" name="Line 131"/>
            <p:cNvSpPr>
              <a:spLocks noChangeShapeType="1"/>
            </p:cNvSpPr>
            <p:nvPr/>
          </p:nvSpPr>
          <p:spPr bwMode="auto">
            <a:xfrm flipV="1">
              <a:off x="4929" y="1966"/>
              <a:ext cx="8" cy="1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93" name="Line 132"/>
            <p:cNvSpPr>
              <a:spLocks noChangeShapeType="1"/>
            </p:cNvSpPr>
            <p:nvPr/>
          </p:nvSpPr>
          <p:spPr bwMode="auto">
            <a:xfrm flipV="1">
              <a:off x="4947" y="1922"/>
              <a:ext cx="6" cy="2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94" name="Freeform 133"/>
            <p:cNvSpPr>
              <a:spLocks/>
            </p:cNvSpPr>
            <p:nvPr/>
          </p:nvSpPr>
          <p:spPr bwMode="auto">
            <a:xfrm>
              <a:off x="4969" y="2042"/>
              <a:ext cx="85" cy="110"/>
            </a:xfrm>
            <a:custGeom>
              <a:avLst/>
              <a:gdLst>
                <a:gd name="T0" fmla="*/ 31 w 170"/>
                <a:gd name="T1" fmla="*/ 55 h 221"/>
                <a:gd name="T2" fmla="*/ 24 w 170"/>
                <a:gd name="T3" fmla="*/ 53 h 221"/>
                <a:gd name="T4" fmla="*/ 16 w 170"/>
                <a:gd name="T5" fmla="*/ 38 h 221"/>
                <a:gd name="T6" fmla="*/ 0 w 170"/>
                <a:gd name="T7" fmla="*/ 20 h 221"/>
                <a:gd name="T8" fmla="*/ 1 w 170"/>
                <a:gd name="T9" fmla="*/ 13 h 221"/>
                <a:gd name="T10" fmla="*/ 12 w 170"/>
                <a:gd name="T11" fmla="*/ 0 h 221"/>
                <a:gd name="T12" fmla="*/ 12 w 170"/>
                <a:gd name="T13" fmla="*/ 8 h 221"/>
                <a:gd name="T14" fmla="*/ 10 w 170"/>
                <a:gd name="T15" fmla="*/ 17 h 221"/>
                <a:gd name="T16" fmla="*/ 5 w 170"/>
                <a:gd name="T17" fmla="*/ 17 h 221"/>
                <a:gd name="T18" fmla="*/ 14 w 170"/>
                <a:gd name="T19" fmla="*/ 32 h 221"/>
                <a:gd name="T20" fmla="*/ 23 w 170"/>
                <a:gd name="T21" fmla="*/ 44 h 221"/>
                <a:gd name="T22" fmla="*/ 26 w 170"/>
                <a:gd name="T23" fmla="*/ 50 h 221"/>
                <a:gd name="T24" fmla="*/ 31 w 170"/>
                <a:gd name="T25" fmla="*/ 42 h 221"/>
                <a:gd name="T26" fmla="*/ 43 w 170"/>
                <a:gd name="T27" fmla="*/ 37 h 221"/>
                <a:gd name="T28" fmla="*/ 34 w 170"/>
                <a:gd name="T29" fmla="*/ 46 h 221"/>
                <a:gd name="T30" fmla="*/ 31 w 170"/>
                <a:gd name="T31" fmla="*/ 53 h 221"/>
                <a:gd name="T32" fmla="*/ 31 w 170"/>
                <a:gd name="T33" fmla="*/ 55 h 2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0" h="221">
                  <a:moveTo>
                    <a:pt x="121" y="221"/>
                  </a:moveTo>
                  <a:lnTo>
                    <a:pt x="94" y="214"/>
                  </a:lnTo>
                  <a:lnTo>
                    <a:pt x="64" y="153"/>
                  </a:lnTo>
                  <a:lnTo>
                    <a:pt x="0" y="82"/>
                  </a:lnTo>
                  <a:lnTo>
                    <a:pt x="4" y="52"/>
                  </a:lnTo>
                  <a:lnTo>
                    <a:pt x="46" y="0"/>
                  </a:lnTo>
                  <a:lnTo>
                    <a:pt x="46" y="33"/>
                  </a:lnTo>
                  <a:lnTo>
                    <a:pt x="39" y="71"/>
                  </a:lnTo>
                  <a:lnTo>
                    <a:pt x="18" y="71"/>
                  </a:lnTo>
                  <a:lnTo>
                    <a:pt x="56" y="128"/>
                  </a:lnTo>
                  <a:lnTo>
                    <a:pt x="89" y="179"/>
                  </a:lnTo>
                  <a:lnTo>
                    <a:pt x="102" y="203"/>
                  </a:lnTo>
                  <a:lnTo>
                    <a:pt x="121" y="169"/>
                  </a:lnTo>
                  <a:lnTo>
                    <a:pt x="170" y="148"/>
                  </a:lnTo>
                  <a:lnTo>
                    <a:pt x="136" y="186"/>
                  </a:lnTo>
                  <a:lnTo>
                    <a:pt x="123" y="212"/>
                  </a:lnTo>
                  <a:lnTo>
                    <a:pt x="121" y="22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5" name="Freeform 134"/>
            <p:cNvSpPr>
              <a:spLocks/>
            </p:cNvSpPr>
            <p:nvPr/>
          </p:nvSpPr>
          <p:spPr bwMode="auto">
            <a:xfrm>
              <a:off x="4675" y="2146"/>
              <a:ext cx="256" cy="465"/>
            </a:xfrm>
            <a:custGeom>
              <a:avLst/>
              <a:gdLst>
                <a:gd name="T0" fmla="*/ 22 w 511"/>
                <a:gd name="T1" fmla="*/ 20 h 931"/>
                <a:gd name="T2" fmla="*/ 6 w 511"/>
                <a:gd name="T3" fmla="*/ 68 h 931"/>
                <a:gd name="T4" fmla="*/ 10 w 511"/>
                <a:gd name="T5" fmla="*/ 113 h 931"/>
                <a:gd name="T6" fmla="*/ 34 w 511"/>
                <a:gd name="T7" fmla="*/ 149 h 931"/>
                <a:gd name="T8" fmla="*/ 62 w 511"/>
                <a:gd name="T9" fmla="*/ 175 h 931"/>
                <a:gd name="T10" fmla="*/ 93 w 511"/>
                <a:gd name="T11" fmla="*/ 194 h 931"/>
                <a:gd name="T12" fmla="*/ 105 w 511"/>
                <a:gd name="T13" fmla="*/ 221 h 931"/>
                <a:gd name="T14" fmla="*/ 114 w 511"/>
                <a:gd name="T15" fmla="*/ 187 h 931"/>
                <a:gd name="T16" fmla="*/ 110 w 511"/>
                <a:gd name="T17" fmla="*/ 185 h 931"/>
                <a:gd name="T18" fmla="*/ 100 w 511"/>
                <a:gd name="T19" fmla="*/ 183 h 931"/>
                <a:gd name="T20" fmla="*/ 100 w 511"/>
                <a:gd name="T21" fmla="*/ 177 h 931"/>
                <a:gd name="T22" fmla="*/ 100 w 511"/>
                <a:gd name="T23" fmla="*/ 172 h 931"/>
                <a:gd name="T24" fmla="*/ 99 w 511"/>
                <a:gd name="T25" fmla="*/ 168 h 931"/>
                <a:gd name="T26" fmla="*/ 99 w 511"/>
                <a:gd name="T27" fmla="*/ 163 h 931"/>
                <a:gd name="T28" fmla="*/ 108 w 511"/>
                <a:gd name="T29" fmla="*/ 163 h 931"/>
                <a:gd name="T30" fmla="*/ 112 w 511"/>
                <a:gd name="T31" fmla="*/ 167 h 931"/>
                <a:gd name="T32" fmla="*/ 115 w 511"/>
                <a:gd name="T33" fmla="*/ 170 h 931"/>
                <a:gd name="T34" fmla="*/ 117 w 511"/>
                <a:gd name="T35" fmla="*/ 178 h 931"/>
                <a:gd name="T36" fmla="*/ 118 w 511"/>
                <a:gd name="T37" fmla="*/ 149 h 931"/>
                <a:gd name="T38" fmla="*/ 102 w 511"/>
                <a:gd name="T39" fmla="*/ 151 h 931"/>
                <a:gd name="T40" fmla="*/ 92 w 511"/>
                <a:gd name="T41" fmla="*/ 158 h 931"/>
                <a:gd name="T42" fmla="*/ 76 w 511"/>
                <a:gd name="T43" fmla="*/ 154 h 931"/>
                <a:gd name="T44" fmla="*/ 64 w 511"/>
                <a:gd name="T45" fmla="*/ 145 h 931"/>
                <a:gd name="T46" fmla="*/ 60 w 511"/>
                <a:gd name="T47" fmla="*/ 141 h 931"/>
                <a:gd name="T48" fmla="*/ 55 w 511"/>
                <a:gd name="T49" fmla="*/ 137 h 931"/>
                <a:gd name="T50" fmla="*/ 52 w 511"/>
                <a:gd name="T51" fmla="*/ 132 h 931"/>
                <a:gd name="T52" fmla="*/ 49 w 511"/>
                <a:gd name="T53" fmla="*/ 127 h 931"/>
                <a:gd name="T54" fmla="*/ 45 w 511"/>
                <a:gd name="T55" fmla="*/ 121 h 931"/>
                <a:gd name="T56" fmla="*/ 42 w 511"/>
                <a:gd name="T57" fmla="*/ 116 h 931"/>
                <a:gd name="T58" fmla="*/ 38 w 511"/>
                <a:gd name="T59" fmla="*/ 111 h 931"/>
                <a:gd name="T60" fmla="*/ 34 w 511"/>
                <a:gd name="T61" fmla="*/ 105 h 931"/>
                <a:gd name="T62" fmla="*/ 29 w 511"/>
                <a:gd name="T63" fmla="*/ 99 h 931"/>
                <a:gd name="T64" fmla="*/ 43 w 511"/>
                <a:gd name="T65" fmla="*/ 128 h 931"/>
                <a:gd name="T66" fmla="*/ 20 w 511"/>
                <a:gd name="T67" fmla="*/ 100 h 931"/>
                <a:gd name="T68" fmla="*/ 16 w 511"/>
                <a:gd name="T69" fmla="*/ 96 h 931"/>
                <a:gd name="T70" fmla="*/ 20 w 511"/>
                <a:gd name="T71" fmla="*/ 88 h 931"/>
                <a:gd name="T72" fmla="*/ 22 w 511"/>
                <a:gd name="T73" fmla="*/ 83 h 931"/>
                <a:gd name="T74" fmla="*/ 24 w 511"/>
                <a:gd name="T75" fmla="*/ 77 h 931"/>
                <a:gd name="T76" fmla="*/ 26 w 511"/>
                <a:gd name="T77" fmla="*/ 72 h 931"/>
                <a:gd name="T78" fmla="*/ 28 w 511"/>
                <a:gd name="T79" fmla="*/ 67 h 931"/>
                <a:gd name="T80" fmla="*/ 29 w 511"/>
                <a:gd name="T81" fmla="*/ 62 h 931"/>
                <a:gd name="T82" fmla="*/ 31 w 511"/>
                <a:gd name="T83" fmla="*/ 57 h 931"/>
                <a:gd name="T84" fmla="*/ 33 w 511"/>
                <a:gd name="T85" fmla="*/ 52 h 931"/>
                <a:gd name="T86" fmla="*/ 34 w 511"/>
                <a:gd name="T87" fmla="*/ 48 h 931"/>
                <a:gd name="T88" fmla="*/ 26 w 511"/>
                <a:gd name="T89" fmla="*/ 63 h 931"/>
                <a:gd name="T90" fmla="*/ 15 w 511"/>
                <a:gd name="T91" fmla="*/ 94 h 931"/>
                <a:gd name="T92" fmla="*/ 8 w 511"/>
                <a:gd name="T93" fmla="*/ 100 h 931"/>
                <a:gd name="T94" fmla="*/ 5 w 511"/>
                <a:gd name="T95" fmla="*/ 91 h 931"/>
                <a:gd name="T96" fmla="*/ 8 w 511"/>
                <a:gd name="T97" fmla="*/ 66 h 931"/>
                <a:gd name="T98" fmla="*/ 21 w 511"/>
                <a:gd name="T99" fmla="*/ 25 h 93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11" h="931">
                  <a:moveTo>
                    <a:pt x="130" y="0"/>
                  </a:moveTo>
                  <a:lnTo>
                    <a:pt x="86" y="81"/>
                  </a:lnTo>
                  <a:lnTo>
                    <a:pt x="46" y="183"/>
                  </a:lnTo>
                  <a:lnTo>
                    <a:pt x="21" y="274"/>
                  </a:lnTo>
                  <a:lnTo>
                    <a:pt x="0" y="381"/>
                  </a:lnTo>
                  <a:lnTo>
                    <a:pt x="39" y="453"/>
                  </a:lnTo>
                  <a:lnTo>
                    <a:pt x="86" y="529"/>
                  </a:lnTo>
                  <a:lnTo>
                    <a:pt x="135" y="596"/>
                  </a:lnTo>
                  <a:lnTo>
                    <a:pt x="190" y="652"/>
                  </a:lnTo>
                  <a:lnTo>
                    <a:pt x="248" y="702"/>
                  </a:lnTo>
                  <a:lnTo>
                    <a:pt x="308" y="746"/>
                  </a:lnTo>
                  <a:lnTo>
                    <a:pt x="370" y="778"/>
                  </a:lnTo>
                  <a:lnTo>
                    <a:pt x="398" y="837"/>
                  </a:lnTo>
                  <a:lnTo>
                    <a:pt x="420" y="886"/>
                  </a:lnTo>
                  <a:lnTo>
                    <a:pt x="420" y="931"/>
                  </a:lnTo>
                  <a:lnTo>
                    <a:pt x="454" y="749"/>
                  </a:lnTo>
                  <a:lnTo>
                    <a:pt x="420" y="782"/>
                  </a:lnTo>
                  <a:lnTo>
                    <a:pt x="438" y="742"/>
                  </a:lnTo>
                  <a:lnTo>
                    <a:pt x="428" y="728"/>
                  </a:lnTo>
                  <a:lnTo>
                    <a:pt x="400" y="732"/>
                  </a:lnTo>
                  <a:lnTo>
                    <a:pt x="420" y="711"/>
                  </a:lnTo>
                  <a:lnTo>
                    <a:pt x="398" y="709"/>
                  </a:lnTo>
                  <a:lnTo>
                    <a:pt x="417" y="695"/>
                  </a:lnTo>
                  <a:lnTo>
                    <a:pt x="398" y="690"/>
                  </a:lnTo>
                  <a:lnTo>
                    <a:pt x="413" y="679"/>
                  </a:lnTo>
                  <a:lnTo>
                    <a:pt x="395" y="675"/>
                  </a:lnTo>
                  <a:lnTo>
                    <a:pt x="413" y="665"/>
                  </a:lnTo>
                  <a:lnTo>
                    <a:pt x="395" y="654"/>
                  </a:lnTo>
                  <a:lnTo>
                    <a:pt x="434" y="641"/>
                  </a:lnTo>
                  <a:lnTo>
                    <a:pt x="430" y="654"/>
                  </a:lnTo>
                  <a:lnTo>
                    <a:pt x="445" y="644"/>
                  </a:lnTo>
                  <a:lnTo>
                    <a:pt x="445" y="670"/>
                  </a:lnTo>
                  <a:lnTo>
                    <a:pt x="461" y="652"/>
                  </a:lnTo>
                  <a:lnTo>
                    <a:pt x="457" y="682"/>
                  </a:lnTo>
                  <a:lnTo>
                    <a:pt x="476" y="661"/>
                  </a:lnTo>
                  <a:lnTo>
                    <a:pt x="466" y="715"/>
                  </a:lnTo>
                  <a:lnTo>
                    <a:pt x="511" y="607"/>
                  </a:lnTo>
                  <a:lnTo>
                    <a:pt x="472" y="599"/>
                  </a:lnTo>
                  <a:lnTo>
                    <a:pt x="438" y="596"/>
                  </a:lnTo>
                  <a:lnTo>
                    <a:pt x="406" y="604"/>
                  </a:lnTo>
                  <a:lnTo>
                    <a:pt x="378" y="621"/>
                  </a:lnTo>
                  <a:lnTo>
                    <a:pt x="366" y="632"/>
                  </a:lnTo>
                  <a:lnTo>
                    <a:pt x="331" y="629"/>
                  </a:lnTo>
                  <a:lnTo>
                    <a:pt x="303" y="616"/>
                  </a:lnTo>
                  <a:lnTo>
                    <a:pt x="277" y="599"/>
                  </a:lnTo>
                  <a:lnTo>
                    <a:pt x="256" y="582"/>
                  </a:lnTo>
                  <a:lnTo>
                    <a:pt x="253" y="563"/>
                  </a:lnTo>
                  <a:lnTo>
                    <a:pt x="237" y="566"/>
                  </a:lnTo>
                  <a:lnTo>
                    <a:pt x="237" y="549"/>
                  </a:lnTo>
                  <a:lnTo>
                    <a:pt x="220" y="549"/>
                  </a:lnTo>
                  <a:lnTo>
                    <a:pt x="228" y="529"/>
                  </a:lnTo>
                  <a:lnTo>
                    <a:pt x="206" y="529"/>
                  </a:lnTo>
                  <a:lnTo>
                    <a:pt x="212" y="506"/>
                  </a:lnTo>
                  <a:lnTo>
                    <a:pt x="194" y="509"/>
                  </a:lnTo>
                  <a:lnTo>
                    <a:pt x="203" y="487"/>
                  </a:lnTo>
                  <a:lnTo>
                    <a:pt x="178" y="487"/>
                  </a:lnTo>
                  <a:lnTo>
                    <a:pt x="194" y="467"/>
                  </a:lnTo>
                  <a:lnTo>
                    <a:pt x="168" y="467"/>
                  </a:lnTo>
                  <a:lnTo>
                    <a:pt x="181" y="446"/>
                  </a:lnTo>
                  <a:lnTo>
                    <a:pt x="151" y="445"/>
                  </a:lnTo>
                  <a:lnTo>
                    <a:pt x="165" y="428"/>
                  </a:lnTo>
                  <a:lnTo>
                    <a:pt x="135" y="423"/>
                  </a:lnTo>
                  <a:lnTo>
                    <a:pt x="148" y="412"/>
                  </a:lnTo>
                  <a:lnTo>
                    <a:pt x="114" y="396"/>
                  </a:lnTo>
                  <a:lnTo>
                    <a:pt x="140" y="457"/>
                  </a:lnTo>
                  <a:lnTo>
                    <a:pt x="170" y="515"/>
                  </a:lnTo>
                  <a:lnTo>
                    <a:pt x="130" y="469"/>
                  </a:lnTo>
                  <a:lnTo>
                    <a:pt x="80" y="402"/>
                  </a:lnTo>
                  <a:lnTo>
                    <a:pt x="73" y="420"/>
                  </a:lnTo>
                  <a:lnTo>
                    <a:pt x="61" y="384"/>
                  </a:lnTo>
                  <a:lnTo>
                    <a:pt x="80" y="363"/>
                  </a:lnTo>
                  <a:lnTo>
                    <a:pt x="79" y="352"/>
                  </a:lnTo>
                  <a:lnTo>
                    <a:pt x="90" y="348"/>
                  </a:lnTo>
                  <a:lnTo>
                    <a:pt x="86" y="333"/>
                  </a:lnTo>
                  <a:lnTo>
                    <a:pt x="105" y="328"/>
                  </a:lnTo>
                  <a:lnTo>
                    <a:pt x="93" y="311"/>
                  </a:lnTo>
                  <a:lnTo>
                    <a:pt x="115" y="309"/>
                  </a:lnTo>
                  <a:lnTo>
                    <a:pt x="101" y="291"/>
                  </a:lnTo>
                  <a:lnTo>
                    <a:pt x="126" y="288"/>
                  </a:lnTo>
                  <a:lnTo>
                    <a:pt x="110" y="271"/>
                  </a:lnTo>
                  <a:lnTo>
                    <a:pt x="135" y="266"/>
                  </a:lnTo>
                  <a:lnTo>
                    <a:pt x="115" y="249"/>
                  </a:lnTo>
                  <a:lnTo>
                    <a:pt x="138" y="244"/>
                  </a:lnTo>
                  <a:lnTo>
                    <a:pt x="123" y="229"/>
                  </a:lnTo>
                  <a:lnTo>
                    <a:pt x="140" y="220"/>
                  </a:lnTo>
                  <a:lnTo>
                    <a:pt x="130" y="208"/>
                  </a:lnTo>
                  <a:lnTo>
                    <a:pt x="143" y="200"/>
                  </a:lnTo>
                  <a:lnTo>
                    <a:pt x="135" y="194"/>
                  </a:lnTo>
                  <a:lnTo>
                    <a:pt x="138" y="171"/>
                  </a:lnTo>
                  <a:lnTo>
                    <a:pt x="103" y="254"/>
                  </a:lnTo>
                  <a:lnTo>
                    <a:pt x="76" y="325"/>
                  </a:lnTo>
                  <a:lnTo>
                    <a:pt x="59" y="377"/>
                  </a:lnTo>
                  <a:lnTo>
                    <a:pt x="44" y="398"/>
                  </a:lnTo>
                  <a:lnTo>
                    <a:pt x="30" y="402"/>
                  </a:lnTo>
                  <a:lnTo>
                    <a:pt x="21" y="387"/>
                  </a:lnTo>
                  <a:lnTo>
                    <a:pt x="18" y="367"/>
                  </a:lnTo>
                  <a:lnTo>
                    <a:pt x="18" y="341"/>
                  </a:lnTo>
                  <a:lnTo>
                    <a:pt x="31" y="265"/>
                  </a:lnTo>
                  <a:lnTo>
                    <a:pt x="57" y="183"/>
                  </a:lnTo>
                  <a:lnTo>
                    <a:pt x="84" y="103"/>
                  </a:lnTo>
                  <a:lnTo>
                    <a:pt x="13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6" name="Freeform 135"/>
            <p:cNvSpPr>
              <a:spLocks/>
            </p:cNvSpPr>
            <p:nvPr/>
          </p:nvSpPr>
          <p:spPr bwMode="auto">
            <a:xfrm>
              <a:off x="4743" y="2156"/>
              <a:ext cx="179" cy="284"/>
            </a:xfrm>
            <a:custGeom>
              <a:avLst/>
              <a:gdLst>
                <a:gd name="T0" fmla="*/ 32 w 357"/>
                <a:gd name="T1" fmla="*/ 1 h 568"/>
                <a:gd name="T2" fmla="*/ 26 w 357"/>
                <a:gd name="T3" fmla="*/ 26 h 568"/>
                <a:gd name="T4" fmla="*/ 21 w 357"/>
                <a:gd name="T5" fmla="*/ 56 h 568"/>
                <a:gd name="T6" fmla="*/ 17 w 357"/>
                <a:gd name="T7" fmla="*/ 73 h 568"/>
                <a:gd name="T8" fmla="*/ 13 w 357"/>
                <a:gd name="T9" fmla="*/ 87 h 568"/>
                <a:gd name="T10" fmla="*/ 27 w 357"/>
                <a:gd name="T11" fmla="*/ 93 h 568"/>
                <a:gd name="T12" fmla="*/ 41 w 357"/>
                <a:gd name="T13" fmla="*/ 102 h 568"/>
                <a:gd name="T14" fmla="*/ 50 w 357"/>
                <a:gd name="T15" fmla="*/ 110 h 568"/>
                <a:gd name="T16" fmla="*/ 57 w 357"/>
                <a:gd name="T17" fmla="*/ 117 h 568"/>
                <a:gd name="T18" fmla="*/ 62 w 357"/>
                <a:gd name="T19" fmla="*/ 123 h 568"/>
                <a:gd name="T20" fmla="*/ 67 w 357"/>
                <a:gd name="T21" fmla="*/ 131 h 568"/>
                <a:gd name="T22" fmla="*/ 69 w 357"/>
                <a:gd name="T23" fmla="*/ 135 h 568"/>
                <a:gd name="T24" fmla="*/ 79 w 357"/>
                <a:gd name="T25" fmla="*/ 136 h 568"/>
                <a:gd name="T26" fmla="*/ 86 w 357"/>
                <a:gd name="T27" fmla="*/ 139 h 568"/>
                <a:gd name="T28" fmla="*/ 90 w 357"/>
                <a:gd name="T29" fmla="*/ 142 h 568"/>
                <a:gd name="T30" fmla="*/ 86 w 357"/>
                <a:gd name="T31" fmla="*/ 141 h 568"/>
                <a:gd name="T32" fmla="*/ 78 w 357"/>
                <a:gd name="T33" fmla="*/ 139 h 568"/>
                <a:gd name="T34" fmla="*/ 72 w 357"/>
                <a:gd name="T35" fmla="*/ 139 h 568"/>
                <a:gd name="T36" fmla="*/ 66 w 357"/>
                <a:gd name="T37" fmla="*/ 140 h 568"/>
                <a:gd name="T38" fmla="*/ 62 w 357"/>
                <a:gd name="T39" fmla="*/ 130 h 568"/>
                <a:gd name="T40" fmla="*/ 52 w 357"/>
                <a:gd name="T41" fmla="*/ 116 h 568"/>
                <a:gd name="T42" fmla="*/ 39 w 357"/>
                <a:gd name="T43" fmla="*/ 105 h 568"/>
                <a:gd name="T44" fmla="*/ 29 w 357"/>
                <a:gd name="T45" fmla="*/ 98 h 568"/>
                <a:gd name="T46" fmla="*/ 19 w 357"/>
                <a:gd name="T47" fmla="*/ 94 h 568"/>
                <a:gd name="T48" fmla="*/ 10 w 357"/>
                <a:gd name="T49" fmla="*/ 93 h 568"/>
                <a:gd name="T50" fmla="*/ 5 w 357"/>
                <a:gd name="T51" fmla="*/ 97 h 568"/>
                <a:gd name="T52" fmla="*/ 4 w 357"/>
                <a:gd name="T53" fmla="*/ 91 h 568"/>
                <a:gd name="T54" fmla="*/ 8 w 357"/>
                <a:gd name="T55" fmla="*/ 89 h 568"/>
                <a:gd name="T56" fmla="*/ 1 w 357"/>
                <a:gd name="T57" fmla="*/ 84 h 568"/>
                <a:gd name="T58" fmla="*/ 9 w 357"/>
                <a:gd name="T59" fmla="*/ 84 h 568"/>
                <a:gd name="T60" fmla="*/ 0 w 357"/>
                <a:gd name="T61" fmla="*/ 77 h 568"/>
                <a:gd name="T62" fmla="*/ 11 w 357"/>
                <a:gd name="T63" fmla="*/ 79 h 568"/>
                <a:gd name="T64" fmla="*/ 2 w 357"/>
                <a:gd name="T65" fmla="*/ 71 h 568"/>
                <a:gd name="T66" fmla="*/ 12 w 357"/>
                <a:gd name="T67" fmla="*/ 73 h 568"/>
                <a:gd name="T68" fmla="*/ 5 w 357"/>
                <a:gd name="T69" fmla="*/ 66 h 568"/>
                <a:gd name="T70" fmla="*/ 14 w 357"/>
                <a:gd name="T71" fmla="*/ 66 h 568"/>
                <a:gd name="T72" fmla="*/ 8 w 357"/>
                <a:gd name="T73" fmla="*/ 60 h 568"/>
                <a:gd name="T74" fmla="*/ 15 w 357"/>
                <a:gd name="T75" fmla="*/ 60 h 568"/>
                <a:gd name="T76" fmla="*/ 10 w 357"/>
                <a:gd name="T77" fmla="*/ 55 h 568"/>
                <a:gd name="T78" fmla="*/ 17 w 357"/>
                <a:gd name="T79" fmla="*/ 55 h 568"/>
                <a:gd name="T80" fmla="*/ 13 w 357"/>
                <a:gd name="T81" fmla="*/ 49 h 568"/>
                <a:gd name="T82" fmla="*/ 18 w 357"/>
                <a:gd name="T83" fmla="*/ 49 h 568"/>
                <a:gd name="T84" fmla="*/ 15 w 357"/>
                <a:gd name="T85" fmla="*/ 45 h 568"/>
                <a:gd name="T86" fmla="*/ 19 w 357"/>
                <a:gd name="T87" fmla="*/ 44 h 568"/>
                <a:gd name="T88" fmla="*/ 17 w 357"/>
                <a:gd name="T89" fmla="*/ 40 h 568"/>
                <a:gd name="T90" fmla="*/ 20 w 357"/>
                <a:gd name="T91" fmla="*/ 39 h 568"/>
                <a:gd name="T92" fmla="*/ 20 w 357"/>
                <a:gd name="T93" fmla="*/ 36 h 568"/>
                <a:gd name="T94" fmla="*/ 22 w 357"/>
                <a:gd name="T95" fmla="*/ 31 h 568"/>
                <a:gd name="T96" fmla="*/ 25 w 357"/>
                <a:gd name="T97" fmla="*/ 21 h 568"/>
                <a:gd name="T98" fmla="*/ 30 w 357"/>
                <a:gd name="T99" fmla="*/ 0 h 568"/>
                <a:gd name="T100" fmla="*/ 32 w 357"/>
                <a:gd name="T101" fmla="*/ 1 h 56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57" h="568">
                  <a:moveTo>
                    <a:pt x="125" y="4"/>
                  </a:moveTo>
                  <a:lnTo>
                    <a:pt x="101" y="104"/>
                  </a:lnTo>
                  <a:lnTo>
                    <a:pt x="83" y="221"/>
                  </a:lnTo>
                  <a:lnTo>
                    <a:pt x="68" y="289"/>
                  </a:lnTo>
                  <a:lnTo>
                    <a:pt x="49" y="347"/>
                  </a:lnTo>
                  <a:lnTo>
                    <a:pt x="106" y="372"/>
                  </a:lnTo>
                  <a:lnTo>
                    <a:pt x="164" y="408"/>
                  </a:lnTo>
                  <a:lnTo>
                    <a:pt x="198" y="437"/>
                  </a:lnTo>
                  <a:lnTo>
                    <a:pt x="226" y="467"/>
                  </a:lnTo>
                  <a:lnTo>
                    <a:pt x="247" y="492"/>
                  </a:lnTo>
                  <a:lnTo>
                    <a:pt x="265" y="522"/>
                  </a:lnTo>
                  <a:lnTo>
                    <a:pt x="276" y="539"/>
                  </a:lnTo>
                  <a:lnTo>
                    <a:pt x="315" y="543"/>
                  </a:lnTo>
                  <a:lnTo>
                    <a:pt x="341" y="555"/>
                  </a:lnTo>
                  <a:lnTo>
                    <a:pt x="357" y="568"/>
                  </a:lnTo>
                  <a:lnTo>
                    <a:pt x="341" y="562"/>
                  </a:lnTo>
                  <a:lnTo>
                    <a:pt x="310" y="555"/>
                  </a:lnTo>
                  <a:lnTo>
                    <a:pt x="285" y="555"/>
                  </a:lnTo>
                  <a:lnTo>
                    <a:pt x="263" y="559"/>
                  </a:lnTo>
                  <a:lnTo>
                    <a:pt x="247" y="517"/>
                  </a:lnTo>
                  <a:lnTo>
                    <a:pt x="205" y="463"/>
                  </a:lnTo>
                  <a:lnTo>
                    <a:pt x="154" y="417"/>
                  </a:lnTo>
                  <a:lnTo>
                    <a:pt x="116" y="392"/>
                  </a:lnTo>
                  <a:lnTo>
                    <a:pt x="74" y="376"/>
                  </a:lnTo>
                  <a:lnTo>
                    <a:pt x="38" y="371"/>
                  </a:lnTo>
                  <a:lnTo>
                    <a:pt x="20" y="387"/>
                  </a:lnTo>
                  <a:lnTo>
                    <a:pt x="13" y="361"/>
                  </a:lnTo>
                  <a:lnTo>
                    <a:pt x="29" y="353"/>
                  </a:lnTo>
                  <a:lnTo>
                    <a:pt x="3" y="333"/>
                  </a:lnTo>
                  <a:lnTo>
                    <a:pt x="35" y="333"/>
                  </a:lnTo>
                  <a:lnTo>
                    <a:pt x="0" y="308"/>
                  </a:lnTo>
                  <a:lnTo>
                    <a:pt x="43" y="313"/>
                  </a:lnTo>
                  <a:lnTo>
                    <a:pt x="8" y="284"/>
                  </a:lnTo>
                  <a:lnTo>
                    <a:pt x="46" y="289"/>
                  </a:lnTo>
                  <a:lnTo>
                    <a:pt x="18" y="262"/>
                  </a:lnTo>
                  <a:lnTo>
                    <a:pt x="54" y="262"/>
                  </a:lnTo>
                  <a:lnTo>
                    <a:pt x="29" y="237"/>
                  </a:lnTo>
                  <a:lnTo>
                    <a:pt x="60" y="238"/>
                  </a:lnTo>
                  <a:lnTo>
                    <a:pt x="38" y="217"/>
                  </a:lnTo>
                  <a:lnTo>
                    <a:pt x="68" y="217"/>
                  </a:lnTo>
                  <a:lnTo>
                    <a:pt x="50" y="196"/>
                  </a:lnTo>
                  <a:lnTo>
                    <a:pt x="71" y="196"/>
                  </a:lnTo>
                  <a:lnTo>
                    <a:pt x="59" y="178"/>
                  </a:lnTo>
                  <a:lnTo>
                    <a:pt x="75" y="175"/>
                  </a:lnTo>
                  <a:lnTo>
                    <a:pt x="68" y="158"/>
                  </a:lnTo>
                  <a:lnTo>
                    <a:pt x="80" y="155"/>
                  </a:lnTo>
                  <a:lnTo>
                    <a:pt x="77" y="141"/>
                  </a:lnTo>
                  <a:lnTo>
                    <a:pt x="87" y="124"/>
                  </a:lnTo>
                  <a:lnTo>
                    <a:pt x="97" y="83"/>
                  </a:lnTo>
                  <a:lnTo>
                    <a:pt x="118" y="0"/>
                  </a:lnTo>
                  <a:lnTo>
                    <a:pt x="125"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7" name="Freeform 136"/>
            <p:cNvSpPr>
              <a:spLocks/>
            </p:cNvSpPr>
            <p:nvPr/>
          </p:nvSpPr>
          <p:spPr bwMode="auto">
            <a:xfrm>
              <a:off x="4775" y="2354"/>
              <a:ext cx="87" cy="96"/>
            </a:xfrm>
            <a:custGeom>
              <a:avLst/>
              <a:gdLst>
                <a:gd name="T0" fmla="*/ 2 w 176"/>
                <a:gd name="T1" fmla="*/ 9 h 191"/>
                <a:gd name="T2" fmla="*/ 7 w 176"/>
                <a:gd name="T3" fmla="*/ 19 h 191"/>
                <a:gd name="T4" fmla="*/ 13 w 176"/>
                <a:gd name="T5" fmla="*/ 28 h 191"/>
                <a:gd name="T6" fmla="*/ 21 w 176"/>
                <a:gd name="T7" fmla="*/ 37 h 191"/>
                <a:gd name="T8" fmla="*/ 29 w 176"/>
                <a:gd name="T9" fmla="*/ 43 h 191"/>
                <a:gd name="T10" fmla="*/ 40 w 176"/>
                <a:gd name="T11" fmla="*/ 48 h 191"/>
                <a:gd name="T12" fmla="*/ 43 w 176"/>
                <a:gd name="T13" fmla="*/ 37 h 191"/>
                <a:gd name="T14" fmla="*/ 39 w 176"/>
                <a:gd name="T15" fmla="*/ 39 h 191"/>
                <a:gd name="T16" fmla="*/ 37 w 176"/>
                <a:gd name="T17" fmla="*/ 34 h 191"/>
                <a:gd name="T18" fmla="*/ 34 w 176"/>
                <a:gd name="T19" fmla="*/ 37 h 191"/>
                <a:gd name="T20" fmla="*/ 33 w 176"/>
                <a:gd name="T21" fmla="*/ 32 h 191"/>
                <a:gd name="T22" fmla="*/ 28 w 176"/>
                <a:gd name="T23" fmla="*/ 34 h 191"/>
                <a:gd name="T24" fmla="*/ 28 w 176"/>
                <a:gd name="T25" fmla="*/ 28 h 191"/>
                <a:gd name="T26" fmla="*/ 24 w 176"/>
                <a:gd name="T27" fmla="*/ 31 h 191"/>
                <a:gd name="T28" fmla="*/ 23 w 176"/>
                <a:gd name="T29" fmla="*/ 25 h 191"/>
                <a:gd name="T30" fmla="*/ 20 w 176"/>
                <a:gd name="T31" fmla="*/ 27 h 191"/>
                <a:gd name="T32" fmla="*/ 20 w 176"/>
                <a:gd name="T33" fmla="*/ 22 h 191"/>
                <a:gd name="T34" fmla="*/ 17 w 176"/>
                <a:gd name="T35" fmla="*/ 24 h 191"/>
                <a:gd name="T36" fmla="*/ 17 w 176"/>
                <a:gd name="T37" fmla="*/ 18 h 191"/>
                <a:gd name="T38" fmla="*/ 13 w 176"/>
                <a:gd name="T39" fmla="*/ 21 h 191"/>
                <a:gd name="T40" fmla="*/ 13 w 176"/>
                <a:gd name="T41" fmla="*/ 14 h 191"/>
                <a:gd name="T42" fmla="*/ 9 w 176"/>
                <a:gd name="T43" fmla="*/ 17 h 191"/>
                <a:gd name="T44" fmla="*/ 9 w 176"/>
                <a:gd name="T45" fmla="*/ 10 h 191"/>
                <a:gd name="T46" fmla="*/ 6 w 176"/>
                <a:gd name="T47" fmla="*/ 13 h 191"/>
                <a:gd name="T48" fmla="*/ 5 w 176"/>
                <a:gd name="T49" fmla="*/ 5 h 191"/>
                <a:gd name="T50" fmla="*/ 3 w 176"/>
                <a:gd name="T51" fmla="*/ 7 h 191"/>
                <a:gd name="T52" fmla="*/ 0 w 176"/>
                <a:gd name="T53" fmla="*/ 0 h 191"/>
                <a:gd name="T54" fmla="*/ 2 w 176"/>
                <a:gd name="T55" fmla="*/ 9 h 19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6" h="191">
                  <a:moveTo>
                    <a:pt x="11" y="36"/>
                  </a:moveTo>
                  <a:lnTo>
                    <a:pt x="28" y="75"/>
                  </a:lnTo>
                  <a:lnTo>
                    <a:pt x="55" y="112"/>
                  </a:lnTo>
                  <a:lnTo>
                    <a:pt x="87" y="146"/>
                  </a:lnTo>
                  <a:lnTo>
                    <a:pt x="118" y="171"/>
                  </a:lnTo>
                  <a:lnTo>
                    <a:pt x="162" y="191"/>
                  </a:lnTo>
                  <a:lnTo>
                    <a:pt x="176" y="145"/>
                  </a:lnTo>
                  <a:lnTo>
                    <a:pt x="158" y="156"/>
                  </a:lnTo>
                  <a:lnTo>
                    <a:pt x="152" y="135"/>
                  </a:lnTo>
                  <a:lnTo>
                    <a:pt x="138" y="145"/>
                  </a:lnTo>
                  <a:lnTo>
                    <a:pt x="133" y="125"/>
                  </a:lnTo>
                  <a:lnTo>
                    <a:pt x="116" y="135"/>
                  </a:lnTo>
                  <a:lnTo>
                    <a:pt x="113" y="112"/>
                  </a:lnTo>
                  <a:lnTo>
                    <a:pt x="99" y="121"/>
                  </a:lnTo>
                  <a:lnTo>
                    <a:pt x="96" y="100"/>
                  </a:lnTo>
                  <a:lnTo>
                    <a:pt x="83" y="108"/>
                  </a:lnTo>
                  <a:lnTo>
                    <a:pt x="83" y="85"/>
                  </a:lnTo>
                  <a:lnTo>
                    <a:pt x="70" y="95"/>
                  </a:lnTo>
                  <a:lnTo>
                    <a:pt x="70" y="71"/>
                  </a:lnTo>
                  <a:lnTo>
                    <a:pt x="55" y="81"/>
                  </a:lnTo>
                  <a:lnTo>
                    <a:pt x="53" y="56"/>
                  </a:lnTo>
                  <a:lnTo>
                    <a:pt x="39" y="66"/>
                  </a:lnTo>
                  <a:lnTo>
                    <a:pt x="38" y="39"/>
                  </a:lnTo>
                  <a:lnTo>
                    <a:pt x="24" y="49"/>
                  </a:lnTo>
                  <a:lnTo>
                    <a:pt x="20" y="20"/>
                  </a:lnTo>
                  <a:lnTo>
                    <a:pt x="12" y="25"/>
                  </a:lnTo>
                  <a:lnTo>
                    <a:pt x="0" y="0"/>
                  </a:lnTo>
                  <a:lnTo>
                    <a:pt x="11" y="3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8" name="Freeform 137"/>
            <p:cNvSpPr>
              <a:spLocks/>
            </p:cNvSpPr>
            <p:nvPr/>
          </p:nvSpPr>
          <p:spPr bwMode="auto">
            <a:xfrm>
              <a:off x="4884" y="2515"/>
              <a:ext cx="374" cy="383"/>
            </a:xfrm>
            <a:custGeom>
              <a:avLst/>
              <a:gdLst>
                <a:gd name="T0" fmla="*/ 0 w 749"/>
                <a:gd name="T1" fmla="*/ 84 h 768"/>
                <a:gd name="T2" fmla="*/ 7 w 749"/>
                <a:gd name="T3" fmla="*/ 143 h 768"/>
                <a:gd name="T4" fmla="*/ 21 w 749"/>
                <a:gd name="T5" fmla="*/ 183 h 768"/>
                <a:gd name="T6" fmla="*/ 41 w 749"/>
                <a:gd name="T7" fmla="*/ 186 h 768"/>
                <a:gd name="T8" fmla="*/ 98 w 749"/>
                <a:gd name="T9" fmla="*/ 178 h 768"/>
                <a:gd name="T10" fmla="*/ 152 w 749"/>
                <a:gd name="T11" fmla="*/ 178 h 768"/>
                <a:gd name="T12" fmla="*/ 164 w 749"/>
                <a:gd name="T13" fmla="*/ 173 h 768"/>
                <a:gd name="T14" fmla="*/ 173 w 749"/>
                <a:gd name="T15" fmla="*/ 158 h 768"/>
                <a:gd name="T16" fmla="*/ 169 w 749"/>
                <a:gd name="T17" fmla="*/ 131 h 768"/>
                <a:gd name="T18" fmla="*/ 178 w 749"/>
                <a:gd name="T19" fmla="*/ 75 h 768"/>
                <a:gd name="T20" fmla="*/ 187 w 749"/>
                <a:gd name="T21" fmla="*/ 45 h 768"/>
                <a:gd name="T22" fmla="*/ 176 w 749"/>
                <a:gd name="T23" fmla="*/ 73 h 768"/>
                <a:gd name="T24" fmla="*/ 152 w 749"/>
                <a:gd name="T25" fmla="*/ 23 h 768"/>
                <a:gd name="T26" fmla="*/ 166 w 749"/>
                <a:gd name="T27" fmla="*/ 75 h 768"/>
                <a:gd name="T28" fmla="*/ 172 w 749"/>
                <a:gd name="T29" fmla="*/ 106 h 768"/>
                <a:gd name="T30" fmla="*/ 161 w 749"/>
                <a:gd name="T31" fmla="*/ 99 h 768"/>
                <a:gd name="T32" fmla="*/ 150 w 749"/>
                <a:gd name="T33" fmla="*/ 65 h 768"/>
                <a:gd name="T34" fmla="*/ 138 w 749"/>
                <a:gd name="T35" fmla="*/ 0 h 768"/>
                <a:gd name="T36" fmla="*/ 149 w 749"/>
                <a:gd name="T37" fmla="*/ 68 h 768"/>
                <a:gd name="T38" fmla="*/ 161 w 749"/>
                <a:gd name="T39" fmla="*/ 109 h 768"/>
                <a:gd name="T40" fmla="*/ 163 w 749"/>
                <a:gd name="T41" fmla="*/ 138 h 768"/>
                <a:gd name="T42" fmla="*/ 164 w 749"/>
                <a:gd name="T43" fmla="*/ 164 h 768"/>
                <a:gd name="T44" fmla="*/ 129 w 749"/>
                <a:gd name="T45" fmla="*/ 163 h 768"/>
                <a:gd name="T46" fmla="*/ 108 w 749"/>
                <a:gd name="T47" fmla="*/ 169 h 768"/>
                <a:gd name="T48" fmla="*/ 96 w 749"/>
                <a:gd name="T49" fmla="*/ 159 h 768"/>
                <a:gd name="T50" fmla="*/ 75 w 749"/>
                <a:gd name="T51" fmla="*/ 171 h 768"/>
                <a:gd name="T52" fmla="*/ 62 w 749"/>
                <a:gd name="T53" fmla="*/ 167 h 768"/>
                <a:gd name="T54" fmla="*/ 41 w 749"/>
                <a:gd name="T55" fmla="*/ 177 h 768"/>
                <a:gd name="T56" fmla="*/ 34 w 749"/>
                <a:gd name="T57" fmla="*/ 176 h 768"/>
                <a:gd name="T58" fmla="*/ 26 w 749"/>
                <a:gd name="T59" fmla="*/ 181 h 768"/>
                <a:gd name="T60" fmla="*/ 9 w 749"/>
                <a:gd name="T61" fmla="*/ 140 h 768"/>
                <a:gd name="T62" fmla="*/ 1 w 749"/>
                <a:gd name="T63" fmla="*/ 89 h 7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49" h="768">
                  <a:moveTo>
                    <a:pt x="0" y="231"/>
                  </a:moveTo>
                  <a:lnTo>
                    <a:pt x="0" y="336"/>
                  </a:lnTo>
                  <a:lnTo>
                    <a:pt x="11" y="461"/>
                  </a:lnTo>
                  <a:lnTo>
                    <a:pt x="28" y="574"/>
                  </a:lnTo>
                  <a:lnTo>
                    <a:pt x="53" y="666"/>
                  </a:lnTo>
                  <a:lnTo>
                    <a:pt x="84" y="735"/>
                  </a:lnTo>
                  <a:lnTo>
                    <a:pt x="86" y="768"/>
                  </a:lnTo>
                  <a:lnTo>
                    <a:pt x="166" y="746"/>
                  </a:lnTo>
                  <a:lnTo>
                    <a:pt x="280" y="725"/>
                  </a:lnTo>
                  <a:lnTo>
                    <a:pt x="392" y="716"/>
                  </a:lnTo>
                  <a:lnTo>
                    <a:pt x="497" y="715"/>
                  </a:lnTo>
                  <a:lnTo>
                    <a:pt x="610" y="716"/>
                  </a:lnTo>
                  <a:lnTo>
                    <a:pt x="657" y="719"/>
                  </a:lnTo>
                  <a:lnTo>
                    <a:pt x="657" y="693"/>
                  </a:lnTo>
                  <a:lnTo>
                    <a:pt x="692" y="662"/>
                  </a:lnTo>
                  <a:lnTo>
                    <a:pt x="694" y="635"/>
                  </a:lnTo>
                  <a:lnTo>
                    <a:pt x="683" y="590"/>
                  </a:lnTo>
                  <a:lnTo>
                    <a:pt x="677" y="528"/>
                  </a:lnTo>
                  <a:lnTo>
                    <a:pt x="703" y="421"/>
                  </a:lnTo>
                  <a:lnTo>
                    <a:pt x="713" y="303"/>
                  </a:lnTo>
                  <a:lnTo>
                    <a:pt x="738" y="248"/>
                  </a:lnTo>
                  <a:lnTo>
                    <a:pt x="749" y="181"/>
                  </a:lnTo>
                  <a:lnTo>
                    <a:pt x="724" y="262"/>
                  </a:lnTo>
                  <a:lnTo>
                    <a:pt x="707" y="293"/>
                  </a:lnTo>
                  <a:lnTo>
                    <a:pt x="677" y="227"/>
                  </a:lnTo>
                  <a:lnTo>
                    <a:pt x="610" y="93"/>
                  </a:lnTo>
                  <a:lnTo>
                    <a:pt x="645" y="190"/>
                  </a:lnTo>
                  <a:lnTo>
                    <a:pt x="665" y="300"/>
                  </a:lnTo>
                  <a:lnTo>
                    <a:pt x="692" y="374"/>
                  </a:lnTo>
                  <a:lnTo>
                    <a:pt x="688" y="427"/>
                  </a:lnTo>
                  <a:lnTo>
                    <a:pt x="669" y="486"/>
                  </a:lnTo>
                  <a:lnTo>
                    <a:pt x="644" y="400"/>
                  </a:lnTo>
                  <a:lnTo>
                    <a:pt x="629" y="318"/>
                  </a:lnTo>
                  <a:lnTo>
                    <a:pt x="602" y="261"/>
                  </a:lnTo>
                  <a:lnTo>
                    <a:pt x="566" y="95"/>
                  </a:lnTo>
                  <a:lnTo>
                    <a:pt x="555" y="0"/>
                  </a:lnTo>
                  <a:lnTo>
                    <a:pt x="570" y="143"/>
                  </a:lnTo>
                  <a:lnTo>
                    <a:pt x="597" y="273"/>
                  </a:lnTo>
                  <a:lnTo>
                    <a:pt x="625" y="374"/>
                  </a:lnTo>
                  <a:lnTo>
                    <a:pt x="645" y="440"/>
                  </a:lnTo>
                  <a:lnTo>
                    <a:pt x="660" y="515"/>
                  </a:lnTo>
                  <a:lnTo>
                    <a:pt x="652" y="556"/>
                  </a:lnTo>
                  <a:lnTo>
                    <a:pt x="669" y="604"/>
                  </a:lnTo>
                  <a:lnTo>
                    <a:pt x="657" y="660"/>
                  </a:lnTo>
                  <a:lnTo>
                    <a:pt x="624" y="685"/>
                  </a:lnTo>
                  <a:lnTo>
                    <a:pt x="516" y="654"/>
                  </a:lnTo>
                  <a:lnTo>
                    <a:pt x="486" y="677"/>
                  </a:lnTo>
                  <a:lnTo>
                    <a:pt x="435" y="677"/>
                  </a:lnTo>
                  <a:lnTo>
                    <a:pt x="375" y="682"/>
                  </a:lnTo>
                  <a:lnTo>
                    <a:pt x="385" y="637"/>
                  </a:lnTo>
                  <a:lnTo>
                    <a:pt x="363" y="635"/>
                  </a:lnTo>
                  <a:lnTo>
                    <a:pt x="301" y="687"/>
                  </a:lnTo>
                  <a:lnTo>
                    <a:pt x="276" y="685"/>
                  </a:lnTo>
                  <a:lnTo>
                    <a:pt x="249" y="670"/>
                  </a:lnTo>
                  <a:lnTo>
                    <a:pt x="231" y="695"/>
                  </a:lnTo>
                  <a:lnTo>
                    <a:pt x="164" y="710"/>
                  </a:lnTo>
                  <a:lnTo>
                    <a:pt x="138" y="677"/>
                  </a:lnTo>
                  <a:lnTo>
                    <a:pt x="138" y="706"/>
                  </a:lnTo>
                  <a:lnTo>
                    <a:pt x="115" y="696"/>
                  </a:lnTo>
                  <a:lnTo>
                    <a:pt x="107" y="727"/>
                  </a:lnTo>
                  <a:lnTo>
                    <a:pt x="82" y="693"/>
                  </a:lnTo>
                  <a:lnTo>
                    <a:pt x="38" y="561"/>
                  </a:lnTo>
                  <a:lnTo>
                    <a:pt x="17" y="437"/>
                  </a:lnTo>
                  <a:lnTo>
                    <a:pt x="7" y="357"/>
                  </a:lnTo>
                  <a:lnTo>
                    <a:pt x="0" y="23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9" name="Freeform 138"/>
            <p:cNvSpPr>
              <a:spLocks/>
            </p:cNvSpPr>
            <p:nvPr/>
          </p:nvSpPr>
          <p:spPr bwMode="auto">
            <a:xfrm>
              <a:off x="5046" y="2464"/>
              <a:ext cx="61" cy="38"/>
            </a:xfrm>
            <a:custGeom>
              <a:avLst/>
              <a:gdLst>
                <a:gd name="T0" fmla="*/ 30 w 124"/>
                <a:gd name="T1" fmla="*/ 0 h 75"/>
                <a:gd name="T2" fmla="*/ 1 w 124"/>
                <a:gd name="T3" fmla="*/ 16 h 75"/>
                <a:gd name="T4" fmla="*/ 0 w 124"/>
                <a:gd name="T5" fmla="*/ 19 h 75"/>
                <a:gd name="T6" fmla="*/ 4 w 124"/>
                <a:gd name="T7" fmla="*/ 19 h 75"/>
                <a:gd name="T8" fmla="*/ 15 w 124"/>
                <a:gd name="T9" fmla="*/ 10 h 75"/>
                <a:gd name="T10" fmla="*/ 30 w 124"/>
                <a:gd name="T11" fmla="*/ 0 h 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4" h="75">
                  <a:moveTo>
                    <a:pt x="124" y="0"/>
                  </a:moveTo>
                  <a:lnTo>
                    <a:pt x="7" y="62"/>
                  </a:lnTo>
                  <a:lnTo>
                    <a:pt x="0" y="74"/>
                  </a:lnTo>
                  <a:lnTo>
                    <a:pt x="19" y="75"/>
                  </a:lnTo>
                  <a:lnTo>
                    <a:pt x="61" y="37"/>
                  </a:lnTo>
                  <a:lnTo>
                    <a:pt x="124"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0" name="Freeform 139"/>
            <p:cNvSpPr>
              <a:spLocks/>
            </p:cNvSpPr>
            <p:nvPr/>
          </p:nvSpPr>
          <p:spPr bwMode="auto">
            <a:xfrm>
              <a:off x="5045" y="2451"/>
              <a:ext cx="95" cy="156"/>
            </a:xfrm>
            <a:custGeom>
              <a:avLst/>
              <a:gdLst>
                <a:gd name="T0" fmla="*/ 48 w 189"/>
                <a:gd name="T1" fmla="*/ 0 h 312"/>
                <a:gd name="T2" fmla="*/ 39 w 189"/>
                <a:gd name="T3" fmla="*/ 28 h 312"/>
                <a:gd name="T4" fmla="*/ 21 w 189"/>
                <a:gd name="T5" fmla="*/ 67 h 312"/>
                <a:gd name="T6" fmla="*/ 4 w 189"/>
                <a:gd name="T7" fmla="*/ 78 h 312"/>
                <a:gd name="T8" fmla="*/ 0 w 189"/>
                <a:gd name="T9" fmla="*/ 77 h 312"/>
                <a:gd name="T10" fmla="*/ 24 w 189"/>
                <a:gd name="T11" fmla="*/ 57 h 312"/>
                <a:gd name="T12" fmla="*/ 39 w 189"/>
                <a:gd name="T13" fmla="*/ 28 h 312"/>
                <a:gd name="T14" fmla="*/ 48 w 189"/>
                <a:gd name="T15" fmla="*/ 0 h 3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9" h="312">
                  <a:moveTo>
                    <a:pt x="189" y="0"/>
                  </a:moveTo>
                  <a:lnTo>
                    <a:pt x="156" y="110"/>
                  </a:lnTo>
                  <a:lnTo>
                    <a:pt x="83" y="266"/>
                  </a:lnTo>
                  <a:lnTo>
                    <a:pt x="13" y="312"/>
                  </a:lnTo>
                  <a:lnTo>
                    <a:pt x="0" y="305"/>
                  </a:lnTo>
                  <a:lnTo>
                    <a:pt x="95" y="226"/>
                  </a:lnTo>
                  <a:lnTo>
                    <a:pt x="155" y="110"/>
                  </a:lnTo>
                  <a:lnTo>
                    <a:pt x="18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1" name="Freeform 140"/>
            <p:cNvSpPr>
              <a:spLocks/>
            </p:cNvSpPr>
            <p:nvPr/>
          </p:nvSpPr>
          <p:spPr bwMode="auto">
            <a:xfrm>
              <a:off x="4953" y="2651"/>
              <a:ext cx="81" cy="130"/>
            </a:xfrm>
            <a:custGeom>
              <a:avLst/>
              <a:gdLst>
                <a:gd name="T0" fmla="*/ 2 w 162"/>
                <a:gd name="T1" fmla="*/ 24 h 260"/>
                <a:gd name="T2" fmla="*/ 0 w 162"/>
                <a:gd name="T3" fmla="*/ 9 h 260"/>
                <a:gd name="T4" fmla="*/ 5 w 162"/>
                <a:gd name="T5" fmla="*/ 4 h 260"/>
                <a:gd name="T6" fmla="*/ 27 w 162"/>
                <a:gd name="T7" fmla="*/ 0 h 260"/>
                <a:gd name="T8" fmla="*/ 35 w 162"/>
                <a:gd name="T9" fmla="*/ 11 h 260"/>
                <a:gd name="T10" fmla="*/ 35 w 162"/>
                <a:gd name="T11" fmla="*/ 23 h 260"/>
                <a:gd name="T12" fmla="*/ 21 w 162"/>
                <a:gd name="T13" fmla="*/ 51 h 260"/>
                <a:gd name="T14" fmla="*/ 31 w 162"/>
                <a:gd name="T15" fmla="*/ 50 h 260"/>
                <a:gd name="T16" fmla="*/ 31 w 162"/>
                <a:gd name="T17" fmla="*/ 42 h 260"/>
                <a:gd name="T18" fmla="*/ 41 w 162"/>
                <a:gd name="T19" fmla="*/ 41 h 260"/>
                <a:gd name="T20" fmla="*/ 41 w 162"/>
                <a:gd name="T21" fmla="*/ 56 h 260"/>
                <a:gd name="T22" fmla="*/ 36 w 162"/>
                <a:gd name="T23" fmla="*/ 63 h 260"/>
                <a:gd name="T24" fmla="*/ 23 w 162"/>
                <a:gd name="T25" fmla="*/ 62 h 260"/>
                <a:gd name="T26" fmla="*/ 10 w 162"/>
                <a:gd name="T27" fmla="*/ 65 h 260"/>
                <a:gd name="T28" fmla="*/ 24 w 162"/>
                <a:gd name="T29" fmla="*/ 61 h 260"/>
                <a:gd name="T30" fmla="*/ 35 w 162"/>
                <a:gd name="T31" fmla="*/ 61 h 260"/>
                <a:gd name="T32" fmla="*/ 39 w 162"/>
                <a:gd name="T33" fmla="*/ 55 h 260"/>
                <a:gd name="T34" fmla="*/ 39 w 162"/>
                <a:gd name="T35" fmla="*/ 43 h 260"/>
                <a:gd name="T36" fmla="*/ 33 w 162"/>
                <a:gd name="T37" fmla="*/ 45 h 260"/>
                <a:gd name="T38" fmla="*/ 33 w 162"/>
                <a:gd name="T39" fmla="*/ 52 h 260"/>
                <a:gd name="T40" fmla="*/ 18 w 162"/>
                <a:gd name="T41" fmla="*/ 54 h 260"/>
                <a:gd name="T42" fmla="*/ 32 w 162"/>
                <a:gd name="T43" fmla="*/ 23 h 260"/>
                <a:gd name="T44" fmla="*/ 32 w 162"/>
                <a:gd name="T45" fmla="*/ 11 h 260"/>
                <a:gd name="T46" fmla="*/ 26 w 162"/>
                <a:gd name="T47" fmla="*/ 4 h 260"/>
                <a:gd name="T48" fmla="*/ 6 w 162"/>
                <a:gd name="T49" fmla="*/ 5 h 260"/>
                <a:gd name="T50" fmla="*/ 3 w 162"/>
                <a:gd name="T51" fmla="*/ 10 h 260"/>
                <a:gd name="T52" fmla="*/ 4 w 162"/>
                <a:gd name="T53" fmla="*/ 23 h 260"/>
                <a:gd name="T54" fmla="*/ 2 w 162"/>
                <a:gd name="T55" fmla="*/ 24 h 26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62" h="260">
                  <a:moveTo>
                    <a:pt x="7" y="93"/>
                  </a:moveTo>
                  <a:lnTo>
                    <a:pt x="0" y="35"/>
                  </a:lnTo>
                  <a:lnTo>
                    <a:pt x="17" y="13"/>
                  </a:lnTo>
                  <a:lnTo>
                    <a:pt x="108" y="0"/>
                  </a:lnTo>
                  <a:lnTo>
                    <a:pt x="137" y="41"/>
                  </a:lnTo>
                  <a:lnTo>
                    <a:pt x="137" y="92"/>
                  </a:lnTo>
                  <a:lnTo>
                    <a:pt x="83" y="204"/>
                  </a:lnTo>
                  <a:lnTo>
                    <a:pt x="121" y="198"/>
                  </a:lnTo>
                  <a:lnTo>
                    <a:pt x="121" y="167"/>
                  </a:lnTo>
                  <a:lnTo>
                    <a:pt x="162" y="162"/>
                  </a:lnTo>
                  <a:lnTo>
                    <a:pt x="162" y="222"/>
                  </a:lnTo>
                  <a:lnTo>
                    <a:pt x="142" y="250"/>
                  </a:lnTo>
                  <a:lnTo>
                    <a:pt x="91" y="246"/>
                  </a:lnTo>
                  <a:lnTo>
                    <a:pt x="37" y="260"/>
                  </a:lnTo>
                  <a:lnTo>
                    <a:pt x="93" y="242"/>
                  </a:lnTo>
                  <a:lnTo>
                    <a:pt x="137" y="242"/>
                  </a:lnTo>
                  <a:lnTo>
                    <a:pt x="154" y="220"/>
                  </a:lnTo>
                  <a:lnTo>
                    <a:pt x="154" y="172"/>
                  </a:lnTo>
                  <a:lnTo>
                    <a:pt x="132" y="177"/>
                  </a:lnTo>
                  <a:lnTo>
                    <a:pt x="132" y="208"/>
                  </a:lnTo>
                  <a:lnTo>
                    <a:pt x="72" y="213"/>
                  </a:lnTo>
                  <a:lnTo>
                    <a:pt x="126" y="89"/>
                  </a:lnTo>
                  <a:lnTo>
                    <a:pt x="126" y="42"/>
                  </a:lnTo>
                  <a:lnTo>
                    <a:pt x="104" y="13"/>
                  </a:lnTo>
                  <a:lnTo>
                    <a:pt x="24" y="20"/>
                  </a:lnTo>
                  <a:lnTo>
                    <a:pt x="11" y="37"/>
                  </a:lnTo>
                  <a:lnTo>
                    <a:pt x="16" y="92"/>
                  </a:lnTo>
                  <a:lnTo>
                    <a:pt x="7" y="9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2" name="Freeform 141"/>
            <p:cNvSpPr>
              <a:spLocks/>
            </p:cNvSpPr>
            <p:nvPr/>
          </p:nvSpPr>
          <p:spPr bwMode="auto">
            <a:xfrm>
              <a:off x="4954" y="2669"/>
              <a:ext cx="47" cy="112"/>
            </a:xfrm>
            <a:custGeom>
              <a:avLst/>
              <a:gdLst>
                <a:gd name="T0" fmla="*/ 0 w 93"/>
                <a:gd name="T1" fmla="*/ 14 h 223"/>
                <a:gd name="T2" fmla="*/ 11 w 93"/>
                <a:gd name="T3" fmla="*/ 14 h 223"/>
                <a:gd name="T4" fmla="*/ 11 w 93"/>
                <a:gd name="T5" fmla="*/ 3 h 223"/>
                <a:gd name="T6" fmla="*/ 22 w 93"/>
                <a:gd name="T7" fmla="*/ 3 h 223"/>
                <a:gd name="T8" fmla="*/ 22 w 93"/>
                <a:gd name="T9" fmla="*/ 12 h 223"/>
                <a:gd name="T10" fmla="*/ 6 w 93"/>
                <a:gd name="T11" fmla="*/ 44 h 223"/>
                <a:gd name="T12" fmla="*/ 8 w 93"/>
                <a:gd name="T13" fmla="*/ 56 h 223"/>
                <a:gd name="T14" fmla="*/ 10 w 93"/>
                <a:gd name="T15" fmla="*/ 56 h 223"/>
                <a:gd name="T16" fmla="*/ 8 w 93"/>
                <a:gd name="T17" fmla="*/ 44 h 223"/>
                <a:gd name="T18" fmla="*/ 24 w 93"/>
                <a:gd name="T19" fmla="*/ 12 h 223"/>
                <a:gd name="T20" fmla="*/ 24 w 93"/>
                <a:gd name="T21" fmla="*/ 0 h 223"/>
                <a:gd name="T22" fmla="*/ 11 w 93"/>
                <a:gd name="T23" fmla="*/ 3 h 223"/>
                <a:gd name="T24" fmla="*/ 11 w 93"/>
                <a:gd name="T25" fmla="*/ 13 h 223"/>
                <a:gd name="T26" fmla="*/ 3 w 93"/>
                <a:gd name="T27" fmla="*/ 13 h 223"/>
                <a:gd name="T28" fmla="*/ 0 w 93"/>
                <a:gd name="T29" fmla="*/ 14 h 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3" h="223">
                  <a:moveTo>
                    <a:pt x="0" y="56"/>
                  </a:moveTo>
                  <a:lnTo>
                    <a:pt x="44" y="56"/>
                  </a:lnTo>
                  <a:lnTo>
                    <a:pt x="44" y="11"/>
                  </a:lnTo>
                  <a:lnTo>
                    <a:pt x="85" y="11"/>
                  </a:lnTo>
                  <a:lnTo>
                    <a:pt x="85" y="46"/>
                  </a:lnTo>
                  <a:lnTo>
                    <a:pt x="21" y="176"/>
                  </a:lnTo>
                  <a:lnTo>
                    <a:pt x="30" y="223"/>
                  </a:lnTo>
                  <a:lnTo>
                    <a:pt x="38" y="223"/>
                  </a:lnTo>
                  <a:lnTo>
                    <a:pt x="30" y="176"/>
                  </a:lnTo>
                  <a:lnTo>
                    <a:pt x="93" y="46"/>
                  </a:lnTo>
                  <a:lnTo>
                    <a:pt x="93" y="0"/>
                  </a:lnTo>
                  <a:lnTo>
                    <a:pt x="42" y="10"/>
                  </a:lnTo>
                  <a:lnTo>
                    <a:pt x="42" y="50"/>
                  </a:lnTo>
                  <a:lnTo>
                    <a:pt x="10" y="52"/>
                  </a:lnTo>
                  <a:lnTo>
                    <a:pt x="0" y="5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3" name="Freeform 142"/>
            <p:cNvSpPr>
              <a:spLocks/>
            </p:cNvSpPr>
            <p:nvPr/>
          </p:nvSpPr>
          <p:spPr bwMode="auto">
            <a:xfrm>
              <a:off x="5042" y="2645"/>
              <a:ext cx="79" cy="126"/>
            </a:xfrm>
            <a:custGeom>
              <a:avLst/>
              <a:gdLst>
                <a:gd name="T0" fmla="*/ 0 w 156"/>
                <a:gd name="T1" fmla="*/ 12 h 251"/>
                <a:gd name="T2" fmla="*/ 9 w 156"/>
                <a:gd name="T3" fmla="*/ 0 h 251"/>
                <a:gd name="T4" fmla="*/ 33 w 156"/>
                <a:gd name="T5" fmla="*/ 2 h 251"/>
                <a:gd name="T6" fmla="*/ 38 w 156"/>
                <a:gd name="T7" fmla="*/ 8 h 251"/>
                <a:gd name="T8" fmla="*/ 37 w 156"/>
                <a:gd name="T9" fmla="*/ 29 h 251"/>
                <a:gd name="T10" fmla="*/ 32 w 156"/>
                <a:gd name="T11" fmla="*/ 34 h 251"/>
                <a:gd name="T12" fmla="*/ 37 w 156"/>
                <a:gd name="T13" fmla="*/ 37 h 251"/>
                <a:gd name="T14" fmla="*/ 40 w 156"/>
                <a:gd name="T15" fmla="*/ 56 h 251"/>
                <a:gd name="T16" fmla="*/ 35 w 156"/>
                <a:gd name="T17" fmla="*/ 63 h 251"/>
                <a:gd name="T18" fmla="*/ 14 w 156"/>
                <a:gd name="T19" fmla="*/ 63 h 251"/>
                <a:gd name="T20" fmla="*/ 10 w 156"/>
                <a:gd name="T21" fmla="*/ 63 h 251"/>
                <a:gd name="T22" fmla="*/ 3 w 156"/>
                <a:gd name="T23" fmla="*/ 59 h 251"/>
                <a:gd name="T24" fmla="*/ 2 w 156"/>
                <a:gd name="T25" fmla="*/ 43 h 251"/>
                <a:gd name="T26" fmla="*/ 11 w 156"/>
                <a:gd name="T27" fmla="*/ 42 h 251"/>
                <a:gd name="T28" fmla="*/ 14 w 156"/>
                <a:gd name="T29" fmla="*/ 51 h 251"/>
                <a:gd name="T30" fmla="*/ 10 w 156"/>
                <a:gd name="T31" fmla="*/ 44 h 251"/>
                <a:gd name="T32" fmla="*/ 4 w 156"/>
                <a:gd name="T33" fmla="*/ 45 h 251"/>
                <a:gd name="T34" fmla="*/ 5 w 156"/>
                <a:gd name="T35" fmla="*/ 58 h 251"/>
                <a:gd name="T36" fmla="*/ 10 w 156"/>
                <a:gd name="T37" fmla="*/ 61 h 251"/>
                <a:gd name="T38" fmla="*/ 22 w 156"/>
                <a:gd name="T39" fmla="*/ 60 h 251"/>
                <a:gd name="T40" fmla="*/ 33 w 156"/>
                <a:gd name="T41" fmla="*/ 61 h 251"/>
                <a:gd name="T42" fmla="*/ 36 w 156"/>
                <a:gd name="T43" fmla="*/ 56 h 251"/>
                <a:gd name="T44" fmla="*/ 35 w 156"/>
                <a:gd name="T45" fmla="*/ 40 h 251"/>
                <a:gd name="T46" fmla="*/ 28 w 156"/>
                <a:gd name="T47" fmla="*/ 34 h 251"/>
                <a:gd name="T48" fmla="*/ 34 w 156"/>
                <a:gd name="T49" fmla="*/ 28 h 251"/>
                <a:gd name="T50" fmla="*/ 35 w 156"/>
                <a:gd name="T51" fmla="*/ 9 h 251"/>
                <a:gd name="T52" fmla="*/ 31 w 156"/>
                <a:gd name="T53" fmla="*/ 4 h 251"/>
                <a:gd name="T54" fmla="*/ 11 w 156"/>
                <a:gd name="T55" fmla="*/ 3 h 251"/>
                <a:gd name="T56" fmla="*/ 3 w 156"/>
                <a:gd name="T57" fmla="*/ 13 h 251"/>
                <a:gd name="T58" fmla="*/ 3 w 156"/>
                <a:gd name="T59" fmla="*/ 23 h 251"/>
                <a:gd name="T60" fmla="*/ 0 w 156"/>
                <a:gd name="T61" fmla="*/ 23 h 251"/>
                <a:gd name="T62" fmla="*/ 0 w 156"/>
                <a:gd name="T63" fmla="*/ 12 h 2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56" h="251">
                  <a:moveTo>
                    <a:pt x="0" y="45"/>
                  </a:moveTo>
                  <a:lnTo>
                    <a:pt x="34" y="0"/>
                  </a:lnTo>
                  <a:lnTo>
                    <a:pt x="130" y="5"/>
                  </a:lnTo>
                  <a:lnTo>
                    <a:pt x="150" y="32"/>
                  </a:lnTo>
                  <a:lnTo>
                    <a:pt x="147" y="116"/>
                  </a:lnTo>
                  <a:lnTo>
                    <a:pt x="127" y="134"/>
                  </a:lnTo>
                  <a:lnTo>
                    <a:pt x="147" y="146"/>
                  </a:lnTo>
                  <a:lnTo>
                    <a:pt x="156" y="224"/>
                  </a:lnTo>
                  <a:lnTo>
                    <a:pt x="136" y="251"/>
                  </a:lnTo>
                  <a:lnTo>
                    <a:pt x="56" y="250"/>
                  </a:lnTo>
                  <a:lnTo>
                    <a:pt x="37" y="251"/>
                  </a:lnTo>
                  <a:lnTo>
                    <a:pt x="10" y="235"/>
                  </a:lnTo>
                  <a:lnTo>
                    <a:pt x="5" y="171"/>
                  </a:lnTo>
                  <a:lnTo>
                    <a:pt x="44" y="166"/>
                  </a:lnTo>
                  <a:lnTo>
                    <a:pt x="54" y="203"/>
                  </a:lnTo>
                  <a:lnTo>
                    <a:pt x="38" y="176"/>
                  </a:lnTo>
                  <a:lnTo>
                    <a:pt x="13" y="179"/>
                  </a:lnTo>
                  <a:lnTo>
                    <a:pt x="18" y="229"/>
                  </a:lnTo>
                  <a:lnTo>
                    <a:pt x="37" y="241"/>
                  </a:lnTo>
                  <a:lnTo>
                    <a:pt x="84" y="239"/>
                  </a:lnTo>
                  <a:lnTo>
                    <a:pt x="130" y="241"/>
                  </a:lnTo>
                  <a:lnTo>
                    <a:pt x="143" y="221"/>
                  </a:lnTo>
                  <a:lnTo>
                    <a:pt x="136" y="157"/>
                  </a:lnTo>
                  <a:lnTo>
                    <a:pt x="111" y="135"/>
                  </a:lnTo>
                  <a:lnTo>
                    <a:pt x="134" y="109"/>
                  </a:lnTo>
                  <a:lnTo>
                    <a:pt x="136" y="34"/>
                  </a:lnTo>
                  <a:lnTo>
                    <a:pt x="123" y="14"/>
                  </a:lnTo>
                  <a:lnTo>
                    <a:pt x="44" y="9"/>
                  </a:lnTo>
                  <a:lnTo>
                    <a:pt x="10" y="49"/>
                  </a:lnTo>
                  <a:lnTo>
                    <a:pt x="10" y="91"/>
                  </a:lnTo>
                  <a:lnTo>
                    <a:pt x="0" y="91"/>
                  </a:lnTo>
                  <a:lnTo>
                    <a:pt x="0" y="4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4" name="Freeform 143"/>
            <p:cNvSpPr>
              <a:spLocks/>
            </p:cNvSpPr>
            <p:nvPr/>
          </p:nvSpPr>
          <p:spPr bwMode="auto">
            <a:xfrm>
              <a:off x="5042" y="2666"/>
              <a:ext cx="51" cy="82"/>
            </a:xfrm>
            <a:custGeom>
              <a:avLst/>
              <a:gdLst>
                <a:gd name="T0" fmla="*/ 0 w 101"/>
                <a:gd name="T1" fmla="*/ 13 h 163"/>
                <a:gd name="T2" fmla="*/ 15 w 101"/>
                <a:gd name="T3" fmla="*/ 11 h 163"/>
                <a:gd name="T4" fmla="*/ 16 w 101"/>
                <a:gd name="T5" fmla="*/ 2 h 163"/>
                <a:gd name="T6" fmla="*/ 24 w 101"/>
                <a:gd name="T7" fmla="*/ 4 h 163"/>
                <a:gd name="T8" fmla="*/ 24 w 101"/>
                <a:gd name="T9" fmla="*/ 16 h 163"/>
                <a:gd name="T10" fmla="*/ 14 w 101"/>
                <a:gd name="T11" fmla="*/ 18 h 163"/>
                <a:gd name="T12" fmla="*/ 14 w 101"/>
                <a:gd name="T13" fmla="*/ 28 h 163"/>
                <a:gd name="T14" fmla="*/ 24 w 101"/>
                <a:gd name="T15" fmla="*/ 29 h 163"/>
                <a:gd name="T16" fmla="*/ 24 w 101"/>
                <a:gd name="T17" fmla="*/ 37 h 163"/>
                <a:gd name="T18" fmla="*/ 21 w 101"/>
                <a:gd name="T19" fmla="*/ 41 h 163"/>
                <a:gd name="T20" fmla="*/ 16 w 101"/>
                <a:gd name="T21" fmla="*/ 41 h 163"/>
                <a:gd name="T22" fmla="*/ 22 w 101"/>
                <a:gd name="T23" fmla="*/ 41 h 163"/>
                <a:gd name="T24" fmla="*/ 26 w 101"/>
                <a:gd name="T25" fmla="*/ 37 h 163"/>
                <a:gd name="T26" fmla="*/ 26 w 101"/>
                <a:gd name="T27" fmla="*/ 27 h 163"/>
                <a:gd name="T28" fmla="*/ 17 w 101"/>
                <a:gd name="T29" fmla="*/ 26 h 163"/>
                <a:gd name="T30" fmla="*/ 17 w 101"/>
                <a:gd name="T31" fmla="*/ 18 h 163"/>
                <a:gd name="T32" fmla="*/ 26 w 101"/>
                <a:gd name="T33" fmla="*/ 17 h 163"/>
                <a:gd name="T34" fmla="*/ 26 w 101"/>
                <a:gd name="T35" fmla="*/ 1 h 163"/>
                <a:gd name="T36" fmla="*/ 14 w 101"/>
                <a:gd name="T37" fmla="*/ 0 h 163"/>
                <a:gd name="T38" fmla="*/ 12 w 101"/>
                <a:gd name="T39" fmla="*/ 9 h 163"/>
                <a:gd name="T40" fmla="*/ 3 w 101"/>
                <a:gd name="T41" fmla="*/ 10 h 163"/>
                <a:gd name="T42" fmla="*/ 0 w 101"/>
                <a:gd name="T43" fmla="*/ 13 h 16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1" h="163">
                  <a:moveTo>
                    <a:pt x="0" y="49"/>
                  </a:moveTo>
                  <a:lnTo>
                    <a:pt x="58" y="43"/>
                  </a:lnTo>
                  <a:lnTo>
                    <a:pt x="62" y="5"/>
                  </a:lnTo>
                  <a:lnTo>
                    <a:pt x="93" y="15"/>
                  </a:lnTo>
                  <a:lnTo>
                    <a:pt x="93" y="62"/>
                  </a:lnTo>
                  <a:lnTo>
                    <a:pt x="56" y="70"/>
                  </a:lnTo>
                  <a:lnTo>
                    <a:pt x="56" y="112"/>
                  </a:lnTo>
                  <a:lnTo>
                    <a:pt x="93" y="115"/>
                  </a:lnTo>
                  <a:lnTo>
                    <a:pt x="93" y="147"/>
                  </a:lnTo>
                  <a:lnTo>
                    <a:pt x="81" y="161"/>
                  </a:lnTo>
                  <a:lnTo>
                    <a:pt x="62" y="161"/>
                  </a:lnTo>
                  <a:lnTo>
                    <a:pt x="88" y="163"/>
                  </a:lnTo>
                  <a:lnTo>
                    <a:pt x="101" y="147"/>
                  </a:lnTo>
                  <a:lnTo>
                    <a:pt x="101" y="107"/>
                  </a:lnTo>
                  <a:lnTo>
                    <a:pt x="68" y="104"/>
                  </a:lnTo>
                  <a:lnTo>
                    <a:pt x="68" y="71"/>
                  </a:lnTo>
                  <a:lnTo>
                    <a:pt x="101" y="67"/>
                  </a:lnTo>
                  <a:lnTo>
                    <a:pt x="101" y="3"/>
                  </a:lnTo>
                  <a:lnTo>
                    <a:pt x="56" y="0"/>
                  </a:lnTo>
                  <a:lnTo>
                    <a:pt x="48" y="33"/>
                  </a:lnTo>
                  <a:lnTo>
                    <a:pt x="10" y="38"/>
                  </a:lnTo>
                  <a:lnTo>
                    <a:pt x="0" y="4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5" name="Freeform 144"/>
            <p:cNvSpPr>
              <a:spLocks/>
            </p:cNvSpPr>
            <p:nvPr/>
          </p:nvSpPr>
          <p:spPr bwMode="auto">
            <a:xfrm>
              <a:off x="4903" y="2883"/>
              <a:ext cx="313" cy="46"/>
            </a:xfrm>
            <a:custGeom>
              <a:avLst/>
              <a:gdLst>
                <a:gd name="T0" fmla="*/ 154 w 628"/>
                <a:gd name="T1" fmla="*/ 2 h 92"/>
                <a:gd name="T2" fmla="*/ 124 w 628"/>
                <a:gd name="T3" fmla="*/ 0 h 92"/>
                <a:gd name="T4" fmla="*/ 91 w 628"/>
                <a:gd name="T5" fmla="*/ 1 h 92"/>
                <a:gd name="T6" fmla="*/ 60 w 628"/>
                <a:gd name="T7" fmla="*/ 4 h 92"/>
                <a:gd name="T8" fmla="*/ 31 w 628"/>
                <a:gd name="T9" fmla="*/ 9 h 92"/>
                <a:gd name="T10" fmla="*/ 11 w 628"/>
                <a:gd name="T11" fmla="*/ 12 h 92"/>
                <a:gd name="T12" fmla="*/ 11 w 628"/>
                <a:gd name="T13" fmla="*/ 16 h 92"/>
                <a:gd name="T14" fmla="*/ 0 w 628"/>
                <a:gd name="T15" fmla="*/ 23 h 92"/>
                <a:gd name="T16" fmla="*/ 13 w 628"/>
                <a:gd name="T17" fmla="*/ 17 h 92"/>
                <a:gd name="T18" fmla="*/ 27 w 628"/>
                <a:gd name="T19" fmla="*/ 16 h 92"/>
                <a:gd name="T20" fmla="*/ 31 w 628"/>
                <a:gd name="T21" fmla="*/ 12 h 92"/>
                <a:gd name="T22" fmla="*/ 34 w 628"/>
                <a:gd name="T23" fmla="*/ 18 h 92"/>
                <a:gd name="T24" fmla="*/ 42 w 628"/>
                <a:gd name="T25" fmla="*/ 11 h 92"/>
                <a:gd name="T26" fmla="*/ 53 w 628"/>
                <a:gd name="T27" fmla="*/ 17 h 92"/>
                <a:gd name="T28" fmla="*/ 53 w 628"/>
                <a:gd name="T29" fmla="*/ 11 h 92"/>
                <a:gd name="T30" fmla="*/ 56 w 628"/>
                <a:gd name="T31" fmla="*/ 18 h 92"/>
                <a:gd name="T32" fmla="*/ 61 w 628"/>
                <a:gd name="T33" fmla="*/ 11 h 92"/>
                <a:gd name="T34" fmla="*/ 79 w 628"/>
                <a:gd name="T35" fmla="*/ 9 h 92"/>
                <a:gd name="T36" fmla="*/ 92 w 628"/>
                <a:gd name="T37" fmla="*/ 9 h 92"/>
                <a:gd name="T38" fmla="*/ 100 w 628"/>
                <a:gd name="T39" fmla="*/ 11 h 92"/>
                <a:gd name="T40" fmla="*/ 105 w 628"/>
                <a:gd name="T41" fmla="*/ 7 h 92"/>
                <a:gd name="T42" fmla="*/ 115 w 628"/>
                <a:gd name="T43" fmla="*/ 11 h 92"/>
                <a:gd name="T44" fmla="*/ 124 w 628"/>
                <a:gd name="T45" fmla="*/ 8 h 92"/>
                <a:gd name="T46" fmla="*/ 142 w 628"/>
                <a:gd name="T47" fmla="*/ 7 h 92"/>
                <a:gd name="T48" fmla="*/ 150 w 628"/>
                <a:gd name="T49" fmla="*/ 11 h 92"/>
                <a:gd name="T50" fmla="*/ 156 w 628"/>
                <a:gd name="T51" fmla="*/ 8 h 92"/>
                <a:gd name="T52" fmla="*/ 154 w 628"/>
                <a:gd name="T53" fmla="*/ 2 h 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628" h="92">
                  <a:moveTo>
                    <a:pt x="620" y="8"/>
                  </a:moveTo>
                  <a:lnTo>
                    <a:pt x="499" y="0"/>
                  </a:lnTo>
                  <a:lnTo>
                    <a:pt x="365" y="3"/>
                  </a:lnTo>
                  <a:lnTo>
                    <a:pt x="243" y="13"/>
                  </a:lnTo>
                  <a:lnTo>
                    <a:pt x="124" y="33"/>
                  </a:lnTo>
                  <a:lnTo>
                    <a:pt x="47" y="48"/>
                  </a:lnTo>
                  <a:lnTo>
                    <a:pt x="45" y="61"/>
                  </a:lnTo>
                  <a:lnTo>
                    <a:pt x="0" y="92"/>
                  </a:lnTo>
                  <a:lnTo>
                    <a:pt x="53" y="66"/>
                  </a:lnTo>
                  <a:lnTo>
                    <a:pt x="108" y="61"/>
                  </a:lnTo>
                  <a:lnTo>
                    <a:pt x="127" y="48"/>
                  </a:lnTo>
                  <a:lnTo>
                    <a:pt x="139" y="69"/>
                  </a:lnTo>
                  <a:lnTo>
                    <a:pt x="171" y="42"/>
                  </a:lnTo>
                  <a:lnTo>
                    <a:pt x="212" y="66"/>
                  </a:lnTo>
                  <a:lnTo>
                    <a:pt x="215" y="42"/>
                  </a:lnTo>
                  <a:lnTo>
                    <a:pt x="225" y="69"/>
                  </a:lnTo>
                  <a:lnTo>
                    <a:pt x="246" y="42"/>
                  </a:lnTo>
                  <a:lnTo>
                    <a:pt x="317" y="34"/>
                  </a:lnTo>
                  <a:lnTo>
                    <a:pt x="370" y="33"/>
                  </a:lnTo>
                  <a:lnTo>
                    <a:pt x="401" y="44"/>
                  </a:lnTo>
                  <a:lnTo>
                    <a:pt x="423" y="25"/>
                  </a:lnTo>
                  <a:lnTo>
                    <a:pt x="462" y="44"/>
                  </a:lnTo>
                  <a:lnTo>
                    <a:pt x="497" y="31"/>
                  </a:lnTo>
                  <a:lnTo>
                    <a:pt x="569" y="28"/>
                  </a:lnTo>
                  <a:lnTo>
                    <a:pt x="602" y="42"/>
                  </a:lnTo>
                  <a:lnTo>
                    <a:pt x="628" y="31"/>
                  </a:lnTo>
                  <a:lnTo>
                    <a:pt x="620" y="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6" name="Freeform 145"/>
            <p:cNvSpPr>
              <a:spLocks/>
            </p:cNvSpPr>
            <p:nvPr/>
          </p:nvSpPr>
          <p:spPr bwMode="auto">
            <a:xfrm>
              <a:off x="4856" y="2942"/>
              <a:ext cx="107" cy="231"/>
            </a:xfrm>
            <a:custGeom>
              <a:avLst/>
              <a:gdLst>
                <a:gd name="T0" fmla="*/ 21 w 214"/>
                <a:gd name="T1" fmla="*/ 0 h 462"/>
                <a:gd name="T2" fmla="*/ 14 w 214"/>
                <a:gd name="T3" fmla="*/ 20 h 462"/>
                <a:gd name="T4" fmla="*/ 19 w 214"/>
                <a:gd name="T5" fmla="*/ 35 h 462"/>
                <a:gd name="T6" fmla="*/ 12 w 214"/>
                <a:gd name="T7" fmla="*/ 47 h 462"/>
                <a:gd name="T8" fmla="*/ 12 w 214"/>
                <a:gd name="T9" fmla="*/ 79 h 462"/>
                <a:gd name="T10" fmla="*/ 2 w 214"/>
                <a:gd name="T11" fmla="*/ 94 h 462"/>
                <a:gd name="T12" fmla="*/ 0 w 214"/>
                <a:gd name="T13" fmla="*/ 107 h 462"/>
                <a:gd name="T14" fmla="*/ 13 w 214"/>
                <a:gd name="T15" fmla="*/ 106 h 462"/>
                <a:gd name="T16" fmla="*/ 53 w 214"/>
                <a:gd name="T17" fmla="*/ 116 h 462"/>
                <a:gd name="T18" fmla="*/ 16 w 214"/>
                <a:gd name="T19" fmla="*/ 102 h 462"/>
                <a:gd name="T20" fmla="*/ 5 w 214"/>
                <a:gd name="T21" fmla="*/ 102 h 462"/>
                <a:gd name="T22" fmla="*/ 5 w 214"/>
                <a:gd name="T23" fmla="*/ 94 h 462"/>
                <a:gd name="T24" fmla="*/ 14 w 214"/>
                <a:gd name="T25" fmla="*/ 85 h 462"/>
                <a:gd name="T26" fmla="*/ 26 w 214"/>
                <a:gd name="T27" fmla="*/ 87 h 462"/>
                <a:gd name="T28" fmla="*/ 54 w 214"/>
                <a:gd name="T29" fmla="*/ 96 h 462"/>
                <a:gd name="T30" fmla="*/ 25 w 214"/>
                <a:gd name="T31" fmla="*/ 85 h 462"/>
                <a:gd name="T32" fmla="*/ 16 w 214"/>
                <a:gd name="T33" fmla="*/ 80 h 462"/>
                <a:gd name="T34" fmla="*/ 14 w 214"/>
                <a:gd name="T35" fmla="*/ 52 h 462"/>
                <a:gd name="T36" fmla="*/ 24 w 214"/>
                <a:gd name="T37" fmla="*/ 35 h 462"/>
                <a:gd name="T38" fmla="*/ 21 w 214"/>
                <a:gd name="T39" fmla="*/ 17 h 462"/>
                <a:gd name="T40" fmla="*/ 18 w 214"/>
                <a:gd name="T41" fmla="*/ 18 h 462"/>
                <a:gd name="T42" fmla="*/ 21 w 214"/>
                <a:gd name="T43" fmla="*/ 0 h 4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4" h="462">
                  <a:moveTo>
                    <a:pt x="81" y="0"/>
                  </a:moveTo>
                  <a:lnTo>
                    <a:pt x="56" y="77"/>
                  </a:lnTo>
                  <a:lnTo>
                    <a:pt x="73" y="138"/>
                  </a:lnTo>
                  <a:lnTo>
                    <a:pt x="48" y="188"/>
                  </a:lnTo>
                  <a:lnTo>
                    <a:pt x="48" y="314"/>
                  </a:lnTo>
                  <a:lnTo>
                    <a:pt x="6" y="375"/>
                  </a:lnTo>
                  <a:lnTo>
                    <a:pt x="0" y="426"/>
                  </a:lnTo>
                  <a:lnTo>
                    <a:pt x="52" y="421"/>
                  </a:lnTo>
                  <a:lnTo>
                    <a:pt x="210" y="462"/>
                  </a:lnTo>
                  <a:lnTo>
                    <a:pt x="63" y="406"/>
                  </a:lnTo>
                  <a:lnTo>
                    <a:pt x="18" y="406"/>
                  </a:lnTo>
                  <a:lnTo>
                    <a:pt x="18" y="376"/>
                  </a:lnTo>
                  <a:lnTo>
                    <a:pt x="54" y="337"/>
                  </a:lnTo>
                  <a:lnTo>
                    <a:pt x="102" y="346"/>
                  </a:lnTo>
                  <a:lnTo>
                    <a:pt x="214" y="381"/>
                  </a:lnTo>
                  <a:lnTo>
                    <a:pt x="98" y="337"/>
                  </a:lnTo>
                  <a:lnTo>
                    <a:pt x="63" y="319"/>
                  </a:lnTo>
                  <a:lnTo>
                    <a:pt x="56" y="208"/>
                  </a:lnTo>
                  <a:lnTo>
                    <a:pt x="93" y="137"/>
                  </a:lnTo>
                  <a:lnTo>
                    <a:pt x="81" y="67"/>
                  </a:lnTo>
                  <a:lnTo>
                    <a:pt x="69" y="71"/>
                  </a:lnTo>
                  <a:lnTo>
                    <a:pt x="8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7" name="Freeform 146"/>
            <p:cNvSpPr>
              <a:spLocks/>
            </p:cNvSpPr>
            <p:nvPr/>
          </p:nvSpPr>
          <p:spPr bwMode="auto">
            <a:xfrm>
              <a:off x="4926" y="3067"/>
              <a:ext cx="141" cy="99"/>
            </a:xfrm>
            <a:custGeom>
              <a:avLst/>
              <a:gdLst>
                <a:gd name="T0" fmla="*/ 25 w 283"/>
                <a:gd name="T1" fmla="*/ 36 h 199"/>
                <a:gd name="T2" fmla="*/ 32 w 283"/>
                <a:gd name="T3" fmla="*/ 37 h 199"/>
                <a:gd name="T4" fmla="*/ 51 w 283"/>
                <a:gd name="T5" fmla="*/ 35 h 199"/>
                <a:gd name="T6" fmla="*/ 48 w 283"/>
                <a:gd name="T7" fmla="*/ 40 h 199"/>
                <a:gd name="T8" fmla="*/ 70 w 283"/>
                <a:gd name="T9" fmla="*/ 49 h 199"/>
                <a:gd name="T10" fmla="*/ 69 w 283"/>
                <a:gd name="T11" fmla="*/ 30 h 199"/>
                <a:gd name="T12" fmla="*/ 64 w 283"/>
                <a:gd name="T13" fmla="*/ 33 h 199"/>
                <a:gd name="T14" fmla="*/ 62 w 283"/>
                <a:gd name="T15" fmla="*/ 4 h 199"/>
                <a:gd name="T16" fmla="*/ 60 w 283"/>
                <a:gd name="T17" fmla="*/ 12 h 199"/>
                <a:gd name="T18" fmla="*/ 51 w 283"/>
                <a:gd name="T19" fmla="*/ 0 h 199"/>
                <a:gd name="T20" fmla="*/ 26 w 283"/>
                <a:gd name="T21" fmla="*/ 3 h 199"/>
                <a:gd name="T22" fmla="*/ 25 w 283"/>
                <a:gd name="T23" fmla="*/ 8 h 199"/>
                <a:gd name="T24" fmla="*/ 55 w 283"/>
                <a:gd name="T25" fmla="*/ 24 h 199"/>
                <a:gd name="T26" fmla="*/ 33 w 283"/>
                <a:gd name="T27" fmla="*/ 29 h 199"/>
                <a:gd name="T28" fmla="*/ 0 w 283"/>
                <a:gd name="T29" fmla="*/ 26 h 199"/>
                <a:gd name="T30" fmla="*/ 25 w 283"/>
                <a:gd name="T31" fmla="*/ 36 h 19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83" h="199">
                  <a:moveTo>
                    <a:pt x="100" y="145"/>
                  </a:moveTo>
                  <a:lnTo>
                    <a:pt x="130" y="148"/>
                  </a:lnTo>
                  <a:lnTo>
                    <a:pt x="207" y="142"/>
                  </a:lnTo>
                  <a:lnTo>
                    <a:pt x="192" y="162"/>
                  </a:lnTo>
                  <a:lnTo>
                    <a:pt x="283" y="199"/>
                  </a:lnTo>
                  <a:lnTo>
                    <a:pt x="279" y="123"/>
                  </a:lnTo>
                  <a:lnTo>
                    <a:pt x="256" y="132"/>
                  </a:lnTo>
                  <a:lnTo>
                    <a:pt x="251" y="16"/>
                  </a:lnTo>
                  <a:lnTo>
                    <a:pt x="243" y="49"/>
                  </a:lnTo>
                  <a:lnTo>
                    <a:pt x="204" y="0"/>
                  </a:lnTo>
                  <a:lnTo>
                    <a:pt x="105" y="14"/>
                  </a:lnTo>
                  <a:lnTo>
                    <a:pt x="101" y="35"/>
                  </a:lnTo>
                  <a:lnTo>
                    <a:pt x="222" y="98"/>
                  </a:lnTo>
                  <a:lnTo>
                    <a:pt x="133" y="117"/>
                  </a:lnTo>
                  <a:lnTo>
                    <a:pt x="0" y="106"/>
                  </a:lnTo>
                  <a:lnTo>
                    <a:pt x="100" y="14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8" name="Freeform 147"/>
            <p:cNvSpPr>
              <a:spLocks/>
            </p:cNvSpPr>
            <p:nvPr/>
          </p:nvSpPr>
          <p:spPr bwMode="auto">
            <a:xfrm>
              <a:off x="5079" y="3034"/>
              <a:ext cx="114" cy="83"/>
            </a:xfrm>
            <a:custGeom>
              <a:avLst/>
              <a:gdLst>
                <a:gd name="T0" fmla="*/ 0 w 230"/>
                <a:gd name="T1" fmla="*/ 42 h 164"/>
                <a:gd name="T2" fmla="*/ 18 w 230"/>
                <a:gd name="T3" fmla="*/ 31 h 164"/>
                <a:gd name="T4" fmla="*/ 25 w 230"/>
                <a:gd name="T5" fmla="*/ 18 h 164"/>
                <a:gd name="T6" fmla="*/ 43 w 230"/>
                <a:gd name="T7" fmla="*/ 5 h 164"/>
                <a:gd name="T8" fmla="*/ 57 w 230"/>
                <a:gd name="T9" fmla="*/ 5 h 164"/>
                <a:gd name="T10" fmla="*/ 49 w 230"/>
                <a:gd name="T11" fmla="*/ 0 h 164"/>
                <a:gd name="T12" fmla="*/ 26 w 230"/>
                <a:gd name="T13" fmla="*/ 12 h 164"/>
                <a:gd name="T14" fmla="*/ 17 w 230"/>
                <a:gd name="T15" fmla="*/ 27 h 164"/>
                <a:gd name="T16" fmla="*/ 4 w 230"/>
                <a:gd name="T17" fmla="*/ 32 h 164"/>
                <a:gd name="T18" fmla="*/ 0 w 230"/>
                <a:gd name="T19" fmla="*/ 42 h 1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0" h="164">
                  <a:moveTo>
                    <a:pt x="0" y="164"/>
                  </a:moveTo>
                  <a:lnTo>
                    <a:pt x="75" y="121"/>
                  </a:lnTo>
                  <a:lnTo>
                    <a:pt x="101" y="71"/>
                  </a:lnTo>
                  <a:lnTo>
                    <a:pt x="175" y="17"/>
                  </a:lnTo>
                  <a:lnTo>
                    <a:pt x="230" y="17"/>
                  </a:lnTo>
                  <a:lnTo>
                    <a:pt x="197" y="0"/>
                  </a:lnTo>
                  <a:lnTo>
                    <a:pt x="105" y="45"/>
                  </a:lnTo>
                  <a:lnTo>
                    <a:pt x="71" y="106"/>
                  </a:lnTo>
                  <a:lnTo>
                    <a:pt x="16" y="125"/>
                  </a:lnTo>
                  <a:lnTo>
                    <a:pt x="0" y="16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9" name="Freeform 148"/>
            <p:cNvSpPr>
              <a:spLocks/>
            </p:cNvSpPr>
            <p:nvPr/>
          </p:nvSpPr>
          <p:spPr bwMode="auto">
            <a:xfrm>
              <a:off x="5067" y="3057"/>
              <a:ext cx="27" cy="43"/>
            </a:xfrm>
            <a:custGeom>
              <a:avLst/>
              <a:gdLst>
                <a:gd name="T0" fmla="*/ 0 w 52"/>
                <a:gd name="T1" fmla="*/ 22 h 85"/>
                <a:gd name="T2" fmla="*/ 6 w 52"/>
                <a:gd name="T3" fmla="*/ 15 h 85"/>
                <a:gd name="T4" fmla="*/ 14 w 52"/>
                <a:gd name="T5" fmla="*/ 0 h 85"/>
                <a:gd name="T6" fmla="*/ 5 w 52"/>
                <a:gd name="T7" fmla="*/ 13 h 85"/>
                <a:gd name="T8" fmla="*/ 1 w 52"/>
                <a:gd name="T9" fmla="*/ 17 h 85"/>
                <a:gd name="T10" fmla="*/ 0 w 52"/>
                <a:gd name="T11" fmla="*/ 22 h 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 h="85">
                  <a:moveTo>
                    <a:pt x="0" y="85"/>
                  </a:moveTo>
                  <a:lnTo>
                    <a:pt x="22" y="59"/>
                  </a:lnTo>
                  <a:lnTo>
                    <a:pt x="52" y="0"/>
                  </a:lnTo>
                  <a:lnTo>
                    <a:pt x="17" y="52"/>
                  </a:lnTo>
                  <a:lnTo>
                    <a:pt x="2" y="65"/>
                  </a:lnTo>
                  <a:lnTo>
                    <a:pt x="0" y="8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0" name="Freeform 149"/>
            <p:cNvSpPr>
              <a:spLocks/>
            </p:cNvSpPr>
            <p:nvPr/>
          </p:nvSpPr>
          <p:spPr bwMode="auto">
            <a:xfrm>
              <a:off x="5076" y="3073"/>
              <a:ext cx="221" cy="93"/>
            </a:xfrm>
            <a:custGeom>
              <a:avLst/>
              <a:gdLst>
                <a:gd name="T0" fmla="*/ 0 w 442"/>
                <a:gd name="T1" fmla="*/ 46 h 187"/>
                <a:gd name="T2" fmla="*/ 44 w 442"/>
                <a:gd name="T3" fmla="*/ 23 h 187"/>
                <a:gd name="T4" fmla="*/ 88 w 442"/>
                <a:gd name="T5" fmla="*/ 15 h 187"/>
                <a:gd name="T6" fmla="*/ 94 w 442"/>
                <a:gd name="T7" fmla="*/ 0 h 187"/>
                <a:gd name="T8" fmla="*/ 98 w 442"/>
                <a:gd name="T9" fmla="*/ 13 h 187"/>
                <a:gd name="T10" fmla="*/ 111 w 442"/>
                <a:gd name="T11" fmla="*/ 29 h 187"/>
                <a:gd name="T12" fmla="*/ 94 w 442"/>
                <a:gd name="T13" fmla="*/ 43 h 187"/>
                <a:gd name="T14" fmla="*/ 88 w 442"/>
                <a:gd name="T15" fmla="*/ 22 h 187"/>
                <a:gd name="T16" fmla="*/ 82 w 442"/>
                <a:gd name="T17" fmla="*/ 22 h 187"/>
                <a:gd name="T18" fmla="*/ 81 w 442"/>
                <a:gd name="T19" fmla="*/ 31 h 187"/>
                <a:gd name="T20" fmla="*/ 65 w 442"/>
                <a:gd name="T21" fmla="*/ 28 h 187"/>
                <a:gd name="T22" fmla="*/ 53 w 442"/>
                <a:gd name="T23" fmla="*/ 29 h 187"/>
                <a:gd name="T24" fmla="*/ 44 w 442"/>
                <a:gd name="T25" fmla="*/ 28 h 187"/>
                <a:gd name="T26" fmla="*/ 22 w 442"/>
                <a:gd name="T27" fmla="*/ 36 h 187"/>
                <a:gd name="T28" fmla="*/ 0 w 442"/>
                <a:gd name="T29" fmla="*/ 46 h 1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42" h="187">
                  <a:moveTo>
                    <a:pt x="0" y="187"/>
                  </a:moveTo>
                  <a:lnTo>
                    <a:pt x="174" y="95"/>
                  </a:lnTo>
                  <a:lnTo>
                    <a:pt x="349" y="62"/>
                  </a:lnTo>
                  <a:lnTo>
                    <a:pt x="374" y="0"/>
                  </a:lnTo>
                  <a:lnTo>
                    <a:pt x="389" y="53"/>
                  </a:lnTo>
                  <a:lnTo>
                    <a:pt x="442" y="116"/>
                  </a:lnTo>
                  <a:lnTo>
                    <a:pt x="374" y="174"/>
                  </a:lnTo>
                  <a:lnTo>
                    <a:pt x="349" y="91"/>
                  </a:lnTo>
                  <a:lnTo>
                    <a:pt x="328" y="88"/>
                  </a:lnTo>
                  <a:lnTo>
                    <a:pt x="324" y="125"/>
                  </a:lnTo>
                  <a:lnTo>
                    <a:pt x="259" y="112"/>
                  </a:lnTo>
                  <a:lnTo>
                    <a:pt x="211" y="116"/>
                  </a:lnTo>
                  <a:lnTo>
                    <a:pt x="174" y="115"/>
                  </a:lnTo>
                  <a:lnTo>
                    <a:pt x="85" y="146"/>
                  </a:lnTo>
                  <a:lnTo>
                    <a:pt x="0" y="18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1" name="Freeform 150"/>
            <p:cNvSpPr>
              <a:spLocks/>
            </p:cNvSpPr>
            <p:nvPr/>
          </p:nvSpPr>
          <p:spPr bwMode="auto">
            <a:xfrm>
              <a:off x="5076" y="2917"/>
              <a:ext cx="167" cy="215"/>
            </a:xfrm>
            <a:custGeom>
              <a:avLst/>
              <a:gdLst>
                <a:gd name="T0" fmla="*/ 0 w 333"/>
                <a:gd name="T1" fmla="*/ 108 h 430"/>
                <a:gd name="T2" fmla="*/ 18 w 333"/>
                <a:gd name="T3" fmla="*/ 96 h 430"/>
                <a:gd name="T4" fmla="*/ 52 w 333"/>
                <a:gd name="T5" fmla="*/ 82 h 430"/>
                <a:gd name="T6" fmla="*/ 75 w 333"/>
                <a:gd name="T7" fmla="*/ 76 h 430"/>
                <a:gd name="T8" fmla="*/ 75 w 333"/>
                <a:gd name="T9" fmla="*/ 71 h 430"/>
                <a:gd name="T10" fmla="*/ 65 w 333"/>
                <a:gd name="T11" fmla="*/ 59 h 430"/>
                <a:gd name="T12" fmla="*/ 65 w 333"/>
                <a:gd name="T13" fmla="*/ 53 h 430"/>
                <a:gd name="T14" fmla="*/ 71 w 333"/>
                <a:gd name="T15" fmla="*/ 40 h 430"/>
                <a:gd name="T16" fmla="*/ 71 w 333"/>
                <a:gd name="T17" fmla="*/ 32 h 430"/>
                <a:gd name="T18" fmla="*/ 80 w 333"/>
                <a:gd name="T19" fmla="*/ 28 h 430"/>
                <a:gd name="T20" fmla="*/ 76 w 333"/>
                <a:gd name="T21" fmla="*/ 0 h 430"/>
                <a:gd name="T22" fmla="*/ 84 w 333"/>
                <a:gd name="T23" fmla="*/ 26 h 430"/>
                <a:gd name="T24" fmla="*/ 80 w 333"/>
                <a:gd name="T25" fmla="*/ 35 h 430"/>
                <a:gd name="T26" fmla="*/ 75 w 333"/>
                <a:gd name="T27" fmla="*/ 35 h 430"/>
                <a:gd name="T28" fmla="*/ 77 w 333"/>
                <a:gd name="T29" fmla="*/ 43 h 430"/>
                <a:gd name="T30" fmla="*/ 71 w 333"/>
                <a:gd name="T31" fmla="*/ 59 h 430"/>
                <a:gd name="T32" fmla="*/ 80 w 333"/>
                <a:gd name="T33" fmla="*/ 70 h 430"/>
                <a:gd name="T34" fmla="*/ 80 w 333"/>
                <a:gd name="T35" fmla="*/ 81 h 430"/>
                <a:gd name="T36" fmla="*/ 49 w 333"/>
                <a:gd name="T37" fmla="*/ 86 h 430"/>
                <a:gd name="T38" fmla="*/ 19 w 333"/>
                <a:gd name="T39" fmla="*/ 98 h 430"/>
                <a:gd name="T40" fmla="*/ 0 w 333"/>
                <a:gd name="T41" fmla="*/ 108 h 4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3" h="430">
                  <a:moveTo>
                    <a:pt x="0" y="430"/>
                  </a:moveTo>
                  <a:lnTo>
                    <a:pt x="72" y="381"/>
                  </a:lnTo>
                  <a:lnTo>
                    <a:pt x="205" y="327"/>
                  </a:lnTo>
                  <a:lnTo>
                    <a:pt x="299" y="302"/>
                  </a:lnTo>
                  <a:lnTo>
                    <a:pt x="299" y="281"/>
                  </a:lnTo>
                  <a:lnTo>
                    <a:pt x="259" y="235"/>
                  </a:lnTo>
                  <a:lnTo>
                    <a:pt x="259" y="210"/>
                  </a:lnTo>
                  <a:lnTo>
                    <a:pt x="282" y="158"/>
                  </a:lnTo>
                  <a:lnTo>
                    <a:pt x="282" y="127"/>
                  </a:lnTo>
                  <a:lnTo>
                    <a:pt x="320" y="110"/>
                  </a:lnTo>
                  <a:lnTo>
                    <a:pt x="304" y="0"/>
                  </a:lnTo>
                  <a:lnTo>
                    <a:pt x="333" y="101"/>
                  </a:lnTo>
                  <a:lnTo>
                    <a:pt x="319" y="137"/>
                  </a:lnTo>
                  <a:lnTo>
                    <a:pt x="298" y="137"/>
                  </a:lnTo>
                  <a:lnTo>
                    <a:pt x="307" y="172"/>
                  </a:lnTo>
                  <a:lnTo>
                    <a:pt x="281" y="233"/>
                  </a:lnTo>
                  <a:lnTo>
                    <a:pt x="320" y="279"/>
                  </a:lnTo>
                  <a:lnTo>
                    <a:pt x="320" y="323"/>
                  </a:lnTo>
                  <a:lnTo>
                    <a:pt x="195" y="343"/>
                  </a:lnTo>
                  <a:lnTo>
                    <a:pt x="75" y="389"/>
                  </a:lnTo>
                  <a:lnTo>
                    <a:pt x="0" y="43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2" name="Freeform 151"/>
            <p:cNvSpPr>
              <a:spLocks/>
            </p:cNvSpPr>
            <p:nvPr/>
          </p:nvSpPr>
          <p:spPr bwMode="auto">
            <a:xfrm>
              <a:off x="5233" y="2989"/>
              <a:ext cx="35" cy="95"/>
            </a:xfrm>
            <a:custGeom>
              <a:avLst/>
              <a:gdLst>
                <a:gd name="T0" fmla="*/ 8 w 69"/>
                <a:gd name="T1" fmla="*/ 0 h 190"/>
                <a:gd name="T2" fmla="*/ 0 w 69"/>
                <a:gd name="T3" fmla="*/ 21 h 190"/>
                <a:gd name="T4" fmla="*/ 5 w 69"/>
                <a:gd name="T5" fmla="*/ 31 h 190"/>
                <a:gd name="T6" fmla="*/ 9 w 69"/>
                <a:gd name="T7" fmla="*/ 34 h 190"/>
                <a:gd name="T8" fmla="*/ 18 w 69"/>
                <a:gd name="T9" fmla="*/ 48 h 190"/>
                <a:gd name="T10" fmla="*/ 13 w 69"/>
                <a:gd name="T11" fmla="*/ 23 h 190"/>
                <a:gd name="T12" fmla="*/ 8 w 69"/>
                <a:gd name="T13" fmla="*/ 0 h 1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9" h="190">
                  <a:moveTo>
                    <a:pt x="30" y="0"/>
                  </a:moveTo>
                  <a:lnTo>
                    <a:pt x="0" y="83"/>
                  </a:lnTo>
                  <a:lnTo>
                    <a:pt x="19" y="121"/>
                  </a:lnTo>
                  <a:lnTo>
                    <a:pt x="35" y="133"/>
                  </a:lnTo>
                  <a:lnTo>
                    <a:pt x="69" y="190"/>
                  </a:lnTo>
                  <a:lnTo>
                    <a:pt x="51" y="91"/>
                  </a:lnTo>
                  <a:lnTo>
                    <a:pt x="3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3" name="Freeform 152"/>
            <p:cNvSpPr>
              <a:spLocks/>
            </p:cNvSpPr>
            <p:nvPr/>
          </p:nvSpPr>
          <p:spPr bwMode="auto">
            <a:xfrm>
              <a:off x="5069" y="3149"/>
              <a:ext cx="70" cy="345"/>
            </a:xfrm>
            <a:custGeom>
              <a:avLst/>
              <a:gdLst>
                <a:gd name="T0" fmla="*/ 17 w 139"/>
                <a:gd name="T1" fmla="*/ 4 h 689"/>
                <a:gd name="T2" fmla="*/ 30 w 139"/>
                <a:gd name="T3" fmla="*/ 0 h 689"/>
                <a:gd name="T4" fmla="*/ 19 w 139"/>
                <a:gd name="T5" fmla="*/ 10 h 689"/>
                <a:gd name="T6" fmla="*/ 35 w 139"/>
                <a:gd name="T7" fmla="*/ 5 h 689"/>
                <a:gd name="T8" fmla="*/ 19 w 139"/>
                <a:gd name="T9" fmla="*/ 17 h 689"/>
                <a:gd name="T10" fmla="*/ 33 w 139"/>
                <a:gd name="T11" fmla="*/ 12 h 689"/>
                <a:gd name="T12" fmla="*/ 20 w 139"/>
                <a:gd name="T13" fmla="*/ 23 h 689"/>
                <a:gd name="T14" fmla="*/ 32 w 139"/>
                <a:gd name="T15" fmla="*/ 21 h 689"/>
                <a:gd name="T16" fmla="*/ 21 w 139"/>
                <a:gd name="T17" fmla="*/ 31 h 689"/>
                <a:gd name="T18" fmla="*/ 30 w 139"/>
                <a:gd name="T19" fmla="*/ 30 h 689"/>
                <a:gd name="T20" fmla="*/ 20 w 139"/>
                <a:gd name="T21" fmla="*/ 37 h 689"/>
                <a:gd name="T22" fmla="*/ 28 w 139"/>
                <a:gd name="T23" fmla="*/ 37 h 689"/>
                <a:gd name="T24" fmla="*/ 21 w 139"/>
                <a:gd name="T25" fmla="*/ 42 h 689"/>
                <a:gd name="T26" fmla="*/ 26 w 139"/>
                <a:gd name="T27" fmla="*/ 43 h 689"/>
                <a:gd name="T28" fmla="*/ 21 w 139"/>
                <a:gd name="T29" fmla="*/ 47 h 689"/>
                <a:gd name="T30" fmla="*/ 25 w 139"/>
                <a:gd name="T31" fmla="*/ 51 h 689"/>
                <a:gd name="T32" fmla="*/ 20 w 139"/>
                <a:gd name="T33" fmla="*/ 52 h 689"/>
                <a:gd name="T34" fmla="*/ 24 w 139"/>
                <a:gd name="T35" fmla="*/ 56 h 689"/>
                <a:gd name="T36" fmla="*/ 19 w 139"/>
                <a:gd name="T37" fmla="*/ 58 h 689"/>
                <a:gd name="T38" fmla="*/ 21 w 139"/>
                <a:gd name="T39" fmla="*/ 61 h 689"/>
                <a:gd name="T40" fmla="*/ 30 w 139"/>
                <a:gd name="T41" fmla="*/ 93 h 689"/>
                <a:gd name="T42" fmla="*/ 35 w 139"/>
                <a:gd name="T43" fmla="*/ 139 h 689"/>
                <a:gd name="T44" fmla="*/ 22 w 139"/>
                <a:gd name="T45" fmla="*/ 93 h 689"/>
                <a:gd name="T46" fmla="*/ 21 w 139"/>
                <a:gd name="T47" fmla="*/ 139 h 689"/>
                <a:gd name="T48" fmla="*/ 26 w 139"/>
                <a:gd name="T49" fmla="*/ 173 h 689"/>
                <a:gd name="T50" fmla="*/ 20 w 139"/>
                <a:gd name="T51" fmla="*/ 142 h 689"/>
                <a:gd name="T52" fmla="*/ 16 w 139"/>
                <a:gd name="T53" fmla="*/ 115 h 689"/>
                <a:gd name="T54" fmla="*/ 19 w 139"/>
                <a:gd name="T55" fmla="*/ 85 h 689"/>
                <a:gd name="T56" fmla="*/ 11 w 139"/>
                <a:gd name="T57" fmla="*/ 63 h 689"/>
                <a:gd name="T58" fmla="*/ 8 w 139"/>
                <a:gd name="T59" fmla="*/ 45 h 689"/>
                <a:gd name="T60" fmla="*/ 3 w 139"/>
                <a:gd name="T61" fmla="*/ 29 h 689"/>
                <a:gd name="T62" fmla="*/ 0 w 139"/>
                <a:gd name="T63" fmla="*/ 11 h 689"/>
                <a:gd name="T64" fmla="*/ 17 w 139"/>
                <a:gd name="T65" fmla="*/ 4 h 68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9" h="689">
                  <a:moveTo>
                    <a:pt x="68" y="13"/>
                  </a:moveTo>
                  <a:lnTo>
                    <a:pt x="117" y="0"/>
                  </a:lnTo>
                  <a:lnTo>
                    <a:pt x="75" y="38"/>
                  </a:lnTo>
                  <a:lnTo>
                    <a:pt x="139" y="17"/>
                  </a:lnTo>
                  <a:lnTo>
                    <a:pt x="75" y="66"/>
                  </a:lnTo>
                  <a:lnTo>
                    <a:pt x="132" y="47"/>
                  </a:lnTo>
                  <a:lnTo>
                    <a:pt x="77" y="91"/>
                  </a:lnTo>
                  <a:lnTo>
                    <a:pt x="127" y="81"/>
                  </a:lnTo>
                  <a:lnTo>
                    <a:pt x="81" y="121"/>
                  </a:lnTo>
                  <a:lnTo>
                    <a:pt x="117" y="118"/>
                  </a:lnTo>
                  <a:lnTo>
                    <a:pt x="77" y="145"/>
                  </a:lnTo>
                  <a:lnTo>
                    <a:pt x="110" y="146"/>
                  </a:lnTo>
                  <a:lnTo>
                    <a:pt x="81" y="166"/>
                  </a:lnTo>
                  <a:lnTo>
                    <a:pt x="103" y="172"/>
                  </a:lnTo>
                  <a:lnTo>
                    <a:pt x="81" y="185"/>
                  </a:lnTo>
                  <a:lnTo>
                    <a:pt x="98" y="202"/>
                  </a:lnTo>
                  <a:lnTo>
                    <a:pt x="77" y="206"/>
                  </a:lnTo>
                  <a:lnTo>
                    <a:pt x="94" y="221"/>
                  </a:lnTo>
                  <a:lnTo>
                    <a:pt x="75" y="231"/>
                  </a:lnTo>
                  <a:lnTo>
                    <a:pt x="84" y="243"/>
                  </a:lnTo>
                  <a:lnTo>
                    <a:pt x="117" y="370"/>
                  </a:lnTo>
                  <a:lnTo>
                    <a:pt x="139" y="554"/>
                  </a:lnTo>
                  <a:lnTo>
                    <a:pt x="88" y="370"/>
                  </a:lnTo>
                  <a:lnTo>
                    <a:pt x="84" y="554"/>
                  </a:lnTo>
                  <a:lnTo>
                    <a:pt x="103" y="689"/>
                  </a:lnTo>
                  <a:lnTo>
                    <a:pt x="77" y="568"/>
                  </a:lnTo>
                  <a:lnTo>
                    <a:pt x="64" y="460"/>
                  </a:lnTo>
                  <a:lnTo>
                    <a:pt x="75" y="337"/>
                  </a:lnTo>
                  <a:lnTo>
                    <a:pt x="42" y="249"/>
                  </a:lnTo>
                  <a:lnTo>
                    <a:pt x="29" y="180"/>
                  </a:lnTo>
                  <a:lnTo>
                    <a:pt x="9" y="114"/>
                  </a:lnTo>
                  <a:lnTo>
                    <a:pt x="0" y="43"/>
                  </a:lnTo>
                  <a:lnTo>
                    <a:pt x="68"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4" name="Freeform 153"/>
            <p:cNvSpPr>
              <a:spLocks/>
            </p:cNvSpPr>
            <p:nvPr/>
          </p:nvSpPr>
          <p:spPr bwMode="auto">
            <a:xfrm>
              <a:off x="5214" y="3154"/>
              <a:ext cx="37" cy="240"/>
            </a:xfrm>
            <a:custGeom>
              <a:avLst/>
              <a:gdLst>
                <a:gd name="T0" fmla="*/ 13 w 72"/>
                <a:gd name="T1" fmla="*/ 0 h 481"/>
                <a:gd name="T2" fmla="*/ 0 w 72"/>
                <a:gd name="T3" fmla="*/ 0 h 481"/>
                <a:gd name="T4" fmla="*/ 9 w 72"/>
                <a:gd name="T5" fmla="*/ 5 h 481"/>
                <a:gd name="T6" fmla="*/ 3 w 72"/>
                <a:gd name="T7" fmla="*/ 8 h 481"/>
                <a:gd name="T8" fmla="*/ 10 w 72"/>
                <a:gd name="T9" fmla="*/ 12 h 481"/>
                <a:gd name="T10" fmla="*/ 4 w 72"/>
                <a:gd name="T11" fmla="*/ 16 h 481"/>
                <a:gd name="T12" fmla="*/ 11 w 72"/>
                <a:gd name="T13" fmla="*/ 18 h 481"/>
                <a:gd name="T14" fmla="*/ 4 w 72"/>
                <a:gd name="T15" fmla="*/ 22 h 481"/>
                <a:gd name="T16" fmla="*/ 11 w 72"/>
                <a:gd name="T17" fmla="*/ 25 h 481"/>
                <a:gd name="T18" fmla="*/ 6 w 72"/>
                <a:gd name="T19" fmla="*/ 28 h 481"/>
                <a:gd name="T20" fmla="*/ 11 w 72"/>
                <a:gd name="T21" fmla="*/ 32 h 481"/>
                <a:gd name="T22" fmla="*/ 6 w 72"/>
                <a:gd name="T23" fmla="*/ 36 h 481"/>
                <a:gd name="T24" fmla="*/ 11 w 72"/>
                <a:gd name="T25" fmla="*/ 40 h 481"/>
                <a:gd name="T26" fmla="*/ 6 w 72"/>
                <a:gd name="T27" fmla="*/ 42 h 481"/>
                <a:gd name="T28" fmla="*/ 10 w 72"/>
                <a:gd name="T29" fmla="*/ 47 h 481"/>
                <a:gd name="T30" fmla="*/ 6 w 72"/>
                <a:gd name="T31" fmla="*/ 50 h 481"/>
                <a:gd name="T32" fmla="*/ 6 w 72"/>
                <a:gd name="T33" fmla="*/ 120 h 481"/>
                <a:gd name="T34" fmla="*/ 10 w 72"/>
                <a:gd name="T35" fmla="*/ 70 h 481"/>
                <a:gd name="T36" fmla="*/ 16 w 72"/>
                <a:gd name="T37" fmla="*/ 48 h 481"/>
                <a:gd name="T38" fmla="*/ 19 w 72"/>
                <a:gd name="T39" fmla="*/ 29 h 481"/>
                <a:gd name="T40" fmla="*/ 18 w 72"/>
                <a:gd name="T41" fmla="*/ 17 h 481"/>
                <a:gd name="T42" fmla="*/ 16 w 72"/>
                <a:gd name="T43" fmla="*/ 8 h 481"/>
                <a:gd name="T44" fmla="*/ 13 w 72"/>
                <a:gd name="T45" fmla="*/ 0 h 48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72" h="481">
                  <a:moveTo>
                    <a:pt x="51" y="3"/>
                  </a:moveTo>
                  <a:lnTo>
                    <a:pt x="0" y="0"/>
                  </a:lnTo>
                  <a:lnTo>
                    <a:pt x="35" y="20"/>
                  </a:lnTo>
                  <a:lnTo>
                    <a:pt x="9" y="33"/>
                  </a:lnTo>
                  <a:lnTo>
                    <a:pt x="38" y="49"/>
                  </a:lnTo>
                  <a:lnTo>
                    <a:pt x="13" y="64"/>
                  </a:lnTo>
                  <a:lnTo>
                    <a:pt x="42" y="75"/>
                  </a:lnTo>
                  <a:lnTo>
                    <a:pt x="16" y="89"/>
                  </a:lnTo>
                  <a:lnTo>
                    <a:pt x="42" y="100"/>
                  </a:lnTo>
                  <a:lnTo>
                    <a:pt x="21" y="115"/>
                  </a:lnTo>
                  <a:lnTo>
                    <a:pt x="42" y="131"/>
                  </a:lnTo>
                  <a:lnTo>
                    <a:pt x="21" y="144"/>
                  </a:lnTo>
                  <a:lnTo>
                    <a:pt x="42" y="161"/>
                  </a:lnTo>
                  <a:lnTo>
                    <a:pt x="21" y="170"/>
                  </a:lnTo>
                  <a:lnTo>
                    <a:pt x="38" y="189"/>
                  </a:lnTo>
                  <a:lnTo>
                    <a:pt x="22" y="203"/>
                  </a:lnTo>
                  <a:lnTo>
                    <a:pt x="22" y="481"/>
                  </a:lnTo>
                  <a:lnTo>
                    <a:pt x="38" y="281"/>
                  </a:lnTo>
                  <a:lnTo>
                    <a:pt x="62" y="192"/>
                  </a:lnTo>
                  <a:lnTo>
                    <a:pt x="72" y="119"/>
                  </a:lnTo>
                  <a:lnTo>
                    <a:pt x="68" y="71"/>
                  </a:lnTo>
                  <a:lnTo>
                    <a:pt x="62" y="33"/>
                  </a:lnTo>
                  <a:lnTo>
                    <a:pt x="51" y="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5" name="Freeform 154"/>
            <p:cNvSpPr>
              <a:spLocks/>
            </p:cNvSpPr>
            <p:nvPr/>
          </p:nvSpPr>
          <p:spPr bwMode="auto">
            <a:xfrm>
              <a:off x="5145" y="3452"/>
              <a:ext cx="73" cy="148"/>
            </a:xfrm>
            <a:custGeom>
              <a:avLst/>
              <a:gdLst>
                <a:gd name="T0" fmla="*/ 0 w 144"/>
                <a:gd name="T1" fmla="*/ 0 h 297"/>
                <a:gd name="T2" fmla="*/ 7 w 144"/>
                <a:gd name="T3" fmla="*/ 22 h 297"/>
                <a:gd name="T4" fmla="*/ 18 w 144"/>
                <a:gd name="T5" fmla="*/ 29 h 297"/>
                <a:gd name="T6" fmla="*/ 14 w 144"/>
                <a:gd name="T7" fmla="*/ 38 h 297"/>
                <a:gd name="T8" fmla="*/ 37 w 144"/>
                <a:gd name="T9" fmla="*/ 74 h 297"/>
                <a:gd name="T10" fmla="*/ 37 w 144"/>
                <a:gd name="T11" fmla="*/ 42 h 297"/>
                <a:gd name="T12" fmla="*/ 24 w 144"/>
                <a:gd name="T13" fmla="*/ 31 h 297"/>
                <a:gd name="T14" fmla="*/ 31 w 144"/>
                <a:gd name="T15" fmla="*/ 23 h 297"/>
                <a:gd name="T16" fmla="*/ 31 w 144"/>
                <a:gd name="T17" fmla="*/ 18 h 297"/>
                <a:gd name="T18" fmla="*/ 19 w 144"/>
                <a:gd name="T19" fmla="*/ 19 h 297"/>
                <a:gd name="T20" fmla="*/ 33 w 144"/>
                <a:gd name="T21" fmla="*/ 11 h 297"/>
                <a:gd name="T22" fmla="*/ 22 w 144"/>
                <a:gd name="T23" fmla="*/ 12 h 297"/>
                <a:gd name="T24" fmla="*/ 33 w 144"/>
                <a:gd name="T25" fmla="*/ 6 h 297"/>
                <a:gd name="T26" fmla="*/ 22 w 144"/>
                <a:gd name="T27" fmla="*/ 8 h 297"/>
                <a:gd name="T28" fmla="*/ 33 w 144"/>
                <a:gd name="T29" fmla="*/ 1 h 297"/>
                <a:gd name="T30" fmla="*/ 20 w 144"/>
                <a:gd name="T31" fmla="*/ 3 h 297"/>
                <a:gd name="T32" fmla="*/ 6 w 144"/>
                <a:gd name="T33" fmla="*/ 3 h 297"/>
                <a:gd name="T34" fmla="*/ 0 w 144"/>
                <a:gd name="T35" fmla="*/ 0 h 2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4" h="297">
                  <a:moveTo>
                    <a:pt x="0" y="0"/>
                  </a:moveTo>
                  <a:lnTo>
                    <a:pt x="26" y="91"/>
                  </a:lnTo>
                  <a:lnTo>
                    <a:pt x="70" y="117"/>
                  </a:lnTo>
                  <a:lnTo>
                    <a:pt x="56" y="154"/>
                  </a:lnTo>
                  <a:lnTo>
                    <a:pt x="144" y="297"/>
                  </a:lnTo>
                  <a:lnTo>
                    <a:pt x="142" y="171"/>
                  </a:lnTo>
                  <a:lnTo>
                    <a:pt x="92" y="125"/>
                  </a:lnTo>
                  <a:lnTo>
                    <a:pt x="121" y="95"/>
                  </a:lnTo>
                  <a:lnTo>
                    <a:pt x="121" y="74"/>
                  </a:lnTo>
                  <a:lnTo>
                    <a:pt x="72" y="78"/>
                  </a:lnTo>
                  <a:lnTo>
                    <a:pt x="129" y="45"/>
                  </a:lnTo>
                  <a:lnTo>
                    <a:pt x="85" y="49"/>
                  </a:lnTo>
                  <a:lnTo>
                    <a:pt x="131" y="26"/>
                  </a:lnTo>
                  <a:lnTo>
                    <a:pt x="85" y="32"/>
                  </a:lnTo>
                  <a:lnTo>
                    <a:pt x="129" y="5"/>
                  </a:lnTo>
                  <a:lnTo>
                    <a:pt x="79" y="12"/>
                  </a:lnTo>
                  <a:lnTo>
                    <a:pt x="21" y="12"/>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6" name="Freeform 155"/>
            <p:cNvSpPr>
              <a:spLocks/>
            </p:cNvSpPr>
            <p:nvPr/>
          </p:nvSpPr>
          <p:spPr bwMode="auto">
            <a:xfrm>
              <a:off x="5233" y="3112"/>
              <a:ext cx="48" cy="683"/>
            </a:xfrm>
            <a:custGeom>
              <a:avLst/>
              <a:gdLst>
                <a:gd name="T0" fmla="*/ 5 w 95"/>
                <a:gd name="T1" fmla="*/ 1 h 1366"/>
                <a:gd name="T2" fmla="*/ 11 w 95"/>
                <a:gd name="T3" fmla="*/ 26 h 1366"/>
                <a:gd name="T4" fmla="*/ 14 w 95"/>
                <a:gd name="T5" fmla="*/ 44 h 1366"/>
                <a:gd name="T6" fmla="*/ 14 w 95"/>
                <a:gd name="T7" fmla="*/ 57 h 1366"/>
                <a:gd name="T8" fmla="*/ 11 w 95"/>
                <a:gd name="T9" fmla="*/ 77 h 1366"/>
                <a:gd name="T10" fmla="*/ 5 w 95"/>
                <a:gd name="T11" fmla="*/ 109 h 1366"/>
                <a:gd name="T12" fmla="*/ 1 w 95"/>
                <a:gd name="T13" fmla="*/ 141 h 1366"/>
                <a:gd name="T14" fmla="*/ 0 w 95"/>
                <a:gd name="T15" fmla="*/ 165 h 1366"/>
                <a:gd name="T16" fmla="*/ 5 w 95"/>
                <a:gd name="T17" fmla="*/ 194 h 1366"/>
                <a:gd name="T18" fmla="*/ 13 w 95"/>
                <a:gd name="T19" fmla="*/ 214 h 1366"/>
                <a:gd name="T20" fmla="*/ 19 w 95"/>
                <a:gd name="T21" fmla="*/ 247 h 1366"/>
                <a:gd name="T22" fmla="*/ 20 w 95"/>
                <a:gd name="T23" fmla="*/ 276 h 1366"/>
                <a:gd name="T24" fmla="*/ 14 w 95"/>
                <a:gd name="T25" fmla="*/ 313 h 1366"/>
                <a:gd name="T26" fmla="*/ 16 w 95"/>
                <a:gd name="T27" fmla="*/ 342 h 1366"/>
                <a:gd name="T28" fmla="*/ 23 w 95"/>
                <a:gd name="T29" fmla="*/ 310 h 1366"/>
                <a:gd name="T30" fmla="*/ 20 w 95"/>
                <a:gd name="T31" fmla="*/ 305 h 1366"/>
                <a:gd name="T32" fmla="*/ 24 w 95"/>
                <a:gd name="T33" fmla="*/ 274 h 1366"/>
                <a:gd name="T34" fmla="*/ 24 w 95"/>
                <a:gd name="T35" fmla="*/ 257 h 1366"/>
                <a:gd name="T36" fmla="*/ 21 w 95"/>
                <a:gd name="T37" fmla="*/ 237 h 1366"/>
                <a:gd name="T38" fmla="*/ 16 w 95"/>
                <a:gd name="T39" fmla="*/ 219 h 1366"/>
                <a:gd name="T40" fmla="*/ 9 w 95"/>
                <a:gd name="T41" fmla="*/ 198 h 1366"/>
                <a:gd name="T42" fmla="*/ 6 w 95"/>
                <a:gd name="T43" fmla="*/ 184 h 1366"/>
                <a:gd name="T44" fmla="*/ 5 w 95"/>
                <a:gd name="T45" fmla="*/ 164 h 1366"/>
                <a:gd name="T46" fmla="*/ 5 w 95"/>
                <a:gd name="T47" fmla="*/ 143 h 1366"/>
                <a:gd name="T48" fmla="*/ 8 w 95"/>
                <a:gd name="T49" fmla="*/ 119 h 1366"/>
                <a:gd name="T50" fmla="*/ 14 w 95"/>
                <a:gd name="T51" fmla="*/ 92 h 1366"/>
                <a:gd name="T52" fmla="*/ 17 w 95"/>
                <a:gd name="T53" fmla="*/ 70 h 1366"/>
                <a:gd name="T54" fmla="*/ 19 w 95"/>
                <a:gd name="T55" fmla="*/ 54 h 1366"/>
                <a:gd name="T56" fmla="*/ 19 w 95"/>
                <a:gd name="T57" fmla="*/ 42 h 1366"/>
                <a:gd name="T58" fmla="*/ 18 w 95"/>
                <a:gd name="T59" fmla="*/ 31 h 1366"/>
                <a:gd name="T60" fmla="*/ 14 w 95"/>
                <a:gd name="T61" fmla="*/ 19 h 1366"/>
                <a:gd name="T62" fmla="*/ 8 w 95"/>
                <a:gd name="T63" fmla="*/ 0 h 1366"/>
                <a:gd name="T64" fmla="*/ 5 w 95"/>
                <a:gd name="T65" fmla="*/ 1 h 13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5" h="1366">
                  <a:moveTo>
                    <a:pt x="18" y="3"/>
                  </a:moveTo>
                  <a:lnTo>
                    <a:pt x="43" y="104"/>
                  </a:lnTo>
                  <a:lnTo>
                    <a:pt x="54" y="173"/>
                  </a:lnTo>
                  <a:lnTo>
                    <a:pt x="54" y="228"/>
                  </a:lnTo>
                  <a:lnTo>
                    <a:pt x="43" y="305"/>
                  </a:lnTo>
                  <a:lnTo>
                    <a:pt x="20" y="434"/>
                  </a:lnTo>
                  <a:lnTo>
                    <a:pt x="4" y="562"/>
                  </a:lnTo>
                  <a:lnTo>
                    <a:pt x="0" y="659"/>
                  </a:lnTo>
                  <a:lnTo>
                    <a:pt x="20" y="775"/>
                  </a:lnTo>
                  <a:lnTo>
                    <a:pt x="50" y="855"/>
                  </a:lnTo>
                  <a:lnTo>
                    <a:pt x="76" y="986"/>
                  </a:lnTo>
                  <a:lnTo>
                    <a:pt x="80" y="1103"/>
                  </a:lnTo>
                  <a:lnTo>
                    <a:pt x="56" y="1251"/>
                  </a:lnTo>
                  <a:lnTo>
                    <a:pt x="63" y="1366"/>
                  </a:lnTo>
                  <a:lnTo>
                    <a:pt x="89" y="1237"/>
                  </a:lnTo>
                  <a:lnTo>
                    <a:pt x="80" y="1217"/>
                  </a:lnTo>
                  <a:lnTo>
                    <a:pt x="93" y="1096"/>
                  </a:lnTo>
                  <a:lnTo>
                    <a:pt x="95" y="1028"/>
                  </a:lnTo>
                  <a:lnTo>
                    <a:pt x="83" y="946"/>
                  </a:lnTo>
                  <a:lnTo>
                    <a:pt x="63" y="873"/>
                  </a:lnTo>
                  <a:lnTo>
                    <a:pt x="35" y="792"/>
                  </a:lnTo>
                  <a:lnTo>
                    <a:pt x="24" y="733"/>
                  </a:lnTo>
                  <a:lnTo>
                    <a:pt x="18" y="655"/>
                  </a:lnTo>
                  <a:lnTo>
                    <a:pt x="18" y="571"/>
                  </a:lnTo>
                  <a:lnTo>
                    <a:pt x="30" y="476"/>
                  </a:lnTo>
                  <a:lnTo>
                    <a:pt x="54" y="365"/>
                  </a:lnTo>
                  <a:lnTo>
                    <a:pt x="67" y="280"/>
                  </a:lnTo>
                  <a:lnTo>
                    <a:pt x="74" y="215"/>
                  </a:lnTo>
                  <a:lnTo>
                    <a:pt x="74" y="165"/>
                  </a:lnTo>
                  <a:lnTo>
                    <a:pt x="70" y="121"/>
                  </a:lnTo>
                  <a:lnTo>
                    <a:pt x="56" y="74"/>
                  </a:lnTo>
                  <a:lnTo>
                    <a:pt x="30" y="0"/>
                  </a:lnTo>
                  <a:lnTo>
                    <a:pt x="18" y="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7" name="Freeform 156"/>
            <p:cNvSpPr>
              <a:spLocks/>
            </p:cNvSpPr>
            <p:nvPr/>
          </p:nvSpPr>
          <p:spPr bwMode="auto">
            <a:xfrm>
              <a:off x="5124" y="3508"/>
              <a:ext cx="152" cy="243"/>
            </a:xfrm>
            <a:custGeom>
              <a:avLst/>
              <a:gdLst>
                <a:gd name="T0" fmla="*/ 0 w 303"/>
                <a:gd name="T1" fmla="*/ 0 h 486"/>
                <a:gd name="T2" fmla="*/ 4 w 303"/>
                <a:gd name="T3" fmla="*/ 8 h 486"/>
                <a:gd name="T4" fmla="*/ 28 w 303"/>
                <a:gd name="T5" fmla="*/ 39 h 486"/>
                <a:gd name="T6" fmla="*/ 25 w 303"/>
                <a:gd name="T7" fmla="*/ 46 h 486"/>
                <a:gd name="T8" fmla="*/ 32 w 303"/>
                <a:gd name="T9" fmla="*/ 43 h 486"/>
                <a:gd name="T10" fmla="*/ 26 w 303"/>
                <a:gd name="T11" fmla="*/ 52 h 486"/>
                <a:gd name="T12" fmla="*/ 35 w 303"/>
                <a:gd name="T13" fmla="*/ 49 h 486"/>
                <a:gd name="T14" fmla="*/ 27 w 303"/>
                <a:gd name="T15" fmla="*/ 57 h 486"/>
                <a:gd name="T16" fmla="*/ 36 w 303"/>
                <a:gd name="T17" fmla="*/ 56 h 486"/>
                <a:gd name="T18" fmla="*/ 29 w 303"/>
                <a:gd name="T19" fmla="*/ 63 h 486"/>
                <a:gd name="T20" fmla="*/ 38 w 303"/>
                <a:gd name="T21" fmla="*/ 61 h 486"/>
                <a:gd name="T22" fmla="*/ 31 w 303"/>
                <a:gd name="T23" fmla="*/ 68 h 486"/>
                <a:gd name="T24" fmla="*/ 40 w 303"/>
                <a:gd name="T25" fmla="*/ 67 h 486"/>
                <a:gd name="T26" fmla="*/ 32 w 303"/>
                <a:gd name="T27" fmla="*/ 73 h 486"/>
                <a:gd name="T28" fmla="*/ 41 w 303"/>
                <a:gd name="T29" fmla="*/ 72 h 486"/>
                <a:gd name="T30" fmla="*/ 33 w 303"/>
                <a:gd name="T31" fmla="*/ 79 h 486"/>
                <a:gd name="T32" fmla="*/ 41 w 303"/>
                <a:gd name="T33" fmla="*/ 79 h 486"/>
                <a:gd name="T34" fmla="*/ 34 w 303"/>
                <a:gd name="T35" fmla="*/ 83 h 486"/>
                <a:gd name="T36" fmla="*/ 41 w 303"/>
                <a:gd name="T37" fmla="*/ 85 h 486"/>
                <a:gd name="T38" fmla="*/ 35 w 303"/>
                <a:gd name="T39" fmla="*/ 90 h 486"/>
                <a:gd name="T40" fmla="*/ 41 w 303"/>
                <a:gd name="T41" fmla="*/ 91 h 486"/>
                <a:gd name="T42" fmla="*/ 36 w 303"/>
                <a:gd name="T43" fmla="*/ 95 h 486"/>
                <a:gd name="T44" fmla="*/ 41 w 303"/>
                <a:gd name="T45" fmla="*/ 97 h 486"/>
                <a:gd name="T46" fmla="*/ 37 w 303"/>
                <a:gd name="T47" fmla="*/ 101 h 486"/>
                <a:gd name="T48" fmla="*/ 43 w 303"/>
                <a:gd name="T49" fmla="*/ 103 h 486"/>
                <a:gd name="T50" fmla="*/ 51 w 303"/>
                <a:gd name="T51" fmla="*/ 99 h 486"/>
                <a:gd name="T52" fmla="*/ 47 w 303"/>
                <a:gd name="T53" fmla="*/ 96 h 486"/>
                <a:gd name="T54" fmla="*/ 52 w 303"/>
                <a:gd name="T55" fmla="*/ 91 h 486"/>
                <a:gd name="T56" fmla="*/ 47 w 303"/>
                <a:gd name="T57" fmla="*/ 90 h 486"/>
                <a:gd name="T58" fmla="*/ 54 w 303"/>
                <a:gd name="T59" fmla="*/ 86 h 486"/>
                <a:gd name="T60" fmla="*/ 47 w 303"/>
                <a:gd name="T61" fmla="*/ 85 h 486"/>
                <a:gd name="T62" fmla="*/ 52 w 303"/>
                <a:gd name="T63" fmla="*/ 81 h 486"/>
                <a:gd name="T64" fmla="*/ 48 w 303"/>
                <a:gd name="T65" fmla="*/ 80 h 486"/>
                <a:gd name="T66" fmla="*/ 52 w 303"/>
                <a:gd name="T67" fmla="*/ 72 h 486"/>
                <a:gd name="T68" fmla="*/ 54 w 303"/>
                <a:gd name="T69" fmla="*/ 76 h 486"/>
                <a:gd name="T70" fmla="*/ 56 w 303"/>
                <a:gd name="T71" fmla="*/ 81 h 486"/>
                <a:gd name="T72" fmla="*/ 57 w 303"/>
                <a:gd name="T73" fmla="*/ 88 h 486"/>
                <a:gd name="T74" fmla="*/ 58 w 303"/>
                <a:gd name="T75" fmla="*/ 91 h 486"/>
                <a:gd name="T76" fmla="*/ 59 w 303"/>
                <a:gd name="T77" fmla="*/ 98 h 486"/>
                <a:gd name="T78" fmla="*/ 60 w 303"/>
                <a:gd name="T79" fmla="*/ 104 h 486"/>
                <a:gd name="T80" fmla="*/ 76 w 303"/>
                <a:gd name="T81" fmla="*/ 111 h 486"/>
                <a:gd name="T82" fmla="*/ 47 w 303"/>
                <a:gd name="T83" fmla="*/ 115 h 486"/>
                <a:gd name="T84" fmla="*/ 24 w 303"/>
                <a:gd name="T85" fmla="*/ 114 h 486"/>
                <a:gd name="T86" fmla="*/ 20 w 303"/>
                <a:gd name="T87" fmla="*/ 122 h 486"/>
                <a:gd name="T88" fmla="*/ 20 w 303"/>
                <a:gd name="T89" fmla="*/ 111 h 486"/>
                <a:gd name="T90" fmla="*/ 28 w 303"/>
                <a:gd name="T91" fmla="*/ 110 h 486"/>
                <a:gd name="T92" fmla="*/ 26 w 303"/>
                <a:gd name="T93" fmla="*/ 98 h 486"/>
                <a:gd name="T94" fmla="*/ 23 w 303"/>
                <a:gd name="T95" fmla="*/ 88 h 486"/>
                <a:gd name="T96" fmla="*/ 16 w 303"/>
                <a:gd name="T97" fmla="*/ 71 h 486"/>
                <a:gd name="T98" fmla="*/ 14 w 303"/>
                <a:gd name="T99" fmla="*/ 58 h 486"/>
                <a:gd name="T100" fmla="*/ 13 w 303"/>
                <a:gd name="T101" fmla="*/ 47 h 486"/>
                <a:gd name="T102" fmla="*/ 13 w 303"/>
                <a:gd name="T103" fmla="*/ 38 h 486"/>
                <a:gd name="T104" fmla="*/ 14 w 303"/>
                <a:gd name="T105" fmla="*/ 27 h 486"/>
                <a:gd name="T106" fmla="*/ 7 w 303"/>
                <a:gd name="T107" fmla="*/ 16 h 486"/>
                <a:gd name="T108" fmla="*/ 4 w 303"/>
                <a:gd name="T109" fmla="*/ 11 h 486"/>
                <a:gd name="T110" fmla="*/ 0 w 303"/>
                <a:gd name="T111" fmla="*/ 0 h 48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3" h="486">
                  <a:moveTo>
                    <a:pt x="0" y="0"/>
                  </a:moveTo>
                  <a:lnTo>
                    <a:pt x="13" y="32"/>
                  </a:lnTo>
                  <a:lnTo>
                    <a:pt x="112" y="154"/>
                  </a:lnTo>
                  <a:lnTo>
                    <a:pt x="98" y="184"/>
                  </a:lnTo>
                  <a:lnTo>
                    <a:pt x="127" y="171"/>
                  </a:lnTo>
                  <a:lnTo>
                    <a:pt x="101" y="206"/>
                  </a:lnTo>
                  <a:lnTo>
                    <a:pt x="137" y="194"/>
                  </a:lnTo>
                  <a:lnTo>
                    <a:pt x="108" y="227"/>
                  </a:lnTo>
                  <a:lnTo>
                    <a:pt x="143" y="224"/>
                  </a:lnTo>
                  <a:lnTo>
                    <a:pt x="114" y="249"/>
                  </a:lnTo>
                  <a:lnTo>
                    <a:pt x="151" y="244"/>
                  </a:lnTo>
                  <a:lnTo>
                    <a:pt x="121" y="271"/>
                  </a:lnTo>
                  <a:lnTo>
                    <a:pt x="158" y="266"/>
                  </a:lnTo>
                  <a:lnTo>
                    <a:pt x="125" y="291"/>
                  </a:lnTo>
                  <a:lnTo>
                    <a:pt x="162" y="288"/>
                  </a:lnTo>
                  <a:lnTo>
                    <a:pt x="130" y="315"/>
                  </a:lnTo>
                  <a:lnTo>
                    <a:pt x="162" y="315"/>
                  </a:lnTo>
                  <a:lnTo>
                    <a:pt x="134" y="331"/>
                  </a:lnTo>
                  <a:lnTo>
                    <a:pt x="162" y="337"/>
                  </a:lnTo>
                  <a:lnTo>
                    <a:pt x="137" y="357"/>
                  </a:lnTo>
                  <a:lnTo>
                    <a:pt x="163" y="363"/>
                  </a:lnTo>
                  <a:lnTo>
                    <a:pt x="143" y="377"/>
                  </a:lnTo>
                  <a:lnTo>
                    <a:pt x="163" y="386"/>
                  </a:lnTo>
                  <a:lnTo>
                    <a:pt x="147" y="402"/>
                  </a:lnTo>
                  <a:lnTo>
                    <a:pt x="171" y="412"/>
                  </a:lnTo>
                  <a:lnTo>
                    <a:pt x="201" y="395"/>
                  </a:lnTo>
                  <a:lnTo>
                    <a:pt x="186" y="381"/>
                  </a:lnTo>
                  <a:lnTo>
                    <a:pt x="206" y="363"/>
                  </a:lnTo>
                  <a:lnTo>
                    <a:pt x="186" y="357"/>
                  </a:lnTo>
                  <a:lnTo>
                    <a:pt x="213" y="341"/>
                  </a:lnTo>
                  <a:lnTo>
                    <a:pt x="186" y="337"/>
                  </a:lnTo>
                  <a:lnTo>
                    <a:pt x="206" y="321"/>
                  </a:lnTo>
                  <a:lnTo>
                    <a:pt x="189" y="317"/>
                  </a:lnTo>
                  <a:lnTo>
                    <a:pt x="206" y="288"/>
                  </a:lnTo>
                  <a:lnTo>
                    <a:pt x="215" y="304"/>
                  </a:lnTo>
                  <a:lnTo>
                    <a:pt x="222" y="321"/>
                  </a:lnTo>
                  <a:lnTo>
                    <a:pt x="228" y="350"/>
                  </a:lnTo>
                  <a:lnTo>
                    <a:pt x="231" y="363"/>
                  </a:lnTo>
                  <a:lnTo>
                    <a:pt x="236" y="392"/>
                  </a:lnTo>
                  <a:lnTo>
                    <a:pt x="238" y="416"/>
                  </a:lnTo>
                  <a:lnTo>
                    <a:pt x="303" y="441"/>
                  </a:lnTo>
                  <a:lnTo>
                    <a:pt x="186" y="459"/>
                  </a:lnTo>
                  <a:lnTo>
                    <a:pt x="95" y="453"/>
                  </a:lnTo>
                  <a:lnTo>
                    <a:pt x="79" y="486"/>
                  </a:lnTo>
                  <a:lnTo>
                    <a:pt x="79" y="441"/>
                  </a:lnTo>
                  <a:lnTo>
                    <a:pt x="112" y="437"/>
                  </a:lnTo>
                  <a:lnTo>
                    <a:pt x="104" y="392"/>
                  </a:lnTo>
                  <a:lnTo>
                    <a:pt x="89" y="350"/>
                  </a:lnTo>
                  <a:lnTo>
                    <a:pt x="64" y="282"/>
                  </a:lnTo>
                  <a:lnTo>
                    <a:pt x="53" y="231"/>
                  </a:lnTo>
                  <a:lnTo>
                    <a:pt x="49" y="188"/>
                  </a:lnTo>
                  <a:lnTo>
                    <a:pt x="49" y="149"/>
                  </a:lnTo>
                  <a:lnTo>
                    <a:pt x="56" y="107"/>
                  </a:lnTo>
                  <a:lnTo>
                    <a:pt x="26" y="61"/>
                  </a:lnTo>
                  <a:lnTo>
                    <a:pt x="13" y="41"/>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8" name="Freeform 157"/>
            <p:cNvSpPr>
              <a:spLocks/>
            </p:cNvSpPr>
            <p:nvPr/>
          </p:nvSpPr>
          <p:spPr bwMode="auto">
            <a:xfrm>
              <a:off x="5144" y="3738"/>
              <a:ext cx="75" cy="221"/>
            </a:xfrm>
            <a:custGeom>
              <a:avLst/>
              <a:gdLst>
                <a:gd name="T0" fmla="*/ 13 w 150"/>
                <a:gd name="T1" fmla="*/ 4 h 444"/>
                <a:gd name="T2" fmla="*/ 20 w 150"/>
                <a:gd name="T3" fmla="*/ 46 h 444"/>
                <a:gd name="T4" fmla="*/ 23 w 150"/>
                <a:gd name="T5" fmla="*/ 73 h 444"/>
                <a:gd name="T6" fmla="*/ 22 w 150"/>
                <a:gd name="T7" fmla="*/ 84 h 444"/>
                <a:gd name="T8" fmla="*/ 32 w 150"/>
                <a:gd name="T9" fmla="*/ 82 h 444"/>
                <a:gd name="T10" fmla="*/ 35 w 150"/>
                <a:gd name="T11" fmla="*/ 85 h 444"/>
                <a:gd name="T12" fmla="*/ 38 w 150"/>
                <a:gd name="T13" fmla="*/ 87 h 444"/>
                <a:gd name="T14" fmla="*/ 33 w 150"/>
                <a:gd name="T15" fmla="*/ 87 h 444"/>
                <a:gd name="T16" fmla="*/ 31 w 150"/>
                <a:gd name="T17" fmla="*/ 85 h 444"/>
                <a:gd name="T18" fmla="*/ 14 w 150"/>
                <a:gd name="T19" fmla="*/ 91 h 444"/>
                <a:gd name="T20" fmla="*/ 3 w 150"/>
                <a:gd name="T21" fmla="*/ 103 h 444"/>
                <a:gd name="T22" fmla="*/ 6 w 150"/>
                <a:gd name="T23" fmla="*/ 110 h 444"/>
                <a:gd name="T24" fmla="*/ 0 w 150"/>
                <a:gd name="T25" fmla="*/ 103 h 444"/>
                <a:gd name="T26" fmla="*/ 1 w 150"/>
                <a:gd name="T27" fmla="*/ 98 h 444"/>
                <a:gd name="T28" fmla="*/ 5 w 150"/>
                <a:gd name="T29" fmla="*/ 95 h 444"/>
                <a:gd name="T30" fmla="*/ 12 w 150"/>
                <a:gd name="T31" fmla="*/ 86 h 444"/>
                <a:gd name="T32" fmla="*/ 18 w 150"/>
                <a:gd name="T33" fmla="*/ 84 h 444"/>
                <a:gd name="T34" fmla="*/ 20 w 150"/>
                <a:gd name="T35" fmla="*/ 73 h 444"/>
                <a:gd name="T36" fmla="*/ 20 w 150"/>
                <a:gd name="T37" fmla="*/ 64 h 444"/>
                <a:gd name="T38" fmla="*/ 14 w 150"/>
                <a:gd name="T39" fmla="*/ 23 h 444"/>
                <a:gd name="T40" fmla="*/ 11 w 150"/>
                <a:gd name="T41" fmla="*/ 0 h 444"/>
                <a:gd name="T42" fmla="*/ 13 w 150"/>
                <a:gd name="T43" fmla="*/ 4 h 44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50" h="444">
                  <a:moveTo>
                    <a:pt x="50" y="18"/>
                  </a:moveTo>
                  <a:lnTo>
                    <a:pt x="80" y="186"/>
                  </a:lnTo>
                  <a:lnTo>
                    <a:pt x="90" y="293"/>
                  </a:lnTo>
                  <a:lnTo>
                    <a:pt x="87" y="337"/>
                  </a:lnTo>
                  <a:lnTo>
                    <a:pt x="128" y="331"/>
                  </a:lnTo>
                  <a:lnTo>
                    <a:pt x="137" y="343"/>
                  </a:lnTo>
                  <a:lnTo>
                    <a:pt x="150" y="349"/>
                  </a:lnTo>
                  <a:lnTo>
                    <a:pt x="132" y="349"/>
                  </a:lnTo>
                  <a:lnTo>
                    <a:pt x="123" y="343"/>
                  </a:lnTo>
                  <a:lnTo>
                    <a:pt x="53" y="365"/>
                  </a:lnTo>
                  <a:lnTo>
                    <a:pt x="10" y="415"/>
                  </a:lnTo>
                  <a:lnTo>
                    <a:pt x="24" y="444"/>
                  </a:lnTo>
                  <a:lnTo>
                    <a:pt x="0" y="414"/>
                  </a:lnTo>
                  <a:lnTo>
                    <a:pt x="3" y="394"/>
                  </a:lnTo>
                  <a:lnTo>
                    <a:pt x="20" y="381"/>
                  </a:lnTo>
                  <a:lnTo>
                    <a:pt x="48" y="348"/>
                  </a:lnTo>
                  <a:lnTo>
                    <a:pt x="70" y="340"/>
                  </a:lnTo>
                  <a:lnTo>
                    <a:pt x="80" y="293"/>
                  </a:lnTo>
                  <a:lnTo>
                    <a:pt x="80" y="260"/>
                  </a:lnTo>
                  <a:lnTo>
                    <a:pt x="56" y="95"/>
                  </a:lnTo>
                  <a:lnTo>
                    <a:pt x="41" y="0"/>
                  </a:lnTo>
                  <a:lnTo>
                    <a:pt x="50" y="1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9" name="Freeform 158"/>
            <p:cNvSpPr>
              <a:spLocks/>
            </p:cNvSpPr>
            <p:nvPr/>
          </p:nvSpPr>
          <p:spPr bwMode="auto">
            <a:xfrm>
              <a:off x="5156" y="3920"/>
              <a:ext cx="47" cy="37"/>
            </a:xfrm>
            <a:custGeom>
              <a:avLst/>
              <a:gdLst>
                <a:gd name="T0" fmla="*/ 0 w 95"/>
                <a:gd name="T1" fmla="*/ 15 h 74"/>
                <a:gd name="T2" fmla="*/ 5 w 95"/>
                <a:gd name="T3" fmla="*/ 19 h 74"/>
                <a:gd name="T4" fmla="*/ 14 w 95"/>
                <a:gd name="T5" fmla="*/ 13 h 74"/>
                <a:gd name="T6" fmla="*/ 23 w 95"/>
                <a:gd name="T7" fmla="*/ 0 h 74"/>
                <a:gd name="T8" fmla="*/ 17 w 95"/>
                <a:gd name="T9" fmla="*/ 3 h 74"/>
                <a:gd name="T10" fmla="*/ 10 w 95"/>
                <a:gd name="T11" fmla="*/ 12 h 74"/>
                <a:gd name="T12" fmla="*/ 1 w 95"/>
                <a:gd name="T13" fmla="*/ 12 h 74"/>
                <a:gd name="T14" fmla="*/ 0 w 95"/>
                <a:gd name="T15" fmla="*/ 15 h 7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5" h="74">
                  <a:moveTo>
                    <a:pt x="0" y="60"/>
                  </a:moveTo>
                  <a:lnTo>
                    <a:pt x="21" y="74"/>
                  </a:lnTo>
                  <a:lnTo>
                    <a:pt x="56" y="50"/>
                  </a:lnTo>
                  <a:lnTo>
                    <a:pt x="95" y="0"/>
                  </a:lnTo>
                  <a:lnTo>
                    <a:pt x="70" y="9"/>
                  </a:lnTo>
                  <a:lnTo>
                    <a:pt x="43" y="46"/>
                  </a:lnTo>
                  <a:lnTo>
                    <a:pt x="7" y="46"/>
                  </a:lnTo>
                  <a:lnTo>
                    <a:pt x="0" y="6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0" name="Freeform 159"/>
            <p:cNvSpPr>
              <a:spLocks/>
            </p:cNvSpPr>
            <p:nvPr/>
          </p:nvSpPr>
          <p:spPr bwMode="auto">
            <a:xfrm>
              <a:off x="5146" y="3927"/>
              <a:ext cx="139" cy="205"/>
            </a:xfrm>
            <a:custGeom>
              <a:avLst/>
              <a:gdLst>
                <a:gd name="T0" fmla="*/ 20 w 277"/>
                <a:gd name="T1" fmla="*/ 9 h 411"/>
                <a:gd name="T2" fmla="*/ 23 w 277"/>
                <a:gd name="T3" fmla="*/ 11 h 411"/>
                <a:gd name="T4" fmla="*/ 35 w 277"/>
                <a:gd name="T5" fmla="*/ 0 h 411"/>
                <a:gd name="T6" fmla="*/ 41 w 277"/>
                <a:gd name="T7" fmla="*/ 0 h 411"/>
                <a:gd name="T8" fmla="*/ 34 w 277"/>
                <a:gd name="T9" fmla="*/ 3 h 411"/>
                <a:gd name="T10" fmla="*/ 19 w 277"/>
                <a:gd name="T11" fmla="*/ 16 h 411"/>
                <a:gd name="T12" fmla="*/ 3 w 277"/>
                <a:gd name="T13" fmla="*/ 38 h 411"/>
                <a:gd name="T14" fmla="*/ 5 w 277"/>
                <a:gd name="T15" fmla="*/ 41 h 411"/>
                <a:gd name="T16" fmla="*/ 24 w 277"/>
                <a:gd name="T17" fmla="*/ 18 h 411"/>
                <a:gd name="T18" fmla="*/ 35 w 277"/>
                <a:gd name="T19" fmla="*/ 8 h 411"/>
                <a:gd name="T20" fmla="*/ 30 w 277"/>
                <a:gd name="T21" fmla="*/ 16 h 411"/>
                <a:gd name="T22" fmla="*/ 36 w 277"/>
                <a:gd name="T23" fmla="*/ 21 h 411"/>
                <a:gd name="T24" fmla="*/ 27 w 277"/>
                <a:gd name="T25" fmla="*/ 23 h 411"/>
                <a:gd name="T26" fmla="*/ 33 w 277"/>
                <a:gd name="T27" fmla="*/ 28 h 411"/>
                <a:gd name="T28" fmla="*/ 30 w 277"/>
                <a:gd name="T29" fmla="*/ 33 h 411"/>
                <a:gd name="T30" fmla="*/ 23 w 277"/>
                <a:gd name="T31" fmla="*/ 37 h 411"/>
                <a:gd name="T32" fmla="*/ 30 w 277"/>
                <a:gd name="T33" fmla="*/ 41 h 411"/>
                <a:gd name="T34" fmla="*/ 20 w 277"/>
                <a:gd name="T35" fmla="*/ 47 h 411"/>
                <a:gd name="T36" fmla="*/ 28 w 277"/>
                <a:gd name="T37" fmla="*/ 50 h 411"/>
                <a:gd name="T38" fmla="*/ 20 w 277"/>
                <a:gd name="T39" fmla="*/ 51 h 411"/>
                <a:gd name="T40" fmla="*/ 19 w 277"/>
                <a:gd name="T41" fmla="*/ 58 h 411"/>
                <a:gd name="T42" fmla="*/ 33 w 277"/>
                <a:gd name="T43" fmla="*/ 58 h 411"/>
                <a:gd name="T44" fmla="*/ 23 w 277"/>
                <a:gd name="T45" fmla="*/ 67 h 411"/>
                <a:gd name="T46" fmla="*/ 32 w 277"/>
                <a:gd name="T47" fmla="*/ 67 h 411"/>
                <a:gd name="T48" fmla="*/ 40 w 277"/>
                <a:gd name="T49" fmla="*/ 67 h 411"/>
                <a:gd name="T50" fmla="*/ 24 w 277"/>
                <a:gd name="T51" fmla="*/ 69 h 411"/>
                <a:gd name="T52" fmla="*/ 23 w 277"/>
                <a:gd name="T53" fmla="*/ 76 h 411"/>
                <a:gd name="T54" fmla="*/ 30 w 277"/>
                <a:gd name="T55" fmla="*/ 81 h 411"/>
                <a:gd name="T56" fmla="*/ 41 w 277"/>
                <a:gd name="T57" fmla="*/ 83 h 411"/>
                <a:gd name="T58" fmla="*/ 48 w 277"/>
                <a:gd name="T59" fmla="*/ 84 h 411"/>
                <a:gd name="T60" fmla="*/ 40 w 277"/>
                <a:gd name="T61" fmla="*/ 84 h 411"/>
                <a:gd name="T62" fmla="*/ 31 w 277"/>
                <a:gd name="T63" fmla="*/ 84 h 411"/>
                <a:gd name="T64" fmla="*/ 21 w 277"/>
                <a:gd name="T65" fmla="*/ 79 h 411"/>
                <a:gd name="T66" fmla="*/ 19 w 277"/>
                <a:gd name="T67" fmla="*/ 85 h 411"/>
                <a:gd name="T68" fmla="*/ 25 w 277"/>
                <a:gd name="T69" fmla="*/ 93 h 411"/>
                <a:gd name="T70" fmla="*/ 36 w 277"/>
                <a:gd name="T71" fmla="*/ 97 h 411"/>
                <a:gd name="T72" fmla="*/ 49 w 277"/>
                <a:gd name="T73" fmla="*/ 98 h 411"/>
                <a:gd name="T74" fmla="*/ 58 w 277"/>
                <a:gd name="T75" fmla="*/ 96 h 411"/>
                <a:gd name="T76" fmla="*/ 66 w 277"/>
                <a:gd name="T77" fmla="*/ 92 h 411"/>
                <a:gd name="T78" fmla="*/ 70 w 277"/>
                <a:gd name="T79" fmla="*/ 89 h 411"/>
                <a:gd name="T80" fmla="*/ 64 w 277"/>
                <a:gd name="T81" fmla="*/ 99 h 411"/>
                <a:gd name="T82" fmla="*/ 50 w 277"/>
                <a:gd name="T83" fmla="*/ 102 h 411"/>
                <a:gd name="T84" fmla="*/ 40 w 277"/>
                <a:gd name="T85" fmla="*/ 102 h 411"/>
                <a:gd name="T86" fmla="*/ 28 w 277"/>
                <a:gd name="T87" fmla="*/ 100 h 411"/>
                <a:gd name="T88" fmla="*/ 18 w 277"/>
                <a:gd name="T89" fmla="*/ 93 h 411"/>
                <a:gd name="T90" fmla="*/ 15 w 277"/>
                <a:gd name="T91" fmla="*/ 89 h 411"/>
                <a:gd name="T92" fmla="*/ 16 w 277"/>
                <a:gd name="T93" fmla="*/ 67 h 411"/>
                <a:gd name="T94" fmla="*/ 16 w 277"/>
                <a:gd name="T95" fmla="*/ 53 h 411"/>
                <a:gd name="T96" fmla="*/ 14 w 277"/>
                <a:gd name="T97" fmla="*/ 33 h 411"/>
                <a:gd name="T98" fmla="*/ 6 w 277"/>
                <a:gd name="T99" fmla="*/ 44 h 411"/>
                <a:gd name="T100" fmla="*/ 0 w 277"/>
                <a:gd name="T101" fmla="*/ 40 h 411"/>
                <a:gd name="T102" fmla="*/ 13 w 277"/>
                <a:gd name="T103" fmla="*/ 23 h 411"/>
                <a:gd name="T104" fmla="*/ 13 w 277"/>
                <a:gd name="T105" fmla="*/ 11 h 411"/>
                <a:gd name="T106" fmla="*/ 20 w 277"/>
                <a:gd name="T107" fmla="*/ 9 h 41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77" h="411">
                  <a:moveTo>
                    <a:pt x="79" y="36"/>
                  </a:moveTo>
                  <a:lnTo>
                    <a:pt x="91" y="44"/>
                  </a:lnTo>
                  <a:lnTo>
                    <a:pt x="138" y="0"/>
                  </a:lnTo>
                  <a:lnTo>
                    <a:pt x="164" y="0"/>
                  </a:lnTo>
                  <a:lnTo>
                    <a:pt x="134" y="15"/>
                  </a:lnTo>
                  <a:lnTo>
                    <a:pt x="76" y="67"/>
                  </a:lnTo>
                  <a:lnTo>
                    <a:pt x="10" y="155"/>
                  </a:lnTo>
                  <a:lnTo>
                    <a:pt x="20" y="166"/>
                  </a:lnTo>
                  <a:lnTo>
                    <a:pt x="94" y="74"/>
                  </a:lnTo>
                  <a:lnTo>
                    <a:pt x="140" y="33"/>
                  </a:lnTo>
                  <a:lnTo>
                    <a:pt x="119" y="66"/>
                  </a:lnTo>
                  <a:lnTo>
                    <a:pt x="142" y="86"/>
                  </a:lnTo>
                  <a:lnTo>
                    <a:pt x="108" y="95"/>
                  </a:lnTo>
                  <a:lnTo>
                    <a:pt x="129" y="112"/>
                  </a:lnTo>
                  <a:lnTo>
                    <a:pt x="120" y="133"/>
                  </a:lnTo>
                  <a:lnTo>
                    <a:pt x="90" y="149"/>
                  </a:lnTo>
                  <a:lnTo>
                    <a:pt x="119" y="166"/>
                  </a:lnTo>
                  <a:lnTo>
                    <a:pt x="79" y="188"/>
                  </a:lnTo>
                  <a:lnTo>
                    <a:pt x="109" y="203"/>
                  </a:lnTo>
                  <a:lnTo>
                    <a:pt x="79" y="207"/>
                  </a:lnTo>
                  <a:lnTo>
                    <a:pt x="76" y="232"/>
                  </a:lnTo>
                  <a:lnTo>
                    <a:pt x="129" y="233"/>
                  </a:lnTo>
                  <a:lnTo>
                    <a:pt x="90" y="269"/>
                  </a:lnTo>
                  <a:lnTo>
                    <a:pt x="128" y="270"/>
                  </a:lnTo>
                  <a:lnTo>
                    <a:pt x="158" y="270"/>
                  </a:lnTo>
                  <a:lnTo>
                    <a:pt x="94" y="278"/>
                  </a:lnTo>
                  <a:lnTo>
                    <a:pt x="91" y="305"/>
                  </a:lnTo>
                  <a:lnTo>
                    <a:pt x="120" y="324"/>
                  </a:lnTo>
                  <a:lnTo>
                    <a:pt x="163" y="333"/>
                  </a:lnTo>
                  <a:lnTo>
                    <a:pt x="189" y="338"/>
                  </a:lnTo>
                  <a:lnTo>
                    <a:pt x="158" y="338"/>
                  </a:lnTo>
                  <a:lnTo>
                    <a:pt x="121" y="336"/>
                  </a:lnTo>
                  <a:lnTo>
                    <a:pt x="82" y="319"/>
                  </a:lnTo>
                  <a:lnTo>
                    <a:pt x="76" y="341"/>
                  </a:lnTo>
                  <a:lnTo>
                    <a:pt x="97" y="372"/>
                  </a:lnTo>
                  <a:lnTo>
                    <a:pt x="142" y="388"/>
                  </a:lnTo>
                  <a:lnTo>
                    <a:pt x="195" y="394"/>
                  </a:lnTo>
                  <a:lnTo>
                    <a:pt x="229" y="386"/>
                  </a:lnTo>
                  <a:lnTo>
                    <a:pt x="262" y="371"/>
                  </a:lnTo>
                  <a:lnTo>
                    <a:pt x="277" y="359"/>
                  </a:lnTo>
                  <a:lnTo>
                    <a:pt x="255" y="396"/>
                  </a:lnTo>
                  <a:lnTo>
                    <a:pt x="200" y="411"/>
                  </a:lnTo>
                  <a:lnTo>
                    <a:pt x="158" y="409"/>
                  </a:lnTo>
                  <a:lnTo>
                    <a:pt x="112" y="401"/>
                  </a:lnTo>
                  <a:lnTo>
                    <a:pt x="69" y="375"/>
                  </a:lnTo>
                  <a:lnTo>
                    <a:pt x="59" y="357"/>
                  </a:lnTo>
                  <a:lnTo>
                    <a:pt x="63" y="269"/>
                  </a:lnTo>
                  <a:lnTo>
                    <a:pt x="61" y="213"/>
                  </a:lnTo>
                  <a:lnTo>
                    <a:pt x="53" y="133"/>
                  </a:lnTo>
                  <a:lnTo>
                    <a:pt x="21" y="176"/>
                  </a:lnTo>
                  <a:lnTo>
                    <a:pt x="0" y="161"/>
                  </a:lnTo>
                  <a:lnTo>
                    <a:pt x="49" y="95"/>
                  </a:lnTo>
                  <a:lnTo>
                    <a:pt x="52" y="47"/>
                  </a:lnTo>
                  <a:lnTo>
                    <a:pt x="79" y="3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1" name="Freeform 160"/>
            <p:cNvSpPr>
              <a:spLocks/>
            </p:cNvSpPr>
            <p:nvPr/>
          </p:nvSpPr>
          <p:spPr bwMode="auto">
            <a:xfrm>
              <a:off x="5228" y="3918"/>
              <a:ext cx="65" cy="56"/>
            </a:xfrm>
            <a:custGeom>
              <a:avLst/>
              <a:gdLst>
                <a:gd name="T0" fmla="*/ 0 w 130"/>
                <a:gd name="T1" fmla="*/ 1 h 112"/>
                <a:gd name="T2" fmla="*/ 11 w 130"/>
                <a:gd name="T3" fmla="*/ 0 h 112"/>
                <a:gd name="T4" fmla="*/ 22 w 130"/>
                <a:gd name="T5" fmla="*/ 5 h 112"/>
                <a:gd name="T6" fmla="*/ 32 w 130"/>
                <a:gd name="T7" fmla="*/ 5 h 112"/>
                <a:gd name="T8" fmla="*/ 33 w 130"/>
                <a:gd name="T9" fmla="*/ 14 h 112"/>
                <a:gd name="T10" fmla="*/ 29 w 130"/>
                <a:gd name="T11" fmla="*/ 28 h 112"/>
                <a:gd name="T12" fmla="*/ 29 w 130"/>
                <a:gd name="T13" fmla="*/ 8 h 112"/>
                <a:gd name="T14" fmla="*/ 20 w 130"/>
                <a:gd name="T15" fmla="*/ 9 h 112"/>
                <a:gd name="T16" fmla="*/ 11 w 130"/>
                <a:gd name="T17" fmla="*/ 3 h 112"/>
                <a:gd name="T18" fmla="*/ 0 w 130"/>
                <a:gd name="T19" fmla="*/ 1 h 1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0" h="112">
                  <a:moveTo>
                    <a:pt x="0" y="4"/>
                  </a:moveTo>
                  <a:lnTo>
                    <a:pt x="42" y="0"/>
                  </a:lnTo>
                  <a:lnTo>
                    <a:pt x="85" y="20"/>
                  </a:lnTo>
                  <a:lnTo>
                    <a:pt x="127" y="20"/>
                  </a:lnTo>
                  <a:lnTo>
                    <a:pt x="130" y="54"/>
                  </a:lnTo>
                  <a:lnTo>
                    <a:pt x="115" y="112"/>
                  </a:lnTo>
                  <a:lnTo>
                    <a:pt x="115" y="32"/>
                  </a:lnTo>
                  <a:lnTo>
                    <a:pt x="78" y="33"/>
                  </a:lnTo>
                  <a:lnTo>
                    <a:pt x="41" y="9"/>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2" name="Freeform 161"/>
            <p:cNvSpPr>
              <a:spLocks/>
            </p:cNvSpPr>
            <p:nvPr/>
          </p:nvSpPr>
          <p:spPr bwMode="auto">
            <a:xfrm>
              <a:off x="5230" y="3936"/>
              <a:ext cx="52" cy="35"/>
            </a:xfrm>
            <a:custGeom>
              <a:avLst/>
              <a:gdLst>
                <a:gd name="T0" fmla="*/ 26 w 105"/>
                <a:gd name="T1" fmla="*/ 5 h 69"/>
                <a:gd name="T2" fmla="*/ 24 w 105"/>
                <a:gd name="T3" fmla="*/ 18 h 69"/>
                <a:gd name="T4" fmla="*/ 16 w 105"/>
                <a:gd name="T5" fmla="*/ 10 h 69"/>
                <a:gd name="T6" fmla="*/ 3 w 105"/>
                <a:gd name="T7" fmla="*/ 5 h 69"/>
                <a:gd name="T8" fmla="*/ 0 w 105"/>
                <a:gd name="T9" fmla="*/ 0 h 69"/>
                <a:gd name="T10" fmla="*/ 4 w 105"/>
                <a:gd name="T11" fmla="*/ 3 h 69"/>
                <a:gd name="T12" fmla="*/ 17 w 105"/>
                <a:gd name="T13" fmla="*/ 8 h 69"/>
                <a:gd name="T14" fmla="*/ 22 w 105"/>
                <a:gd name="T15" fmla="*/ 12 h 69"/>
                <a:gd name="T16" fmla="*/ 26 w 105"/>
                <a:gd name="T17" fmla="*/ 5 h 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5" h="69">
                  <a:moveTo>
                    <a:pt x="105" y="17"/>
                  </a:moveTo>
                  <a:lnTo>
                    <a:pt x="97" y="69"/>
                  </a:lnTo>
                  <a:lnTo>
                    <a:pt x="64" y="39"/>
                  </a:lnTo>
                  <a:lnTo>
                    <a:pt x="12" y="17"/>
                  </a:lnTo>
                  <a:lnTo>
                    <a:pt x="0" y="0"/>
                  </a:lnTo>
                  <a:lnTo>
                    <a:pt x="17" y="9"/>
                  </a:lnTo>
                  <a:lnTo>
                    <a:pt x="71" y="31"/>
                  </a:lnTo>
                  <a:lnTo>
                    <a:pt x="89" y="48"/>
                  </a:lnTo>
                  <a:lnTo>
                    <a:pt x="105"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3" name="Freeform 162"/>
            <p:cNvSpPr>
              <a:spLocks/>
            </p:cNvSpPr>
            <p:nvPr/>
          </p:nvSpPr>
          <p:spPr bwMode="auto">
            <a:xfrm>
              <a:off x="5200" y="3815"/>
              <a:ext cx="76" cy="114"/>
            </a:xfrm>
            <a:custGeom>
              <a:avLst/>
              <a:gdLst>
                <a:gd name="T0" fmla="*/ 31 w 151"/>
                <a:gd name="T1" fmla="*/ 0 h 226"/>
                <a:gd name="T2" fmla="*/ 31 w 151"/>
                <a:gd name="T3" fmla="*/ 23 h 226"/>
                <a:gd name="T4" fmla="*/ 34 w 151"/>
                <a:gd name="T5" fmla="*/ 31 h 226"/>
                <a:gd name="T6" fmla="*/ 34 w 151"/>
                <a:gd name="T7" fmla="*/ 43 h 226"/>
                <a:gd name="T8" fmla="*/ 37 w 151"/>
                <a:gd name="T9" fmla="*/ 51 h 226"/>
                <a:gd name="T10" fmla="*/ 38 w 151"/>
                <a:gd name="T11" fmla="*/ 58 h 226"/>
                <a:gd name="T12" fmla="*/ 34 w 151"/>
                <a:gd name="T13" fmla="*/ 57 h 226"/>
                <a:gd name="T14" fmla="*/ 31 w 151"/>
                <a:gd name="T15" fmla="*/ 45 h 226"/>
                <a:gd name="T16" fmla="*/ 23 w 151"/>
                <a:gd name="T17" fmla="*/ 44 h 226"/>
                <a:gd name="T18" fmla="*/ 21 w 151"/>
                <a:gd name="T19" fmla="*/ 39 h 226"/>
                <a:gd name="T20" fmla="*/ 26 w 151"/>
                <a:gd name="T21" fmla="*/ 26 h 226"/>
                <a:gd name="T22" fmla="*/ 18 w 151"/>
                <a:gd name="T23" fmla="*/ 23 h 226"/>
                <a:gd name="T24" fmla="*/ 7 w 151"/>
                <a:gd name="T25" fmla="*/ 28 h 226"/>
                <a:gd name="T26" fmla="*/ 1 w 151"/>
                <a:gd name="T27" fmla="*/ 41 h 226"/>
                <a:gd name="T28" fmla="*/ 0 w 151"/>
                <a:gd name="T29" fmla="*/ 30 h 226"/>
                <a:gd name="T30" fmla="*/ 18 w 151"/>
                <a:gd name="T31" fmla="*/ 21 h 226"/>
                <a:gd name="T32" fmla="*/ 28 w 151"/>
                <a:gd name="T33" fmla="*/ 25 h 226"/>
                <a:gd name="T34" fmla="*/ 26 w 151"/>
                <a:gd name="T35" fmla="*/ 39 h 226"/>
                <a:gd name="T36" fmla="*/ 30 w 151"/>
                <a:gd name="T37" fmla="*/ 40 h 226"/>
                <a:gd name="T38" fmla="*/ 31 w 151"/>
                <a:gd name="T39" fmla="*/ 0 h 2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1" h="226">
                  <a:moveTo>
                    <a:pt x="123" y="0"/>
                  </a:moveTo>
                  <a:lnTo>
                    <a:pt x="123" y="89"/>
                  </a:lnTo>
                  <a:lnTo>
                    <a:pt x="134" y="123"/>
                  </a:lnTo>
                  <a:lnTo>
                    <a:pt x="134" y="168"/>
                  </a:lnTo>
                  <a:lnTo>
                    <a:pt x="148" y="201"/>
                  </a:lnTo>
                  <a:lnTo>
                    <a:pt x="151" y="226"/>
                  </a:lnTo>
                  <a:lnTo>
                    <a:pt x="134" y="225"/>
                  </a:lnTo>
                  <a:lnTo>
                    <a:pt x="123" y="179"/>
                  </a:lnTo>
                  <a:lnTo>
                    <a:pt x="89" y="172"/>
                  </a:lnTo>
                  <a:lnTo>
                    <a:pt x="81" y="154"/>
                  </a:lnTo>
                  <a:lnTo>
                    <a:pt x="101" y="104"/>
                  </a:lnTo>
                  <a:lnTo>
                    <a:pt x="70" y="92"/>
                  </a:lnTo>
                  <a:lnTo>
                    <a:pt x="26" y="112"/>
                  </a:lnTo>
                  <a:lnTo>
                    <a:pt x="4" y="162"/>
                  </a:lnTo>
                  <a:lnTo>
                    <a:pt x="0" y="117"/>
                  </a:lnTo>
                  <a:lnTo>
                    <a:pt x="71" y="84"/>
                  </a:lnTo>
                  <a:lnTo>
                    <a:pt x="110" y="97"/>
                  </a:lnTo>
                  <a:lnTo>
                    <a:pt x="101" y="154"/>
                  </a:lnTo>
                  <a:lnTo>
                    <a:pt x="118" y="158"/>
                  </a:lnTo>
                  <a:lnTo>
                    <a:pt x="12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4" name="Freeform 163"/>
            <p:cNvSpPr>
              <a:spLocks/>
            </p:cNvSpPr>
            <p:nvPr/>
          </p:nvSpPr>
          <p:spPr bwMode="auto">
            <a:xfrm>
              <a:off x="5268" y="3960"/>
              <a:ext cx="23" cy="138"/>
            </a:xfrm>
            <a:custGeom>
              <a:avLst/>
              <a:gdLst>
                <a:gd name="T0" fmla="*/ 1 w 46"/>
                <a:gd name="T1" fmla="*/ 0 h 277"/>
                <a:gd name="T2" fmla="*/ 0 w 46"/>
                <a:gd name="T3" fmla="*/ 16 h 277"/>
                <a:gd name="T4" fmla="*/ 6 w 46"/>
                <a:gd name="T5" fmla="*/ 39 h 277"/>
                <a:gd name="T6" fmla="*/ 9 w 46"/>
                <a:gd name="T7" fmla="*/ 51 h 277"/>
                <a:gd name="T8" fmla="*/ 10 w 46"/>
                <a:gd name="T9" fmla="*/ 63 h 277"/>
                <a:gd name="T10" fmla="*/ 10 w 46"/>
                <a:gd name="T11" fmla="*/ 69 h 277"/>
                <a:gd name="T12" fmla="*/ 12 w 46"/>
                <a:gd name="T13" fmla="*/ 61 h 277"/>
                <a:gd name="T14" fmla="*/ 12 w 46"/>
                <a:gd name="T15" fmla="*/ 49 h 277"/>
                <a:gd name="T16" fmla="*/ 8 w 46"/>
                <a:gd name="T17" fmla="*/ 38 h 277"/>
                <a:gd name="T18" fmla="*/ 5 w 46"/>
                <a:gd name="T19" fmla="*/ 23 h 277"/>
                <a:gd name="T20" fmla="*/ 4 w 46"/>
                <a:gd name="T21" fmla="*/ 14 h 277"/>
                <a:gd name="T22" fmla="*/ 5 w 46"/>
                <a:gd name="T23" fmla="*/ 1 h 277"/>
                <a:gd name="T24" fmla="*/ 1 w 46"/>
                <a:gd name="T25" fmla="*/ 0 h 2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277">
                  <a:moveTo>
                    <a:pt x="4" y="0"/>
                  </a:moveTo>
                  <a:lnTo>
                    <a:pt x="0" y="66"/>
                  </a:lnTo>
                  <a:lnTo>
                    <a:pt x="23" y="157"/>
                  </a:lnTo>
                  <a:lnTo>
                    <a:pt x="34" y="207"/>
                  </a:lnTo>
                  <a:lnTo>
                    <a:pt x="40" y="252"/>
                  </a:lnTo>
                  <a:lnTo>
                    <a:pt x="40" y="277"/>
                  </a:lnTo>
                  <a:lnTo>
                    <a:pt x="46" y="244"/>
                  </a:lnTo>
                  <a:lnTo>
                    <a:pt x="46" y="198"/>
                  </a:lnTo>
                  <a:lnTo>
                    <a:pt x="32" y="155"/>
                  </a:lnTo>
                  <a:lnTo>
                    <a:pt x="17" y="94"/>
                  </a:lnTo>
                  <a:lnTo>
                    <a:pt x="14" y="57"/>
                  </a:lnTo>
                  <a:lnTo>
                    <a:pt x="17" y="7"/>
                  </a:lnTo>
                  <a:lnTo>
                    <a:pt x="4"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5" name="Freeform 164"/>
            <p:cNvSpPr>
              <a:spLocks/>
            </p:cNvSpPr>
            <p:nvPr/>
          </p:nvSpPr>
          <p:spPr bwMode="auto">
            <a:xfrm>
              <a:off x="4796" y="3164"/>
              <a:ext cx="271" cy="343"/>
            </a:xfrm>
            <a:custGeom>
              <a:avLst/>
              <a:gdLst>
                <a:gd name="T0" fmla="*/ 87 w 543"/>
                <a:gd name="T1" fmla="*/ 12 h 687"/>
                <a:gd name="T2" fmla="*/ 87 w 543"/>
                <a:gd name="T3" fmla="*/ 20 h 687"/>
                <a:gd name="T4" fmla="*/ 86 w 543"/>
                <a:gd name="T5" fmla="*/ 25 h 687"/>
                <a:gd name="T6" fmla="*/ 85 w 543"/>
                <a:gd name="T7" fmla="*/ 30 h 687"/>
                <a:gd name="T8" fmla="*/ 83 w 543"/>
                <a:gd name="T9" fmla="*/ 36 h 687"/>
                <a:gd name="T10" fmla="*/ 83 w 543"/>
                <a:gd name="T11" fmla="*/ 41 h 687"/>
                <a:gd name="T12" fmla="*/ 80 w 543"/>
                <a:gd name="T13" fmla="*/ 53 h 687"/>
                <a:gd name="T14" fmla="*/ 77 w 543"/>
                <a:gd name="T15" fmla="*/ 71 h 687"/>
                <a:gd name="T16" fmla="*/ 81 w 543"/>
                <a:gd name="T17" fmla="*/ 62 h 687"/>
                <a:gd name="T18" fmla="*/ 92 w 543"/>
                <a:gd name="T19" fmla="*/ 27 h 687"/>
                <a:gd name="T20" fmla="*/ 93 w 543"/>
                <a:gd name="T21" fmla="*/ 34 h 687"/>
                <a:gd name="T22" fmla="*/ 92 w 543"/>
                <a:gd name="T23" fmla="*/ 41 h 687"/>
                <a:gd name="T24" fmla="*/ 91 w 543"/>
                <a:gd name="T25" fmla="*/ 47 h 687"/>
                <a:gd name="T26" fmla="*/ 90 w 543"/>
                <a:gd name="T27" fmla="*/ 54 h 687"/>
                <a:gd name="T28" fmla="*/ 90 w 543"/>
                <a:gd name="T29" fmla="*/ 61 h 687"/>
                <a:gd name="T30" fmla="*/ 89 w 543"/>
                <a:gd name="T31" fmla="*/ 68 h 687"/>
                <a:gd name="T32" fmla="*/ 88 w 543"/>
                <a:gd name="T33" fmla="*/ 76 h 687"/>
                <a:gd name="T34" fmla="*/ 87 w 543"/>
                <a:gd name="T35" fmla="*/ 83 h 687"/>
                <a:gd name="T36" fmla="*/ 85 w 543"/>
                <a:gd name="T37" fmla="*/ 90 h 687"/>
                <a:gd name="T38" fmla="*/ 85 w 543"/>
                <a:gd name="T39" fmla="*/ 97 h 687"/>
                <a:gd name="T40" fmla="*/ 84 w 543"/>
                <a:gd name="T41" fmla="*/ 104 h 687"/>
                <a:gd name="T42" fmla="*/ 83 w 543"/>
                <a:gd name="T43" fmla="*/ 111 h 687"/>
                <a:gd name="T44" fmla="*/ 38 w 543"/>
                <a:gd name="T45" fmla="*/ 96 h 687"/>
                <a:gd name="T46" fmla="*/ 42 w 543"/>
                <a:gd name="T47" fmla="*/ 99 h 687"/>
                <a:gd name="T48" fmla="*/ 95 w 543"/>
                <a:gd name="T49" fmla="*/ 134 h 687"/>
                <a:gd name="T50" fmla="*/ 63 w 543"/>
                <a:gd name="T51" fmla="*/ 118 h 687"/>
                <a:gd name="T52" fmla="*/ 96 w 543"/>
                <a:gd name="T53" fmla="*/ 138 h 687"/>
                <a:gd name="T54" fmla="*/ 87 w 543"/>
                <a:gd name="T55" fmla="*/ 134 h 687"/>
                <a:gd name="T56" fmla="*/ 56 w 543"/>
                <a:gd name="T57" fmla="*/ 121 h 687"/>
                <a:gd name="T58" fmla="*/ 95 w 543"/>
                <a:gd name="T59" fmla="*/ 145 h 687"/>
                <a:gd name="T60" fmla="*/ 83 w 543"/>
                <a:gd name="T61" fmla="*/ 143 h 687"/>
                <a:gd name="T62" fmla="*/ 85 w 543"/>
                <a:gd name="T63" fmla="*/ 147 h 687"/>
                <a:gd name="T64" fmla="*/ 78 w 543"/>
                <a:gd name="T65" fmla="*/ 149 h 687"/>
                <a:gd name="T66" fmla="*/ 81 w 543"/>
                <a:gd name="T67" fmla="*/ 159 h 687"/>
                <a:gd name="T68" fmla="*/ 85 w 543"/>
                <a:gd name="T69" fmla="*/ 164 h 687"/>
                <a:gd name="T70" fmla="*/ 91 w 543"/>
                <a:gd name="T71" fmla="*/ 169 h 687"/>
                <a:gd name="T72" fmla="*/ 99 w 543"/>
                <a:gd name="T73" fmla="*/ 171 h 687"/>
                <a:gd name="T74" fmla="*/ 100 w 543"/>
                <a:gd name="T75" fmla="*/ 163 h 687"/>
                <a:gd name="T76" fmla="*/ 101 w 543"/>
                <a:gd name="T77" fmla="*/ 154 h 687"/>
                <a:gd name="T78" fmla="*/ 106 w 543"/>
                <a:gd name="T79" fmla="*/ 143 h 687"/>
                <a:gd name="T80" fmla="*/ 102 w 543"/>
                <a:gd name="T81" fmla="*/ 142 h 687"/>
                <a:gd name="T82" fmla="*/ 118 w 543"/>
                <a:gd name="T83" fmla="*/ 91 h 687"/>
                <a:gd name="T84" fmla="*/ 121 w 543"/>
                <a:gd name="T85" fmla="*/ 89 h 687"/>
                <a:gd name="T86" fmla="*/ 111 w 543"/>
                <a:gd name="T87" fmla="*/ 129 h 687"/>
                <a:gd name="T88" fmla="*/ 123 w 543"/>
                <a:gd name="T89" fmla="*/ 88 h 687"/>
                <a:gd name="T90" fmla="*/ 131 w 543"/>
                <a:gd name="T91" fmla="*/ 44 h 687"/>
                <a:gd name="T92" fmla="*/ 135 w 543"/>
                <a:gd name="T93" fmla="*/ 2 h 687"/>
                <a:gd name="T94" fmla="*/ 124 w 543"/>
                <a:gd name="T95" fmla="*/ 0 h 687"/>
                <a:gd name="T96" fmla="*/ 100 w 543"/>
                <a:gd name="T97" fmla="*/ 7 h 687"/>
                <a:gd name="T98" fmla="*/ 82 w 543"/>
                <a:gd name="T99" fmla="*/ 4 h 68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43" h="687">
                  <a:moveTo>
                    <a:pt x="304" y="13"/>
                  </a:moveTo>
                  <a:lnTo>
                    <a:pt x="348" y="49"/>
                  </a:lnTo>
                  <a:lnTo>
                    <a:pt x="301" y="47"/>
                  </a:lnTo>
                  <a:lnTo>
                    <a:pt x="348" y="80"/>
                  </a:lnTo>
                  <a:lnTo>
                    <a:pt x="301" y="82"/>
                  </a:lnTo>
                  <a:lnTo>
                    <a:pt x="347" y="103"/>
                  </a:lnTo>
                  <a:lnTo>
                    <a:pt x="300" y="104"/>
                  </a:lnTo>
                  <a:lnTo>
                    <a:pt x="340" y="121"/>
                  </a:lnTo>
                  <a:lnTo>
                    <a:pt x="300" y="129"/>
                  </a:lnTo>
                  <a:lnTo>
                    <a:pt x="335" y="146"/>
                  </a:lnTo>
                  <a:lnTo>
                    <a:pt x="301" y="150"/>
                  </a:lnTo>
                  <a:lnTo>
                    <a:pt x="334" y="167"/>
                  </a:lnTo>
                  <a:lnTo>
                    <a:pt x="301" y="176"/>
                  </a:lnTo>
                  <a:lnTo>
                    <a:pt x="321" y="213"/>
                  </a:lnTo>
                  <a:lnTo>
                    <a:pt x="301" y="253"/>
                  </a:lnTo>
                  <a:lnTo>
                    <a:pt x="309" y="284"/>
                  </a:lnTo>
                  <a:lnTo>
                    <a:pt x="317" y="315"/>
                  </a:lnTo>
                  <a:lnTo>
                    <a:pt x="326" y="249"/>
                  </a:lnTo>
                  <a:lnTo>
                    <a:pt x="347" y="163"/>
                  </a:lnTo>
                  <a:lnTo>
                    <a:pt x="368" y="109"/>
                  </a:lnTo>
                  <a:lnTo>
                    <a:pt x="498" y="107"/>
                  </a:lnTo>
                  <a:lnTo>
                    <a:pt x="375" y="136"/>
                  </a:lnTo>
                  <a:lnTo>
                    <a:pt x="494" y="150"/>
                  </a:lnTo>
                  <a:lnTo>
                    <a:pt x="371" y="165"/>
                  </a:lnTo>
                  <a:lnTo>
                    <a:pt x="493" y="174"/>
                  </a:lnTo>
                  <a:lnTo>
                    <a:pt x="365" y="190"/>
                  </a:lnTo>
                  <a:lnTo>
                    <a:pt x="486" y="207"/>
                  </a:lnTo>
                  <a:lnTo>
                    <a:pt x="361" y="219"/>
                  </a:lnTo>
                  <a:lnTo>
                    <a:pt x="480" y="236"/>
                  </a:lnTo>
                  <a:lnTo>
                    <a:pt x="361" y="244"/>
                  </a:lnTo>
                  <a:lnTo>
                    <a:pt x="469" y="270"/>
                  </a:lnTo>
                  <a:lnTo>
                    <a:pt x="356" y="274"/>
                  </a:lnTo>
                  <a:lnTo>
                    <a:pt x="460" y="301"/>
                  </a:lnTo>
                  <a:lnTo>
                    <a:pt x="352" y="305"/>
                  </a:lnTo>
                  <a:lnTo>
                    <a:pt x="451" y="332"/>
                  </a:lnTo>
                  <a:lnTo>
                    <a:pt x="348" y="334"/>
                  </a:lnTo>
                  <a:lnTo>
                    <a:pt x="440" y="361"/>
                  </a:lnTo>
                  <a:lnTo>
                    <a:pt x="342" y="362"/>
                  </a:lnTo>
                  <a:lnTo>
                    <a:pt x="427" y="386"/>
                  </a:lnTo>
                  <a:lnTo>
                    <a:pt x="342" y="390"/>
                  </a:lnTo>
                  <a:lnTo>
                    <a:pt x="419" y="412"/>
                  </a:lnTo>
                  <a:lnTo>
                    <a:pt x="338" y="416"/>
                  </a:lnTo>
                  <a:lnTo>
                    <a:pt x="411" y="442"/>
                  </a:lnTo>
                  <a:lnTo>
                    <a:pt x="335" y="447"/>
                  </a:lnTo>
                  <a:lnTo>
                    <a:pt x="182" y="382"/>
                  </a:lnTo>
                  <a:lnTo>
                    <a:pt x="155" y="386"/>
                  </a:lnTo>
                  <a:lnTo>
                    <a:pt x="0" y="462"/>
                  </a:lnTo>
                  <a:lnTo>
                    <a:pt x="171" y="397"/>
                  </a:lnTo>
                  <a:lnTo>
                    <a:pt x="330" y="454"/>
                  </a:lnTo>
                  <a:lnTo>
                    <a:pt x="383" y="538"/>
                  </a:lnTo>
                  <a:lnTo>
                    <a:pt x="330" y="492"/>
                  </a:lnTo>
                  <a:lnTo>
                    <a:pt x="255" y="472"/>
                  </a:lnTo>
                  <a:lnTo>
                    <a:pt x="330" y="501"/>
                  </a:lnTo>
                  <a:lnTo>
                    <a:pt x="385" y="555"/>
                  </a:lnTo>
                  <a:lnTo>
                    <a:pt x="386" y="569"/>
                  </a:lnTo>
                  <a:lnTo>
                    <a:pt x="348" y="536"/>
                  </a:lnTo>
                  <a:lnTo>
                    <a:pt x="326" y="516"/>
                  </a:lnTo>
                  <a:lnTo>
                    <a:pt x="226" y="487"/>
                  </a:lnTo>
                  <a:lnTo>
                    <a:pt x="326" y="524"/>
                  </a:lnTo>
                  <a:lnTo>
                    <a:pt x="383" y="580"/>
                  </a:lnTo>
                  <a:lnTo>
                    <a:pt x="371" y="588"/>
                  </a:lnTo>
                  <a:lnTo>
                    <a:pt x="334" y="572"/>
                  </a:lnTo>
                  <a:lnTo>
                    <a:pt x="274" y="546"/>
                  </a:lnTo>
                  <a:lnTo>
                    <a:pt x="342" y="588"/>
                  </a:lnTo>
                  <a:lnTo>
                    <a:pt x="364" y="599"/>
                  </a:lnTo>
                  <a:lnTo>
                    <a:pt x="312" y="599"/>
                  </a:lnTo>
                  <a:lnTo>
                    <a:pt x="372" y="620"/>
                  </a:lnTo>
                  <a:lnTo>
                    <a:pt x="326" y="636"/>
                  </a:lnTo>
                  <a:lnTo>
                    <a:pt x="375" y="640"/>
                  </a:lnTo>
                  <a:lnTo>
                    <a:pt x="342" y="659"/>
                  </a:lnTo>
                  <a:lnTo>
                    <a:pt x="385" y="655"/>
                  </a:lnTo>
                  <a:lnTo>
                    <a:pt x="364" y="679"/>
                  </a:lnTo>
                  <a:lnTo>
                    <a:pt x="397" y="667"/>
                  </a:lnTo>
                  <a:lnTo>
                    <a:pt x="397" y="687"/>
                  </a:lnTo>
                  <a:lnTo>
                    <a:pt x="410" y="671"/>
                  </a:lnTo>
                  <a:lnTo>
                    <a:pt x="402" y="655"/>
                  </a:lnTo>
                  <a:lnTo>
                    <a:pt x="400" y="636"/>
                  </a:lnTo>
                  <a:lnTo>
                    <a:pt x="405" y="619"/>
                  </a:lnTo>
                  <a:lnTo>
                    <a:pt x="415" y="601"/>
                  </a:lnTo>
                  <a:lnTo>
                    <a:pt x="427" y="572"/>
                  </a:lnTo>
                  <a:lnTo>
                    <a:pt x="440" y="534"/>
                  </a:lnTo>
                  <a:lnTo>
                    <a:pt x="410" y="571"/>
                  </a:lnTo>
                  <a:lnTo>
                    <a:pt x="440" y="482"/>
                  </a:lnTo>
                  <a:lnTo>
                    <a:pt x="472" y="365"/>
                  </a:lnTo>
                  <a:lnTo>
                    <a:pt x="497" y="274"/>
                  </a:lnTo>
                  <a:lnTo>
                    <a:pt x="486" y="357"/>
                  </a:lnTo>
                  <a:lnTo>
                    <a:pt x="467" y="447"/>
                  </a:lnTo>
                  <a:lnTo>
                    <a:pt x="447" y="519"/>
                  </a:lnTo>
                  <a:lnTo>
                    <a:pt x="476" y="434"/>
                  </a:lnTo>
                  <a:lnTo>
                    <a:pt x="494" y="355"/>
                  </a:lnTo>
                  <a:lnTo>
                    <a:pt x="511" y="263"/>
                  </a:lnTo>
                  <a:lnTo>
                    <a:pt x="526" y="179"/>
                  </a:lnTo>
                  <a:lnTo>
                    <a:pt x="537" y="86"/>
                  </a:lnTo>
                  <a:lnTo>
                    <a:pt x="543" y="8"/>
                  </a:lnTo>
                  <a:lnTo>
                    <a:pt x="534" y="0"/>
                  </a:lnTo>
                  <a:lnTo>
                    <a:pt x="498" y="3"/>
                  </a:lnTo>
                  <a:lnTo>
                    <a:pt x="448" y="24"/>
                  </a:lnTo>
                  <a:lnTo>
                    <a:pt x="402" y="30"/>
                  </a:lnTo>
                  <a:lnTo>
                    <a:pt x="368" y="30"/>
                  </a:lnTo>
                  <a:lnTo>
                    <a:pt x="330" y="19"/>
                  </a:lnTo>
                  <a:lnTo>
                    <a:pt x="304"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6" name="Freeform 165"/>
            <p:cNvSpPr>
              <a:spLocks/>
            </p:cNvSpPr>
            <p:nvPr/>
          </p:nvSpPr>
          <p:spPr bwMode="auto">
            <a:xfrm>
              <a:off x="4876" y="3153"/>
              <a:ext cx="48" cy="212"/>
            </a:xfrm>
            <a:custGeom>
              <a:avLst/>
              <a:gdLst>
                <a:gd name="T0" fmla="*/ 8 w 96"/>
                <a:gd name="T1" fmla="*/ 0 h 423"/>
                <a:gd name="T2" fmla="*/ 4 w 96"/>
                <a:gd name="T3" fmla="*/ 16 h 423"/>
                <a:gd name="T4" fmla="*/ 1 w 96"/>
                <a:gd name="T5" fmla="*/ 35 h 423"/>
                <a:gd name="T6" fmla="*/ 0 w 96"/>
                <a:gd name="T7" fmla="*/ 47 h 423"/>
                <a:gd name="T8" fmla="*/ 0 w 96"/>
                <a:gd name="T9" fmla="*/ 60 h 423"/>
                <a:gd name="T10" fmla="*/ 2 w 96"/>
                <a:gd name="T11" fmla="*/ 76 h 423"/>
                <a:gd name="T12" fmla="*/ 4 w 96"/>
                <a:gd name="T13" fmla="*/ 93 h 423"/>
                <a:gd name="T14" fmla="*/ 7 w 96"/>
                <a:gd name="T15" fmla="*/ 106 h 423"/>
                <a:gd name="T16" fmla="*/ 16 w 96"/>
                <a:gd name="T17" fmla="*/ 102 h 423"/>
                <a:gd name="T18" fmla="*/ 9 w 96"/>
                <a:gd name="T19" fmla="*/ 99 h 423"/>
                <a:gd name="T20" fmla="*/ 15 w 96"/>
                <a:gd name="T21" fmla="*/ 95 h 423"/>
                <a:gd name="T22" fmla="*/ 8 w 96"/>
                <a:gd name="T23" fmla="*/ 92 h 423"/>
                <a:gd name="T24" fmla="*/ 13 w 96"/>
                <a:gd name="T25" fmla="*/ 88 h 423"/>
                <a:gd name="T26" fmla="*/ 7 w 96"/>
                <a:gd name="T27" fmla="*/ 86 h 423"/>
                <a:gd name="T28" fmla="*/ 13 w 96"/>
                <a:gd name="T29" fmla="*/ 81 h 423"/>
                <a:gd name="T30" fmla="*/ 6 w 96"/>
                <a:gd name="T31" fmla="*/ 79 h 423"/>
                <a:gd name="T32" fmla="*/ 13 w 96"/>
                <a:gd name="T33" fmla="*/ 74 h 423"/>
                <a:gd name="T34" fmla="*/ 5 w 96"/>
                <a:gd name="T35" fmla="*/ 70 h 423"/>
                <a:gd name="T36" fmla="*/ 13 w 96"/>
                <a:gd name="T37" fmla="*/ 67 h 423"/>
                <a:gd name="T38" fmla="*/ 5 w 96"/>
                <a:gd name="T39" fmla="*/ 62 h 423"/>
                <a:gd name="T40" fmla="*/ 12 w 96"/>
                <a:gd name="T41" fmla="*/ 59 h 423"/>
                <a:gd name="T42" fmla="*/ 5 w 96"/>
                <a:gd name="T43" fmla="*/ 54 h 423"/>
                <a:gd name="T44" fmla="*/ 13 w 96"/>
                <a:gd name="T45" fmla="*/ 51 h 423"/>
                <a:gd name="T46" fmla="*/ 6 w 96"/>
                <a:gd name="T47" fmla="*/ 45 h 423"/>
                <a:gd name="T48" fmla="*/ 15 w 96"/>
                <a:gd name="T49" fmla="*/ 43 h 423"/>
                <a:gd name="T50" fmla="*/ 8 w 96"/>
                <a:gd name="T51" fmla="*/ 36 h 423"/>
                <a:gd name="T52" fmla="*/ 17 w 96"/>
                <a:gd name="T53" fmla="*/ 35 h 423"/>
                <a:gd name="T54" fmla="*/ 9 w 96"/>
                <a:gd name="T55" fmla="*/ 27 h 423"/>
                <a:gd name="T56" fmla="*/ 19 w 96"/>
                <a:gd name="T57" fmla="*/ 26 h 423"/>
                <a:gd name="T58" fmla="*/ 10 w 96"/>
                <a:gd name="T59" fmla="*/ 19 h 423"/>
                <a:gd name="T60" fmla="*/ 22 w 96"/>
                <a:gd name="T61" fmla="*/ 18 h 423"/>
                <a:gd name="T62" fmla="*/ 13 w 96"/>
                <a:gd name="T63" fmla="*/ 10 h 423"/>
                <a:gd name="T64" fmla="*/ 24 w 96"/>
                <a:gd name="T65" fmla="*/ 11 h 423"/>
                <a:gd name="T66" fmla="*/ 16 w 96"/>
                <a:gd name="T67" fmla="*/ 2 h 423"/>
                <a:gd name="T68" fmla="*/ 8 w 96"/>
                <a:gd name="T69" fmla="*/ 0 h 42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6" h="423">
                  <a:moveTo>
                    <a:pt x="29" y="0"/>
                  </a:moveTo>
                  <a:lnTo>
                    <a:pt x="13" y="62"/>
                  </a:lnTo>
                  <a:lnTo>
                    <a:pt x="3" y="137"/>
                  </a:lnTo>
                  <a:lnTo>
                    <a:pt x="0" y="187"/>
                  </a:lnTo>
                  <a:lnTo>
                    <a:pt x="0" y="239"/>
                  </a:lnTo>
                  <a:lnTo>
                    <a:pt x="6" y="304"/>
                  </a:lnTo>
                  <a:lnTo>
                    <a:pt x="15" y="371"/>
                  </a:lnTo>
                  <a:lnTo>
                    <a:pt x="25" y="423"/>
                  </a:lnTo>
                  <a:lnTo>
                    <a:pt x="61" y="405"/>
                  </a:lnTo>
                  <a:lnTo>
                    <a:pt x="34" y="394"/>
                  </a:lnTo>
                  <a:lnTo>
                    <a:pt x="57" y="379"/>
                  </a:lnTo>
                  <a:lnTo>
                    <a:pt x="30" y="368"/>
                  </a:lnTo>
                  <a:lnTo>
                    <a:pt x="51" y="352"/>
                  </a:lnTo>
                  <a:lnTo>
                    <a:pt x="27" y="341"/>
                  </a:lnTo>
                  <a:lnTo>
                    <a:pt x="50" y="323"/>
                  </a:lnTo>
                  <a:lnTo>
                    <a:pt x="23" y="313"/>
                  </a:lnTo>
                  <a:lnTo>
                    <a:pt x="50" y="296"/>
                  </a:lnTo>
                  <a:lnTo>
                    <a:pt x="20" y="279"/>
                  </a:lnTo>
                  <a:lnTo>
                    <a:pt x="50" y="266"/>
                  </a:lnTo>
                  <a:lnTo>
                    <a:pt x="17" y="248"/>
                  </a:lnTo>
                  <a:lnTo>
                    <a:pt x="48" y="235"/>
                  </a:lnTo>
                  <a:lnTo>
                    <a:pt x="17" y="213"/>
                  </a:lnTo>
                  <a:lnTo>
                    <a:pt x="51" y="202"/>
                  </a:lnTo>
                  <a:lnTo>
                    <a:pt x="23" y="177"/>
                  </a:lnTo>
                  <a:lnTo>
                    <a:pt x="59" y="169"/>
                  </a:lnTo>
                  <a:lnTo>
                    <a:pt x="29" y="143"/>
                  </a:lnTo>
                  <a:lnTo>
                    <a:pt x="67" y="137"/>
                  </a:lnTo>
                  <a:lnTo>
                    <a:pt x="34" y="108"/>
                  </a:lnTo>
                  <a:lnTo>
                    <a:pt x="74" y="102"/>
                  </a:lnTo>
                  <a:lnTo>
                    <a:pt x="40" y="73"/>
                  </a:lnTo>
                  <a:lnTo>
                    <a:pt x="87" y="69"/>
                  </a:lnTo>
                  <a:lnTo>
                    <a:pt x="50" y="39"/>
                  </a:lnTo>
                  <a:lnTo>
                    <a:pt x="96" y="41"/>
                  </a:lnTo>
                  <a:lnTo>
                    <a:pt x="61" y="6"/>
                  </a:lnTo>
                  <a:lnTo>
                    <a:pt x="2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7" name="Freeform 166"/>
            <p:cNvSpPr>
              <a:spLocks/>
            </p:cNvSpPr>
            <p:nvPr/>
          </p:nvSpPr>
          <p:spPr bwMode="auto">
            <a:xfrm>
              <a:off x="4820" y="3437"/>
              <a:ext cx="167" cy="295"/>
            </a:xfrm>
            <a:custGeom>
              <a:avLst/>
              <a:gdLst>
                <a:gd name="T0" fmla="*/ 46 w 332"/>
                <a:gd name="T1" fmla="*/ 45 h 591"/>
                <a:gd name="T2" fmla="*/ 42 w 332"/>
                <a:gd name="T3" fmla="*/ 97 h 591"/>
                <a:gd name="T4" fmla="*/ 50 w 332"/>
                <a:gd name="T5" fmla="*/ 142 h 591"/>
                <a:gd name="T6" fmla="*/ 54 w 332"/>
                <a:gd name="T7" fmla="*/ 147 h 591"/>
                <a:gd name="T8" fmla="*/ 84 w 332"/>
                <a:gd name="T9" fmla="*/ 145 h 591"/>
                <a:gd name="T10" fmla="*/ 67 w 332"/>
                <a:gd name="T11" fmla="*/ 131 h 591"/>
                <a:gd name="T12" fmla="*/ 66 w 332"/>
                <a:gd name="T13" fmla="*/ 135 h 591"/>
                <a:gd name="T14" fmla="*/ 66 w 332"/>
                <a:gd name="T15" fmla="*/ 139 h 591"/>
                <a:gd name="T16" fmla="*/ 53 w 332"/>
                <a:gd name="T17" fmla="*/ 134 h 591"/>
                <a:gd name="T18" fmla="*/ 53 w 332"/>
                <a:gd name="T19" fmla="*/ 129 h 591"/>
                <a:gd name="T20" fmla="*/ 52 w 332"/>
                <a:gd name="T21" fmla="*/ 123 h 591"/>
                <a:gd name="T22" fmla="*/ 51 w 332"/>
                <a:gd name="T23" fmla="*/ 117 h 591"/>
                <a:gd name="T24" fmla="*/ 50 w 332"/>
                <a:gd name="T25" fmla="*/ 111 h 591"/>
                <a:gd name="T26" fmla="*/ 48 w 332"/>
                <a:gd name="T27" fmla="*/ 103 h 591"/>
                <a:gd name="T28" fmla="*/ 50 w 332"/>
                <a:gd name="T29" fmla="*/ 94 h 591"/>
                <a:gd name="T30" fmla="*/ 48 w 332"/>
                <a:gd name="T31" fmla="*/ 80 h 591"/>
                <a:gd name="T32" fmla="*/ 49 w 332"/>
                <a:gd name="T33" fmla="*/ 53 h 591"/>
                <a:gd name="T34" fmla="*/ 70 w 332"/>
                <a:gd name="T35" fmla="*/ 121 h 591"/>
                <a:gd name="T36" fmla="*/ 70 w 332"/>
                <a:gd name="T37" fmla="*/ 107 h 591"/>
                <a:gd name="T38" fmla="*/ 69 w 332"/>
                <a:gd name="T39" fmla="*/ 102 h 591"/>
                <a:gd name="T40" fmla="*/ 68 w 332"/>
                <a:gd name="T41" fmla="*/ 96 h 591"/>
                <a:gd name="T42" fmla="*/ 67 w 332"/>
                <a:gd name="T43" fmla="*/ 90 h 591"/>
                <a:gd name="T44" fmla="*/ 66 w 332"/>
                <a:gd name="T45" fmla="*/ 82 h 591"/>
                <a:gd name="T46" fmla="*/ 64 w 332"/>
                <a:gd name="T47" fmla="*/ 76 h 591"/>
                <a:gd name="T48" fmla="*/ 61 w 332"/>
                <a:gd name="T49" fmla="*/ 68 h 591"/>
                <a:gd name="T50" fmla="*/ 59 w 332"/>
                <a:gd name="T51" fmla="*/ 62 h 591"/>
                <a:gd name="T52" fmla="*/ 57 w 332"/>
                <a:gd name="T53" fmla="*/ 57 h 591"/>
                <a:gd name="T54" fmla="*/ 53 w 332"/>
                <a:gd name="T55" fmla="*/ 52 h 591"/>
                <a:gd name="T56" fmla="*/ 51 w 332"/>
                <a:gd name="T57" fmla="*/ 45 h 591"/>
                <a:gd name="T58" fmla="*/ 49 w 332"/>
                <a:gd name="T59" fmla="*/ 40 h 591"/>
                <a:gd name="T60" fmla="*/ 46 w 332"/>
                <a:gd name="T61" fmla="*/ 33 h 591"/>
                <a:gd name="T62" fmla="*/ 46 w 332"/>
                <a:gd name="T63" fmla="*/ 23 h 591"/>
                <a:gd name="T64" fmla="*/ 57 w 332"/>
                <a:gd name="T65" fmla="*/ 0 h 591"/>
                <a:gd name="T66" fmla="*/ 25 w 332"/>
                <a:gd name="T67" fmla="*/ 11 h 591"/>
                <a:gd name="T68" fmla="*/ 16 w 332"/>
                <a:gd name="T69" fmla="*/ 15 h 591"/>
                <a:gd name="T70" fmla="*/ 40 w 332"/>
                <a:gd name="T71" fmla="*/ 10 h 5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2" h="591">
                  <a:moveTo>
                    <a:pt x="160" y="40"/>
                  </a:moveTo>
                  <a:lnTo>
                    <a:pt x="181" y="183"/>
                  </a:lnTo>
                  <a:lnTo>
                    <a:pt x="167" y="304"/>
                  </a:lnTo>
                  <a:lnTo>
                    <a:pt x="167" y="391"/>
                  </a:lnTo>
                  <a:lnTo>
                    <a:pt x="181" y="483"/>
                  </a:lnTo>
                  <a:lnTo>
                    <a:pt x="197" y="570"/>
                  </a:lnTo>
                  <a:lnTo>
                    <a:pt x="169" y="584"/>
                  </a:lnTo>
                  <a:lnTo>
                    <a:pt x="215" y="591"/>
                  </a:lnTo>
                  <a:lnTo>
                    <a:pt x="301" y="587"/>
                  </a:lnTo>
                  <a:lnTo>
                    <a:pt x="332" y="583"/>
                  </a:lnTo>
                  <a:lnTo>
                    <a:pt x="274" y="578"/>
                  </a:lnTo>
                  <a:lnTo>
                    <a:pt x="265" y="526"/>
                  </a:lnTo>
                  <a:lnTo>
                    <a:pt x="251" y="530"/>
                  </a:lnTo>
                  <a:lnTo>
                    <a:pt x="263" y="540"/>
                  </a:lnTo>
                  <a:lnTo>
                    <a:pt x="251" y="551"/>
                  </a:lnTo>
                  <a:lnTo>
                    <a:pt x="263" y="558"/>
                  </a:lnTo>
                  <a:lnTo>
                    <a:pt x="247" y="575"/>
                  </a:lnTo>
                  <a:lnTo>
                    <a:pt x="211" y="537"/>
                  </a:lnTo>
                  <a:lnTo>
                    <a:pt x="232" y="530"/>
                  </a:lnTo>
                  <a:lnTo>
                    <a:pt x="211" y="516"/>
                  </a:lnTo>
                  <a:lnTo>
                    <a:pt x="234" y="504"/>
                  </a:lnTo>
                  <a:lnTo>
                    <a:pt x="207" y="492"/>
                  </a:lnTo>
                  <a:lnTo>
                    <a:pt x="232" y="478"/>
                  </a:lnTo>
                  <a:lnTo>
                    <a:pt x="202" y="469"/>
                  </a:lnTo>
                  <a:lnTo>
                    <a:pt x="226" y="457"/>
                  </a:lnTo>
                  <a:lnTo>
                    <a:pt x="197" y="445"/>
                  </a:lnTo>
                  <a:lnTo>
                    <a:pt x="218" y="438"/>
                  </a:lnTo>
                  <a:lnTo>
                    <a:pt x="190" y="413"/>
                  </a:lnTo>
                  <a:lnTo>
                    <a:pt x="211" y="411"/>
                  </a:lnTo>
                  <a:lnTo>
                    <a:pt x="197" y="378"/>
                  </a:lnTo>
                  <a:lnTo>
                    <a:pt x="190" y="345"/>
                  </a:lnTo>
                  <a:lnTo>
                    <a:pt x="188" y="321"/>
                  </a:lnTo>
                  <a:lnTo>
                    <a:pt x="186" y="292"/>
                  </a:lnTo>
                  <a:lnTo>
                    <a:pt x="193" y="215"/>
                  </a:lnTo>
                  <a:lnTo>
                    <a:pt x="234" y="309"/>
                  </a:lnTo>
                  <a:lnTo>
                    <a:pt x="277" y="484"/>
                  </a:lnTo>
                  <a:lnTo>
                    <a:pt x="286" y="438"/>
                  </a:lnTo>
                  <a:lnTo>
                    <a:pt x="277" y="430"/>
                  </a:lnTo>
                  <a:lnTo>
                    <a:pt x="295" y="421"/>
                  </a:lnTo>
                  <a:lnTo>
                    <a:pt x="272" y="411"/>
                  </a:lnTo>
                  <a:lnTo>
                    <a:pt x="301" y="394"/>
                  </a:lnTo>
                  <a:lnTo>
                    <a:pt x="269" y="387"/>
                  </a:lnTo>
                  <a:lnTo>
                    <a:pt x="307" y="366"/>
                  </a:lnTo>
                  <a:lnTo>
                    <a:pt x="265" y="362"/>
                  </a:lnTo>
                  <a:lnTo>
                    <a:pt x="310" y="336"/>
                  </a:lnTo>
                  <a:lnTo>
                    <a:pt x="260" y="330"/>
                  </a:lnTo>
                  <a:lnTo>
                    <a:pt x="312" y="300"/>
                  </a:lnTo>
                  <a:lnTo>
                    <a:pt x="255" y="304"/>
                  </a:lnTo>
                  <a:lnTo>
                    <a:pt x="301" y="271"/>
                  </a:lnTo>
                  <a:lnTo>
                    <a:pt x="242" y="275"/>
                  </a:lnTo>
                  <a:lnTo>
                    <a:pt x="286" y="245"/>
                  </a:lnTo>
                  <a:lnTo>
                    <a:pt x="232" y="251"/>
                  </a:lnTo>
                  <a:lnTo>
                    <a:pt x="274" y="224"/>
                  </a:lnTo>
                  <a:lnTo>
                    <a:pt x="225" y="230"/>
                  </a:lnTo>
                  <a:lnTo>
                    <a:pt x="255" y="200"/>
                  </a:lnTo>
                  <a:lnTo>
                    <a:pt x="211" y="211"/>
                  </a:lnTo>
                  <a:lnTo>
                    <a:pt x="236" y="180"/>
                  </a:lnTo>
                  <a:lnTo>
                    <a:pt x="201" y="183"/>
                  </a:lnTo>
                  <a:lnTo>
                    <a:pt x="215" y="165"/>
                  </a:lnTo>
                  <a:lnTo>
                    <a:pt x="193" y="161"/>
                  </a:lnTo>
                  <a:lnTo>
                    <a:pt x="202" y="141"/>
                  </a:lnTo>
                  <a:lnTo>
                    <a:pt x="182" y="133"/>
                  </a:lnTo>
                  <a:lnTo>
                    <a:pt x="188" y="115"/>
                  </a:lnTo>
                  <a:lnTo>
                    <a:pt x="181" y="94"/>
                  </a:lnTo>
                  <a:lnTo>
                    <a:pt x="172" y="34"/>
                  </a:lnTo>
                  <a:lnTo>
                    <a:pt x="225" y="0"/>
                  </a:lnTo>
                  <a:lnTo>
                    <a:pt x="155" y="26"/>
                  </a:lnTo>
                  <a:lnTo>
                    <a:pt x="97" y="46"/>
                  </a:lnTo>
                  <a:lnTo>
                    <a:pt x="0" y="58"/>
                  </a:lnTo>
                  <a:lnTo>
                    <a:pt x="64" y="62"/>
                  </a:lnTo>
                  <a:lnTo>
                    <a:pt x="113" y="55"/>
                  </a:lnTo>
                  <a:lnTo>
                    <a:pt x="160" y="4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8" name="Freeform 167"/>
            <p:cNvSpPr>
              <a:spLocks/>
            </p:cNvSpPr>
            <p:nvPr/>
          </p:nvSpPr>
          <p:spPr bwMode="auto">
            <a:xfrm>
              <a:off x="4978" y="3423"/>
              <a:ext cx="43" cy="352"/>
            </a:xfrm>
            <a:custGeom>
              <a:avLst/>
              <a:gdLst>
                <a:gd name="T0" fmla="*/ 21 w 85"/>
                <a:gd name="T1" fmla="*/ 0 h 703"/>
                <a:gd name="T2" fmla="*/ 21 w 85"/>
                <a:gd name="T3" fmla="*/ 33 h 703"/>
                <a:gd name="T4" fmla="*/ 19 w 85"/>
                <a:gd name="T5" fmla="*/ 48 h 703"/>
                <a:gd name="T6" fmla="*/ 15 w 85"/>
                <a:gd name="T7" fmla="*/ 61 h 703"/>
                <a:gd name="T8" fmla="*/ 13 w 85"/>
                <a:gd name="T9" fmla="*/ 68 h 703"/>
                <a:gd name="T10" fmla="*/ 18 w 85"/>
                <a:gd name="T11" fmla="*/ 84 h 703"/>
                <a:gd name="T12" fmla="*/ 21 w 85"/>
                <a:gd name="T13" fmla="*/ 97 h 703"/>
                <a:gd name="T14" fmla="*/ 22 w 85"/>
                <a:gd name="T15" fmla="*/ 109 h 703"/>
                <a:gd name="T16" fmla="*/ 20 w 85"/>
                <a:gd name="T17" fmla="*/ 127 h 703"/>
                <a:gd name="T18" fmla="*/ 13 w 85"/>
                <a:gd name="T19" fmla="*/ 153 h 703"/>
                <a:gd name="T20" fmla="*/ 15 w 85"/>
                <a:gd name="T21" fmla="*/ 158 h 703"/>
                <a:gd name="T22" fmla="*/ 12 w 85"/>
                <a:gd name="T23" fmla="*/ 176 h 703"/>
                <a:gd name="T24" fmla="*/ 12 w 85"/>
                <a:gd name="T25" fmla="*/ 158 h 703"/>
                <a:gd name="T26" fmla="*/ 9 w 85"/>
                <a:gd name="T27" fmla="*/ 153 h 703"/>
                <a:gd name="T28" fmla="*/ 5 w 85"/>
                <a:gd name="T29" fmla="*/ 143 h 703"/>
                <a:gd name="T30" fmla="*/ 2 w 85"/>
                <a:gd name="T31" fmla="*/ 129 h 703"/>
                <a:gd name="T32" fmla="*/ 0 w 85"/>
                <a:gd name="T33" fmla="*/ 118 h 703"/>
                <a:gd name="T34" fmla="*/ 0 w 85"/>
                <a:gd name="T35" fmla="*/ 106 h 703"/>
                <a:gd name="T36" fmla="*/ 4 w 85"/>
                <a:gd name="T37" fmla="*/ 87 h 703"/>
                <a:gd name="T38" fmla="*/ 12 w 85"/>
                <a:gd name="T39" fmla="*/ 110 h 703"/>
                <a:gd name="T40" fmla="*/ 12 w 85"/>
                <a:gd name="T41" fmla="*/ 134 h 703"/>
                <a:gd name="T42" fmla="*/ 16 w 85"/>
                <a:gd name="T43" fmla="*/ 117 h 703"/>
                <a:gd name="T44" fmla="*/ 17 w 85"/>
                <a:gd name="T45" fmla="*/ 104 h 703"/>
                <a:gd name="T46" fmla="*/ 16 w 85"/>
                <a:gd name="T47" fmla="*/ 92 h 703"/>
                <a:gd name="T48" fmla="*/ 14 w 85"/>
                <a:gd name="T49" fmla="*/ 82 h 703"/>
                <a:gd name="T50" fmla="*/ 10 w 85"/>
                <a:gd name="T51" fmla="*/ 73 h 703"/>
                <a:gd name="T52" fmla="*/ 5 w 85"/>
                <a:gd name="T53" fmla="*/ 84 h 703"/>
                <a:gd name="T54" fmla="*/ 5 w 85"/>
                <a:gd name="T55" fmla="*/ 75 h 703"/>
                <a:gd name="T56" fmla="*/ 7 w 85"/>
                <a:gd name="T57" fmla="*/ 74 h 703"/>
                <a:gd name="T58" fmla="*/ 6 w 85"/>
                <a:gd name="T59" fmla="*/ 68 h 703"/>
                <a:gd name="T60" fmla="*/ 11 w 85"/>
                <a:gd name="T61" fmla="*/ 68 h 703"/>
                <a:gd name="T62" fmla="*/ 7 w 85"/>
                <a:gd name="T63" fmla="*/ 60 h 703"/>
                <a:gd name="T64" fmla="*/ 12 w 85"/>
                <a:gd name="T65" fmla="*/ 60 h 703"/>
                <a:gd name="T66" fmla="*/ 11 w 85"/>
                <a:gd name="T67" fmla="*/ 50 h 703"/>
                <a:gd name="T68" fmla="*/ 16 w 85"/>
                <a:gd name="T69" fmla="*/ 48 h 703"/>
                <a:gd name="T70" fmla="*/ 13 w 85"/>
                <a:gd name="T71" fmla="*/ 41 h 703"/>
                <a:gd name="T72" fmla="*/ 18 w 85"/>
                <a:gd name="T73" fmla="*/ 39 h 703"/>
                <a:gd name="T74" fmla="*/ 14 w 85"/>
                <a:gd name="T75" fmla="*/ 33 h 703"/>
                <a:gd name="T76" fmla="*/ 19 w 85"/>
                <a:gd name="T77" fmla="*/ 31 h 703"/>
                <a:gd name="T78" fmla="*/ 14 w 85"/>
                <a:gd name="T79" fmla="*/ 27 h 703"/>
                <a:gd name="T80" fmla="*/ 18 w 85"/>
                <a:gd name="T81" fmla="*/ 23 h 703"/>
                <a:gd name="T82" fmla="*/ 12 w 85"/>
                <a:gd name="T83" fmla="*/ 20 h 703"/>
                <a:gd name="T84" fmla="*/ 21 w 85"/>
                <a:gd name="T85" fmla="*/ 0 h 70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 h="703">
                  <a:moveTo>
                    <a:pt x="83" y="0"/>
                  </a:moveTo>
                  <a:lnTo>
                    <a:pt x="83" y="132"/>
                  </a:lnTo>
                  <a:lnTo>
                    <a:pt x="76" y="192"/>
                  </a:lnTo>
                  <a:lnTo>
                    <a:pt x="59" y="243"/>
                  </a:lnTo>
                  <a:lnTo>
                    <a:pt x="51" y="269"/>
                  </a:lnTo>
                  <a:lnTo>
                    <a:pt x="71" y="334"/>
                  </a:lnTo>
                  <a:lnTo>
                    <a:pt x="83" y="385"/>
                  </a:lnTo>
                  <a:lnTo>
                    <a:pt x="85" y="435"/>
                  </a:lnTo>
                  <a:lnTo>
                    <a:pt x="79" y="505"/>
                  </a:lnTo>
                  <a:lnTo>
                    <a:pt x="51" y="610"/>
                  </a:lnTo>
                  <a:lnTo>
                    <a:pt x="59" y="632"/>
                  </a:lnTo>
                  <a:lnTo>
                    <a:pt x="46" y="703"/>
                  </a:lnTo>
                  <a:lnTo>
                    <a:pt x="46" y="630"/>
                  </a:lnTo>
                  <a:lnTo>
                    <a:pt x="33" y="610"/>
                  </a:lnTo>
                  <a:lnTo>
                    <a:pt x="19" y="572"/>
                  </a:lnTo>
                  <a:lnTo>
                    <a:pt x="5" y="515"/>
                  </a:lnTo>
                  <a:lnTo>
                    <a:pt x="0" y="472"/>
                  </a:lnTo>
                  <a:lnTo>
                    <a:pt x="0" y="422"/>
                  </a:lnTo>
                  <a:lnTo>
                    <a:pt x="15" y="346"/>
                  </a:lnTo>
                  <a:lnTo>
                    <a:pt x="46" y="440"/>
                  </a:lnTo>
                  <a:lnTo>
                    <a:pt x="47" y="536"/>
                  </a:lnTo>
                  <a:lnTo>
                    <a:pt x="64" y="465"/>
                  </a:lnTo>
                  <a:lnTo>
                    <a:pt x="68" y="414"/>
                  </a:lnTo>
                  <a:lnTo>
                    <a:pt x="64" y="365"/>
                  </a:lnTo>
                  <a:lnTo>
                    <a:pt x="53" y="327"/>
                  </a:lnTo>
                  <a:lnTo>
                    <a:pt x="38" y="290"/>
                  </a:lnTo>
                  <a:lnTo>
                    <a:pt x="17" y="334"/>
                  </a:lnTo>
                  <a:lnTo>
                    <a:pt x="17" y="298"/>
                  </a:lnTo>
                  <a:lnTo>
                    <a:pt x="26" y="296"/>
                  </a:lnTo>
                  <a:lnTo>
                    <a:pt x="21" y="272"/>
                  </a:lnTo>
                  <a:lnTo>
                    <a:pt x="41" y="272"/>
                  </a:lnTo>
                  <a:lnTo>
                    <a:pt x="28" y="238"/>
                  </a:lnTo>
                  <a:lnTo>
                    <a:pt x="47" y="238"/>
                  </a:lnTo>
                  <a:lnTo>
                    <a:pt x="43" y="198"/>
                  </a:lnTo>
                  <a:lnTo>
                    <a:pt x="61" y="192"/>
                  </a:lnTo>
                  <a:lnTo>
                    <a:pt x="51" y="161"/>
                  </a:lnTo>
                  <a:lnTo>
                    <a:pt x="71" y="153"/>
                  </a:lnTo>
                  <a:lnTo>
                    <a:pt x="53" y="132"/>
                  </a:lnTo>
                  <a:lnTo>
                    <a:pt x="74" y="121"/>
                  </a:lnTo>
                  <a:lnTo>
                    <a:pt x="53" y="106"/>
                  </a:lnTo>
                  <a:lnTo>
                    <a:pt x="71" y="92"/>
                  </a:lnTo>
                  <a:lnTo>
                    <a:pt x="47" y="77"/>
                  </a:lnTo>
                  <a:lnTo>
                    <a:pt x="8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9" name="Freeform 168"/>
            <p:cNvSpPr>
              <a:spLocks/>
            </p:cNvSpPr>
            <p:nvPr/>
          </p:nvSpPr>
          <p:spPr bwMode="auto">
            <a:xfrm>
              <a:off x="4970" y="3786"/>
              <a:ext cx="88" cy="302"/>
            </a:xfrm>
            <a:custGeom>
              <a:avLst/>
              <a:gdLst>
                <a:gd name="T0" fmla="*/ 15 w 177"/>
                <a:gd name="T1" fmla="*/ 0 h 604"/>
                <a:gd name="T2" fmla="*/ 16 w 177"/>
                <a:gd name="T3" fmla="*/ 49 h 604"/>
                <a:gd name="T4" fmla="*/ 18 w 177"/>
                <a:gd name="T5" fmla="*/ 58 h 604"/>
                <a:gd name="T6" fmla="*/ 24 w 177"/>
                <a:gd name="T7" fmla="*/ 54 h 604"/>
                <a:gd name="T8" fmla="*/ 19 w 177"/>
                <a:gd name="T9" fmla="*/ 53 h 604"/>
                <a:gd name="T10" fmla="*/ 24 w 177"/>
                <a:gd name="T11" fmla="*/ 49 h 604"/>
                <a:gd name="T12" fmla="*/ 28 w 177"/>
                <a:gd name="T13" fmla="*/ 56 h 604"/>
                <a:gd name="T14" fmla="*/ 26 w 177"/>
                <a:gd name="T15" fmla="*/ 68 h 604"/>
                <a:gd name="T16" fmla="*/ 34 w 177"/>
                <a:gd name="T17" fmla="*/ 77 h 604"/>
                <a:gd name="T18" fmla="*/ 41 w 177"/>
                <a:gd name="T19" fmla="*/ 89 h 604"/>
                <a:gd name="T20" fmla="*/ 44 w 177"/>
                <a:gd name="T21" fmla="*/ 105 h 604"/>
                <a:gd name="T22" fmla="*/ 35 w 177"/>
                <a:gd name="T23" fmla="*/ 121 h 604"/>
                <a:gd name="T24" fmla="*/ 29 w 177"/>
                <a:gd name="T25" fmla="*/ 128 h 604"/>
                <a:gd name="T26" fmla="*/ 15 w 177"/>
                <a:gd name="T27" fmla="*/ 135 h 604"/>
                <a:gd name="T28" fmla="*/ 6 w 177"/>
                <a:gd name="T29" fmla="*/ 143 h 604"/>
                <a:gd name="T30" fmla="*/ 0 w 177"/>
                <a:gd name="T31" fmla="*/ 151 h 604"/>
                <a:gd name="T32" fmla="*/ 8 w 177"/>
                <a:gd name="T33" fmla="*/ 140 h 604"/>
                <a:gd name="T34" fmla="*/ 20 w 177"/>
                <a:gd name="T35" fmla="*/ 129 h 604"/>
                <a:gd name="T36" fmla="*/ 27 w 177"/>
                <a:gd name="T37" fmla="*/ 125 h 604"/>
                <a:gd name="T38" fmla="*/ 40 w 177"/>
                <a:gd name="T39" fmla="*/ 106 h 604"/>
                <a:gd name="T40" fmla="*/ 32 w 177"/>
                <a:gd name="T41" fmla="*/ 113 h 604"/>
                <a:gd name="T42" fmla="*/ 35 w 177"/>
                <a:gd name="T43" fmla="*/ 101 h 604"/>
                <a:gd name="T44" fmla="*/ 29 w 177"/>
                <a:gd name="T45" fmla="*/ 105 h 604"/>
                <a:gd name="T46" fmla="*/ 35 w 177"/>
                <a:gd name="T47" fmla="*/ 92 h 604"/>
                <a:gd name="T48" fmla="*/ 27 w 177"/>
                <a:gd name="T49" fmla="*/ 97 h 604"/>
                <a:gd name="T50" fmla="*/ 33 w 177"/>
                <a:gd name="T51" fmla="*/ 83 h 604"/>
                <a:gd name="T52" fmla="*/ 27 w 177"/>
                <a:gd name="T53" fmla="*/ 87 h 604"/>
                <a:gd name="T54" fmla="*/ 29 w 177"/>
                <a:gd name="T55" fmla="*/ 77 h 604"/>
                <a:gd name="T56" fmla="*/ 25 w 177"/>
                <a:gd name="T57" fmla="*/ 75 h 604"/>
                <a:gd name="T58" fmla="*/ 25 w 177"/>
                <a:gd name="T59" fmla="*/ 72 h 604"/>
                <a:gd name="T60" fmla="*/ 19 w 177"/>
                <a:gd name="T61" fmla="*/ 64 h 604"/>
                <a:gd name="T62" fmla="*/ 24 w 177"/>
                <a:gd name="T63" fmla="*/ 67 h 604"/>
                <a:gd name="T64" fmla="*/ 26 w 177"/>
                <a:gd name="T65" fmla="*/ 58 h 604"/>
                <a:gd name="T66" fmla="*/ 24 w 177"/>
                <a:gd name="T67" fmla="*/ 56 h 604"/>
                <a:gd name="T68" fmla="*/ 18 w 177"/>
                <a:gd name="T69" fmla="*/ 61 h 604"/>
                <a:gd name="T70" fmla="*/ 15 w 177"/>
                <a:gd name="T71" fmla="*/ 57 h 604"/>
                <a:gd name="T72" fmla="*/ 14 w 177"/>
                <a:gd name="T73" fmla="*/ 47 h 604"/>
                <a:gd name="T74" fmla="*/ 15 w 177"/>
                <a:gd name="T75" fmla="*/ 0 h 6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7" h="604">
                  <a:moveTo>
                    <a:pt x="63" y="0"/>
                  </a:moveTo>
                  <a:lnTo>
                    <a:pt x="66" y="195"/>
                  </a:lnTo>
                  <a:lnTo>
                    <a:pt x="72" y="230"/>
                  </a:lnTo>
                  <a:lnTo>
                    <a:pt x="96" y="213"/>
                  </a:lnTo>
                  <a:lnTo>
                    <a:pt x="78" y="209"/>
                  </a:lnTo>
                  <a:lnTo>
                    <a:pt x="99" y="196"/>
                  </a:lnTo>
                  <a:lnTo>
                    <a:pt x="114" y="224"/>
                  </a:lnTo>
                  <a:lnTo>
                    <a:pt x="105" y="270"/>
                  </a:lnTo>
                  <a:lnTo>
                    <a:pt x="139" y="305"/>
                  </a:lnTo>
                  <a:lnTo>
                    <a:pt x="164" y="355"/>
                  </a:lnTo>
                  <a:lnTo>
                    <a:pt x="177" y="418"/>
                  </a:lnTo>
                  <a:lnTo>
                    <a:pt x="141" y="483"/>
                  </a:lnTo>
                  <a:lnTo>
                    <a:pt x="116" y="512"/>
                  </a:lnTo>
                  <a:lnTo>
                    <a:pt x="63" y="539"/>
                  </a:lnTo>
                  <a:lnTo>
                    <a:pt x="25" y="570"/>
                  </a:lnTo>
                  <a:lnTo>
                    <a:pt x="0" y="604"/>
                  </a:lnTo>
                  <a:lnTo>
                    <a:pt x="32" y="560"/>
                  </a:lnTo>
                  <a:lnTo>
                    <a:pt x="81" y="516"/>
                  </a:lnTo>
                  <a:lnTo>
                    <a:pt x="110" y="497"/>
                  </a:lnTo>
                  <a:lnTo>
                    <a:pt x="160" y="424"/>
                  </a:lnTo>
                  <a:lnTo>
                    <a:pt x="129" y="451"/>
                  </a:lnTo>
                  <a:lnTo>
                    <a:pt x="142" y="401"/>
                  </a:lnTo>
                  <a:lnTo>
                    <a:pt x="118" y="418"/>
                  </a:lnTo>
                  <a:lnTo>
                    <a:pt x="142" y="366"/>
                  </a:lnTo>
                  <a:lnTo>
                    <a:pt x="110" y="385"/>
                  </a:lnTo>
                  <a:lnTo>
                    <a:pt x="133" y="331"/>
                  </a:lnTo>
                  <a:lnTo>
                    <a:pt x="109" y="345"/>
                  </a:lnTo>
                  <a:lnTo>
                    <a:pt x="116" y="305"/>
                  </a:lnTo>
                  <a:lnTo>
                    <a:pt x="101" y="300"/>
                  </a:lnTo>
                  <a:lnTo>
                    <a:pt x="101" y="287"/>
                  </a:lnTo>
                  <a:lnTo>
                    <a:pt x="79" y="254"/>
                  </a:lnTo>
                  <a:lnTo>
                    <a:pt x="99" y="266"/>
                  </a:lnTo>
                  <a:lnTo>
                    <a:pt x="104" y="229"/>
                  </a:lnTo>
                  <a:lnTo>
                    <a:pt x="96" y="224"/>
                  </a:lnTo>
                  <a:lnTo>
                    <a:pt x="72" y="243"/>
                  </a:lnTo>
                  <a:lnTo>
                    <a:pt x="63" y="225"/>
                  </a:lnTo>
                  <a:lnTo>
                    <a:pt x="58" y="185"/>
                  </a:lnTo>
                  <a:lnTo>
                    <a:pt x="6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0" name="Freeform 169"/>
            <p:cNvSpPr>
              <a:spLocks/>
            </p:cNvSpPr>
            <p:nvPr/>
          </p:nvSpPr>
          <p:spPr bwMode="auto">
            <a:xfrm>
              <a:off x="4874" y="3927"/>
              <a:ext cx="102" cy="77"/>
            </a:xfrm>
            <a:custGeom>
              <a:avLst/>
              <a:gdLst>
                <a:gd name="T0" fmla="*/ 18 w 203"/>
                <a:gd name="T1" fmla="*/ 17 h 155"/>
                <a:gd name="T2" fmla="*/ 1 w 203"/>
                <a:gd name="T3" fmla="*/ 27 h 155"/>
                <a:gd name="T4" fmla="*/ 0 w 203"/>
                <a:gd name="T5" fmla="*/ 34 h 155"/>
                <a:gd name="T6" fmla="*/ 6 w 203"/>
                <a:gd name="T7" fmla="*/ 38 h 155"/>
                <a:gd name="T8" fmla="*/ 11 w 203"/>
                <a:gd name="T9" fmla="*/ 34 h 155"/>
                <a:gd name="T10" fmla="*/ 5 w 203"/>
                <a:gd name="T11" fmla="*/ 36 h 155"/>
                <a:gd name="T12" fmla="*/ 2 w 203"/>
                <a:gd name="T13" fmla="*/ 33 h 155"/>
                <a:gd name="T14" fmla="*/ 3 w 203"/>
                <a:gd name="T15" fmla="*/ 27 h 155"/>
                <a:gd name="T16" fmla="*/ 28 w 203"/>
                <a:gd name="T17" fmla="*/ 16 h 155"/>
                <a:gd name="T18" fmla="*/ 21 w 203"/>
                <a:gd name="T19" fmla="*/ 14 h 155"/>
                <a:gd name="T20" fmla="*/ 19 w 203"/>
                <a:gd name="T21" fmla="*/ 7 h 155"/>
                <a:gd name="T22" fmla="*/ 25 w 203"/>
                <a:gd name="T23" fmla="*/ 3 h 155"/>
                <a:gd name="T24" fmla="*/ 39 w 203"/>
                <a:gd name="T25" fmla="*/ 8 h 155"/>
                <a:gd name="T26" fmla="*/ 51 w 203"/>
                <a:gd name="T27" fmla="*/ 5 h 155"/>
                <a:gd name="T28" fmla="*/ 42 w 203"/>
                <a:gd name="T29" fmla="*/ 3 h 155"/>
                <a:gd name="T30" fmla="*/ 38 w 203"/>
                <a:gd name="T31" fmla="*/ 4 h 155"/>
                <a:gd name="T32" fmla="*/ 25 w 203"/>
                <a:gd name="T33" fmla="*/ 0 h 155"/>
                <a:gd name="T34" fmla="*/ 16 w 203"/>
                <a:gd name="T35" fmla="*/ 8 h 155"/>
                <a:gd name="T36" fmla="*/ 18 w 203"/>
                <a:gd name="T37" fmla="*/ 17 h 1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3" h="155">
                  <a:moveTo>
                    <a:pt x="72" y="71"/>
                  </a:moveTo>
                  <a:lnTo>
                    <a:pt x="2" y="108"/>
                  </a:lnTo>
                  <a:lnTo>
                    <a:pt x="0" y="138"/>
                  </a:lnTo>
                  <a:lnTo>
                    <a:pt x="21" y="155"/>
                  </a:lnTo>
                  <a:lnTo>
                    <a:pt x="42" y="138"/>
                  </a:lnTo>
                  <a:lnTo>
                    <a:pt x="18" y="144"/>
                  </a:lnTo>
                  <a:lnTo>
                    <a:pt x="8" y="134"/>
                  </a:lnTo>
                  <a:lnTo>
                    <a:pt x="11" y="111"/>
                  </a:lnTo>
                  <a:lnTo>
                    <a:pt x="110" y="65"/>
                  </a:lnTo>
                  <a:lnTo>
                    <a:pt x="82" y="58"/>
                  </a:lnTo>
                  <a:lnTo>
                    <a:pt x="74" y="28"/>
                  </a:lnTo>
                  <a:lnTo>
                    <a:pt x="99" y="15"/>
                  </a:lnTo>
                  <a:lnTo>
                    <a:pt x="153" y="34"/>
                  </a:lnTo>
                  <a:lnTo>
                    <a:pt x="203" y="22"/>
                  </a:lnTo>
                  <a:lnTo>
                    <a:pt x="166" y="15"/>
                  </a:lnTo>
                  <a:lnTo>
                    <a:pt x="149" y="17"/>
                  </a:lnTo>
                  <a:lnTo>
                    <a:pt x="97" y="0"/>
                  </a:lnTo>
                  <a:lnTo>
                    <a:pt x="64" y="32"/>
                  </a:lnTo>
                  <a:lnTo>
                    <a:pt x="72" y="7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1" name="Freeform 170"/>
            <p:cNvSpPr>
              <a:spLocks/>
            </p:cNvSpPr>
            <p:nvPr/>
          </p:nvSpPr>
          <p:spPr bwMode="auto">
            <a:xfrm>
              <a:off x="4857" y="3962"/>
              <a:ext cx="72" cy="112"/>
            </a:xfrm>
            <a:custGeom>
              <a:avLst/>
              <a:gdLst>
                <a:gd name="T0" fmla="*/ 15 w 146"/>
                <a:gd name="T1" fmla="*/ 16 h 224"/>
                <a:gd name="T2" fmla="*/ 13 w 146"/>
                <a:gd name="T3" fmla="*/ 15 h 224"/>
                <a:gd name="T4" fmla="*/ 14 w 146"/>
                <a:gd name="T5" fmla="*/ 12 h 224"/>
                <a:gd name="T6" fmla="*/ 24 w 146"/>
                <a:gd name="T7" fmla="*/ 7 h 224"/>
                <a:gd name="T8" fmla="*/ 17 w 146"/>
                <a:gd name="T9" fmla="*/ 13 h 224"/>
                <a:gd name="T10" fmla="*/ 18 w 146"/>
                <a:gd name="T11" fmla="*/ 14 h 224"/>
                <a:gd name="T12" fmla="*/ 24 w 146"/>
                <a:gd name="T13" fmla="*/ 11 h 224"/>
                <a:gd name="T14" fmla="*/ 30 w 146"/>
                <a:gd name="T15" fmla="*/ 5 h 224"/>
                <a:gd name="T16" fmla="*/ 36 w 146"/>
                <a:gd name="T17" fmla="*/ 0 h 224"/>
                <a:gd name="T18" fmla="*/ 29 w 146"/>
                <a:gd name="T19" fmla="*/ 7 h 224"/>
                <a:gd name="T20" fmla="*/ 22 w 146"/>
                <a:gd name="T21" fmla="*/ 26 h 224"/>
                <a:gd name="T22" fmla="*/ 1 w 146"/>
                <a:gd name="T23" fmla="*/ 56 h 224"/>
                <a:gd name="T24" fmla="*/ 0 w 146"/>
                <a:gd name="T25" fmla="*/ 54 h 224"/>
                <a:gd name="T26" fmla="*/ 14 w 146"/>
                <a:gd name="T27" fmla="*/ 33 h 224"/>
                <a:gd name="T28" fmla="*/ 22 w 146"/>
                <a:gd name="T29" fmla="*/ 16 h 224"/>
                <a:gd name="T30" fmla="*/ 19 w 146"/>
                <a:gd name="T31" fmla="*/ 17 h 224"/>
                <a:gd name="T32" fmla="*/ 15 w 146"/>
                <a:gd name="T33" fmla="*/ 16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6" h="224">
                  <a:moveTo>
                    <a:pt x="62" y="63"/>
                  </a:moveTo>
                  <a:lnTo>
                    <a:pt x="54" y="58"/>
                  </a:lnTo>
                  <a:lnTo>
                    <a:pt x="57" y="46"/>
                  </a:lnTo>
                  <a:lnTo>
                    <a:pt x="97" y="26"/>
                  </a:lnTo>
                  <a:lnTo>
                    <a:pt x="68" y="50"/>
                  </a:lnTo>
                  <a:lnTo>
                    <a:pt x="72" y="54"/>
                  </a:lnTo>
                  <a:lnTo>
                    <a:pt x="97" y="44"/>
                  </a:lnTo>
                  <a:lnTo>
                    <a:pt x="124" y="17"/>
                  </a:lnTo>
                  <a:lnTo>
                    <a:pt x="146" y="0"/>
                  </a:lnTo>
                  <a:lnTo>
                    <a:pt x="118" y="26"/>
                  </a:lnTo>
                  <a:lnTo>
                    <a:pt x="89" y="101"/>
                  </a:lnTo>
                  <a:lnTo>
                    <a:pt x="5" y="224"/>
                  </a:lnTo>
                  <a:lnTo>
                    <a:pt x="0" y="215"/>
                  </a:lnTo>
                  <a:lnTo>
                    <a:pt x="59" y="129"/>
                  </a:lnTo>
                  <a:lnTo>
                    <a:pt x="92" y="63"/>
                  </a:lnTo>
                  <a:lnTo>
                    <a:pt x="78" y="67"/>
                  </a:lnTo>
                  <a:lnTo>
                    <a:pt x="62" y="6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2" name="Freeform 171"/>
            <p:cNvSpPr>
              <a:spLocks/>
            </p:cNvSpPr>
            <p:nvPr/>
          </p:nvSpPr>
          <p:spPr bwMode="auto">
            <a:xfrm>
              <a:off x="4940" y="3963"/>
              <a:ext cx="66" cy="49"/>
            </a:xfrm>
            <a:custGeom>
              <a:avLst/>
              <a:gdLst>
                <a:gd name="T0" fmla="*/ 0 w 133"/>
                <a:gd name="T1" fmla="*/ 0 h 97"/>
                <a:gd name="T2" fmla="*/ 8 w 133"/>
                <a:gd name="T3" fmla="*/ 16 h 97"/>
                <a:gd name="T4" fmla="*/ 20 w 133"/>
                <a:gd name="T5" fmla="*/ 25 h 97"/>
                <a:gd name="T6" fmla="*/ 23 w 133"/>
                <a:gd name="T7" fmla="*/ 22 h 97"/>
                <a:gd name="T8" fmla="*/ 26 w 133"/>
                <a:gd name="T9" fmla="*/ 25 h 97"/>
                <a:gd name="T10" fmla="*/ 33 w 133"/>
                <a:gd name="T11" fmla="*/ 18 h 97"/>
                <a:gd name="T12" fmla="*/ 29 w 133"/>
                <a:gd name="T13" fmla="*/ 13 h 97"/>
                <a:gd name="T14" fmla="*/ 21 w 133"/>
                <a:gd name="T15" fmla="*/ 8 h 97"/>
                <a:gd name="T16" fmla="*/ 29 w 133"/>
                <a:gd name="T17" fmla="*/ 14 h 97"/>
                <a:gd name="T18" fmla="*/ 30 w 133"/>
                <a:gd name="T19" fmla="*/ 18 h 97"/>
                <a:gd name="T20" fmla="*/ 26 w 133"/>
                <a:gd name="T21" fmla="*/ 22 h 97"/>
                <a:gd name="T22" fmla="*/ 21 w 133"/>
                <a:gd name="T23" fmla="*/ 19 h 97"/>
                <a:gd name="T24" fmla="*/ 12 w 133"/>
                <a:gd name="T25" fmla="*/ 13 h 97"/>
                <a:gd name="T26" fmla="*/ 0 w 133"/>
                <a:gd name="T27" fmla="*/ 0 h 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3" h="97">
                  <a:moveTo>
                    <a:pt x="0" y="0"/>
                  </a:moveTo>
                  <a:lnTo>
                    <a:pt x="34" y="62"/>
                  </a:lnTo>
                  <a:lnTo>
                    <a:pt x="80" y="97"/>
                  </a:lnTo>
                  <a:lnTo>
                    <a:pt x="92" y="87"/>
                  </a:lnTo>
                  <a:lnTo>
                    <a:pt x="106" y="97"/>
                  </a:lnTo>
                  <a:lnTo>
                    <a:pt x="133" y="72"/>
                  </a:lnTo>
                  <a:lnTo>
                    <a:pt x="119" y="51"/>
                  </a:lnTo>
                  <a:lnTo>
                    <a:pt x="84" y="29"/>
                  </a:lnTo>
                  <a:lnTo>
                    <a:pt x="117" y="55"/>
                  </a:lnTo>
                  <a:lnTo>
                    <a:pt x="122" y="70"/>
                  </a:lnTo>
                  <a:lnTo>
                    <a:pt x="106" y="85"/>
                  </a:lnTo>
                  <a:lnTo>
                    <a:pt x="84" y="75"/>
                  </a:lnTo>
                  <a:lnTo>
                    <a:pt x="49" y="52"/>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3" name="Freeform 172"/>
            <p:cNvSpPr>
              <a:spLocks/>
            </p:cNvSpPr>
            <p:nvPr/>
          </p:nvSpPr>
          <p:spPr bwMode="auto">
            <a:xfrm>
              <a:off x="4951" y="3967"/>
              <a:ext cx="46" cy="34"/>
            </a:xfrm>
            <a:custGeom>
              <a:avLst/>
              <a:gdLst>
                <a:gd name="T0" fmla="*/ 0 w 92"/>
                <a:gd name="T1" fmla="*/ 0 h 69"/>
                <a:gd name="T2" fmla="*/ 14 w 92"/>
                <a:gd name="T3" fmla="*/ 9 h 69"/>
                <a:gd name="T4" fmla="*/ 20 w 92"/>
                <a:gd name="T5" fmla="*/ 15 h 69"/>
                <a:gd name="T6" fmla="*/ 20 w 92"/>
                <a:gd name="T7" fmla="*/ 17 h 69"/>
                <a:gd name="T8" fmla="*/ 23 w 92"/>
                <a:gd name="T9" fmla="*/ 16 h 69"/>
                <a:gd name="T10" fmla="*/ 21 w 92"/>
                <a:gd name="T11" fmla="*/ 12 h 69"/>
                <a:gd name="T12" fmla="*/ 13 w 92"/>
                <a:gd name="T13" fmla="*/ 7 h 69"/>
                <a:gd name="T14" fmla="*/ 0 w 92"/>
                <a:gd name="T15" fmla="*/ 0 h 6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2" h="69">
                  <a:moveTo>
                    <a:pt x="0" y="0"/>
                  </a:moveTo>
                  <a:lnTo>
                    <a:pt x="55" y="37"/>
                  </a:lnTo>
                  <a:lnTo>
                    <a:pt x="80" y="61"/>
                  </a:lnTo>
                  <a:lnTo>
                    <a:pt x="80" y="69"/>
                  </a:lnTo>
                  <a:lnTo>
                    <a:pt x="92" y="64"/>
                  </a:lnTo>
                  <a:lnTo>
                    <a:pt x="82" y="49"/>
                  </a:lnTo>
                  <a:lnTo>
                    <a:pt x="51" y="28"/>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4" name="Freeform 173"/>
            <p:cNvSpPr>
              <a:spLocks/>
            </p:cNvSpPr>
            <p:nvPr/>
          </p:nvSpPr>
          <p:spPr bwMode="auto">
            <a:xfrm>
              <a:off x="4895" y="4033"/>
              <a:ext cx="113" cy="119"/>
            </a:xfrm>
            <a:custGeom>
              <a:avLst/>
              <a:gdLst>
                <a:gd name="T0" fmla="*/ 57 w 226"/>
                <a:gd name="T1" fmla="*/ 0 h 237"/>
                <a:gd name="T2" fmla="*/ 38 w 226"/>
                <a:gd name="T3" fmla="*/ 15 h 237"/>
                <a:gd name="T4" fmla="*/ 26 w 226"/>
                <a:gd name="T5" fmla="*/ 30 h 237"/>
                <a:gd name="T6" fmla="*/ 17 w 226"/>
                <a:gd name="T7" fmla="*/ 39 h 237"/>
                <a:gd name="T8" fmla="*/ 0 w 226"/>
                <a:gd name="T9" fmla="*/ 50 h 237"/>
                <a:gd name="T10" fmla="*/ 6 w 226"/>
                <a:gd name="T11" fmla="*/ 60 h 237"/>
                <a:gd name="T12" fmla="*/ 26 w 226"/>
                <a:gd name="T13" fmla="*/ 45 h 237"/>
                <a:gd name="T14" fmla="*/ 31 w 226"/>
                <a:gd name="T15" fmla="*/ 39 h 237"/>
                <a:gd name="T16" fmla="*/ 35 w 226"/>
                <a:gd name="T17" fmla="*/ 31 h 237"/>
                <a:gd name="T18" fmla="*/ 29 w 226"/>
                <a:gd name="T19" fmla="*/ 37 h 237"/>
                <a:gd name="T20" fmla="*/ 33 w 226"/>
                <a:gd name="T21" fmla="*/ 29 h 237"/>
                <a:gd name="T22" fmla="*/ 27 w 226"/>
                <a:gd name="T23" fmla="*/ 32 h 237"/>
                <a:gd name="T24" fmla="*/ 38 w 226"/>
                <a:gd name="T25" fmla="*/ 15 h 237"/>
                <a:gd name="T26" fmla="*/ 57 w 226"/>
                <a:gd name="T27" fmla="*/ 0 h 2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26" h="237">
                  <a:moveTo>
                    <a:pt x="226" y="0"/>
                  </a:moveTo>
                  <a:lnTo>
                    <a:pt x="149" y="57"/>
                  </a:lnTo>
                  <a:lnTo>
                    <a:pt x="101" y="120"/>
                  </a:lnTo>
                  <a:lnTo>
                    <a:pt x="67" y="154"/>
                  </a:lnTo>
                  <a:lnTo>
                    <a:pt x="0" y="198"/>
                  </a:lnTo>
                  <a:lnTo>
                    <a:pt x="21" y="237"/>
                  </a:lnTo>
                  <a:lnTo>
                    <a:pt x="101" y="178"/>
                  </a:lnTo>
                  <a:lnTo>
                    <a:pt x="123" y="154"/>
                  </a:lnTo>
                  <a:lnTo>
                    <a:pt x="140" y="123"/>
                  </a:lnTo>
                  <a:lnTo>
                    <a:pt x="113" y="146"/>
                  </a:lnTo>
                  <a:lnTo>
                    <a:pt x="131" y="113"/>
                  </a:lnTo>
                  <a:lnTo>
                    <a:pt x="106" y="125"/>
                  </a:lnTo>
                  <a:lnTo>
                    <a:pt x="152" y="57"/>
                  </a:lnTo>
                  <a:lnTo>
                    <a:pt x="22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5" name="Freeform 174"/>
            <p:cNvSpPr>
              <a:spLocks/>
            </p:cNvSpPr>
            <p:nvPr/>
          </p:nvSpPr>
          <p:spPr bwMode="auto">
            <a:xfrm>
              <a:off x="4906" y="3737"/>
              <a:ext cx="21" cy="184"/>
            </a:xfrm>
            <a:custGeom>
              <a:avLst/>
              <a:gdLst>
                <a:gd name="T0" fmla="*/ 10 w 43"/>
                <a:gd name="T1" fmla="*/ 92 h 369"/>
                <a:gd name="T2" fmla="*/ 8 w 43"/>
                <a:gd name="T3" fmla="*/ 67 h 369"/>
                <a:gd name="T4" fmla="*/ 2 w 43"/>
                <a:gd name="T5" fmla="*/ 34 h 369"/>
                <a:gd name="T6" fmla="*/ 0 w 43"/>
                <a:gd name="T7" fmla="*/ 0 h 369"/>
                <a:gd name="T8" fmla="*/ 7 w 43"/>
                <a:gd name="T9" fmla="*/ 1 h 369"/>
                <a:gd name="T10" fmla="*/ 7 w 43"/>
                <a:gd name="T11" fmla="*/ 20 h 369"/>
                <a:gd name="T12" fmla="*/ 3 w 43"/>
                <a:gd name="T13" fmla="*/ 17 h 369"/>
                <a:gd name="T14" fmla="*/ 6 w 43"/>
                <a:gd name="T15" fmla="*/ 41 h 369"/>
                <a:gd name="T16" fmla="*/ 10 w 43"/>
                <a:gd name="T17" fmla="*/ 69 h 369"/>
                <a:gd name="T18" fmla="*/ 10 w 43"/>
                <a:gd name="T19" fmla="*/ 92 h 3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3" h="369">
                  <a:moveTo>
                    <a:pt x="43" y="369"/>
                  </a:moveTo>
                  <a:lnTo>
                    <a:pt x="34" y="271"/>
                  </a:lnTo>
                  <a:lnTo>
                    <a:pt x="11" y="138"/>
                  </a:lnTo>
                  <a:lnTo>
                    <a:pt x="0" y="0"/>
                  </a:lnTo>
                  <a:lnTo>
                    <a:pt x="31" y="4"/>
                  </a:lnTo>
                  <a:lnTo>
                    <a:pt x="30" y="82"/>
                  </a:lnTo>
                  <a:lnTo>
                    <a:pt x="14" y="70"/>
                  </a:lnTo>
                  <a:lnTo>
                    <a:pt x="26" y="165"/>
                  </a:lnTo>
                  <a:lnTo>
                    <a:pt x="43" y="279"/>
                  </a:lnTo>
                  <a:lnTo>
                    <a:pt x="43" y="36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6" name="Freeform 175"/>
            <p:cNvSpPr>
              <a:spLocks/>
            </p:cNvSpPr>
            <p:nvPr/>
          </p:nvSpPr>
          <p:spPr bwMode="auto">
            <a:xfrm>
              <a:off x="4929" y="3739"/>
              <a:ext cx="10" cy="55"/>
            </a:xfrm>
            <a:custGeom>
              <a:avLst/>
              <a:gdLst>
                <a:gd name="T0" fmla="*/ 0 w 19"/>
                <a:gd name="T1" fmla="*/ 0 h 109"/>
                <a:gd name="T2" fmla="*/ 1 w 19"/>
                <a:gd name="T3" fmla="*/ 22 h 109"/>
                <a:gd name="T4" fmla="*/ 5 w 19"/>
                <a:gd name="T5" fmla="*/ 28 h 109"/>
                <a:gd name="T6" fmla="*/ 4 w 19"/>
                <a:gd name="T7" fmla="*/ 0 h 109"/>
                <a:gd name="T8" fmla="*/ 0 w 19"/>
                <a:gd name="T9" fmla="*/ 0 h 1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09">
                  <a:moveTo>
                    <a:pt x="0" y="0"/>
                  </a:moveTo>
                  <a:lnTo>
                    <a:pt x="1" y="88"/>
                  </a:lnTo>
                  <a:lnTo>
                    <a:pt x="19" y="109"/>
                  </a:lnTo>
                  <a:lnTo>
                    <a:pt x="13" y="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7" name="Freeform 176"/>
            <p:cNvSpPr>
              <a:spLocks/>
            </p:cNvSpPr>
            <p:nvPr/>
          </p:nvSpPr>
          <p:spPr bwMode="auto">
            <a:xfrm>
              <a:off x="4946" y="3740"/>
              <a:ext cx="7" cy="81"/>
            </a:xfrm>
            <a:custGeom>
              <a:avLst/>
              <a:gdLst>
                <a:gd name="T0" fmla="*/ 0 w 14"/>
                <a:gd name="T1" fmla="*/ 0 h 160"/>
                <a:gd name="T2" fmla="*/ 2 w 14"/>
                <a:gd name="T3" fmla="*/ 34 h 160"/>
                <a:gd name="T4" fmla="*/ 4 w 14"/>
                <a:gd name="T5" fmla="*/ 41 h 160"/>
                <a:gd name="T6" fmla="*/ 2 w 14"/>
                <a:gd name="T7" fmla="*/ 0 h 160"/>
                <a:gd name="T8" fmla="*/ 0 w 14"/>
                <a:gd name="T9" fmla="*/ 0 h 1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60">
                  <a:moveTo>
                    <a:pt x="0" y="0"/>
                  </a:moveTo>
                  <a:lnTo>
                    <a:pt x="6" y="135"/>
                  </a:lnTo>
                  <a:lnTo>
                    <a:pt x="14" y="160"/>
                  </a:lnTo>
                  <a:lnTo>
                    <a:pt x="5" y="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8" name="Freeform 177"/>
            <p:cNvSpPr>
              <a:spLocks/>
            </p:cNvSpPr>
            <p:nvPr/>
          </p:nvSpPr>
          <p:spPr bwMode="auto">
            <a:xfrm>
              <a:off x="4496" y="2871"/>
              <a:ext cx="34" cy="53"/>
            </a:xfrm>
            <a:custGeom>
              <a:avLst/>
              <a:gdLst>
                <a:gd name="T0" fmla="*/ 16 w 68"/>
                <a:gd name="T1" fmla="*/ 0 h 105"/>
                <a:gd name="T2" fmla="*/ 5 w 68"/>
                <a:gd name="T3" fmla="*/ 5 h 105"/>
                <a:gd name="T4" fmla="*/ 5 w 68"/>
                <a:gd name="T5" fmla="*/ 10 h 105"/>
                <a:gd name="T6" fmla="*/ 0 w 68"/>
                <a:gd name="T7" fmla="*/ 17 h 105"/>
                <a:gd name="T8" fmla="*/ 2 w 68"/>
                <a:gd name="T9" fmla="*/ 27 h 105"/>
                <a:gd name="T10" fmla="*/ 6 w 68"/>
                <a:gd name="T11" fmla="*/ 26 h 105"/>
                <a:gd name="T12" fmla="*/ 8 w 68"/>
                <a:gd name="T13" fmla="*/ 8 h 105"/>
                <a:gd name="T14" fmla="*/ 17 w 68"/>
                <a:gd name="T15" fmla="*/ 1 h 105"/>
                <a:gd name="T16" fmla="*/ 16 w 68"/>
                <a:gd name="T17" fmla="*/ 0 h 1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105">
                  <a:moveTo>
                    <a:pt x="63" y="0"/>
                  </a:moveTo>
                  <a:lnTo>
                    <a:pt x="19" y="17"/>
                  </a:lnTo>
                  <a:lnTo>
                    <a:pt x="19" y="39"/>
                  </a:lnTo>
                  <a:lnTo>
                    <a:pt x="0" y="65"/>
                  </a:lnTo>
                  <a:lnTo>
                    <a:pt x="8" y="105"/>
                  </a:lnTo>
                  <a:lnTo>
                    <a:pt x="24" y="102"/>
                  </a:lnTo>
                  <a:lnTo>
                    <a:pt x="30" y="31"/>
                  </a:lnTo>
                  <a:lnTo>
                    <a:pt x="68" y="2"/>
                  </a:lnTo>
                  <a:lnTo>
                    <a:pt x="6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9" name="Freeform 178"/>
            <p:cNvSpPr>
              <a:spLocks/>
            </p:cNvSpPr>
            <p:nvPr/>
          </p:nvSpPr>
          <p:spPr bwMode="auto">
            <a:xfrm>
              <a:off x="4516" y="2884"/>
              <a:ext cx="35" cy="22"/>
            </a:xfrm>
            <a:custGeom>
              <a:avLst/>
              <a:gdLst>
                <a:gd name="T0" fmla="*/ 0 w 70"/>
                <a:gd name="T1" fmla="*/ 5 h 43"/>
                <a:gd name="T2" fmla="*/ 5 w 70"/>
                <a:gd name="T3" fmla="*/ 0 h 43"/>
                <a:gd name="T4" fmla="*/ 11 w 70"/>
                <a:gd name="T5" fmla="*/ 2 h 43"/>
                <a:gd name="T6" fmla="*/ 16 w 70"/>
                <a:gd name="T7" fmla="*/ 3 h 43"/>
                <a:gd name="T8" fmla="*/ 16 w 70"/>
                <a:gd name="T9" fmla="*/ 7 h 43"/>
                <a:gd name="T10" fmla="*/ 18 w 70"/>
                <a:gd name="T11" fmla="*/ 11 h 43"/>
                <a:gd name="T12" fmla="*/ 15 w 70"/>
                <a:gd name="T13" fmla="*/ 7 h 43"/>
                <a:gd name="T14" fmla="*/ 14 w 70"/>
                <a:gd name="T15" fmla="*/ 4 h 43"/>
                <a:gd name="T16" fmla="*/ 6 w 70"/>
                <a:gd name="T17" fmla="*/ 2 h 43"/>
                <a:gd name="T18" fmla="*/ 0 w 70"/>
                <a:gd name="T19" fmla="*/ 5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43">
                  <a:moveTo>
                    <a:pt x="0" y="20"/>
                  </a:moveTo>
                  <a:lnTo>
                    <a:pt x="19" y="0"/>
                  </a:lnTo>
                  <a:lnTo>
                    <a:pt x="44" y="5"/>
                  </a:lnTo>
                  <a:lnTo>
                    <a:pt x="61" y="10"/>
                  </a:lnTo>
                  <a:lnTo>
                    <a:pt x="61" y="26"/>
                  </a:lnTo>
                  <a:lnTo>
                    <a:pt x="70" y="43"/>
                  </a:lnTo>
                  <a:lnTo>
                    <a:pt x="57" y="26"/>
                  </a:lnTo>
                  <a:lnTo>
                    <a:pt x="53" y="13"/>
                  </a:lnTo>
                  <a:lnTo>
                    <a:pt x="21" y="6"/>
                  </a:lnTo>
                  <a:lnTo>
                    <a:pt x="0" y="2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0" name="Freeform 179"/>
            <p:cNvSpPr>
              <a:spLocks/>
            </p:cNvSpPr>
            <p:nvPr/>
          </p:nvSpPr>
          <p:spPr bwMode="auto">
            <a:xfrm>
              <a:off x="4521" y="2896"/>
              <a:ext cx="20" cy="7"/>
            </a:xfrm>
            <a:custGeom>
              <a:avLst/>
              <a:gdLst>
                <a:gd name="T0" fmla="*/ 0 w 39"/>
                <a:gd name="T1" fmla="*/ 0 h 15"/>
                <a:gd name="T2" fmla="*/ 7 w 39"/>
                <a:gd name="T3" fmla="*/ 3 h 15"/>
                <a:gd name="T4" fmla="*/ 10 w 39"/>
                <a:gd name="T5" fmla="*/ 2 h 15"/>
                <a:gd name="T6" fmla="*/ 7 w 39"/>
                <a:gd name="T7" fmla="*/ 1 h 15"/>
                <a:gd name="T8" fmla="*/ 4 w 39"/>
                <a:gd name="T9" fmla="*/ 1 h 15"/>
                <a:gd name="T10" fmla="*/ 0 w 39"/>
                <a:gd name="T11" fmla="*/ 0 h 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 h="15">
                  <a:moveTo>
                    <a:pt x="0" y="0"/>
                  </a:moveTo>
                  <a:lnTo>
                    <a:pt x="25" y="15"/>
                  </a:lnTo>
                  <a:lnTo>
                    <a:pt x="39" y="9"/>
                  </a:lnTo>
                  <a:lnTo>
                    <a:pt x="25" y="6"/>
                  </a:lnTo>
                  <a:lnTo>
                    <a:pt x="13" y="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1" name="Freeform 180"/>
            <p:cNvSpPr>
              <a:spLocks/>
            </p:cNvSpPr>
            <p:nvPr/>
          </p:nvSpPr>
          <p:spPr bwMode="auto">
            <a:xfrm>
              <a:off x="4432" y="2875"/>
              <a:ext cx="131" cy="175"/>
            </a:xfrm>
            <a:custGeom>
              <a:avLst/>
              <a:gdLst>
                <a:gd name="T0" fmla="*/ 46 w 261"/>
                <a:gd name="T1" fmla="*/ 16 h 349"/>
                <a:gd name="T2" fmla="*/ 46 w 261"/>
                <a:gd name="T3" fmla="*/ 18 h 349"/>
                <a:gd name="T4" fmla="*/ 29 w 261"/>
                <a:gd name="T5" fmla="*/ 24 h 349"/>
                <a:gd name="T6" fmla="*/ 19 w 261"/>
                <a:gd name="T7" fmla="*/ 22 h 349"/>
                <a:gd name="T8" fmla="*/ 16 w 261"/>
                <a:gd name="T9" fmla="*/ 22 h 349"/>
                <a:gd name="T10" fmla="*/ 9 w 261"/>
                <a:gd name="T11" fmla="*/ 9 h 349"/>
                <a:gd name="T12" fmla="*/ 3 w 261"/>
                <a:gd name="T13" fmla="*/ 9 h 349"/>
                <a:gd name="T14" fmla="*/ 0 w 261"/>
                <a:gd name="T15" fmla="*/ 11 h 349"/>
                <a:gd name="T16" fmla="*/ 6 w 261"/>
                <a:gd name="T17" fmla="*/ 15 h 349"/>
                <a:gd name="T18" fmla="*/ 19 w 261"/>
                <a:gd name="T19" fmla="*/ 39 h 349"/>
                <a:gd name="T20" fmla="*/ 32 w 261"/>
                <a:gd name="T21" fmla="*/ 39 h 349"/>
                <a:gd name="T22" fmla="*/ 44 w 261"/>
                <a:gd name="T23" fmla="*/ 36 h 349"/>
                <a:gd name="T24" fmla="*/ 37 w 261"/>
                <a:gd name="T25" fmla="*/ 48 h 349"/>
                <a:gd name="T26" fmla="*/ 30 w 261"/>
                <a:gd name="T27" fmla="*/ 52 h 349"/>
                <a:gd name="T28" fmla="*/ 23 w 261"/>
                <a:gd name="T29" fmla="*/ 57 h 349"/>
                <a:gd name="T30" fmla="*/ 11 w 261"/>
                <a:gd name="T31" fmla="*/ 58 h 349"/>
                <a:gd name="T32" fmla="*/ 1 w 261"/>
                <a:gd name="T33" fmla="*/ 56 h 349"/>
                <a:gd name="T34" fmla="*/ 9 w 261"/>
                <a:gd name="T35" fmla="*/ 65 h 349"/>
                <a:gd name="T36" fmla="*/ 10 w 261"/>
                <a:gd name="T37" fmla="*/ 75 h 349"/>
                <a:gd name="T38" fmla="*/ 16 w 261"/>
                <a:gd name="T39" fmla="*/ 75 h 349"/>
                <a:gd name="T40" fmla="*/ 18 w 261"/>
                <a:gd name="T41" fmla="*/ 88 h 349"/>
                <a:gd name="T42" fmla="*/ 43 w 261"/>
                <a:gd name="T43" fmla="*/ 85 h 349"/>
                <a:gd name="T44" fmla="*/ 57 w 261"/>
                <a:gd name="T45" fmla="*/ 66 h 349"/>
                <a:gd name="T46" fmla="*/ 55 w 261"/>
                <a:gd name="T47" fmla="*/ 50 h 349"/>
                <a:gd name="T48" fmla="*/ 66 w 261"/>
                <a:gd name="T49" fmla="*/ 31 h 349"/>
                <a:gd name="T50" fmla="*/ 62 w 261"/>
                <a:gd name="T51" fmla="*/ 6 h 349"/>
                <a:gd name="T52" fmla="*/ 63 w 261"/>
                <a:gd name="T53" fmla="*/ 9 h 349"/>
                <a:gd name="T54" fmla="*/ 64 w 261"/>
                <a:gd name="T55" fmla="*/ 31 h 349"/>
                <a:gd name="T56" fmla="*/ 62 w 261"/>
                <a:gd name="T57" fmla="*/ 24 h 349"/>
                <a:gd name="T58" fmla="*/ 60 w 261"/>
                <a:gd name="T59" fmla="*/ 32 h 349"/>
                <a:gd name="T60" fmla="*/ 58 w 261"/>
                <a:gd name="T61" fmla="*/ 28 h 349"/>
                <a:gd name="T62" fmla="*/ 57 w 261"/>
                <a:gd name="T63" fmla="*/ 25 h 349"/>
                <a:gd name="T64" fmla="*/ 55 w 261"/>
                <a:gd name="T65" fmla="*/ 18 h 34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 h="349">
                  <a:moveTo>
                    <a:pt x="174" y="56"/>
                  </a:moveTo>
                  <a:lnTo>
                    <a:pt x="181" y="62"/>
                  </a:lnTo>
                  <a:lnTo>
                    <a:pt x="172" y="62"/>
                  </a:lnTo>
                  <a:lnTo>
                    <a:pt x="182" y="72"/>
                  </a:lnTo>
                  <a:lnTo>
                    <a:pt x="127" y="93"/>
                  </a:lnTo>
                  <a:lnTo>
                    <a:pt x="113" y="95"/>
                  </a:lnTo>
                  <a:lnTo>
                    <a:pt x="94" y="95"/>
                  </a:lnTo>
                  <a:lnTo>
                    <a:pt x="76" y="87"/>
                  </a:lnTo>
                  <a:lnTo>
                    <a:pt x="81" y="100"/>
                  </a:lnTo>
                  <a:lnTo>
                    <a:pt x="64" y="85"/>
                  </a:lnTo>
                  <a:lnTo>
                    <a:pt x="64" y="100"/>
                  </a:lnTo>
                  <a:lnTo>
                    <a:pt x="34" y="36"/>
                  </a:lnTo>
                  <a:lnTo>
                    <a:pt x="21" y="43"/>
                  </a:lnTo>
                  <a:lnTo>
                    <a:pt x="10" y="33"/>
                  </a:lnTo>
                  <a:lnTo>
                    <a:pt x="6" y="19"/>
                  </a:lnTo>
                  <a:lnTo>
                    <a:pt x="0" y="43"/>
                  </a:lnTo>
                  <a:lnTo>
                    <a:pt x="18" y="60"/>
                  </a:lnTo>
                  <a:lnTo>
                    <a:pt x="22" y="60"/>
                  </a:lnTo>
                  <a:lnTo>
                    <a:pt x="55" y="136"/>
                  </a:lnTo>
                  <a:lnTo>
                    <a:pt x="75" y="154"/>
                  </a:lnTo>
                  <a:lnTo>
                    <a:pt x="97" y="157"/>
                  </a:lnTo>
                  <a:lnTo>
                    <a:pt x="127" y="154"/>
                  </a:lnTo>
                  <a:lnTo>
                    <a:pt x="164" y="147"/>
                  </a:lnTo>
                  <a:lnTo>
                    <a:pt x="176" y="143"/>
                  </a:lnTo>
                  <a:lnTo>
                    <a:pt x="148" y="169"/>
                  </a:lnTo>
                  <a:lnTo>
                    <a:pt x="146" y="191"/>
                  </a:lnTo>
                  <a:lnTo>
                    <a:pt x="135" y="197"/>
                  </a:lnTo>
                  <a:lnTo>
                    <a:pt x="119" y="206"/>
                  </a:lnTo>
                  <a:lnTo>
                    <a:pt x="110" y="215"/>
                  </a:lnTo>
                  <a:lnTo>
                    <a:pt x="89" y="227"/>
                  </a:lnTo>
                  <a:lnTo>
                    <a:pt x="67" y="232"/>
                  </a:lnTo>
                  <a:lnTo>
                    <a:pt x="44" y="232"/>
                  </a:lnTo>
                  <a:lnTo>
                    <a:pt x="19" y="228"/>
                  </a:lnTo>
                  <a:lnTo>
                    <a:pt x="1" y="223"/>
                  </a:lnTo>
                  <a:lnTo>
                    <a:pt x="30" y="239"/>
                  </a:lnTo>
                  <a:lnTo>
                    <a:pt x="34" y="257"/>
                  </a:lnTo>
                  <a:lnTo>
                    <a:pt x="33" y="295"/>
                  </a:lnTo>
                  <a:lnTo>
                    <a:pt x="38" y="299"/>
                  </a:lnTo>
                  <a:lnTo>
                    <a:pt x="58" y="293"/>
                  </a:lnTo>
                  <a:lnTo>
                    <a:pt x="64" y="300"/>
                  </a:lnTo>
                  <a:lnTo>
                    <a:pt x="58" y="332"/>
                  </a:lnTo>
                  <a:lnTo>
                    <a:pt x="72" y="349"/>
                  </a:lnTo>
                  <a:lnTo>
                    <a:pt x="106" y="340"/>
                  </a:lnTo>
                  <a:lnTo>
                    <a:pt x="171" y="339"/>
                  </a:lnTo>
                  <a:lnTo>
                    <a:pt x="211" y="315"/>
                  </a:lnTo>
                  <a:lnTo>
                    <a:pt x="226" y="264"/>
                  </a:lnTo>
                  <a:lnTo>
                    <a:pt x="188" y="277"/>
                  </a:lnTo>
                  <a:lnTo>
                    <a:pt x="218" y="199"/>
                  </a:lnTo>
                  <a:lnTo>
                    <a:pt x="249" y="161"/>
                  </a:lnTo>
                  <a:lnTo>
                    <a:pt x="261" y="122"/>
                  </a:lnTo>
                  <a:lnTo>
                    <a:pt x="260" y="74"/>
                  </a:lnTo>
                  <a:lnTo>
                    <a:pt x="247" y="24"/>
                  </a:lnTo>
                  <a:lnTo>
                    <a:pt x="236" y="0"/>
                  </a:lnTo>
                  <a:lnTo>
                    <a:pt x="249" y="36"/>
                  </a:lnTo>
                  <a:lnTo>
                    <a:pt x="257" y="77"/>
                  </a:lnTo>
                  <a:lnTo>
                    <a:pt x="256" y="123"/>
                  </a:lnTo>
                  <a:lnTo>
                    <a:pt x="247" y="135"/>
                  </a:lnTo>
                  <a:lnTo>
                    <a:pt x="247" y="95"/>
                  </a:lnTo>
                  <a:lnTo>
                    <a:pt x="241" y="77"/>
                  </a:lnTo>
                  <a:lnTo>
                    <a:pt x="240" y="125"/>
                  </a:lnTo>
                  <a:lnTo>
                    <a:pt x="211" y="106"/>
                  </a:lnTo>
                  <a:lnTo>
                    <a:pt x="232" y="110"/>
                  </a:lnTo>
                  <a:lnTo>
                    <a:pt x="207" y="98"/>
                  </a:lnTo>
                  <a:lnTo>
                    <a:pt x="228" y="98"/>
                  </a:lnTo>
                  <a:lnTo>
                    <a:pt x="206" y="87"/>
                  </a:lnTo>
                  <a:lnTo>
                    <a:pt x="219" y="70"/>
                  </a:lnTo>
                  <a:lnTo>
                    <a:pt x="174" y="5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2" name="Freeform 181"/>
            <p:cNvSpPr>
              <a:spLocks/>
            </p:cNvSpPr>
            <p:nvPr/>
          </p:nvSpPr>
          <p:spPr bwMode="auto">
            <a:xfrm>
              <a:off x="4521" y="2871"/>
              <a:ext cx="29" cy="11"/>
            </a:xfrm>
            <a:custGeom>
              <a:avLst/>
              <a:gdLst>
                <a:gd name="T0" fmla="*/ 1 w 58"/>
                <a:gd name="T1" fmla="*/ 4 h 22"/>
                <a:gd name="T2" fmla="*/ 4 w 58"/>
                <a:gd name="T3" fmla="*/ 4 h 22"/>
                <a:gd name="T4" fmla="*/ 10 w 58"/>
                <a:gd name="T5" fmla="*/ 6 h 22"/>
                <a:gd name="T6" fmla="*/ 15 w 58"/>
                <a:gd name="T7" fmla="*/ 5 h 22"/>
                <a:gd name="T8" fmla="*/ 14 w 58"/>
                <a:gd name="T9" fmla="*/ 3 h 22"/>
                <a:gd name="T10" fmla="*/ 8 w 58"/>
                <a:gd name="T11" fmla="*/ 3 h 22"/>
                <a:gd name="T12" fmla="*/ 4 w 58"/>
                <a:gd name="T13" fmla="*/ 0 h 22"/>
                <a:gd name="T14" fmla="*/ 0 w 58"/>
                <a:gd name="T15" fmla="*/ 3 h 22"/>
                <a:gd name="T16" fmla="*/ 1 w 58"/>
                <a:gd name="T17" fmla="*/ 4 h 2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 h="22">
                  <a:moveTo>
                    <a:pt x="1" y="13"/>
                  </a:moveTo>
                  <a:lnTo>
                    <a:pt x="16" y="13"/>
                  </a:lnTo>
                  <a:lnTo>
                    <a:pt x="39" y="22"/>
                  </a:lnTo>
                  <a:lnTo>
                    <a:pt x="58" y="19"/>
                  </a:lnTo>
                  <a:lnTo>
                    <a:pt x="54" y="10"/>
                  </a:lnTo>
                  <a:lnTo>
                    <a:pt x="30" y="9"/>
                  </a:lnTo>
                  <a:lnTo>
                    <a:pt x="13" y="0"/>
                  </a:lnTo>
                  <a:lnTo>
                    <a:pt x="0" y="9"/>
                  </a:lnTo>
                  <a:lnTo>
                    <a:pt x="1"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3" name="Freeform 182"/>
            <p:cNvSpPr>
              <a:spLocks/>
            </p:cNvSpPr>
            <p:nvPr/>
          </p:nvSpPr>
          <p:spPr bwMode="auto">
            <a:xfrm>
              <a:off x="4477" y="2854"/>
              <a:ext cx="30" cy="11"/>
            </a:xfrm>
            <a:custGeom>
              <a:avLst/>
              <a:gdLst>
                <a:gd name="T0" fmla="*/ 0 w 59"/>
                <a:gd name="T1" fmla="*/ 6 h 21"/>
                <a:gd name="T2" fmla="*/ 6 w 59"/>
                <a:gd name="T3" fmla="*/ 6 h 21"/>
                <a:gd name="T4" fmla="*/ 7 w 59"/>
                <a:gd name="T5" fmla="*/ 3 h 21"/>
                <a:gd name="T6" fmla="*/ 10 w 59"/>
                <a:gd name="T7" fmla="*/ 3 h 21"/>
                <a:gd name="T8" fmla="*/ 11 w 59"/>
                <a:gd name="T9" fmla="*/ 5 h 21"/>
                <a:gd name="T10" fmla="*/ 12 w 59"/>
                <a:gd name="T11" fmla="*/ 4 h 21"/>
                <a:gd name="T12" fmla="*/ 15 w 59"/>
                <a:gd name="T13" fmla="*/ 5 h 21"/>
                <a:gd name="T14" fmla="*/ 15 w 59"/>
                <a:gd name="T15" fmla="*/ 2 h 21"/>
                <a:gd name="T16" fmla="*/ 10 w 59"/>
                <a:gd name="T17" fmla="*/ 0 h 21"/>
                <a:gd name="T18" fmla="*/ 2 w 59"/>
                <a:gd name="T19" fmla="*/ 3 h 21"/>
                <a:gd name="T20" fmla="*/ 0 w 59"/>
                <a:gd name="T21" fmla="*/ 6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9" h="21">
                  <a:moveTo>
                    <a:pt x="0" y="21"/>
                  </a:moveTo>
                  <a:lnTo>
                    <a:pt x="21" y="21"/>
                  </a:lnTo>
                  <a:lnTo>
                    <a:pt x="28" y="11"/>
                  </a:lnTo>
                  <a:lnTo>
                    <a:pt x="38" y="12"/>
                  </a:lnTo>
                  <a:lnTo>
                    <a:pt x="41" y="19"/>
                  </a:lnTo>
                  <a:lnTo>
                    <a:pt x="47" y="14"/>
                  </a:lnTo>
                  <a:lnTo>
                    <a:pt x="59" y="19"/>
                  </a:lnTo>
                  <a:lnTo>
                    <a:pt x="57" y="8"/>
                  </a:lnTo>
                  <a:lnTo>
                    <a:pt x="38" y="0"/>
                  </a:lnTo>
                  <a:lnTo>
                    <a:pt x="5" y="12"/>
                  </a:lnTo>
                  <a:lnTo>
                    <a:pt x="0" y="2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4" name="Freeform 183"/>
            <p:cNvSpPr>
              <a:spLocks/>
            </p:cNvSpPr>
            <p:nvPr/>
          </p:nvSpPr>
          <p:spPr bwMode="auto">
            <a:xfrm>
              <a:off x="4536" y="2863"/>
              <a:ext cx="12" cy="8"/>
            </a:xfrm>
            <a:custGeom>
              <a:avLst/>
              <a:gdLst>
                <a:gd name="T0" fmla="*/ 6 w 24"/>
                <a:gd name="T1" fmla="*/ 4 h 16"/>
                <a:gd name="T2" fmla="*/ 0 w 24"/>
                <a:gd name="T3" fmla="*/ 2 h 16"/>
                <a:gd name="T4" fmla="*/ 4 w 24"/>
                <a:gd name="T5" fmla="*/ 0 h 16"/>
                <a:gd name="T6" fmla="*/ 6 w 24"/>
                <a:gd name="T7" fmla="*/ 3 h 16"/>
                <a:gd name="T8" fmla="*/ 6 w 24"/>
                <a:gd name="T9" fmla="*/ 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16">
                  <a:moveTo>
                    <a:pt x="21" y="16"/>
                  </a:moveTo>
                  <a:lnTo>
                    <a:pt x="0" y="6"/>
                  </a:lnTo>
                  <a:lnTo>
                    <a:pt x="13" y="0"/>
                  </a:lnTo>
                  <a:lnTo>
                    <a:pt x="24" y="10"/>
                  </a:lnTo>
                  <a:lnTo>
                    <a:pt x="21" y="1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5" name="Freeform 184"/>
            <p:cNvSpPr>
              <a:spLocks/>
            </p:cNvSpPr>
            <p:nvPr/>
          </p:nvSpPr>
          <p:spPr bwMode="auto">
            <a:xfrm>
              <a:off x="4477" y="2838"/>
              <a:ext cx="34" cy="8"/>
            </a:xfrm>
            <a:custGeom>
              <a:avLst/>
              <a:gdLst>
                <a:gd name="T0" fmla="*/ 16 w 68"/>
                <a:gd name="T1" fmla="*/ 4 h 16"/>
                <a:gd name="T2" fmla="*/ 17 w 68"/>
                <a:gd name="T3" fmla="*/ 2 h 16"/>
                <a:gd name="T4" fmla="*/ 15 w 68"/>
                <a:gd name="T5" fmla="*/ 0 h 16"/>
                <a:gd name="T6" fmla="*/ 6 w 68"/>
                <a:gd name="T7" fmla="*/ 1 h 16"/>
                <a:gd name="T8" fmla="*/ 0 w 68"/>
                <a:gd name="T9" fmla="*/ 4 h 16"/>
                <a:gd name="T10" fmla="*/ 7 w 68"/>
                <a:gd name="T11" fmla="*/ 3 h 16"/>
                <a:gd name="T12" fmla="*/ 14 w 68"/>
                <a:gd name="T13" fmla="*/ 2 h 16"/>
                <a:gd name="T14" fmla="*/ 16 w 68"/>
                <a:gd name="T15" fmla="*/ 4 h 1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8" h="16">
                  <a:moveTo>
                    <a:pt x="62" y="14"/>
                  </a:moveTo>
                  <a:lnTo>
                    <a:pt x="68" y="6"/>
                  </a:lnTo>
                  <a:lnTo>
                    <a:pt x="57" y="0"/>
                  </a:lnTo>
                  <a:lnTo>
                    <a:pt x="21" y="4"/>
                  </a:lnTo>
                  <a:lnTo>
                    <a:pt x="0" y="16"/>
                  </a:lnTo>
                  <a:lnTo>
                    <a:pt x="26" y="9"/>
                  </a:lnTo>
                  <a:lnTo>
                    <a:pt x="55" y="8"/>
                  </a:lnTo>
                  <a:lnTo>
                    <a:pt x="62" y="1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6" name="Freeform 185"/>
            <p:cNvSpPr>
              <a:spLocks/>
            </p:cNvSpPr>
            <p:nvPr/>
          </p:nvSpPr>
          <p:spPr bwMode="auto">
            <a:xfrm>
              <a:off x="4393" y="2827"/>
              <a:ext cx="145" cy="154"/>
            </a:xfrm>
            <a:custGeom>
              <a:avLst/>
              <a:gdLst>
                <a:gd name="T0" fmla="*/ 73 w 290"/>
                <a:gd name="T1" fmla="*/ 13 h 308"/>
                <a:gd name="T2" fmla="*/ 67 w 290"/>
                <a:gd name="T3" fmla="*/ 7 h 308"/>
                <a:gd name="T4" fmla="*/ 59 w 290"/>
                <a:gd name="T5" fmla="*/ 3 h 308"/>
                <a:gd name="T6" fmla="*/ 52 w 290"/>
                <a:gd name="T7" fmla="*/ 2 h 308"/>
                <a:gd name="T8" fmla="*/ 43 w 290"/>
                <a:gd name="T9" fmla="*/ 3 h 308"/>
                <a:gd name="T10" fmla="*/ 36 w 290"/>
                <a:gd name="T11" fmla="*/ 6 h 308"/>
                <a:gd name="T12" fmla="*/ 29 w 290"/>
                <a:gd name="T13" fmla="*/ 11 h 308"/>
                <a:gd name="T14" fmla="*/ 31 w 290"/>
                <a:gd name="T15" fmla="*/ 16 h 308"/>
                <a:gd name="T16" fmla="*/ 28 w 290"/>
                <a:gd name="T17" fmla="*/ 20 h 308"/>
                <a:gd name="T18" fmla="*/ 31 w 290"/>
                <a:gd name="T19" fmla="*/ 24 h 308"/>
                <a:gd name="T20" fmla="*/ 25 w 290"/>
                <a:gd name="T21" fmla="*/ 23 h 308"/>
                <a:gd name="T22" fmla="*/ 22 w 290"/>
                <a:gd name="T23" fmla="*/ 32 h 308"/>
                <a:gd name="T24" fmla="*/ 23 w 290"/>
                <a:gd name="T25" fmla="*/ 40 h 308"/>
                <a:gd name="T26" fmla="*/ 22 w 290"/>
                <a:gd name="T27" fmla="*/ 59 h 308"/>
                <a:gd name="T28" fmla="*/ 18 w 290"/>
                <a:gd name="T29" fmla="*/ 77 h 308"/>
                <a:gd name="T30" fmla="*/ 18 w 290"/>
                <a:gd name="T31" fmla="*/ 70 h 308"/>
                <a:gd name="T32" fmla="*/ 15 w 290"/>
                <a:gd name="T33" fmla="*/ 68 h 308"/>
                <a:gd name="T34" fmla="*/ 4 w 290"/>
                <a:gd name="T35" fmla="*/ 65 h 308"/>
                <a:gd name="T36" fmla="*/ 0 w 290"/>
                <a:gd name="T37" fmla="*/ 63 h 308"/>
                <a:gd name="T38" fmla="*/ 7 w 290"/>
                <a:gd name="T39" fmla="*/ 64 h 308"/>
                <a:gd name="T40" fmla="*/ 9 w 290"/>
                <a:gd name="T41" fmla="*/ 65 h 308"/>
                <a:gd name="T42" fmla="*/ 10 w 290"/>
                <a:gd name="T43" fmla="*/ 46 h 308"/>
                <a:gd name="T44" fmla="*/ 11 w 290"/>
                <a:gd name="T45" fmla="*/ 32 h 308"/>
                <a:gd name="T46" fmla="*/ 16 w 290"/>
                <a:gd name="T47" fmla="*/ 20 h 308"/>
                <a:gd name="T48" fmla="*/ 25 w 290"/>
                <a:gd name="T49" fmla="*/ 10 h 308"/>
                <a:gd name="T50" fmla="*/ 36 w 290"/>
                <a:gd name="T51" fmla="*/ 4 h 308"/>
                <a:gd name="T52" fmla="*/ 47 w 290"/>
                <a:gd name="T53" fmla="*/ 0 h 308"/>
                <a:gd name="T54" fmla="*/ 59 w 290"/>
                <a:gd name="T55" fmla="*/ 3 h 308"/>
                <a:gd name="T56" fmla="*/ 69 w 290"/>
                <a:gd name="T57" fmla="*/ 8 h 308"/>
                <a:gd name="T58" fmla="*/ 73 w 290"/>
                <a:gd name="T59" fmla="*/ 13 h 3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0" h="308">
                  <a:moveTo>
                    <a:pt x="290" y="52"/>
                  </a:moveTo>
                  <a:lnTo>
                    <a:pt x="265" y="27"/>
                  </a:lnTo>
                  <a:lnTo>
                    <a:pt x="236" y="12"/>
                  </a:lnTo>
                  <a:lnTo>
                    <a:pt x="205" y="7"/>
                  </a:lnTo>
                  <a:lnTo>
                    <a:pt x="169" y="11"/>
                  </a:lnTo>
                  <a:lnTo>
                    <a:pt x="142" y="23"/>
                  </a:lnTo>
                  <a:lnTo>
                    <a:pt x="116" y="41"/>
                  </a:lnTo>
                  <a:lnTo>
                    <a:pt x="123" y="62"/>
                  </a:lnTo>
                  <a:lnTo>
                    <a:pt x="110" y="77"/>
                  </a:lnTo>
                  <a:lnTo>
                    <a:pt x="121" y="94"/>
                  </a:lnTo>
                  <a:lnTo>
                    <a:pt x="100" y="91"/>
                  </a:lnTo>
                  <a:lnTo>
                    <a:pt x="85" y="125"/>
                  </a:lnTo>
                  <a:lnTo>
                    <a:pt x="91" y="157"/>
                  </a:lnTo>
                  <a:lnTo>
                    <a:pt x="87" y="235"/>
                  </a:lnTo>
                  <a:lnTo>
                    <a:pt x="72" y="308"/>
                  </a:lnTo>
                  <a:lnTo>
                    <a:pt x="70" y="277"/>
                  </a:lnTo>
                  <a:lnTo>
                    <a:pt x="59" y="271"/>
                  </a:lnTo>
                  <a:lnTo>
                    <a:pt x="13" y="257"/>
                  </a:lnTo>
                  <a:lnTo>
                    <a:pt x="0" y="250"/>
                  </a:lnTo>
                  <a:lnTo>
                    <a:pt x="26" y="256"/>
                  </a:lnTo>
                  <a:lnTo>
                    <a:pt x="35" y="257"/>
                  </a:lnTo>
                  <a:lnTo>
                    <a:pt x="38" y="183"/>
                  </a:lnTo>
                  <a:lnTo>
                    <a:pt x="43" y="128"/>
                  </a:lnTo>
                  <a:lnTo>
                    <a:pt x="64" y="79"/>
                  </a:lnTo>
                  <a:lnTo>
                    <a:pt x="100" y="39"/>
                  </a:lnTo>
                  <a:lnTo>
                    <a:pt x="143" y="16"/>
                  </a:lnTo>
                  <a:lnTo>
                    <a:pt x="185" y="0"/>
                  </a:lnTo>
                  <a:lnTo>
                    <a:pt x="235" y="10"/>
                  </a:lnTo>
                  <a:lnTo>
                    <a:pt x="274" y="29"/>
                  </a:lnTo>
                  <a:lnTo>
                    <a:pt x="290" y="5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7" name="Freeform 186"/>
            <p:cNvSpPr>
              <a:spLocks/>
            </p:cNvSpPr>
            <p:nvPr/>
          </p:nvSpPr>
          <p:spPr bwMode="auto">
            <a:xfrm>
              <a:off x="4442" y="2881"/>
              <a:ext cx="11" cy="6"/>
            </a:xfrm>
            <a:custGeom>
              <a:avLst/>
              <a:gdLst>
                <a:gd name="T0" fmla="*/ 0 w 22"/>
                <a:gd name="T1" fmla="*/ 1 h 13"/>
                <a:gd name="T2" fmla="*/ 2 w 22"/>
                <a:gd name="T3" fmla="*/ 3 h 13"/>
                <a:gd name="T4" fmla="*/ 6 w 22"/>
                <a:gd name="T5" fmla="*/ 0 h 13"/>
                <a:gd name="T6" fmla="*/ 0 w 22"/>
                <a:gd name="T7" fmla="*/ 1 h 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3">
                  <a:moveTo>
                    <a:pt x="0" y="5"/>
                  </a:moveTo>
                  <a:lnTo>
                    <a:pt x="6" y="13"/>
                  </a:lnTo>
                  <a:lnTo>
                    <a:pt x="22" y="0"/>
                  </a:lnTo>
                  <a:lnTo>
                    <a:pt x="0" y="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8" name="Freeform 187"/>
            <p:cNvSpPr>
              <a:spLocks/>
            </p:cNvSpPr>
            <p:nvPr/>
          </p:nvSpPr>
          <p:spPr bwMode="auto">
            <a:xfrm>
              <a:off x="4455" y="2867"/>
              <a:ext cx="33" cy="46"/>
            </a:xfrm>
            <a:custGeom>
              <a:avLst/>
              <a:gdLst>
                <a:gd name="T0" fmla="*/ 0 w 66"/>
                <a:gd name="T1" fmla="*/ 6 h 92"/>
                <a:gd name="T2" fmla="*/ 8 w 66"/>
                <a:gd name="T3" fmla="*/ 10 h 92"/>
                <a:gd name="T4" fmla="*/ 17 w 66"/>
                <a:gd name="T5" fmla="*/ 23 h 92"/>
                <a:gd name="T6" fmla="*/ 10 w 66"/>
                <a:gd name="T7" fmla="*/ 9 h 92"/>
                <a:gd name="T8" fmla="*/ 11 w 66"/>
                <a:gd name="T9" fmla="*/ 5 h 92"/>
                <a:gd name="T10" fmla="*/ 8 w 66"/>
                <a:gd name="T11" fmla="*/ 7 h 92"/>
                <a:gd name="T12" fmla="*/ 9 w 66"/>
                <a:gd name="T13" fmla="*/ 3 h 92"/>
                <a:gd name="T14" fmla="*/ 5 w 66"/>
                <a:gd name="T15" fmla="*/ 6 h 92"/>
                <a:gd name="T16" fmla="*/ 7 w 66"/>
                <a:gd name="T17" fmla="*/ 1 h 92"/>
                <a:gd name="T18" fmla="*/ 3 w 66"/>
                <a:gd name="T19" fmla="*/ 5 h 92"/>
                <a:gd name="T20" fmla="*/ 5 w 66"/>
                <a:gd name="T21" fmla="*/ 0 h 92"/>
                <a:gd name="T22" fmla="*/ 0 w 66"/>
                <a:gd name="T23" fmla="*/ 6 h 9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6" h="92">
                  <a:moveTo>
                    <a:pt x="0" y="21"/>
                  </a:moveTo>
                  <a:lnTo>
                    <a:pt x="32" y="39"/>
                  </a:lnTo>
                  <a:lnTo>
                    <a:pt x="66" y="92"/>
                  </a:lnTo>
                  <a:lnTo>
                    <a:pt x="39" y="35"/>
                  </a:lnTo>
                  <a:lnTo>
                    <a:pt x="41" y="17"/>
                  </a:lnTo>
                  <a:lnTo>
                    <a:pt x="31" y="27"/>
                  </a:lnTo>
                  <a:lnTo>
                    <a:pt x="36" y="10"/>
                  </a:lnTo>
                  <a:lnTo>
                    <a:pt x="20" y="24"/>
                  </a:lnTo>
                  <a:lnTo>
                    <a:pt x="27" y="4"/>
                  </a:lnTo>
                  <a:lnTo>
                    <a:pt x="11" y="19"/>
                  </a:lnTo>
                  <a:lnTo>
                    <a:pt x="18" y="0"/>
                  </a:lnTo>
                  <a:lnTo>
                    <a:pt x="0" y="2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9" name="Freeform 188"/>
            <p:cNvSpPr>
              <a:spLocks/>
            </p:cNvSpPr>
            <p:nvPr/>
          </p:nvSpPr>
          <p:spPr bwMode="auto">
            <a:xfrm>
              <a:off x="4725" y="2417"/>
              <a:ext cx="45" cy="319"/>
            </a:xfrm>
            <a:custGeom>
              <a:avLst/>
              <a:gdLst>
                <a:gd name="T0" fmla="*/ 0 w 89"/>
                <a:gd name="T1" fmla="*/ 0 h 639"/>
                <a:gd name="T2" fmla="*/ 4 w 89"/>
                <a:gd name="T3" fmla="*/ 12 h 639"/>
                <a:gd name="T4" fmla="*/ 4 w 89"/>
                <a:gd name="T5" fmla="*/ 24 h 639"/>
                <a:gd name="T6" fmla="*/ 9 w 89"/>
                <a:gd name="T7" fmla="*/ 50 h 639"/>
                <a:gd name="T8" fmla="*/ 14 w 89"/>
                <a:gd name="T9" fmla="*/ 78 h 639"/>
                <a:gd name="T10" fmla="*/ 17 w 89"/>
                <a:gd name="T11" fmla="*/ 102 h 639"/>
                <a:gd name="T12" fmla="*/ 19 w 89"/>
                <a:gd name="T13" fmla="*/ 127 h 639"/>
                <a:gd name="T14" fmla="*/ 19 w 89"/>
                <a:gd name="T15" fmla="*/ 142 h 639"/>
                <a:gd name="T16" fmla="*/ 21 w 89"/>
                <a:gd name="T17" fmla="*/ 154 h 639"/>
                <a:gd name="T18" fmla="*/ 21 w 89"/>
                <a:gd name="T19" fmla="*/ 159 h 639"/>
                <a:gd name="T20" fmla="*/ 23 w 89"/>
                <a:gd name="T21" fmla="*/ 154 h 639"/>
                <a:gd name="T22" fmla="*/ 21 w 89"/>
                <a:gd name="T23" fmla="*/ 145 h 639"/>
                <a:gd name="T24" fmla="*/ 22 w 89"/>
                <a:gd name="T25" fmla="*/ 131 h 639"/>
                <a:gd name="T26" fmla="*/ 21 w 89"/>
                <a:gd name="T27" fmla="*/ 113 h 639"/>
                <a:gd name="T28" fmla="*/ 19 w 89"/>
                <a:gd name="T29" fmla="*/ 91 h 639"/>
                <a:gd name="T30" fmla="*/ 15 w 89"/>
                <a:gd name="T31" fmla="*/ 72 h 639"/>
                <a:gd name="T32" fmla="*/ 10 w 89"/>
                <a:gd name="T33" fmla="*/ 48 h 639"/>
                <a:gd name="T34" fmla="*/ 6 w 89"/>
                <a:gd name="T35" fmla="*/ 26 h 639"/>
                <a:gd name="T36" fmla="*/ 5 w 89"/>
                <a:gd name="T37" fmla="*/ 16 h 639"/>
                <a:gd name="T38" fmla="*/ 6 w 89"/>
                <a:gd name="T39" fmla="*/ 9 h 639"/>
                <a:gd name="T40" fmla="*/ 5 w 89"/>
                <a:gd name="T41" fmla="*/ 1 h 639"/>
                <a:gd name="T42" fmla="*/ 0 w 89"/>
                <a:gd name="T43" fmla="*/ 0 h 6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9" h="639">
                  <a:moveTo>
                    <a:pt x="0" y="0"/>
                  </a:moveTo>
                  <a:lnTo>
                    <a:pt x="13" y="49"/>
                  </a:lnTo>
                  <a:lnTo>
                    <a:pt x="14" y="96"/>
                  </a:lnTo>
                  <a:lnTo>
                    <a:pt x="34" y="200"/>
                  </a:lnTo>
                  <a:lnTo>
                    <a:pt x="55" y="315"/>
                  </a:lnTo>
                  <a:lnTo>
                    <a:pt x="68" y="411"/>
                  </a:lnTo>
                  <a:lnTo>
                    <a:pt x="73" y="510"/>
                  </a:lnTo>
                  <a:lnTo>
                    <a:pt x="76" y="569"/>
                  </a:lnTo>
                  <a:lnTo>
                    <a:pt x="84" y="616"/>
                  </a:lnTo>
                  <a:lnTo>
                    <a:pt x="81" y="639"/>
                  </a:lnTo>
                  <a:lnTo>
                    <a:pt x="89" y="616"/>
                  </a:lnTo>
                  <a:lnTo>
                    <a:pt x="84" y="582"/>
                  </a:lnTo>
                  <a:lnTo>
                    <a:pt x="85" y="527"/>
                  </a:lnTo>
                  <a:lnTo>
                    <a:pt x="84" y="452"/>
                  </a:lnTo>
                  <a:lnTo>
                    <a:pt x="73" y="365"/>
                  </a:lnTo>
                  <a:lnTo>
                    <a:pt x="60" y="291"/>
                  </a:lnTo>
                  <a:lnTo>
                    <a:pt x="40" y="194"/>
                  </a:lnTo>
                  <a:lnTo>
                    <a:pt x="23" y="106"/>
                  </a:lnTo>
                  <a:lnTo>
                    <a:pt x="19" y="65"/>
                  </a:lnTo>
                  <a:lnTo>
                    <a:pt x="23" y="36"/>
                  </a:lnTo>
                  <a:lnTo>
                    <a:pt x="19" y="7"/>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0" name="Freeform 189"/>
            <p:cNvSpPr>
              <a:spLocks/>
            </p:cNvSpPr>
            <p:nvPr/>
          </p:nvSpPr>
          <p:spPr bwMode="auto">
            <a:xfrm>
              <a:off x="4659" y="2375"/>
              <a:ext cx="70" cy="177"/>
            </a:xfrm>
            <a:custGeom>
              <a:avLst/>
              <a:gdLst>
                <a:gd name="T0" fmla="*/ 0 w 140"/>
                <a:gd name="T1" fmla="*/ 3 h 354"/>
                <a:gd name="T2" fmla="*/ 7 w 140"/>
                <a:gd name="T3" fmla="*/ 5 h 354"/>
                <a:gd name="T4" fmla="*/ 12 w 140"/>
                <a:gd name="T5" fmla="*/ 11 h 354"/>
                <a:gd name="T6" fmla="*/ 13 w 140"/>
                <a:gd name="T7" fmla="*/ 15 h 354"/>
                <a:gd name="T8" fmla="*/ 3 w 140"/>
                <a:gd name="T9" fmla="*/ 8 h 354"/>
                <a:gd name="T10" fmla="*/ 12 w 140"/>
                <a:gd name="T11" fmla="*/ 21 h 354"/>
                <a:gd name="T12" fmla="*/ 16 w 140"/>
                <a:gd name="T13" fmla="*/ 41 h 354"/>
                <a:gd name="T14" fmla="*/ 16 w 140"/>
                <a:gd name="T15" fmla="*/ 32 h 354"/>
                <a:gd name="T16" fmla="*/ 14 w 140"/>
                <a:gd name="T17" fmla="*/ 22 h 354"/>
                <a:gd name="T18" fmla="*/ 19 w 140"/>
                <a:gd name="T19" fmla="*/ 28 h 354"/>
                <a:gd name="T20" fmla="*/ 22 w 140"/>
                <a:gd name="T21" fmla="*/ 39 h 354"/>
                <a:gd name="T22" fmla="*/ 23 w 140"/>
                <a:gd name="T23" fmla="*/ 48 h 354"/>
                <a:gd name="T24" fmla="*/ 25 w 140"/>
                <a:gd name="T25" fmla="*/ 42 h 354"/>
                <a:gd name="T26" fmla="*/ 29 w 140"/>
                <a:gd name="T27" fmla="*/ 46 h 354"/>
                <a:gd name="T28" fmla="*/ 27 w 140"/>
                <a:gd name="T29" fmla="*/ 63 h 354"/>
                <a:gd name="T30" fmla="*/ 31 w 140"/>
                <a:gd name="T31" fmla="*/ 65 h 354"/>
                <a:gd name="T32" fmla="*/ 28 w 140"/>
                <a:gd name="T33" fmla="*/ 69 h 354"/>
                <a:gd name="T34" fmla="*/ 31 w 140"/>
                <a:gd name="T35" fmla="*/ 71 h 354"/>
                <a:gd name="T36" fmla="*/ 30 w 140"/>
                <a:gd name="T37" fmla="*/ 75 h 354"/>
                <a:gd name="T38" fmla="*/ 32 w 140"/>
                <a:gd name="T39" fmla="*/ 76 h 354"/>
                <a:gd name="T40" fmla="*/ 31 w 140"/>
                <a:gd name="T41" fmla="*/ 79 h 354"/>
                <a:gd name="T42" fmla="*/ 35 w 140"/>
                <a:gd name="T43" fmla="*/ 89 h 354"/>
                <a:gd name="T44" fmla="*/ 32 w 140"/>
                <a:gd name="T45" fmla="*/ 61 h 354"/>
                <a:gd name="T46" fmla="*/ 31 w 140"/>
                <a:gd name="T47" fmla="*/ 46 h 354"/>
                <a:gd name="T48" fmla="*/ 33 w 140"/>
                <a:gd name="T49" fmla="*/ 37 h 354"/>
                <a:gd name="T50" fmla="*/ 32 w 140"/>
                <a:gd name="T51" fmla="*/ 29 h 354"/>
                <a:gd name="T52" fmla="*/ 30 w 140"/>
                <a:gd name="T53" fmla="*/ 24 h 354"/>
                <a:gd name="T54" fmla="*/ 25 w 140"/>
                <a:gd name="T55" fmla="*/ 19 h 354"/>
                <a:gd name="T56" fmla="*/ 18 w 140"/>
                <a:gd name="T57" fmla="*/ 16 h 354"/>
                <a:gd name="T58" fmla="*/ 16 w 140"/>
                <a:gd name="T59" fmla="*/ 6 h 354"/>
                <a:gd name="T60" fmla="*/ 14 w 140"/>
                <a:gd name="T61" fmla="*/ 4 h 354"/>
                <a:gd name="T62" fmla="*/ 9 w 140"/>
                <a:gd name="T63" fmla="*/ 2 h 354"/>
                <a:gd name="T64" fmla="*/ 2 w 140"/>
                <a:gd name="T65" fmla="*/ 0 h 354"/>
                <a:gd name="T66" fmla="*/ 0 w 140"/>
                <a:gd name="T67" fmla="*/ 3 h 35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0" h="354">
                  <a:moveTo>
                    <a:pt x="0" y="9"/>
                  </a:moveTo>
                  <a:lnTo>
                    <a:pt x="25" y="20"/>
                  </a:lnTo>
                  <a:lnTo>
                    <a:pt x="46" y="42"/>
                  </a:lnTo>
                  <a:lnTo>
                    <a:pt x="51" y="57"/>
                  </a:lnTo>
                  <a:lnTo>
                    <a:pt x="12" y="30"/>
                  </a:lnTo>
                  <a:lnTo>
                    <a:pt x="46" y="84"/>
                  </a:lnTo>
                  <a:lnTo>
                    <a:pt x="64" y="162"/>
                  </a:lnTo>
                  <a:lnTo>
                    <a:pt x="64" y="125"/>
                  </a:lnTo>
                  <a:lnTo>
                    <a:pt x="55" y="86"/>
                  </a:lnTo>
                  <a:lnTo>
                    <a:pt x="73" y="109"/>
                  </a:lnTo>
                  <a:lnTo>
                    <a:pt x="87" y="154"/>
                  </a:lnTo>
                  <a:lnTo>
                    <a:pt x="90" y="190"/>
                  </a:lnTo>
                  <a:lnTo>
                    <a:pt x="97" y="165"/>
                  </a:lnTo>
                  <a:lnTo>
                    <a:pt x="113" y="183"/>
                  </a:lnTo>
                  <a:lnTo>
                    <a:pt x="108" y="249"/>
                  </a:lnTo>
                  <a:lnTo>
                    <a:pt x="122" y="259"/>
                  </a:lnTo>
                  <a:lnTo>
                    <a:pt x="112" y="273"/>
                  </a:lnTo>
                  <a:lnTo>
                    <a:pt x="123" y="282"/>
                  </a:lnTo>
                  <a:lnTo>
                    <a:pt x="117" y="298"/>
                  </a:lnTo>
                  <a:lnTo>
                    <a:pt x="127" y="301"/>
                  </a:lnTo>
                  <a:lnTo>
                    <a:pt x="123" y="315"/>
                  </a:lnTo>
                  <a:lnTo>
                    <a:pt x="140" y="354"/>
                  </a:lnTo>
                  <a:lnTo>
                    <a:pt x="127" y="244"/>
                  </a:lnTo>
                  <a:lnTo>
                    <a:pt x="123" y="183"/>
                  </a:lnTo>
                  <a:lnTo>
                    <a:pt x="129" y="146"/>
                  </a:lnTo>
                  <a:lnTo>
                    <a:pt x="127" y="115"/>
                  </a:lnTo>
                  <a:lnTo>
                    <a:pt x="117" y="94"/>
                  </a:lnTo>
                  <a:lnTo>
                    <a:pt x="97" y="75"/>
                  </a:lnTo>
                  <a:lnTo>
                    <a:pt x="69" y="62"/>
                  </a:lnTo>
                  <a:lnTo>
                    <a:pt x="63" y="23"/>
                  </a:lnTo>
                  <a:lnTo>
                    <a:pt x="55" y="13"/>
                  </a:lnTo>
                  <a:lnTo>
                    <a:pt x="35" y="8"/>
                  </a:lnTo>
                  <a:lnTo>
                    <a:pt x="5" y="0"/>
                  </a:lnTo>
                  <a:lnTo>
                    <a:pt x="0" y="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1" name="Freeform 190"/>
            <p:cNvSpPr>
              <a:spLocks/>
            </p:cNvSpPr>
            <p:nvPr/>
          </p:nvSpPr>
          <p:spPr bwMode="auto">
            <a:xfrm>
              <a:off x="4656" y="2367"/>
              <a:ext cx="57" cy="29"/>
            </a:xfrm>
            <a:custGeom>
              <a:avLst/>
              <a:gdLst>
                <a:gd name="T0" fmla="*/ 0 w 115"/>
                <a:gd name="T1" fmla="*/ 4 h 56"/>
                <a:gd name="T2" fmla="*/ 1 w 115"/>
                <a:gd name="T3" fmla="*/ 0 h 56"/>
                <a:gd name="T4" fmla="*/ 15 w 115"/>
                <a:gd name="T5" fmla="*/ 2 h 56"/>
                <a:gd name="T6" fmla="*/ 24 w 115"/>
                <a:gd name="T7" fmla="*/ 8 h 56"/>
                <a:gd name="T8" fmla="*/ 28 w 115"/>
                <a:gd name="T9" fmla="*/ 15 h 56"/>
                <a:gd name="T10" fmla="*/ 21 w 115"/>
                <a:gd name="T11" fmla="*/ 10 h 56"/>
                <a:gd name="T12" fmla="*/ 16 w 115"/>
                <a:gd name="T13" fmla="*/ 4 h 56"/>
                <a:gd name="T14" fmla="*/ 2 w 115"/>
                <a:gd name="T15" fmla="*/ 2 h 56"/>
                <a:gd name="T16" fmla="*/ 0 w 115"/>
                <a:gd name="T17" fmla="*/ 4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5" h="56">
                  <a:moveTo>
                    <a:pt x="0" y="14"/>
                  </a:moveTo>
                  <a:lnTo>
                    <a:pt x="6" y="0"/>
                  </a:lnTo>
                  <a:lnTo>
                    <a:pt x="62" y="6"/>
                  </a:lnTo>
                  <a:lnTo>
                    <a:pt x="97" y="29"/>
                  </a:lnTo>
                  <a:lnTo>
                    <a:pt x="115" y="56"/>
                  </a:lnTo>
                  <a:lnTo>
                    <a:pt x="84" y="39"/>
                  </a:lnTo>
                  <a:lnTo>
                    <a:pt x="66" y="14"/>
                  </a:lnTo>
                  <a:lnTo>
                    <a:pt x="11" y="6"/>
                  </a:lnTo>
                  <a:lnTo>
                    <a:pt x="0" y="1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2" name="Freeform 191"/>
            <p:cNvSpPr>
              <a:spLocks/>
            </p:cNvSpPr>
            <p:nvPr/>
          </p:nvSpPr>
          <p:spPr bwMode="auto">
            <a:xfrm>
              <a:off x="4627" y="2331"/>
              <a:ext cx="40" cy="36"/>
            </a:xfrm>
            <a:custGeom>
              <a:avLst/>
              <a:gdLst>
                <a:gd name="T0" fmla="*/ 8 w 81"/>
                <a:gd name="T1" fmla="*/ 1 h 74"/>
                <a:gd name="T2" fmla="*/ 1 w 81"/>
                <a:gd name="T3" fmla="*/ 0 h 74"/>
                <a:gd name="T4" fmla="*/ 0 w 81"/>
                <a:gd name="T5" fmla="*/ 2 h 74"/>
                <a:gd name="T6" fmla="*/ 1 w 81"/>
                <a:gd name="T7" fmla="*/ 4 h 74"/>
                <a:gd name="T8" fmla="*/ 10 w 81"/>
                <a:gd name="T9" fmla="*/ 11 h 74"/>
                <a:gd name="T10" fmla="*/ 16 w 81"/>
                <a:gd name="T11" fmla="*/ 18 h 74"/>
                <a:gd name="T12" fmla="*/ 20 w 81"/>
                <a:gd name="T13" fmla="*/ 18 h 74"/>
                <a:gd name="T14" fmla="*/ 13 w 81"/>
                <a:gd name="T15" fmla="*/ 10 h 74"/>
                <a:gd name="T16" fmla="*/ 3 w 81"/>
                <a:gd name="T17" fmla="*/ 2 h 74"/>
                <a:gd name="T18" fmla="*/ 8 w 81"/>
                <a:gd name="T19" fmla="*/ 2 h 74"/>
                <a:gd name="T20" fmla="*/ 8 w 81"/>
                <a:gd name="T21" fmla="*/ 1 h 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1" h="74">
                  <a:moveTo>
                    <a:pt x="32" y="7"/>
                  </a:moveTo>
                  <a:lnTo>
                    <a:pt x="7" y="0"/>
                  </a:lnTo>
                  <a:lnTo>
                    <a:pt x="0" y="8"/>
                  </a:lnTo>
                  <a:lnTo>
                    <a:pt x="5" y="16"/>
                  </a:lnTo>
                  <a:lnTo>
                    <a:pt x="42" y="45"/>
                  </a:lnTo>
                  <a:lnTo>
                    <a:pt x="64" y="74"/>
                  </a:lnTo>
                  <a:lnTo>
                    <a:pt x="81" y="74"/>
                  </a:lnTo>
                  <a:lnTo>
                    <a:pt x="52" y="41"/>
                  </a:lnTo>
                  <a:lnTo>
                    <a:pt x="13" y="11"/>
                  </a:lnTo>
                  <a:lnTo>
                    <a:pt x="32" y="11"/>
                  </a:lnTo>
                  <a:lnTo>
                    <a:pt x="32"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3" name="Freeform 192"/>
            <p:cNvSpPr>
              <a:spLocks/>
            </p:cNvSpPr>
            <p:nvPr/>
          </p:nvSpPr>
          <p:spPr bwMode="auto">
            <a:xfrm>
              <a:off x="4629" y="2316"/>
              <a:ext cx="61" cy="58"/>
            </a:xfrm>
            <a:custGeom>
              <a:avLst/>
              <a:gdLst>
                <a:gd name="T0" fmla="*/ 0 w 122"/>
                <a:gd name="T1" fmla="*/ 1 h 116"/>
                <a:gd name="T2" fmla="*/ 7 w 122"/>
                <a:gd name="T3" fmla="*/ 8 h 116"/>
                <a:gd name="T4" fmla="*/ 15 w 122"/>
                <a:gd name="T5" fmla="*/ 18 h 116"/>
                <a:gd name="T6" fmla="*/ 20 w 122"/>
                <a:gd name="T7" fmla="*/ 27 h 116"/>
                <a:gd name="T8" fmla="*/ 25 w 122"/>
                <a:gd name="T9" fmla="*/ 28 h 116"/>
                <a:gd name="T10" fmla="*/ 31 w 122"/>
                <a:gd name="T11" fmla="*/ 29 h 116"/>
                <a:gd name="T12" fmla="*/ 22 w 122"/>
                <a:gd name="T13" fmla="*/ 22 h 116"/>
                <a:gd name="T14" fmla="*/ 13 w 122"/>
                <a:gd name="T15" fmla="*/ 10 h 116"/>
                <a:gd name="T16" fmla="*/ 2 w 122"/>
                <a:gd name="T17" fmla="*/ 0 h 116"/>
                <a:gd name="T18" fmla="*/ 0 w 122"/>
                <a:gd name="T19" fmla="*/ 1 h 1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 h="116">
                  <a:moveTo>
                    <a:pt x="0" y="4"/>
                  </a:moveTo>
                  <a:lnTo>
                    <a:pt x="27" y="29"/>
                  </a:lnTo>
                  <a:lnTo>
                    <a:pt x="59" y="71"/>
                  </a:lnTo>
                  <a:lnTo>
                    <a:pt x="80" y="105"/>
                  </a:lnTo>
                  <a:lnTo>
                    <a:pt x="97" y="111"/>
                  </a:lnTo>
                  <a:lnTo>
                    <a:pt x="122" y="116"/>
                  </a:lnTo>
                  <a:lnTo>
                    <a:pt x="88" y="87"/>
                  </a:lnTo>
                  <a:lnTo>
                    <a:pt x="52" y="40"/>
                  </a:lnTo>
                  <a:lnTo>
                    <a:pt x="8" y="0"/>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4" name="Freeform 193"/>
            <p:cNvSpPr>
              <a:spLocks/>
            </p:cNvSpPr>
            <p:nvPr/>
          </p:nvSpPr>
          <p:spPr bwMode="auto">
            <a:xfrm>
              <a:off x="4631" y="2310"/>
              <a:ext cx="61" cy="56"/>
            </a:xfrm>
            <a:custGeom>
              <a:avLst/>
              <a:gdLst>
                <a:gd name="T0" fmla="*/ 0 w 121"/>
                <a:gd name="T1" fmla="*/ 1 h 112"/>
                <a:gd name="T2" fmla="*/ 4 w 121"/>
                <a:gd name="T3" fmla="*/ 0 h 112"/>
                <a:gd name="T4" fmla="*/ 19 w 121"/>
                <a:gd name="T5" fmla="*/ 13 h 112"/>
                <a:gd name="T6" fmla="*/ 28 w 121"/>
                <a:gd name="T7" fmla="*/ 22 h 112"/>
                <a:gd name="T8" fmla="*/ 31 w 121"/>
                <a:gd name="T9" fmla="*/ 28 h 112"/>
                <a:gd name="T10" fmla="*/ 14 w 121"/>
                <a:gd name="T11" fmla="*/ 10 h 112"/>
                <a:gd name="T12" fmla="*/ 4 w 121"/>
                <a:gd name="T13" fmla="*/ 1 h 112"/>
                <a:gd name="T14" fmla="*/ 0 w 121"/>
                <a:gd name="T15" fmla="*/ 1 h 1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1" h="112">
                  <a:moveTo>
                    <a:pt x="0" y="2"/>
                  </a:moveTo>
                  <a:lnTo>
                    <a:pt x="15" y="0"/>
                  </a:lnTo>
                  <a:lnTo>
                    <a:pt x="76" y="52"/>
                  </a:lnTo>
                  <a:lnTo>
                    <a:pt x="110" y="88"/>
                  </a:lnTo>
                  <a:lnTo>
                    <a:pt x="121" y="112"/>
                  </a:lnTo>
                  <a:lnTo>
                    <a:pt x="54" y="38"/>
                  </a:lnTo>
                  <a:lnTo>
                    <a:pt x="13" y="2"/>
                  </a:lnTo>
                  <a:lnTo>
                    <a:pt x="0" y="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5" name="Freeform 194"/>
            <p:cNvSpPr>
              <a:spLocks/>
            </p:cNvSpPr>
            <p:nvPr/>
          </p:nvSpPr>
          <p:spPr bwMode="auto">
            <a:xfrm>
              <a:off x="4730" y="2564"/>
              <a:ext cx="25" cy="199"/>
            </a:xfrm>
            <a:custGeom>
              <a:avLst/>
              <a:gdLst>
                <a:gd name="T0" fmla="*/ 0 w 51"/>
                <a:gd name="T1" fmla="*/ 0 h 399"/>
                <a:gd name="T2" fmla="*/ 4 w 51"/>
                <a:gd name="T3" fmla="*/ 21 h 399"/>
                <a:gd name="T4" fmla="*/ 5 w 51"/>
                <a:gd name="T5" fmla="*/ 40 h 399"/>
                <a:gd name="T6" fmla="*/ 6 w 51"/>
                <a:gd name="T7" fmla="*/ 66 h 399"/>
                <a:gd name="T8" fmla="*/ 7 w 51"/>
                <a:gd name="T9" fmla="*/ 77 h 399"/>
                <a:gd name="T10" fmla="*/ 8 w 51"/>
                <a:gd name="T11" fmla="*/ 84 h 399"/>
                <a:gd name="T12" fmla="*/ 12 w 51"/>
                <a:gd name="T13" fmla="*/ 91 h 399"/>
                <a:gd name="T14" fmla="*/ 7 w 51"/>
                <a:gd name="T15" fmla="*/ 99 h 399"/>
                <a:gd name="T16" fmla="*/ 0 w 51"/>
                <a:gd name="T17" fmla="*/ 98 h 399"/>
                <a:gd name="T18" fmla="*/ 3 w 51"/>
                <a:gd name="T19" fmla="*/ 91 h 399"/>
                <a:gd name="T20" fmla="*/ 4 w 51"/>
                <a:gd name="T21" fmla="*/ 79 h 399"/>
                <a:gd name="T22" fmla="*/ 1 w 51"/>
                <a:gd name="T23" fmla="*/ 43 h 399"/>
                <a:gd name="T24" fmla="*/ 1 w 51"/>
                <a:gd name="T25" fmla="*/ 24 h 399"/>
                <a:gd name="T26" fmla="*/ 1 w 51"/>
                <a:gd name="T27" fmla="*/ 13 h 399"/>
                <a:gd name="T28" fmla="*/ 0 w 51"/>
                <a:gd name="T29" fmla="*/ 0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1" h="399">
                  <a:moveTo>
                    <a:pt x="0" y="0"/>
                  </a:moveTo>
                  <a:lnTo>
                    <a:pt x="17" y="86"/>
                  </a:lnTo>
                  <a:lnTo>
                    <a:pt x="21" y="162"/>
                  </a:lnTo>
                  <a:lnTo>
                    <a:pt x="25" y="267"/>
                  </a:lnTo>
                  <a:lnTo>
                    <a:pt x="30" y="309"/>
                  </a:lnTo>
                  <a:lnTo>
                    <a:pt x="35" y="338"/>
                  </a:lnTo>
                  <a:lnTo>
                    <a:pt x="51" y="367"/>
                  </a:lnTo>
                  <a:lnTo>
                    <a:pt x="30" y="399"/>
                  </a:lnTo>
                  <a:lnTo>
                    <a:pt x="0" y="394"/>
                  </a:lnTo>
                  <a:lnTo>
                    <a:pt x="14" y="367"/>
                  </a:lnTo>
                  <a:lnTo>
                    <a:pt x="17" y="316"/>
                  </a:lnTo>
                  <a:lnTo>
                    <a:pt x="5" y="175"/>
                  </a:lnTo>
                  <a:lnTo>
                    <a:pt x="5" y="96"/>
                  </a:lnTo>
                  <a:lnTo>
                    <a:pt x="4" y="5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6" name="Freeform 195"/>
            <p:cNvSpPr>
              <a:spLocks/>
            </p:cNvSpPr>
            <p:nvPr/>
          </p:nvSpPr>
          <p:spPr bwMode="auto">
            <a:xfrm>
              <a:off x="4668" y="2473"/>
              <a:ext cx="44" cy="272"/>
            </a:xfrm>
            <a:custGeom>
              <a:avLst/>
              <a:gdLst>
                <a:gd name="T0" fmla="*/ 13 w 88"/>
                <a:gd name="T1" fmla="*/ 0 h 545"/>
                <a:gd name="T2" fmla="*/ 14 w 88"/>
                <a:gd name="T3" fmla="*/ 23 h 545"/>
                <a:gd name="T4" fmla="*/ 14 w 88"/>
                <a:gd name="T5" fmla="*/ 44 h 545"/>
                <a:gd name="T6" fmla="*/ 11 w 88"/>
                <a:gd name="T7" fmla="*/ 66 h 545"/>
                <a:gd name="T8" fmla="*/ 9 w 88"/>
                <a:gd name="T9" fmla="*/ 83 h 545"/>
                <a:gd name="T10" fmla="*/ 7 w 88"/>
                <a:gd name="T11" fmla="*/ 91 h 545"/>
                <a:gd name="T12" fmla="*/ 7 w 88"/>
                <a:gd name="T13" fmla="*/ 101 h 545"/>
                <a:gd name="T14" fmla="*/ 9 w 88"/>
                <a:gd name="T15" fmla="*/ 112 h 545"/>
                <a:gd name="T16" fmla="*/ 11 w 88"/>
                <a:gd name="T17" fmla="*/ 119 h 545"/>
                <a:gd name="T18" fmla="*/ 10 w 88"/>
                <a:gd name="T19" fmla="*/ 123 h 545"/>
                <a:gd name="T20" fmla="*/ 0 w 88"/>
                <a:gd name="T21" fmla="*/ 136 h 545"/>
                <a:gd name="T22" fmla="*/ 13 w 88"/>
                <a:gd name="T23" fmla="*/ 123 h 545"/>
                <a:gd name="T24" fmla="*/ 20 w 88"/>
                <a:gd name="T25" fmla="*/ 119 h 545"/>
                <a:gd name="T26" fmla="*/ 22 w 88"/>
                <a:gd name="T27" fmla="*/ 111 h 545"/>
                <a:gd name="T28" fmla="*/ 22 w 88"/>
                <a:gd name="T29" fmla="*/ 103 h 545"/>
                <a:gd name="T30" fmla="*/ 21 w 88"/>
                <a:gd name="T31" fmla="*/ 95 h 545"/>
                <a:gd name="T32" fmla="*/ 18 w 88"/>
                <a:gd name="T33" fmla="*/ 89 h 545"/>
                <a:gd name="T34" fmla="*/ 16 w 88"/>
                <a:gd name="T35" fmla="*/ 83 h 545"/>
                <a:gd name="T36" fmla="*/ 14 w 88"/>
                <a:gd name="T37" fmla="*/ 72 h 545"/>
                <a:gd name="T38" fmla="*/ 14 w 88"/>
                <a:gd name="T39" fmla="*/ 58 h 545"/>
                <a:gd name="T40" fmla="*/ 16 w 88"/>
                <a:gd name="T41" fmla="*/ 42 h 545"/>
                <a:gd name="T42" fmla="*/ 16 w 88"/>
                <a:gd name="T43" fmla="*/ 29 h 545"/>
                <a:gd name="T44" fmla="*/ 13 w 88"/>
                <a:gd name="T45" fmla="*/ 0 h 54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8" h="545">
                  <a:moveTo>
                    <a:pt x="51" y="0"/>
                  </a:moveTo>
                  <a:lnTo>
                    <a:pt x="55" y="92"/>
                  </a:lnTo>
                  <a:lnTo>
                    <a:pt x="54" y="177"/>
                  </a:lnTo>
                  <a:lnTo>
                    <a:pt x="41" y="265"/>
                  </a:lnTo>
                  <a:lnTo>
                    <a:pt x="33" y="332"/>
                  </a:lnTo>
                  <a:lnTo>
                    <a:pt x="28" y="366"/>
                  </a:lnTo>
                  <a:lnTo>
                    <a:pt x="28" y="405"/>
                  </a:lnTo>
                  <a:lnTo>
                    <a:pt x="36" y="449"/>
                  </a:lnTo>
                  <a:lnTo>
                    <a:pt x="41" y="478"/>
                  </a:lnTo>
                  <a:lnTo>
                    <a:pt x="37" y="495"/>
                  </a:lnTo>
                  <a:lnTo>
                    <a:pt x="0" y="545"/>
                  </a:lnTo>
                  <a:lnTo>
                    <a:pt x="51" y="495"/>
                  </a:lnTo>
                  <a:lnTo>
                    <a:pt x="78" y="479"/>
                  </a:lnTo>
                  <a:lnTo>
                    <a:pt x="86" y="446"/>
                  </a:lnTo>
                  <a:lnTo>
                    <a:pt x="88" y="412"/>
                  </a:lnTo>
                  <a:lnTo>
                    <a:pt x="83" y="380"/>
                  </a:lnTo>
                  <a:lnTo>
                    <a:pt x="72" y="358"/>
                  </a:lnTo>
                  <a:lnTo>
                    <a:pt x="63" y="334"/>
                  </a:lnTo>
                  <a:lnTo>
                    <a:pt x="55" y="290"/>
                  </a:lnTo>
                  <a:lnTo>
                    <a:pt x="55" y="234"/>
                  </a:lnTo>
                  <a:lnTo>
                    <a:pt x="61" y="169"/>
                  </a:lnTo>
                  <a:lnTo>
                    <a:pt x="61" y="117"/>
                  </a:lnTo>
                  <a:lnTo>
                    <a:pt x="5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7" name="Freeform 196"/>
            <p:cNvSpPr>
              <a:spLocks/>
            </p:cNvSpPr>
            <p:nvPr/>
          </p:nvSpPr>
          <p:spPr bwMode="auto">
            <a:xfrm>
              <a:off x="4631" y="2690"/>
              <a:ext cx="99" cy="254"/>
            </a:xfrm>
            <a:custGeom>
              <a:avLst/>
              <a:gdLst>
                <a:gd name="T0" fmla="*/ 49 w 197"/>
                <a:gd name="T1" fmla="*/ 0 h 508"/>
                <a:gd name="T2" fmla="*/ 37 w 197"/>
                <a:gd name="T3" fmla="*/ 15 h 508"/>
                <a:gd name="T4" fmla="*/ 32 w 197"/>
                <a:gd name="T5" fmla="*/ 26 h 508"/>
                <a:gd name="T6" fmla="*/ 34 w 197"/>
                <a:gd name="T7" fmla="*/ 37 h 508"/>
                <a:gd name="T8" fmla="*/ 27 w 197"/>
                <a:gd name="T9" fmla="*/ 34 h 508"/>
                <a:gd name="T10" fmla="*/ 30 w 197"/>
                <a:gd name="T11" fmla="*/ 42 h 508"/>
                <a:gd name="T12" fmla="*/ 23 w 197"/>
                <a:gd name="T13" fmla="*/ 41 h 508"/>
                <a:gd name="T14" fmla="*/ 25 w 197"/>
                <a:gd name="T15" fmla="*/ 47 h 508"/>
                <a:gd name="T16" fmla="*/ 21 w 197"/>
                <a:gd name="T17" fmla="*/ 47 h 508"/>
                <a:gd name="T18" fmla="*/ 22 w 197"/>
                <a:gd name="T19" fmla="*/ 54 h 508"/>
                <a:gd name="T20" fmla="*/ 18 w 197"/>
                <a:gd name="T21" fmla="*/ 56 h 508"/>
                <a:gd name="T22" fmla="*/ 21 w 197"/>
                <a:gd name="T23" fmla="*/ 60 h 508"/>
                <a:gd name="T24" fmla="*/ 15 w 197"/>
                <a:gd name="T25" fmla="*/ 64 h 508"/>
                <a:gd name="T26" fmla="*/ 19 w 197"/>
                <a:gd name="T27" fmla="*/ 70 h 508"/>
                <a:gd name="T28" fmla="*/ 14 w 197"/>
                <a:gd name="T29" fmla="*/ 74 h 508"/>
                <a:gd name="T30" fmla="*/ 17 w 197"/>
                <a:gd name="T31" fmla="*/ 78 h 508"/>
                <a:gd name="T32" fmla="*/ 13 w 197"/>
                <a:gd name="T33" fmla="*/ 83 h 508"/>
                <a:gd name="T34" fmla="*/ 15 w 197"/>
                <a:gd name="T35" fmla="*/ 89 h 508"/>
                <a:gd name="T36" fmla="*/ 13 w 197"/>
                <a:gd name="T37" fmla="*/ 92 h 508"/>
                <a:gd name="T38" fmla="*/ 15 w 197"/>
                <a:gd name="T39" fmla="*/ 97 h 508"/>
                <a:gd name="T40" fmla="*/ 13 w 197"/>
                <a:gd name="T41" fmla="*/ 101 h 508"/>
                <a:gd name="T42" fmla="*/ 6 w 197"/>
                <a:gd name="T43" fmla="*/ 107 h 508"/>
                <a:gd name="T44" fmla="*/ 4 w 197"/>
                <a:gd name="T45" fmla="*/ 95 h 508"/>
                <a:gd name="T46" fmla="*/ 3 w 197"/>
                <a:gd name="T47" fmla="*/ 78 h 508"/>
                <a:gd name="T48" fmla="*/ 6 w 197"/>
                <a:gd name="T49" fmla="*/ 61 h 508"/>
                <a:gd name="T50" fmla="*/ 9 w 197"/>
                <a:gd name="T51" fmla="*/ 49 h 508"/>
                <a:gd name="T52" fmla="*/ 14 w 197"/>
                <a:gd name="T53" fmla="*/ 38 h 508"/>
                <a:gd name="T54" fmla="*/ 21 w 197"/>
                <a:gd name="T55" fmla="*/ 28 h 508"/>
                <a:gd name="T56" fmla="*/ 27 w 197"/>
                <a:gd name="T57" fmla="*/ 19 h 508"/>
                <a:gd name="T58" fmla="*/ 31 w 197"/>
                <a:gd name="T59" fmla="*/ 12 h 508"/>
                <a:gd name="T60" fmla="*/ 21 w 197"/>
                <a:gd name="T61" fmla="*/ 24 h 508"/>
                <a:gd name="T62" fmla="*/ 13 w 197"/>
                <a:gd name="T63" fmla="*/ 38 h 508"/>
                <a:gd name="T64" fmla="*/ 6 w 197"/>
                <a:gd name="T65" fmla="*/ 54 h 508"/>
                <a:gd name="T66" fmla="*/ 2 w 197"/>
                <a:gd name="T67" fmla="*/ 70 h 508"/>
                <a:gd name="T68" fmla="*/ 0 w 197"/>
                <a:gd name="T69" fmla="*/ 86 h 508"/>
                <a:gd name="T70" fmla="*/ 0 w 197"/>
                <a:gd name="T71" fmla="*/ 103 h 508"/>
                <a:gd name="T72" fmla="*/ 1 w 197"/>
                <a:gd name="T73" fmla="*/ 127 h 508"/>
                <a:gd name="T74" fmla="*/ 14 w 197"/>
                <a:gd name="T75" fmla="*/ 123 h 508"/>
                <a:gd name="T76" fmla="*/ 19 w 197"/>
                <a:gd name="T77" fmla="*/ 116 h 508"/>
                <a:gd name="T78" fmla="*/ 21 w 197"/>
                <a:gd name="T79" fmla="*/ 102 h 508"/>
                <a:gd name="T80" fmla="*/ 20 w 197"/>
                <a:gd name="T81" fmla="*/ 85 h 508"/>
                <a:gd name="T82" fmla="*/ 21 w 197"/>
                <a:gd name="T83" fmla="*/ 78 h 508"/>
                <a:gd name="T84" fmla="*/ 24 w 197"/>
                <a:gd name="T85" fmla="*/ 68 h 508"/>
                <a:gd name="T86" fmla="*/ 31 w 197"/>
                <a:gd name="T87" fmla="*/ 53 h 508"/>
                <a:gd name="T88" fmla="*/ 38 w 197"/>
                <a:gd name="T89" fmla="*/ 44 h 508"/>
                <a:gd name="T90" fmla="*/ 43 w 197"/>
                <a:gd name="T91" fmla="*/ 35 h 508"/>
                <a:gd name="T92" fmla="*/ 47 w 197"/>
                <a:gd name="T93" fmla="*/ 27 h 508"/>
                <a:gd name="T94" fmla="*/ 49 w 197"/>
                <a:gd name="T95" fmla="*/ 18 h 508"/>
                <a:gd name="T96" fmla="*/ 50 w 197"/>
                <a:gd name="T97" fmla="*/ 8 h 508"/>
                <a:gd name="T98" fmla="*/ 49 w 197"/>
                <a:gd name="T99" fmla="*/ 0 h 50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97" h="508">
                  <a:moveTo>
                    <a:pt x="193" y="0"/>
                  </a:moveTo>
                  <a:lnTo>
                    <a:pt x="147" y="60"/>
                  </a:lnTo>
                  <a:lnTo>
                    <a:pt x="126" y="104"/>
                  </a:lnTo>
                  <a:lnTo>
                    <a:pt x="134" y="148"/>
                  </a:lnTo>
                  <a:lnTo>
                    <a:pt x="106" y="134"/>
                  </a:lnTo>
                  <a:lnTo>
                    <a:pt x="118" y="167"/>
                  </a:lnTo>
                  <a:lnTo>
                    <a:pt x="90" y="164"/>
                  </a:lnTo>
                  <a:lnTo>
                    <a:pt x="98" y="188"/>
                  </a:lnTo>
                  <a:lnTo>
                    <a:pt x="81" y="188"/>
                  </a:lnTo>
                  <a:lnTo>
                    <a:pt x="86" y="214"/>
                  </a:lnTo>
                  <a:lnTo>
                    <a:pt x="71" y="222"/>
                  </a:lnTo>
                  <a:lnTo>
                    <a:pt x="81" y="238"/>
                  </a:lnTo>
                  <a:lnTo>
                    <a:pt x="59" y="254"/>
                  </a:lnTo>
                  <a:lnTo>
                    <a:pt x="73" y="277"/>
                  </a:lnTo>
                  <a:lnTo>
                    <a:pt x="56" y="293"/>
                  </a:lnTo>
                  <a:lnTo>
                    <a:pt x="65" y="312"/>
                  </a:lnTo>
                  <a:lnTo>
                    <a:pt x="50" y="330"/>
                  </a:lnTo>
                  <a:lnTo>
                    <a:pt x="59" y="354"/>
                  </a:lnTo>
                  <a:lnTo>
                    <a:pt x="50" y="367"/>
                  </a:lnTo>
                  <a:lnTo>
                    <a:pt x="59" y="388"/>
                  </a:lnTo>
                  <a:lnTo>
                    <a:pt x="50" y="404"/>
                  </a:lnTo>
                  <a:lnTo>
                    <a:pt x="23" y="426"/>
                  </a:lnTo>
                  <a:lnTo>
                    <a:pt x="13" y="379"/>
                  </a:lnTo>
                  <a:lnTo>
                    <a:pt x="12" y="312"/>
                  </a:lnTo>
                  <a:lnTo>
                    <a:pt x="23" y="243"/>
                  </a:lnTo>
                  <a:lnTo>
                    <a:pt x="36" y="196"/>
                  </a:lnTo>
                  <a:lnTo>
                    <a:pt x="56" y="152"/>
                  </a:lnTo>
                  <a:lnTo>
                    <a:pt x="81" y="109"/>
                  </a:lnTo>
                  <a:lnTo>
                    <a:pt x="106" y="73"/>
                  </a:lnTo>
                  <a:lnTo>
                    <a:pt x="123" y="48"/>
                  </a:lnTo>
                  <a:lnTo>
                    <a:pt x="84" y="96"/>
                  </a:lnTo>
                  <a:lnTo>
                    <a:pt x="50" y="150"/>
                  </a:lnTo>
                  <a:lnTo>
                    <a:pt x="23" y="213"/>
                  </a:lnTo>
                  <a:lnTo>
                    <a:pt x="6" y="277"/>
                  </a:lnTo>
                  <a:lnTo>
                    <a:pt x="0" y="341"/>
                  </a:lnTo>
                  <a:lnTo>
                    <a:pt x="0" y="410"/>
                  </a:lnTo>
                  <a:lnTo>
                    <a:pt x="2" y="508"/>
                  </a:lnTo>
                  <a:lnTo>
                    <a:pt x="54" y="491"/>
                  </a:lnTo>
                  <a:lnTo>
                    <a:pt x="73" y="464"/>
                  </a:lnTo>
                  <a:lnTo>
                    <a:pt x="81" y="408"/>
                  </a:lnTo>
                  <a:lnTo>
                    <a:pt x="80" y="338"/>
                  </a:lnTo>
                  <a:lnTo>
                    <a:pt x="81" y="312"/>
                  </a:lnTo>
                  <a:lnTo>
                    <a:pt x="93" y="272"/>
                  </a:lnTo>
                  <a:lnTo>
                    <a:pt x="121" y="209"/>
                  </a:lnTo>
                  <a:lnTo>
                    <a:pt x="151" y="173"/>
                  </a:lnTo>
                  <a:lnTo>
                    <a:pt x="172" y="139"/>
                  </a:lnTo>
                  <a:lnTo>
                    <a:pt x="186" y="105"/>
                  </a:lnTo>
                  <a:lnTo>
                    <a:pt x="195" y="69"/>
                  </a:lnTo>
                  <a:lnTo>
                    <a:pt x="197" y="30"/>
                  </a:lnTo>
                  <a:lnTo>
                    <a:pt x="19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8" name="Freeform 197"/>
            <p:cNvSpPr>
              <a:spLocks/>
            </p:cNvSpPr>
            <p:nvPr/>
          </p:nvSpPr>
          <p:spPr bwMode="auto">
            <a:xfrm>
              <a:off x="4550" y="2750"/>
              <a:ext cx="205" cy="404"/>
            </a:xfrm>
            <a:custGeom>
              <a:avLst/>
              <a:gdLst>
                <a:gd name="T0" fmla="*/ 91 w 410"/>
                <a:gd name="T1" fmla="*/ 5 h 809"/>
                <a:gd name="T2" fmla="*/ 88 w 410"/>
                <a:gd name="T3" fmla="*/ 11 h 809"/>
                <a:gd name="T4" fmla="*/ 85 w 410"/>
                <a:gd name="T5" fmla="*/ 20 h 809"/>
                <a:gd name="T6" fmla="*/ 83 w 410"/>
                <a:gd name="T7" fmla="*/ 28 h 809"/>
                <a:gd name="T8" fmla="*/ 81 w 410"/>
                <a:gd name="T9" fmla="*/ 29 h 809"/>
                <a:gd name="T10" fmla="*/ 83 w 410"/>
                <a:gd name="T11" fmla="*/ 35 h 809"/>
                <a:gd name="T12" fmla="*/ 78 w 410"/>
                <a:gd name="T13" fmla="*/ 35 h 809"/>
                <a:gd name="T14" fmla="*/ 80 w 410"/>
                <a:gd name="T15" fmla="*/ 42 h 809"/>
                <a:gd name="T16" fmla="*/ 75 w 410"/>
                <a:gd name="T17" fmla="*/ 42 h 809"/>
                <a:gd name="T18" fmla="*/ 80 w 410"/>
                <a:gd name="T19" fmla="*/ 50 h 809"/>
                <a:gd name="T20" fmla="*/ 73 w 410"/>
                <a:gd name="T21" fmla="*/ 50 h 809"/>
                <a:gd name="T22" fmla="*/ 79 w 410"/>
                <a:gd name="T23" fmla="*/ 58 h 809"/>
                <a:gd name="T24" fmla="*/ 71 w 410"/>
                <a:gd name="T25" fmla="*/ 57 h 809"/>
                <a:gd name="T26" fmla="*/ 77 w 410"/>
                <a:gd name="T27" fmla="*/ 67 h 809"/>
                <a:gd name="T28" fmla="*/ 70 w 410"/>
                <a:gd name="T29" fmla="*/ 65 h 809"/>
                <a:gd name="T30" fmla="*/ 74 w 410"/>
                <a:gd name="T31" fmla="*/ 76 h 809"/>
                <a:gd name="T32" fmla="*/ 67 w 410"/>
                <a:gd name="T33" fmla="*/ 73 h 809"/>
                <a:gd name="T34" fmla="*/ 71 w 410"/>
                <a:gd name="T35" fmla="*/ 84 h 809"/>
                <a:gd name="T36" fmla="*/ 63 w 410"/>
                <a:gd name="T37" fmla="*/ 79 h 809"/>
                <a:gd name="T38" fmla="*/ 66 w 410"/>
                <a:gd name="T39" fmla="*/ 90 h 809"/>
                <a:gd name="T40" fmla="*/ 59 w 410"/>
                <a:gd name="T41" fmla="*/ 84 h 809"/>
                <a:gd name="T42" fmla="*/ 53 w 410"/>
                <a:gd name="T43" fmla="*/ 92 h 809"/>
                <a:gd name="T44" fmla="*/ 51 w 410"/>
                <a:gd name="T45" fmla="*/ 102 h 809"/>
                <a:gd name="T46" fmla="*/ 41 w 410"/>
                <a:gd name="T47" fmla="*/ 115 h 809"/>
                <a:gd name="T48" fmla="*/ 37 w 410"/>
                <a:gd name="T49" fmla="*/ 125 h 809"/>
                <a:gd name="T50" fmla="*/ 39 w 410"/>
                <a:gd name="T51" fmla="*/ 103 h 809"/>
                <a:gd name="T52" fmla="*/ 34 w 410"/>
                <a:gd name="T53" fmla="*/ 126 h 809"/>
                <a:gd name="T54" fmla="*/ 32 w 410"/>
                <a:gd name="T55" fmla="*/ 143 h 809"/>
                <a:gd name="T56" fmla="*/ 29 w 410"/>
                <a:gd name="T57" fmla="*/ 153 h 809"/>
                <a:gd name="T58" fmla="*/ 20 w 410"/>
                <a:gd name="T59" fmla="*/ 142 h 809"/>
                <a:gd name="T60" fmla="*/ 8 w 410"/>
                <a:gd name="T61" fmla="*/ 135 h 809"/>
                <a:gd name="T62" fmla="*/ 0 w 410"/>
                <a:gd name="T63" fmla="*/ 128 h 809"/>
                <a:gd name="T64" fmla="*/ 7 w 410"/>
                <a:gd name="T65" fmla="*/ 137 h 809"/>
                <a:gd name="T66" fmla="*/ 19 w 410"/>
                <a:gd name="T67" fmla="*/ 144 h 809"/>
                <a:gd name="T68" fmla="*/ 33 w 410"/>
                <a:gd name="T69" fmla="*/ 163 h 809"/>
                <a:gd name="T70" fmla="*/ 48 w 410"/>
                <a:gd name="T71" fmla="*/ 178 h 809"/>
                <a:gd name="T72" fmla="*/ 60 w 410"/>
                <a:gd name="T73" fmla="*/ 194 h 809"/>
                <a:gd name="T74" fmla="*/ 64 w 410"/>
                <a:gd name="T75" fmla="*/ 202 h 809"/>
                <a:gd name="T76" fmla="*/ 62 w 410"/>
                <a:gd name="T77" fmla="*/ 190 h 809"/>
                <a:gd name="T78" fmla="*/ 47 w 410"/>
                <a:gd name="T79" fmla="*/ 174 h 809"/>
                <a:gd name="T80" fmla="*/ 47 w 410"/>
                <a:gd name="T81" fmla="*/ 164 h 809"/>
                <a:gd name="T82" fmla="*/ 43 w 410"/>
                <a:gd name="T83" fmla="*/ 158 h 809"/>
                <a:gd name="T84" fmla="*/ 49 w 410"/>
                <a:gd name="T85" fmla="*/ 160 h 809"/>
                <a:gd name="T86" fmla="*/ 44 w 410"/>
                <a:gd name="T87" fmla="*/ 151 h 809"/>
                <a:gd name="T88" fmla="*/ 49 w 410"/>
                <a:gd name="T89" fmla="*/ 151 h 809"/>
                <a:gd name="T90" fmla="*/ 43 w 410"/>
                <a:gd name="T91" fmla="*/ 145 h 809"/>
                <a:gd name="T92" fmla="*/ 50 w 410"/>
                <a:gd name="T93" fmla="*/ 145 h 809"/>
                <a:gd name="T94" fmla="*/ 43 w 410"/>
                <a:gd name="T95" fmla="*/ 142 h 809"/>
                <a:gd name="T96" fmla="*/ 48 w 410"/>
                <a:gd name="T97" fmla="*/ 139 h 809"/>
                <a:gd name="T98" fmla="*/ 57 w 410"/>
                <a:gd name="T99" fmla="*/ 139 h 809"/>
                <a:gd name="T100" fmla="*/ 65 w 410"/>
                <a:gd name="T101" fmla="*/ 118 h 809"/>
                <a:gd name="T102" fmla="*/ 76 w 410"/>
                <a:gd name="T103" fmla="*/ 89 h 809"/>
                <a:gd name="T104" fmla="*/ 82 w 410"/>
                <a:gd name="T105" fmla="*/ 71 h 809"/>
                <a:gd name="T106" fmla="*/ 85 w 410"/>
                <a:gd name="T107" fmla="*/ 56 h 809"/>
                <a:gd name="T108" fmla="*/ 87 w 410"/>
                <a:gd name="T109" fmla="*/ 39 h 809"/>
                <a:gd name="T110" fmla="*/ 90 w 410"/>
                <a:gd name="T111" fmla="*/ 23 h 809"/>
                <a:gd name="T112" fmla="*/ 93 w 410"/>
                <a:gd name="T113" fmla="*/ 15 h 809"/>
                <a:gd name="T114" fmla="*/ 103 w 410"/>
                <a:gd name="T115" fmla="*/ 0 h 809"/>
                <a:gd name="T116" fmla="*/ 91 w 410"/>
                <a:gd name="T117" fmla="*/ 5 h 80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10" h="809">
                  <a:moveTo>
                    <a:pt x="361" y="23"/>
                  </a:moveTo>
                  <a:lnTo>
                    <a:pt x="349" y="46"/>
                  </a:lnTo>
                  <a:lnTo>
                    <a:pt x="337" y="80"/>
                  </a:lnTo>
                  <a:lnTo>
                    <a:pt x="331" y="113"/>
                  </a:lnTo>
                  <a:lnTo>
                    <a:pt x="323" y="119"/>
                  </a:lnTo>
                  <a:lnTo>
                    <a:pt x="330" y="141"/>
                  </a:lnTo>
                  <a:lnTo>
                    <a:pt x="311" y="141"/>
                  </a:lnTo>
                  <a:lnTo>
                    <a:pt x="320" y="169"/>
                  </a:lnTo>
                  <a:lnTo>
                    <a:pt x="299" y="171"/>
                  </a:lnTo>
                  <a:lnTo>
                    <a:pt x="319" y="201"/>
                  </a:lnTo>
                  <a:lnTo>
                    <a:pt x="290" y="201"/>
                  </a:lnTo>
                  <a:lnTo>
                    <a:pt x="314" y="232"/>
                  </a:lnTo>
                  <a:lnTo>
                    <a:pt x="284" y="230"/>
                  </a:lnTo>
                  <a:lnTo>
                    <a:pt x="308" y="270"/>
                  </a:lnTo>
                  <a:lnTo>
                    <a:pt x="278" y="261"/>
                  </a:lnTo>
                  <a:lnTo>
                    <a:pt x="295" y="305"/>
                  </a:lnTo>
                  <a:lnTo>
                    <a:pt x="265" y="292"/>
                  </a:lnTo>
                  <a:lnTo>
                    <a:pt x="281" y="338"/>
                  </a:lnTo>
                  <a:lnTo>
                    <a:pt x="252" y="317"/>
                  </a:lnTo>
                  <a:lnTo>
                    <a:pt x="261" y="361"/>
                  </a:lnTo>
                  <a:lnTo>
                    <a:pt x="234" y="338"/>
                  </a:lnTo>
                  <a:lnTo>
                    <a:pt x="210" y="369"/>
                  </a:lnTo>
                  <a:lnTo>
                    <a:pt x="201" y="411"/>
                  </a:lnTo>
                  <a:lnTo>
                    <a:pt x="163" y="463"/>
                  </a:lnTo>
                  <a:lnTo>
                    <a:pt x="147" y="500"/>
                  </a:lnTo>
                  <a:lnTo>
                    <a:pt x="156" y="412"/>
                  </a:lnTo>
                  <a:lnTo>
                    <a:pt x="135" y="505"/>
                  </a:lnTo>
                  <a:lnTo>
                    <a:pt x="126" y="574"/>
                  </a:lnTo>
                  <a:lnTo>
                    <a:pt x="114" y="612"/>
                  </a:lnTo>
                  <a:lnTo>
                    <a:pt x="80" y="569"/>
                  </a:lnTo>
                  <a:lnTo>
                    <a:pt x="31" y="540"/>
                  </a:lnTo>
                  <a:lnTo>
                    <a:pt x="0" y="515"/>
                  </a:lnTo>
                  <a:lnTo>
                    <a:pt x="26" y="548"/>
                  </a:lnTo>
                  <a:lnTo>
                    <a:pt x="76" y="579"/>
                  </a:lnTo>
                  <a:lnTo>
                    <a:pt x="129" y="653"/>
                  </a:lnTo>
                  <a:lnTo>
                    <a:pt x="189" y="715"/>
                  </a:lnTo>
                  <a:lnTo>
                    <a:pt x="240" y="776"/>
                  </a:lnTo>
                  <a:lnTo>
                    <a:pt x="256" y="809"/>
                  </a:lnTo>
                  <a:lnTo>
                    <a:pt x="247" y="762"/>
                  </a:lnTo>
                  <a:lnTo>
                    <a:pt x="186" y="696"/>
                  </a:lnTo>
                  <a:lnTo>
                    <a:pt x="186" y="657"/>
                  </a:lnTo>
                  <a:lnTo>
                    <a:pt x="172" y="632"/>
                  </a:lnTo>
                  <a:lnTo>
                    <a:pt x="193" y="640"/>
                  </a:lnTo>
                  <a:lnTo>
                    <a:pt x="175" y="607"/>
                  </a:lnTo>
                  <a:lnTo>
                    <a:pt x="196" y="607"/>
                  </a:lnTo>
                  <a:lnTo>
                    <a:pt x="172" y="583"/>
                  </a:lnTo>
                  <a:lnTo>
                    <a:pt x="199" y="582"/>
                  </a:lnTo>
                  <a:lnTo>
                    <a:pt x="169" y="569"/>
                  </a:lnTo>
                  <a:lnTo>
                    <a:pt x="189" y="558"/>
                  </a:lnTo>
                  <a:lnTo>
                    <a:pt x="228" y="557"/>
                  </a:lnTo>
                  <a:lnTo>
                    <a:pt x="259" y="475"/>
                  </a:lnTo>
                  <a:lnTo>
                    <a:pt x="302" y="359"/>
                  </a:lnTo>
                  <a:lnTo>
                    <a:pt x="326" y="287"/>
                  </a:lnTo>
                  <a:lnTo>
                    <a:pt x="337" y="224"/>
                  </a:lnTo>
                  <a:lnTo>
                    <a:pt x="347" y="157"/>
                  </a:lnTo>
                  <a:lnTo>
                    <a:pt x="358" y="95"/>
                  </a:lnTo>
                  <a:lnTo>
                    <a:pt x="372" y="62"/>
                  </a:lnTo>
                  <a:lnTo>
                    <a:pt x="410" y="0"/>
                  </a:lnTo>
                  <a:lnTo>
                    <a:pt x="361" y="2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9" name="Freeform 198"/>
            <p:cNvSpPr>
              <a:spLocks/>
            </p:cNvSpPr>
            <p:nvPr/>
          </p:nvSpPr>
          <p:spPr bwMode="auto">
            <a:xfrm>
              <a:off x="4620" y="2738"/>
              <a:ext cx="143" cy="395"/>
            </a:xfrm>
            <a:custGeom>
              <a:avLst/>
              <a:gdLst>
                <a:gd name="T0" fmla="*/ 71 w 288"/>
                <a:gd name="T1" fmla="*/ 0 h 791"/>
                <a:gd name="T2" fmla="*/ 66 w 288"/>
                <a:gd name="T3" fmla="*/ 13 h 791"/>
                <a:gd name="T4" fmla="*/ 58 w 288"/>
                <a:gd name="T5" fmla="*/ 45 h 791"/>
                <a:gd name="T6" fmla="*/ 54 w 288"/>
                <a:gd name="T7" fmla="*/ 71 h 791"/>
                <a:gd name="T8" fmla="*/ 47 w 288"/>
                <a:gd name="T9" fmla="*/ 90 h 791"/>
                <a:gd name="T10" fmla="*/ 39 w 288"/>
                <a:gd name="T11" fmla="*/ 111 h 791"/>
                <a:gd name="T12" fmla="*/ 26 w 288"/>
                <a:gd name="T13" fmla="*/ 145 h 791"/>
                <a:gd name="T14" fmla="*/ 26 w 288"/>
                <a:gd name="T15" fmla="*/ 167 h 791"/>
                <a:gd name="T16" fmla="*/ 23 w 288"/>
                <a:gd name="T17" fmla="*/ 174 h 791"/>
                <a:gd name="T18" fmla="*/ 25 w 288"/>
                <a:gd name="T19" fmla="*/ 181 h 791"/>
                <a:gd name="T20" fmla="*/ 18 w 288"/>
                <a:gd name="T21" fmla="*/ 177 h 791"/>
                <a:gd name="T22" fmla="*/ 18 w 288"/>
                <a:gd name="T23" fmla="*/ 184 h 791"/>
                <a:gd name="T24" fmla="*/ 8 w 288"/>
                <a:gd name="T25" fmla="*/ 163 h 791"/>
                <a:gd name="T26" fmla="*/ 0 w 288"/>
                <a:gd name="T27" fmla="*/ 169 h 791"/>
                <a:gd name="T28" fmla="*/ 21 w 288"/>
                <a:gd name="T29" fmla="*/ 193 h 791"/>
                <a:gd name="T30" fmla="*/ 26 w 288"/>
                <a:gd name="T31" fmla="*/ 197 h 791"/>
                <a:gd name="T32" fmla="*/ 28 w 288"/>
                <a:gd name="T33" fmla="*/ 184 h 791"/>
                <a:gd name="T34" fmla="*/ 28 w 288"/>
                <a:gd name="T35" fmla="*/ 169 h 791"/>
                <a:gd name="T36" fmla="*/ 28 w 288"/>
                <a:gd name="T37" fmla="*/ 151 h 791"/>
                <a:gd name="T38" fmla="*/ 28 w 288"/>
                <a:gd name="T39" fmla="*/ 145 h 791"/>
                <a:gd name="T40" fmla="*/ 36 w 288"/>
                <a:gd name="T41" fmla="*/ 124 h 791"/>
                <a:gd name="T42" fmla="*/ 45 w 288"/>
                <a:gd name="T43" fmla="*/ 102 h 791"/>
                <a:gd name="T44" fmla="*/ 52 w 288"/>
                <a:gd name="T45" fmla="*/ 82 h 791"/>
                <a:gd name="T46" fmla="*/ 57 w 288"/>
                <a:gd name="T47" fmla="*/ 64 h 791"/>
                <a:gd name="T48" fmla="*/ 61 w 288"/>
                <a:gd name="T49" fmla="*/ 43 h 791"/>
                <a:gd name="T50" fmla="*/ 65 w 288"/>
                <a:gd name="T51" fmla="*/ 25 h 791"/>
                <a:gd name="T52" fmla="*/ 68 w 288"/>
                <a:gd name="T53" fmla="*/ 12 h 791"/>
                <a:gd name="T54" fmla="*/ 71 w 288"/>
                <a:gd name="T55" fmla="*/ 0 h 79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8" h="791">
                  <a:moveTo>
                    <a:pt x="288" y="0"/>
                  </a:moveTo>
                  <a:lnTo>
                    <a:pt x="265" y="52"/>
                  </a:lnTo>
                  <a:lnTo>
                    <a:pt x="235" y="181"/>
                  </a:lnTo>
                  <a:lnTo>
                    <a:pt x="217" y="285"/>
                  </a:lnTo>
                  <a:lnTo>
                    <a:pt x="192" y="362"/>
                  </a:lnTo>
                  <a:lnTo>
                    <a:pt x="158" y="444"/>
                  </a:lnTo>
                  <a:lnTo>
                    <a:pt x="104" y="583"/>
                  </a:lnTo>
                  <a:lnTo>
                    <a:pt x="104" y="668"/>
                  </a:lnTo>
                  <a:lnTo>
                    <a:pt x="92" y="698"/>
                  </a:lnTo>
                  <a:lnTo>
                    <a:pt x="101" y="725"/>
                  </a:lnTo>
                  <a:lnTo>
                    <a:pt x="74" y="710"/>
                  </a:lnTo>
                  <a:lnTo>
                    <a:pt x="75" y="736"/>
                  </a:lnTo>
                  <a:lnTo>
                    <a:pt x="33" y="654"/>
                  </a:lnTo>
                  <a:lnTo>
                    <a:pt x="0" y="677"/>
                  </a:lnTo>
                  <a:lnTo>
                    <a:pt x="84" y="775"/>
                  </a:lnTo>
                  <a:lnTo>
                    <a:pt x="105" y="791"/>
                  </a:lnTo>
                  <a:lnTo>
                    <a:pt x="113" y="739"/>
                  </a:lnTo>
                  <a:lnTo>
                    <a:pt x="114" y="677"/>
                  </a:lnTo>
                  <a:lnTo>
                    <a:pt x="113" y="606"/>
                  </a:lnTo>
                  <a:lnTo>
                    <a:pt x="113" y="583"/>
                  </a:lnTo>
                  <a:lnTo>
                    <a:pt x="147" y="497"/>
                  </a:lnTo>
                  <a:lnTo>
                    <a:pt x="184" y="410"/>
                  </a:lnTo>
                  <a:lnTo>
                    <a:pt x="212" y="329"/>
                  </a:lnTo>
                  <a:lnTo>
                    <a:pt x="231" y="256"/>
                  </a:lnTo>
                  <a:lnTo>
                    <a:pt x="247" y="175"/>
                  </a:lnTo>
                  <a:lnTo>
                    <a:pt x="263" y="102"/>
                  </a:lnTo>
                  <a:lnTo>
                    <a:pt x="273" y="49"/>
                  </a:lnTo>
                  <a:lnTo>
                    <a:pt x="288"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0" name="Freeform 199"/>
            <p:cNvSpPr>
              <a:spLocks/>
            </p:cNvSpPr>
            <p:nvPr/>
          </p:nvSpPr>
          <p:spPr bwMode="auto">
            <a:xfrm>
              <a:off x="4545" y="2894"/>
              <a:ext cx="80" cy="129"/>
            </a:xfrm>
            <a:custGeom>
              <a:avLst/>
              <a:gdLst>
                <a:gd name="T0" fmla="*/ 39 w 159"/>
                <a:gd name="T1" fmla="*/ 0 h 258"/>
                <a:gd name="T2" fmla="*/ 30 w 159"/>
                <a:gd name="T3" fmla="*/ 6 h 258"/>
                <a:gd name="T4" fmla="*/ 23 w 159"/>
                <a:gd name="T5" fmla="*/ 16 h 258"/>
                <a:gd name="T6" fmla="*/ 17 w 159"/>
                <a:gd name="T7" fmla="*/ 28 h 258"/>
                <a:gd name="T8" fmla="*/ 4 w 159"/>
                <a:gd name="T9" fmla="*/ 52 h 258"/>
                <a:gd name="T10" fmla="*/ 2 w 159"/>
                <a:gd name="T11" fmla="*/ 47 h 258"/>
                <a:gd name="T12" fmla="*/ 0 w 159"/>
                <a:gd name="T13" fmla="*/ 57 h 258"/>
                <a:gd name="T14" fmla="*/ 9 w 159"/>
                <a:gd name="T15" fmla="*/ 65 h 258"/>
                <a:gd name="T16" fmla="*/ 12 w 159"/>
                <a:gd name="T17" fmla="*/ 50 h 258"/>
                <a:gd name="T18" fmla="*/ 17 w 159"/>
                <a:gd name="T19" fmla="*/ 36 h 258"/>
                <a:gd name="T20" fmla="*/ 24 w 159"/>
                <a:gd name="T21" fmla="*/ 21 h 258"/>
                <a:gd name="T22" fmla="*/ 32 w 159"/>
                <a:gd name="T23" fmla="*/ 9 h 258"/>
                <a:gd name="T24" fmla="*/ 40 w 159"/>
                <a:gd name="T25" fmla="*/ 3 h 258"/>
                <a:gd name="T26" fmla="*/ 39 w 159"/>
                <a:gd name="T27" fmla="*/ 0 h 2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9" h="258">
                  <a:moveTo>
                    <a:pt x="156" y="0"/>
                  </a:moveTo>
                  <a:lnTo>
                    <a:pt x="120" y="23"/>
                  </a:lnTo>
                  <a:lnTo>
                    <a:pt x="92" y="61"/>
                  </a:lnTo>
                  <a:lnTo>
                    <a:pt x="65" y="109"/>
                  </a:lnTo>
                  <a:lnTo>
                    <a:pt x="15" y="206"/>
                  </a:lnTo>
                  <a:lnTo>
                    <a:pt x="5" y="186"/>
                  </a:lnTo>
                  <a:lnTo>
                    <a:pt x="0" y="225"/>
                  </a:lnTo>
                  <a:lnTo>
                    <a:pt x="35" y="258"/>
                  </a:lnTo>
                  <a:lnTo>
                    <a:pt x="47" y="197"/>
                  </a:lnTo>
                  <a:lnTo>
                    <a:pt x="65" y="142"/>
                  </a:lnTo>
                  <a:lnTo>
                    <a:pt x="96" y="81"/>
                  </a:lnTo>
                  <a:lnTo>
                    <a:pt x="126" y="36"/>
                  </a:lnTo>
                  <a:lnTo>
                    <a:pt x="159" y="10"/>
                  </a:lnTo>
                  <a:lnTo>
                    <a:pt x="15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1" name="Freeform 200"/>
            <p:cNvSpPr>
              <a:spLocks/>
            </p:cNvSpPr>
            <p:nvPr/>
          </p:nvSpPr>
          <p:spPr bwMode="auto">
            <a:xfrm>
              <a:off x="4582" y="2959"/>
              <a:ext cx="45" cy="106"/>
            </a:xfrm>
            <a:custGeom>
              <a:avLst/>
              <a:gdLst>
                <a:gd name="T0" fmla="*/ 23 w 90"/>
                <a:gd name="T1" fmla="*/ 0 h 212"/>
                <a:gd name="T2" fmla="*/ 18 w 90"/>
                <a:gd name="T3" fmla="*/ 1 h 212"/>
                <a:gd name="T4" fmla="*/ 20 w 90"/>
                <a:gd name="T5" fmla="*/ 4 h 212"/>
                <a:gd name="T6" fmla="*/ 16 w 90"/>
                <a:gd name="T7" fmla="*/ 6 h 212"/>
                <a:gd name="T8" fmla="*/ 19 w 90"/>
                <a:gd name="T9" fmla="*/ 10 h 212"/>
                <a:gd name="T10" fmla="*/ 14 w 90"/>
                <a:gd name="T11" fmla="*/ 10 h 212"/>
                <a:gd name="T12" fmla="*/ 17 w 90"/>
                <a:gd name="T13" fmla="*/ 16 h 212"/>
                <a:gd name="T14" fmla="*/ 11 w 90"/>
                <a:gd name="T15" fmla="*/ 16 h 212"/>
                <a:gd name="T16" fmla="*/ 16 w 90"/>
                <a:gd name="T17" fmla="*/ 23 h 212"/>
                <a:gd name="T18" fmla="*/ 7 w 90"/>
                <a:gd name="T19" fmla="*/ 22 h 212"/>
                <a:gd name="T20" fmla="*/ 14 w 90"/>
                <a:gd name="T21" fmla="*/ 30 h 212"/>
                <a:gd name="T22" fmla="*/ 4 w 90"/>
                <a:gd name="T23" fmla="*/ 28 h 212"/>
                <a:gd name="T24" fmla="*/ 10 w 90"/>
                <a:gd name="T25" fmla="*/ 36 h 212"/>
                <a:gd name="T26" fmla="*/ 0 w 90"/>
                <a:gd name="T27" fmla="*/ 33 h 212"/>
                <a:gd name="T28" fmla="*/ 15 w 90"/>
                <a:gd name="T29" fmla="*/ 53 h 212"/>
                <a:gd name="T30" fmla="*/ 19 w 90"/>
                <a:gd name="T31" fmla="*/ 32 h 212"/>
                <a:gd name="T32" fmla="*/ 21 w 90"/>
                <a:gd name="T33" fmla="*/ 12 h 212"/>
                <a:gd name="T34" fmla="*/ 23 w 90"/>
                <a:gd name="T35" fmla="*/ 4 h 212"/>
                <a:gd name="T36" fmla="*/ 23 w 90"/>
                <a:gd name="T37" fmla="*/ 0 h 2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0" h="212">
                  <a:moveTo>
                    <a:pt x="90" y="0"/>
                  </a:moveTo>
                  <a:lnTo>
                    <a:pt x="71" y="1"/>
                  </a:lnTo>
                  <a:lnTo>
                    <a:pt x="80" y="16"/>
                  </a:lnTo>
                  <a:lnTo>
                    <a:pt x="62" y="21"/>
                  </a:lnTo>
                  <a:lnTo>
                    <a:pt x="75" y="37"/>
                  </a:lnTo>
                  <a:lnTo>
                    <a:pt x="53" y="38"/>
                  </a:lnTo>
                  <a:lnTo>
                    <a:pt x="67" y="64"/>
                  </a:lnTo>
                  <a:lnTo>
                    <a:pt x="42" y="63"/>
                  </a:lnTo>
                  <a:lnTo>
                    <a:pt x="61" y="92"/>
                  </a:lnTo>
                  <a:lnTo>
                    <a:pt x="28" y="87"/>
                  </a:lnTo>
                  <a:lnTo>
                    <a:pt x="53" y="120"/>
                  </a:lnTo>
                  <a:lnTo>
                    <a:pt x="16" y="110"/>
                  </a:lnTo>
                  <a:lnTo>
                    <a:pt x="40" y="142"/>
                  </a:lnTo>
                  <a:lnTo>
                    <a:pt x="0" y="131"/>
                  </a:lnTo>
                  <a:lnTo>
                    <a:pt x="58" y="212"/>
                  </a:lnTo>
                  <a:lnTo>
                    <a:pt x="75" y="128"/>
                  </a:lnTo>
                  <a:lnTo>
                    <a:pt x="83" y="47"/>
                  </a:lnTo>
                  <a:lnTo>
                    <a:pt x="90" y="16"/>
                  </a:lnTo>
                  <a:lnTo>
                    <a:pt x="9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2" name="Freeform 201"/>
            <p:cNvSpPr>
              <a:spLocks/>
            </p:cNvSpPr>
            <p:nvPr/>
          </p:nvSpPr>
          <p:spPr bwMode="auto">
            <a:xfrm>
              <a:off x="4385" y="2935"/>
              <a:ext cx="7" cy="17"/>
            </a:xfrm>
            <a:custGeom>
              <a:avLst/>
              <a:gdLst>
                <a:gd name="T0" fmla="*/ 4 w 13"/>
                <a:gd name="T1" fmla="*/ 9 h 34"/>
                <a:gd name="T2" fmla="*/ 4 w 13"/>
                <a:gd name="T3" fmla="*/ 0 h 34"/>
                <a:gd name="T4" fmla="*/ 0 w 13"/>
                <a:gd name="T5" fmla="*/ 0 h 34"/>
                <a:gd name="T6" fmla="*/ 2 w 13"/>
                <a:gd name="T7" fmla="*/ 8 h 34"/>
                <a:gd name="T8" fmla="*/ 4 w 13"/>
                <a:gd name="T9" fmla="*/ 9 h 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34">
                  <a:moveTo>
                    <a:pt x="13" y="34"/>
                  </a:moveTo>
                  <a:lnTo>
                    <a:pt x="13" y="0"/>
                  </a:lnTo>
                  <a:lnTo>
                    <a:pt x="0" y="0"/>
                  </a:lnTo>
                  <a:lnTo>
                    <a:pt x="7" y="32"/>
                  </a:lnTo>
                  <a:lnTo>
                    <a:pt x="13" y="3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3" name="Freeform 202"/>
            <p:cNvSpPr>
              <a:spLocks/>
            </p:cNvSpPr>
            <p:nvPr/>
          </p:nvSpPr>
          <p:spPr bwMode="auto">
            <a:xfrm>
              <a:off x="4170" y="2880"/>
              <a:ext cx="257" cy="254"/>
            </a:xfrm>
            <a:custGeom>
              <a:avLst/>
              <a:gdLst>
                <a:gd name="T0" fmla="*/ 104 w 515"/>
                <a:gd name="T1" fmla="*/ 23 h 508"/>
                <a:gd name="T2" fmla="*/ 103 w 515"/>
                <a:gd name="T3" fmla="*/ 32 h 508"/>
                <a:gd name="T4" fmla="*/ 103 w 515"/>
                <a:gd name="T5" fmla="*/ 22 h 508"/>
                <a:gd name="T6" fmla="*/ 83 w 515"/>
                <a:gd name="T7" fmla="*/ 9 h 508"/>
                <a:gd name="T8" fmla="*/ 79 w 515"/>
                <a:gd name="T9" fmla="*/ 12 h 508"/>
                <a:gd name="T10" fmla="*/ 87 w 515"/>
                <a:gd name="T11" fmla="*/ 20 h 508"/>
                <a:gd name="T12" fmla="*/ 92 w 515"/>
                <a:gd name="T13" fmla="*/ 31 h 508"/>
                <a:gd name="T14" fmla="*/ 95 w 515"/>
                <a:gd name="T15" fmla="*/ 46 h 508"/>
                <a:gd name="T16" fmla="*/ 99 w 515"/>
                <a:gd name="T17" fmla="*/ 50 h 508"/>
                <a:gd name="T18" fmla="*/ 102 w 515"/>
                <a:gd name="T19" fmla="*/ 47 h 508"/>
                <a:gd name="T20" fmla="*/ 103 w 515"/>
                <a:gd name="T21" fmla="*/ 53 h 508"/>
                <a:gd name="T22" fmla="*/ 106 w 515"/>
                <a:gd name="T23" fmla="*/ 51 h 508"/>
                <a:gd name="T24" fmla="*/ 107 w 515"/>
                <a:gd name="T25" fmla="*/ 56 h 508"/>
                <a:gd name="T26" fmla="*/ 111 w 515"/>
                <a:gd name="T27" fmla="*/ 51 h 508"/>
                <a:gd name="T28" fmla="*/ 112 w 515"/>
                <a:gd name="T29" fmla="*/ 58 h 508"/>
                <a:gd name="T30" fmla="*/ 115 w 515"/>
                <a:gd name="T31" fmla="*/ 52 h 508"/>
                <a:gd name="T32" fmla="*/ 116 w 515"/>
                <a:gd name="T33" fmla="*/ 59 h 508"/>
                <a:gd name="T34" fmla="*/ 119 w 515"/>
                <a:gd name="T35" fmla="*/ 53 h 508"/>
                <a:gd name="T36" fmla="*/ 120 w 515"/>
                <a:gd name="T37" fmla="*/ 60 h 508"/>
                <a:gd name="T38" fmla="*/ 123 w 515"/>
                <a:gd name="T39" fmla="*/ 56 h 508"/>
                <a:gd name="T40" fmla="*/ 123 w 515"/>
                <a:gd name="T41" fmla="*/ 60 h 508"/>
                <a:gd name="T42" fmla="*/ 126 w 515"/>
                <a:gd name="T43" fmla="*/ 59 h 508"/>
                <a:gd name="T44" fmla="*/ 125 w 515"/>
                <a:gd name="T45" fmla="*/ 62 h 508"/>
                <a:gd name="T46" fmla="*/ 128 w 515"/>
                <a:gd name="T47" fmla="*/ 62 h 508"/>
                <a:gd name="T48" fmla="*/ 121 w 515"/>
                <a:gd name="T49" fmla="*/ 61 h 508"/>
                <a:gd name="T50" fmla="*/ 111 w 515"/>
                <a:gd name="T51" fmla="*/ 60 h 508"/>
                <a:gd name="T52" fmla="*/ 103 w 515"/>
                <a:gd name="T53" fmla="*/ 60 h 508"/>
                <a:gd name="T54" fmla="*/ 100 w 515"/>
                <a:gd name="T55" fmla="*/ 58 h 508"/>
                <a:gd name="T56" fmla="*/ 97 w 515"/>
                <a:gd name="T57" fmla="*/ 60 h 508"/>
                <a:gd name="T58" fmla="*/ 85 w 515"/>
                <a:gd name="T59" fmla="*/ 52 h 508"/>
                <a:gd name="T60" fmla="*/ 81 w 515"/>
                <a:gd name="T61" fmla="*/ 53 h 508"/>
                <a:gd name="T62" fmla="*/ 81 w 515"/>
                <a:gd name="T63" fmla="*/ 59 h 508"/>
                <a:gd name="T64" fmla="*/ 86 w 515"/>
                <a:gd name="T65" fmla="*/ 71 h 508"/>
                <a:gd name="T66" fmla="*/ 102 w 515"/>
                <a:gd name="T67" fmla="*/ 84 h 508"/>
                <a:gd name="T68" fmla="*/ 94 w 515"/>
                <a:gd name="T69" fmla="*/ 86 h 508"/>
                <a:gd name="T70" fmla="*/ 92 w 515"/>
                <a:gd name="T71" fmla="*/ 95 h 508"/>
                <a:gd name="T72" fmla="*/ 79 w 515"/>
                <a:gd name="T73" fmla="*/ 103 h 508"/>
                <a:gd name="T74" fmla="*/ 67 w 515"/>
                <a:gd name="T75" fmla="*/ 115 h 508"/>
                <a:gd name="T76" fmla="*/ 60 w 515"/>
                <a:gd name="T77" fmla="*/ 123 h 508"/>
                <a:gd name="T78" fmla="*/ 58 w 515"/>
                <a:gd name="T79" fmla="*/ 127 h 508"/>
                <a:gd name="T80" fmla="*/ 50 w 515"/>
                <a:gd name="T81" fmla="*/ 122 h 508"/>
                <a:gd name="T82" fmla="*/ 33 w 515"/>
                <a:gd name="T83" fmla="*/ 111 h 508"/>
                <a:gd name="T84" fmla="*/ 17 w 515"/>
                <a:gd name="T85" fmla="*/ 97 h 508"/>
                <a:gd name="T86" fmla="*/ 8 w 515"/>
                <a:gd name="T87" fmla="*/ 85 h 508"/>
                <a:gd name="T88" fmla="*/ 0 w 515"/>
                <a:gd name="T89" fmla="*/ 68 h 508"/>
                <a:gd name="T90" fmla="*/ 0 w 515"/>
                <a:gd name="T91" fmla="*/ 57 h 508"/>
                <a:gd name="T92" fmla="*/ 7 w 515"/>
                <a:gd name="T93" fmla="*/ 37 h 508"/>
                <a:gd name="T94" fmla="*/ 18 w 515"/>
                <a:gd name="T95" fmla="*/ 22 h 508"/>
                <a:gd name="T96" fmla="*/ 39 w 515"/>
                <a:gd name="T97" fmla="*/ 7 h 508"/>
                <a:gd name="T98" fmla="*/ 62 w 515"/>
                <a:gd name="T99" fmla="*/ 0 h 508"/>
                <a:gd name="T100" fmla="*/ 80 w 515"/>
                <a:gd name="T101" fmla="*/ 2 h 508"/>
                <a:gd name="T102" fmla="*/ 84 w 515"/>
                <a:gd name="T103" fmla="*/ 7 h 508"/>
                <a:gd name="T104" fmla="*/ 103 w 515"/>
                <a:gd name="T105" fmla="*/ 19 h 508"/>
                <a:gd name="T106" fmla="*/ 104 w 515"/>
                <a:gd name="T107" fmla="*/ 23 h 5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15" h="508">
                  <a:moveTo>
                    <a:pt x="418" y="90"/>
                  </a:moveTo>
                  <a:lnTo>
                    <a:pt x="414" y="126"/>
                  </a:lnTo>
                  <a:lnTo>
                    <a:pt x="412" y="85"/>
                  </a:lnTo>
                  <a:lnTo>
                    <a:pt x="333" y="35"/>
                  </a:lnTo>
                  <a:lnTo>
                    <a:pt x="316" y="46"/>
                  </a:lnTo>
                  <a:lnTo>
                    <a:pt x="350" y="80"/>
                  </a:lnTo>
                  <a:lnTo>
                    <a:pt x="370" y="121"/>
                  </a:lnTo>
                  <a:lnTo>
                    <a:pt x="383" y="181"/>
                  </a:lnTo>
                  <a:lnTo>
                    <a:pt x="398" y="197"/>
                  </a:lnTo>
                  <a:lnTo>
                    <a:pt x="409" y="185"/>
                  </a:lnTo>
                  <a:lnTo>
                    <a:pt x="412" y="210"/>
                  </a:lnTo>
                  <a:lnTo>
                    <a:pt x="427" y="201"/>
                  </a:lnTo>
                  <a:lnTo>
                    <a:pt x="429" y="222"/>
                  </a:lnTo>
                  <a:lnTo>
                    <a:pt x="444" y="202"/>
                  </a:lnTo>
                  <a:lnTo>
                    <a:pt x="448" y="230"/>
                  </a:lnTo>
                  <a:lnTo>
                    <a:pt x="460" y="205"/>
                  </a:lnTo>
                  <a:lnTo>
                    <a:pt x="467" y="234"/>
                  </a:lnTo>
                  <a:lnTo>
                    <a:pt x="479" y="210"/>
                  </a:lnTo>
                  <a:lnTo>
                    <a:pt x="481" y="237"/>
                  </a:lnTo>
                  <a:lnTo>
                    <a:pt x="493" y="221"/>
                  </a:lnTo>
                  <a:lnTo>
                    <a:pt x="492" y="240"/>
                  </a:lnTo>
                  <a:lnTo>
                    <a:pt x="505" y="233"/>
                  </a:lnTo>
                  <a:lnTo>
                    <a:pt x="503" y="246"/>
                  </a:lnTo>
                  <a:lnTo>
                    <a:pt x="515" y="248"/>
                  </a:lnTo>
                  <a:lnTo>
                    <a:pt x="485" y="243"/>
                  </a:lnTo>
                  <a:lnTo>
                    <a:pt x="447" y="240"/>
                  </a:lnTo>
                  <a:lnTo>
                    <a:pt x="414" y="237"/>
                  </a:lnTo>
                  <a:lnTo>
                    <a:pt x="400" y="230"/>
                  </a:lnTo>
                  <a:lnTo>
                    <a:pt x="391" y="240"/>
                  </a:lnTo>
                  <a:lnTo>
                    <a:pt x="343" y="205"/>
                  </a:lnTo>
                  <a:lnTo>
                    <a:pt x="327" y="212"/>
                  </a:lnTo>
                  <a:lnTo>
                    <a:pt x="327" y="234"/>
                  </a:lnTo>
                  <a:lnTo>
                    <a:pt x="345" y="283"/>
                  </a:lnTo>
                  <a:lnTo>
                    <a:pt x="409" y="334"/>
                  </a:lnTo>
                  <a:lnTo>
                    <a:pt x="376" y="343"/>
                  </a:lnTo>
                  <a:lnTo>
                    <a:pt x="371" y="379"/>
                  </a:lnTo>
                  <a:lnTo>
                    <a:pt x="316" y="412"/>
                  </a:lnTo>
                  <a:lnTo>
                    <a:pt x="271" y="458"/>
                  </a:lnTo>
                  <a:lnTo>
                    <a:pt x="240" y="492"/>
                  </a:lnTo>
                  <a:lnTo>
                    <a:pt x="232" y="508"/>
                  </a:lnTo>
                  <a:lnTo>
                    <a:pt x="200" y="488"/>
                  </a:lnTo>
                  <a:lnTo>
                    <a:pt x="134" y="442"/>
                  </a:lnTo>
                  <a:lnTo>
                    <a:pt x="70" y="388"/>
                  </a:lnTo>
                  <a:lnTo>
                    <a:pt x="32" y="338"/>
                  </a:lnTo>
                  <a:lnTo>
                    <a:pt x="0" y="271"/>
                  </a:lnTo>
                  <a:lnTo>
                    <a:pt x="0" y="227"/>
                  </a:lnTo>
                  <a:lnTo>
                    <a:pt x="31" y="148"/>
                  </a:lnTo>
                  <a:lnTo>
                    <a:pt x="74" y="85"/>
                  </a:lnTo>
                  <a:lnTo>
                    <a:pt x="159" y="26"/>
                  </a:lnTo>
                  <a:lnTo>
                    <a:pt x="251" y="0"/>
                  </a:lnTo>
                  <a:lnTo>
                    <a:pt x="321" y="5"/>
                  </a:lnTo>
                  <a:lnTo>
                    <a:pt x="339" y="26"/>
                  </a:lnTo>
                  <a:lnTo>
                    <a:pt x="412" y="76"/>
                  </a:lnTo>
                  <a:lnTo>
                    <a:pt x="418" y="9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4" name="Freeform 203"/>
            <p:cNvSpPr>
              <a:spLocks/>
            </p:cNvSpPr>
            <p:nvPr/>
          </p:nvSpPr>
          <p:spPr bwMode="auto">
            <a:xfrm>
              <a:off x="4366" y="3029"/>
              <a:ext cx="104" cy="150"/>
            </a:xfrm>
            <a:custGeom>
              <a:avLst/>
              <a:gdLst>
                <a:gd name="T0" fmla="*/ 0 w 208"/>
                <a:gd name="T1" fmla="*/ 6 h 301"/>
                <a:gd name="T2" fmla="*/ 5 w 208"/>
                <a:gd name="T3" fmla="*/ 5 h 301"/>
                <a:gd name="T4" fmla="*/ 10 w 208"/>
                <a:gd name="T5" fmla="*/ 0 h 301"/>
                <a:gd name="T6" fmla="*/ 11 w 208"/>
                <a:gd name="T7" fmla="*/ 8 h 301"/>
                <a:gd name="T8" fmla="*/ 17 w 208"/>
                <a:gd name="T9" fmla="*/ 3 h 301"/>
                <a:gd name="T10" fmla="*/ 14 w 208"/>
                <a:gd name="T11" fmla="*/ 10 h 301"/>
                <a:gd name="T12" fmla="*/ 23 w 208"/>
                <a:gd name="T13" fmla="*/ 4 h 301"/>
                <a:gd name="T14" fmla="*/ 18 w 208"/>
                <a:gd name="T15" fmla="*/ 13 h 301"/>
                <a:gd name="T16" fmla="*/ 28 w 208"/>
                <a:gd name="T17" fmla="*/ 5 h 301"/>
                <a:gd name="T18" fmla="*/ 23 w 208"/>
                <a:gd name="T19" fmla="*/ 18 h 301"/>
                <a:gd name="T20" fmla="*/ 35 w 208"/>
                <a:gd name="T21" fmla="*/ 8 h 301"/>
                <a:gd name="T22" fmla="*/ 28 w 208"/>
                <a:gd name="T23" fmla="*/ 22 h 301"/>
                <a:gd name="T24" fmla="*/ 42 w 208"/>
                <a:gd name="T25" fmla="*/ 11 h 301"/>
                <a:gd name="T26" fmla="*/ 34 w 208"/>
                <a:gd name="T27" fmla="*/ 26 h 301"/>
                <a:gd name="T28" fmla="*/ 50 w 208"/>
                <a:gd name="T29" fmla="*/ 13 h 301"/>
                <a:gd name="T30" fmla="*/ 40 w 208"/>
                <a:gd name="T31" fmla="*/ 29 h 301"/>
                <a:gd name="T32" fmla="*/ 50 w 208"/>
                <a:gd name="T33" fmla="*/ 20 h 301"/>
                <a:gd name="T34" fmla="*/ 52 w 208"/>
                <a:gd name="T35" fmla="*/ 13 h 301"/>
                <a:gd name="T36" fmla="*/ 52 w 208"/>
                <a:gd name="T37" fmla="*/ 20 h 301"/>
                <a:gd name="T38" fmla="*/ 46 w 208"/>
                <a:gd name="T39" fmla="*/ 27 h 301"/>
                <a:gd name="T40" fmla="*/ 37 w 208"/>
                <a:gd name="T41" fmla="*/ 37 h 301"/>
                <a:gd name="T42" fmla="*/ 29 w 208"/>
                <a:gd name="T43" fmla="*/ 43 h 301"/>
                <a:gd name="T44" fmla="*/ 33 w 208"/>
                <a:gd name="T45" fmla="*/ 62 h 301"/>
                <a:gd name="T46" fmla="*/ 35 w 208"/>
                <a:gd name="T47" fmla="*/ 75 h 301"/>
                <a:gd name="T48" fmla="*/ 25 w 208"/>
                <a:gd name="T49" fmla="*/ 50 h 301"/>
                <a:gd name="T50" fmla="*/ 20 w 208"/>
                <a:gd name="T51" fmla="*/ 37 h 301"/>
                <a:gd name="T52" fmla="*/ 20 w 208"/>
                <a:gd name="T53" fmla="*/ 34 h 301"/>
                <a:gd name="T54" fmla="*/ 16 w 208"/>
                <a:gd name="T55" fmla="*/ 31 h 301"/>
                <a:gd name="T56" fmla="*/ 17 w 208"/>
                <a:gd name="T57" fmla="*/ 26 h 301"/>
                <a:gd name="T58" fmla="*/ 12 w 208"/>
                <a:gd name="T59" fmla="*/ 25 h 301"/>
                <a:gd name="T60" fmla="*/ 13 w 208"/>
                <a:gd name="T61" fmla="*/ 19 h 301"/>
                <a:gd name="T62" fmla="*/ 9 w 208"/>
                <a:gd name="T63" fmla="*/ 18 h 301"/>
                <a:gd name="T64" fmla="*/ 8 w 208"/>
                <a:gd name="T65" fmla="*/ 13 h 301"/>
                <a:gd name="T66" fmla="*/ 4 w 208"/>
                <a:gd name="T67" fmla="*/ 10 h 301"/>
                <a:gd name="T68" fmla="*/ 0 w 208"/>
                <a:gd name="T69" fmla="*/ 6 h 30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08" h="301">
                  <a:moveTo>
                    <a:pt x="0" y="25"/>
                  </a:moveTo>
                  <a:lnTo>
                    <a:pt x="19" y="21"/>
                  </a:lnTo>
                  <a:lnTo>
                    <a:pt x="38" y="0"/>
                  </a:lnTo>
                  <a:lnTo>
                    <a:pt x="42" y="32"/>
                  </a:lnTo>
                  <a:lnTo>
                    <a:pt x="67" y="13"/>
                  </a:lnTo>
                  <a:lnTo>
                    <a:pt x="54" y="43"/>
                  </a:lnTo>
                  <a:lnTo>
                    <a:pt x="89" y="16"/>
                  </a:lnTo>
                  <a:lnTo>
                    <a:pt x="72" y="53"/>
                  </a:lnTo>
                  <a:lnTo>
                    <a:pt x="112" y="21"/>
                  </a:lnTo>
                  <a:lnTo>
                    <a:pt x="89" y="74"/>
                  </a:lnTo>
                  <a:lnTo>
                    <a:pt x="139" y="32"/>
                  </a:lnTo>
                  <a:lnTo>
                    <a:pt x="109" y="91"/>
                  </a:lnTo>
                  <a:lnTo>
                    <a:pt x="167" y="46"/>
                  </a:lnTo>
                  <a:lnTo>
                    <a:pt x="133" y="105"/>
                  </a:lnTo>
                  <a:lnTo>
                    <a:pt x="197" y="54"/>
                  </a:lnTo>
                  <a:lnTo>
                    <a:pt x="160" y="117"/>
                  </a:lnTo>
                  <a:lnTo>
                    <a:pt x="197" y="82"/>
                  </a:lnTo>
                  <a:lnTo>
                    <a:pt x="208" y="53"/>
                  </a:lnTo>
                  <a:lnTo>
                    <a:pt x="205" y="82"/>
                  </a:lnTo>
                  <a:lnTo>
                    <a:pt x="183" y="111"/>
                  </a:lnTo>
                  <a:lnTo>
                    <a:pt x="147" y="149"/>
                  </a:lnTo>
                  <a:lnTo>
                    <a:pt x="114" y="174"/>
                  </a:lnTo>
                  <a:lnTo>
                    <a:pt x="130" y="249"/>
                  </a:lnTo>
                  <a:lnTo>
                    <a:pt x="138" y="301"/>
                  </a:lnTo>
                  <a:lnTo>
                    <a:pt x="100" y="200"/>
                  </a:lnTo>
                  <a:lnTo>
                    <a:pt x="79" y="150"/>
                  </a:lnTo>
                  <a:lnTo>
                    <a:pt x="79" y="137"/>
                  </a:lnTo>
                  <a:lnTo>
                    <a:pt x="63" y="126"/>
                  </a:lnTo>
                  <a:lnTo>
                    <a:pt x="65" y="107"/>
                  </a:lnTo>
                  <a:lnTo>
                    <a:pt x="47" y="101"/>
                  </a:lnTo>
                  <a:lnTo>
                    <a:pt x="50" y="79"/>
                  </a:lnTo>
                  <a:lnTo>
                    <a:pt x="34" y="72"/>
                  </a:lnTo>
                  <a:lnTo>
                    <a:pt x="32" y="53"/>
                  </a:lnTo>
                  <a:lnTo>
                    <a:pt x="13" y="43"/>
                  </a:lnTo>
                  <a:lnTo>
                    <a:pt x="0" y="2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5" name="Freeform 204"/>
            <p:cNvSpPr>
              <a:spLocks/>
            </p:cNvSpPr>
            <p:nvPr/>
          </p:nvSpPr>
          <p:spPr bwMode="auto">
            <a:xfrm>
              <a:off x="4413" y="2968"/>
              <a:ext cx="5" cy="7"/>
            </a:xfrm>
            <a:custGeom>
              <a:avLst/>
              <a:gdLst>
                <a:gd name="T0" fmla="*/ 3 w 9"/>
                <a:gd name="T1" fmla="*/ 4 h 13"/>
                <a:gd name="T2" fmla="*/ 3 w 9"/>
                <a:gd name="T3" fmla="*/ 0 h 13"/>
                <a:gd name="T4" fmla="*/ 0 w 9"/>
                <a:gd name="T5" fmla="*/ 2 h 13"/>
                <a:gd name="T6" fmla="*/ 3 w 9"/>
                <a:gd name="T7" fmla="*/ 4 h 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13">
                  <a:moveTo>
                    <a:pt x="9" y="13"/>
                  </a:moveTo>
                  <a:lnTo>
                    <a:pt x="9" y="0"/>
                  </a:lnTo>
                  <a:lnTo>
                    <a:pt x="0" y="5"/>
                  </a:lnTo>
                  <a:lnTo>
                    <a:pt x="9" y="13"/>
                  </a:lnTo>
                  <a:close/>
                </a:path>
              </a:pathLst>
            </a:custGeom>
            <a:solidFill>
              <a:srgbClr val="000000"/>
            </a:solidFill>
            <a:ln w="1588">
              <a:solidFill>
                <a:srgbClr val="000000"/>
              </a:solidFill>
              <a:prstDash val="solid"/>
              <a:round/>
              <a:headEnd/>
              <a:tailEnd/>
            </a:ln>
          </p:spPr>
          <p:txBody>
            <a:bodyPr/>
            <a:lstStyle/>
            <a:p>
              <a:endParaRPr lang="en-US" dirty="0"/>
            </a:p>
          </p:txBody>
        </p:sp>
      </p:grpSp>
      <p:sp>
        <p:nvSpPr>
          <p:cNvPr id="30726" name="Freeform 205"/>
          <p:cNvSpPr>
            <a:spLocks/>
          </p:cNvSpPr>
          <p:nvPr/>
        </p:nvSpPr>
        <p:spPr bwMode="auto">
          <a:xfrm>
            <a:off x="6815138" y="4794250"/>
            <a:ext cx="169862" cy="152400"/>
          </a:xfrm>
          <a:custGeom>
            <a:avLst/>
            <a:gdLst>
              <a:gd name="T0" fmla="*/ 19530955 w 214"/>
              <a:gd name="T1" fmla="*/ 39062819 h 192"/>
              <a:gd name="T2" fmla="*/ 35282084 w 214"/>
              <a:gd name="T3" fmla="*/ 31502350 h 192"/>
              <a:gd name="T4" fmla="*/ 29611550 w 214"/>
              <a:gd name="T5" fmla="*/ 42842656 h 192"/>
              <a:gd name="T6" fmla="*/ 44732443 w 214"/>
              <a:gd name="T7" fmla="*/ 39062819 h 192"/>
              <a:gd name="T8" fmla="*/ 12600744 w 214"/>
              <a:gd name="T9" fmla="*/ 68044219 h 192"/>
              <a:gd name="T10" fmla="*/ 0 w 214"/>
              <a:gd name="T11" fmla="*/ 80645000 h 192"/>
              <a:gd name="T12" fmla="*/ 21420868 w 214"/>
              <a:gd name="T13" fmla="*/ 63003906 h 192"/>
              <a:gd name="T14" fmla="*/ 48513063 w 214"/>
              <a:gd name="T15" fmla="*/ 46623288 h 192"/>
              <a:gd name="T16" fmla="*/ 48513063 w 214"/>
              <a:gd name="T17" fmla="*/ 58593831 h 192"/>
              <a:gd name="T18" fmla="*/ 56702952 w 214"/>
              <a:gd name="T19" fmla="*/ 59853513 h 192"/>
              <a:gd name="T20" fmla="*/ 56702952 w 214"/>
              <a:gd name="T21" fmla="*/ 68674456 h 192"/>
              <a:gd name="T22" fmla="*/ 64263398 w 214"/>
              <a:gd name="T23" fmla="*/ 78124844 h 192"/>
              <a:gd name="T24" fmla="*/ 65523870 w 214"/>
              <a:gd name="T25" fmla="*/ 84425631 h 192"/>
              <a:gd name="T26" fmla="*/ 90725358 w 214"/>
              <a:gd name="T27" fmla="*/ 92615544 h 192"/>
              <a:gd name="T28" fmla="*/ 119706673 w 214"/>
              <a:gd name="T29" fmla="*/ 108366719 h 192"/>
              <a:gd name="T30" fmla="*/ 132937652 w 214"/>
              <a:gd name="T31" fmla="*/ 120967500 h 192"/>
              <a:gd name="T32" fmla="*/ 134827566 w 214"/>
              <a:gd name="T33" fmla="*/ 107736481 h 192"/>
              <a:gd name="T34" fmla="*/ 123487293 w 214"/>
              <a:gd name="T35" fmla="*/ 107736481 h 192"/>
              <a:gd name="T36" fmla="*/ 129157032 w 214"/>
              <a:gd name="T37" fmla="*/ 94506256 h 192"/>
              <a:gd name="T38" fmla="*/ 112146226 w 214"/>
              <a:gd name="T39" fmla="*/ 92615544 h 192"/>
              <a:gd name="T40" fmla="*/ 123487293 w 214"/>
              <a:gd name="T41" fmla="*/ 80645000 h 192"/>
              <a:gd name="T42" fmla="*/ 102695866 w 214"/>
              <a:gd name="T43" fmla="*/ 84425631 h 192"/>
              <a:gd name="T44" fmla="*/ 116556288 w 214"/>
              <a:gd name="T45" fmla="*/ 68044219 h 192"/>
              <a:gd name="T46" fmla="*/ 97655569 w 214"/>
              <a:gd name="T47" fmla="*/ 71824850 h 192"/>
              <a:gd name="T48" fmla="*/ 110886549 w 214"/>
              <a:gd name="T49" fmla="*/ 56073675 h 192"/>
              <a:gd name="T50" fmla="*/ 90095122 w 214"/>
              <a:gd name="T51" fmla="*/ 58593831 h 192"/>
              <a:gd name="T52" fmla="*/ 105216015 w 214"/>
              <a:gd name="T53" fmla="*/ 42842656 h 192"/>
              <a:gd name="T54" fmla="*/ 81274205 w 214"/>
              <a:gd name="T55" fmla="*/ 47882969 h 192"/>
              <a:gd name="T56" fmla="*/ 100175718 w 214"/>
              <a:gd name="T57" fmla="*/ 28351956 h 192"/>
              <a:gd name="T58" fmla="*/ 76233907 w 214"/>
              <a:gd name="T59" fmla="*/ 34022506 h 192"/>
              <a:gd name="T60" fmla="*/ 94505184 w 214"/>
              <a:gd name="T61" fmla="*/ 13861256 h 192"/>
              <a:gd name="T62" fmla="*/ 69933932 w 214"/>
              <a:gd name="T63" fmla="*/ 18901569 h 192"/>
              <a:gd name="T64" fmla="*/ 86944738 w 214"/>
              <a:gd name="T65" fmla="*/ 0 h 192"/>
              <a:gd name="T66" fmla="*/ 59223101 w 214"/>
              <a:gd name="T67" fmla="*/ 3150394 h 192"/>
              <a:gd name="T68" fmla="*/ 26461166 w 214"/>
              <a:gd name="T69" fmla="*/ 21421725 h 192"/>
              <a:gd name="T70" fmla="*/ 19530955 w 214"/>
              <a:gd name="T71" fmla="*/ 39062819 h 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14" h="192">
                <a:moveTo>
                  <a:pt x="31" y="62"/>
                </a:moveTo>
                <a:lnTo>
                  <a:pt x="56" y="50"/>
                </a:lnTo>
                <a:lnTo>
                  <a:pt x="47" y="68"/>
                </a:lnTo>
                <a:lnTo>
                  <a:pt x="71" y="62"/>
                </a:lnTo>
                <a:lnTo>
                  <a:pt x="20" y="108"/>
                </a:lnTo>
                <a:lnTo>
                  <a:pt x="0" y="128"/>
                </a:lnTo>
                <a:lnTo>
                  <a:pt x="34" y="100"/>
                </a:lnTo>
                <a:lnTo>
                  <a:pt x="77" y="74"/>
                </a:lnTo>
                <a:lnTo>
                  <a:pt x="77" y="93"/>
                </a:lnTo>
                <a:lnTo>
                  <a:pt x="90" y="95"/>
                </a:lnTo>
                <a:lnTo>
                  <a:pt x="90" y="109"/>
                </a:lnTo>
                <a:lnTo>
                  <a:pt x="102" y="124"/>
                </a:lnTo>
                <a:lnTo>
                  <a:pt x="104" y="134"/>
                </a:lnTo>
                <a:lnTo>
                  <a:pt x="144" y="147"/>
                </a:lnTo>
                <a:lnTo>
                  <a:pt x="190" y="172"/>
                </a:lnTo>
                <a:lnTo>
                  <a:pt x="211" y="192"/>
                </a:lnTo>
                <a:lnTo>
                  <a:pt x="214" y="171"/>
                </a:lnTo>
                <a:lnTo>
                  <a:pt x="196" y="171"/>
                </a:lnTo>
                <a:lnTo>
                  <a:pt x="205" y="150"/>
                </a:lnTo>
                <a:lnTo>
                  <a:pt x="178" y="147"/>
                </a:lnTo>
                <a:lnTo>
                  <a:pt x="196" y="128"/>
                </a:lnTo>
                <a:lnTo>
                  <a:pt x="163" y="134"/>
                </a:lnTo>
                <a:lnTo>
                  <a:pt x="185" y="108"/>
                </a:lnTo>
                <a:lnTo>
                  <a:pt x="155" y="114"/>
                </a:lnTo>
                <a:lnTo>
                  <a:pt x="176" y="89"/>
                </a:lnTo>
                <a:lnTo>
                  <a:pt x="143" y="93"/>
                </a:lnTo>
                <a:lnTo>
                  <a:pt x="167" y="68"/>
                </a:lnTo>
                <a:lnTo>
                  <a:pt x="129" y="76"/>
                </a:lnTo>
                <a:lnTo>
                  <a:pt x="159" y="45"/>
                </a:lnTo>
                <a:lnTo>
                  <a:pt x="121" y="54"/>
                </a:lnTo>
                <a:lnTo>
                  <a:pt x="150" y="22"/>
                </a:lnTo>
                <a:lnTo>
                  <a:pt x="111" y="30"/>
                </a:lnTo>
                <a:lnTo>
                  <a:pt x="138" y="0"/>
                </a:lnTo>
                <a:lnTo>
                  <a:pt x="94" y="5"/>
                </a:lnTo>
                <a:lnTo>
                  <a:pt x="42" y="34"/>
                </a:lnTo>
                <a:lnTo>
                  <a:pt x="31" y="6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27" name="Freeform 206"/>
          <p:cNvSpPr>
            <a:spLocks/>
          </p:cNvSpPr>
          <p:nvPr/>
        </p:nvSpPr>
        <p:spPr bwMode="auto">
          <a:xfrm>
            <a:off x="6880225" y="4673600"/>
            <a:ext cx="60325" cy="52388"/>
          </a:xfrm>
          <a:custGeom>
            <a:avLst/>
            <a:gdLst>
              <a:gd name="T0" fmla="*/ 29759529 w 75"/>
              <a:gd name="T1" fmla="*/ 9744168 h 65"/>
              <a:gd name="T2" fmla="*/ 1294172 w 75"/>
              <a:gd name="T3" fmla="*/ 0 h 65"/>
              <a:gd name="T4" fmla="*/ 0 w 75"/>
              <a:gd name="T5" fmla="*/ 8444946 h 65"/>
              <a:gd name="T6" fmla="*/ 17467707 w 75"/>
              <a:gd name="T7" fmla="*/ 22085975 h 65"/>
              <a:gd name="T8" fmla="*/ 18114391 w 75"/>
              <a:gd name="T9" fmla="*/ 37675838 h 65"/>
              <a:gd name="T10" fmla="*/ 25877816 w 75"/>
              <a:gd name="T11" fmla="*/ 42223116 h 65"/>
              <a:gd name="T12" fmla="*/ 48521408 w 75"/>
              <a:gd name="T13" fmla="*/ 37675838 h 65"/>
              <a:gd name="T14" fmla="*/ 31053701 w 75"/>
              <a:gd name="T15" fmla="*/ 27282864 h 65"/>
              <a:gd name="T16" fmla="*/ 28466161 w 75"/>
              <a:gd name="T17" fmla="*/ 24034808 h 65"/>
              <a:gd name="T18" fmla="*/ 31053701 w 75"/>
              <a:gd name="T19" fmla="*/ 17538696 h 65"/>
              <a:gd name="T20" fmla="*/ 29759529 w 75"/>
              <a:gd name="T21" fmla="*/ 9744168 h 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5" h="65">
                <a:moveTo>
                  <a:pt x="46" y="15"/>
                </a:moveTo>
                <a:lnTo>
                  <a:pt x="2" y="0"/>
                </a:lnTo>
                <a:lnTo>
                  <a:pt x="0" y="13"/>
                </a:lnTo>
                <a:lnTo>
                  <a:pt x="27" y="34"/>
                </a:lnTo>
                <a:lnTo>
                  <a:pt x="28" y="58"/>
                </a:lnTo>
                <a:lnTo>
                  <a:pt x="40" y="65"/>
                </a:lnTo>
                <a:lnTo>
                  <a:pt x="75" y="58"/>
                </a:lnTo>
                <a:lnTo>
                  <a:pt x="48" y="42"/>
                </a:lnTo>
                <a:lnTo>
                  <a:pt x="44" y="37"/>
                </a:lnTo>
                <a:lnTo>
                  <a:pt x="48" y="27"/>
                </a:lnTo>
                <a:lnTo>
                  <a:pt x="46" y="1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28" name="Freeform 207"/>
          <p:cNvSpPr>
            <a:spLocks/>
          </p:cNvSpPr>
          <p:nvPr/>
        </p:nvSpPr>
        <p:spPr bwMode="auto">
          <a:xfrm>
            <a:off x="6921500" y="4725988"/>
            <a:ext cx="20638" cy="9525"/>
          </a:xfrm>
          <a:custGeom>
            <a:avLst/>
            <a:gdLst>
              <a:gd name="T0" fmla="*/ 0 w 27"/>
              <a:gd name="T1" fmla="*/ 5248275 h 11"/>
              <a:gd name="T2" fmla="*/ 4674125 w 27"/>
              <a:gd name="T3" fmla="*/ 8247784 h 11"/>
              <a:gd name="T4" fmla="*/ 15775076 w 27"/>
              <a:gd name="T5" fmla="*/ 0 h 11"/>
              <a:gd name="T6" fmla="*/ 0 w 27"/>
              <a:gd name="T7" fmla="*/ 5248275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 h="11">
                <a:moveTo>
                  <a:pt x="0" y="7"/>
                </a:moveTo>
                <a:lnTo>
                  <a:pt x="8" y="11"/>
                </a:lnTo>
                <a:lnTo>
                  <a:pt x="27" y="0"/>
                </a:lnTo>
                <a:lnTo>
                  <a:pt x="0"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29" name="Freeform 208"/>
          <p:cNvSpPr>
            <a:spLocks/>
          </p:cNvSpPr>
          <p:nvPr/>
        </p:nvSpPr>
        <p:spPr bwMode="auto">
          <a:xfrm>
            <a:off x="6740525" y="4310063"/>
            <a:ext cx="165100" cy="131762"/>
          </a:xfrm>
          <a:custGeom>
            <a:avLst/>
            <a:gdLst>
              <a:gd name="T0" fmla="*/ 0 w 208"/>
              <a:gd name="T1" fmla="*/ 90095046 h 166"/>
              <a:gd name="T2" fmla="*/ 23311644 w 208"/>
              <a:gd name="T3" fmla="*/ 69303637 h 166"/>
              <a:gd name="T4" fmla="*/ 60483750 w 208"/>
              <a:gd name="T5" fmla="*/ 12600733 h 166"/>
              <a:gd name="T6" fmla="*/ 124117894 w 208"/>
              <a:gd name="T7" fmla="*/ 0 h 166"/>
              <a:gd name="T8" fmla="*/ 131048125 w 208"/>
              <a:gd name="T9" fmla="*/ 4410058 h 166"/>
              <a:gd name="T10" fmla="*/ 128527969 w 208"/>
              <a:gd name="T11" fmla="*/ 12600733 h 166"/>
              <a:gd name="T12" fmla="*/ 120967500 w 208"/>
              <a:gd name="T13" fmla="*/ 4410058 h 166"/>
              <a:gd name="T14" fmla="*/ 65524063 w 208"/>
              <a:gd name="T15" fmla="*/ 17010792 h 166"/>
              <a:gd name="T16" fmla="*/ 67413981 w 208"/>
              <a:gd name="T17" fmla="*/ 25201467 h 166"/>
              <a:gd name="T18" fmla="*/ 57333356 w 208"/>
              <a:gd name="T19" fmla="*/ 28351849 h 166"/>
              <a:gd name="T20" fmla="*/ 56703913 w 208"/>
              <a:gd name="T21" fmla="*/ 34021583 h 166"/>
              <a:gd name="T22" fmla="*/ 47882969 w 208"/>
              <a:gd name="T23" fmla="*/ 38432435 h 166"/>
              <a:gd name="T24" fmla="*/ 30241875 w 208"/>
              <a:gd name="T25" fmla="*/ 69933872 h 166"/>
              <a:gd name="T26" fmla="*/ 30241875 w 208"/>
              <a:gd name="T27" fmla="*/ 77494312 h 166"/>
              <a:gd name="T28" fmla="*/ 26462038 w 208"/>
              <a:gd name="T29" fmla="*/ 83794282 h 166"/>
              <a:gd name="T30" fmla="*/ 38432581 w 208"/>
              <a:gd name="T31" fmla="*/ 97025251 h 166"/>
              <a:gd name="T32" fmla="*/ 26462038 w 208"/>
              <a:gd name="T33" fmla="*/ 104585691 h 166"/>
              <a:gd name="T34" fmla="*/ 10080625 w 208"/>
              <a:gd name="T35" fmla="*/ 97025251 h 166"/>
              <a:gd name="T36" fmla="*/ 0 w 208"/>
              <a:gd name="T37" fmla="*/ 90095046 h 16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8" h="166">
                <a:moveTo>
                  <a:pt x="0" y="143"/>
                </a:moveTo>
                <a:lnTo>
                  <a:pt x="37" y="110"/>
                </a:lnTo>
                <a:lnTo>
                  <a:pt x="96" y="20"/>
                </a:lnTo>
                <a:lnTo>
                  <a:pt x="197" y="0"/>
                </a:lnTo>
                <a:lnTo>
                  <a:pt x="208" y="7"/>
                </a:lnTo>
                <a:lnTo>
                  <a:pt x="204" y="20"/>
                </a:lnTo>
                <a:lnTo>
                  <a:pt x="192" y="7"/>
                </a:lnTo>
                <a:lnTo>
                  <a:pt x="104" y="27"/>
                </a:lnTo>
                <a:lnTo>
                  <a:pt x="107" y="40"/>
                </a:lnTo>
                <a:lnTo>
                  <a:pt x="91" y="45"/>
                </a:lnTo>
                <a:lnTo>
                  <a:pt x="90" y="54"/>
                </a:lnTo>
                <a:lnTo>
                  <a:pt x="76" y="61"/>
                </a:lnTo>
                <a:lnTo>
                  <a:pt x="48" y="111"/>
                </a:lnTo>
                <a:lnTo>
                  <a:pt x="48" y="123"/>
                </a:lnTo>
                <a:lnTo>
                  <a:pt x="42" y="133"/>
                </a:lnTo>
                <a:lnTo>
                  <a:pt x="61" y="154"/>
                </a:lnTo>
                <a:lnTo>
                  <a:pt x="42" y="166"/>
                </a:lnTo>
                <a:lnTo>
                  <a:pt x="16" y="154"/>
                </a:lnTo>
                <a:lnTo>
                  <a:pt x="0" y="14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0" name="Freeform 209"/>
          <p:cNvSpPr>
            <a:spLocks/>
          </p:cNvSpPr>
          <p:nvPr/>
        </p:nvSpPr>
        <p:spPr bwMode="auto">
          <a:xfrm>
            <a:off x="6902450" y="4289425"/>
            <a:ext cx="85725" cy="31750"/>
          </a:xfrm>
          <a:custGeom>
            <a:avLst/>
            <a:gdLst>
              <a:gd name="T0" fmla="*/ 1260475 w 108"/>
              <a:gd name="T1" fmla="*/ 15751175 h 40"/>
              <a:gd name="T2" fmla="*/ 40322500 w 108"/>
              <a:gd name="T3" fmla="*/ 1889919 h 40"/>
              <a:gd name="T4" fmla="*/ 45993050 w 108"/>
              <a:gd name="T5" fmla="*/ 8820944 h 40"/>
              <a:gd name="T6" fmla="*/ 61744225 w 108"/>
              <a:gd name="T7" fmla="*/ 0 h 40"/>
              <a:gd name="T8" fmla="*/ 68044219 w 108"/>
              <a:gd name="T9" fmla="*/ 4410075 h 40"/>
              <a:gd name="T10" fmla="*/ 56073675 w 108"/>
              <a:gd name="T11" fmla="*/ 25201563 h 40"/>
              <a:gd name="T12" fmla="*/ 59224069 w 108"/>
              <a:gd name="T13" fmla="*/ 13861256 h 40"/>
              <a:gd name="T14" fmla="*/ 56073675 w 108"/>
              <a:gd name="T15" fmla="*/ 9450388 h 40"/>
              <a:gd name="T16" fmla="*/ 37802344 w 108"/>
              <a:gd name="T17" fmla="*/ 15751175 h 40"/>
              <a:gd name="T18" fmla="*/ 35282188 w 108"/>
              <a:gd name="T19" fmla="*/ 13861256 h 40"/>
              <a:gd name="T20" fmla="*/ 35282188 w 108"/>
              <a:gd name="T21" fmla="*/ 9450388 h 40"/>
              <a:gd name="T22" fmla="*/ 0 w 108"/>
              <a:gd name="T23" fmla="*/ 19531013 h 40"/>
              <a:gd name="T24" fmla="*/ 1260475 w 108"/>
              <a:gd name="T25" fmla="*/ 15751175 h 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8" h="40">
                <a:moveTo>
                  <a:pt x="2" y="25"/>
                </a:moveTo>
                <a:lnTo>
                  <a:pt x="64" y="3"/>
                </a:lnTo>
                <a:lnTo>
                  <a:pt x="73" y="14"/>
                </a:lnTo>
                <a:lnTo>
                  <a:pt x="98" y="0"/>
                </a:lnTo>
                <a:lnTo>
                  <a:pt x="108" y="7"/>
                </a:lnTo>
                <a:lnTo>
                  <a:pt x="89" y="40"/>
                </a:lnTo>
                <a:lnTo>
                  <a:pt x="94" y="22"/>
                </a:lnTo>
                <a:lnTo>
                  <a:pt x="89" y="15"/>
                </a:lnTo>
                <a:lnTo>
                  <a:pt x="60" y="25"/>
                </a:lnTo>
                <a:lnTo>
                  <a:pt x="56" y="22"/>
                </a:lnTo>
                <a:lnTo>
                  <a:pt x="56" y="15"/>
                </a:lnTo>
                <a:lnTo>
                  <a:pt x="0" y="31"/>
                </a:lnTo>
                <a:lnTo>
                  <a:pt x="2" y="2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1" name="Freeform 210"/>
          <p:cNvSpPr>
            <a:spLocks/>
          </p:cNvSpPr>
          <p:nvPr/>
        </p:nvSpPr>
        <p:spPr bwMode="auto">
          <a:xfrm>
            <a:off x="6845300" y="4314825"/>
            <a:ext cx="96838" cy="47625"/>
          </a:xfrm>
          <a:custGeom>
            <a:avLst/>
            <a:gdLst>
              <a:gd name="T0" fmla="*/ 40952949 w 122"/>
              <a:gd name="T1" fmla="*/ 4876488 h 61"/>
              <a:gd name="T2" fmla="*/ 0 w 122"/>
              <a:gd name="T3" fmla="*/ 23162926 h 61"/>
              <a:gd name="T4" fmla="*/ 57963893 w 122"/>
              <a:gd name="T5" fmla="*/ 37182633 h 61"/>
              <a:gd name="T6" fmla="*/ 63634472 w 122"/>
              <a:gd name="T7" fmla="*/ 28649170 h 61"/>
              <a:gd name="T8" fmla="*/ 55443724 w 122"/>
              <a:gd name="T9" fmla="*/ 28039414 h 61"/>
              <a:gd name="T10" fmla="*/ 56704205 w 122"/>
              <a:gd name="T11" fmla="*/ 18286439 h 61"/>
              <a:gd name="T12" fmla="*/ 42213430 w 122"/>
              <a:gd name="T13" fmla="*/ 20724682 h 61"/>
              <a:gd name="T14" fmla="*/ 76865559 w 122"/>
              <a:gd name="T15" fmla="*/ 0 h 61"/>
              <a:gd name="T16" fmla="*/ 46623528 w 122"/>
              <a:gd name="T17" fmla="*/ 5486244 h 61"/>
              <a:gd name="T18" fmla="*/ 40952949 w 122"/>
              <a:gd name="T19" fmla="*/ 4876488 h 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 h="61">
                <a:moveTo>
                  <a:pt x="65" y="8"/>
                </a:moveTo>
                <a:lnTo>
                  <a:pt x="0" y="38"/>
                </a:lnTo>
                <a:lnTo>
                  <a:pt x="92" y="61"/>
                </a:lnTo>
                <a:lnTo>
                  <a:pt x="101" y="47"/>
                </a:lnTo>
                <a:lnTo>
                  <a:pt x="88" y="46"/>
                </a:lnTo>
                <a:lnTo>
                  <a:pt x="90" y="30"/>
                </a:lnTo>
                <a:lnTo>
                  <a:pt x="67" y="34"/>
                </a:lnTo>
                <a:lnTo>
                  <a:pt x="122" y="0"/>
                </a:lnTo>
                <a:lnTo>
                  <a:pt x="74" y="9"/>
                </a:lnTo>
                <a:lnTo>
                  <a:pt x="65" y="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2" name="Freeform 211"/>
          <p:cNvSpPr>
            <a:spLocks/>
          </p:cNvSpPr>
          <p:nvPr/>
        </p:nvSpPr>
        <p:spPr bwMode="auto">
          <a:xfrm>
            <a:off x="6904038" y="4318000"/>
            <a:ext cx="71437" cy="57150"/>
          </a:xfrm>
          <a:custGeom>
            <a:avLst/>
            <a:gdLst>
              <a:gd name="T0" fmla="*/ 51032212 w 90"/>
              <a:gd name="T1" fmla="*/ 2591873 h 71"/>
              <a:gd name="T2" fmla="*/ 0 w 90"/>
              <a:gd name="T3" fmla="*/ 34339101 h 71"/>
              <a:gd name="T4" fmla="*/ 18271203 w 90"/>
              <a:gd name="T5" fmla="*/ 46001725 h 71"/>
              <a:gd name="T6" fmla="*/ 44732262 w 90"/>
              <a:gd name="T7" fmla="*/ 19437439 h 71"/>
              <a:gd name="T8" fmla="*/ 22681248 w 90"/>
              <a:gd name="T9" fmla="*/ 37578942 h 71"/>
              <a:gd name="T10" fmla="*/ 20161109 w 90"/>
              <a:gd name="T11" fmla="*/ 34339101 h 71"/>
              <a:gd name="T12" fmla="*/ 56702722 w 90"/>
              <a:gd name="T13" fmla="*/ 0 h 71"/>
              <a:gd name="T14" fmla="*/ 51032212 w 90"/>
              <a:gd name="T15" fmla="*/ 2591873 h 7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71">
                <a:moveTo>
                  <a:pt x="81" y="4"/>
                </a:moveTo>
                <a:lnTo>
                  <a:pt x="0" y="53"/>
                </a:lnTo>
                <a:lnTo>
                  <a:pt x="29" y="71"/>
                </a:lnTo>
                <a:lnTo>
                  <a:pt x="71" y="30"/>
                </a:lnTo>
                <a:lnTo>
                  <a:pt x="36" y="58"/>
                </a:lnTo>
                <a:lnTo>
                  <a:pt x="32" y="53"/>
                </a:lnTo>
                <a:lnTo>
                  <a:pt x="90" y="0"/>
                </a:lnTo>
                <a:lnTo>
                  <a:pt x="81"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3" name="Freeform 212"/>
          <p:cNvSpPr>
            <a:spLocks/>
          </p:cNvSpPr>
          <p:nvPr/>
        </p:nvSpPr>
        <p:spPr bwMode="auto">
          <a:xfrm>
            <a:off x="6835775" y="4357688"/>
            <a:ext cx="61913" cy="36512"/>
          </a:xfrm>
          <a:custGeom>
            <a:avLst/>
            <a:gdLst>
              <a:gd name="T0" fmla="*/ 646468 w 77"/>
              <a:gd name="T1" fmla="*/ 0 h 46"/>
              <a:gd name="T2" fmla="*/ 0 w 77"/>
              <a:gd name="T3" fmla="*/ 26460881 h 46"/>
              <a:gd name="T4" fmla="*/ 27800545 w 77"/>
              <a:gd name="T5" fmla="*/ 20790409 h 46"/>
              <a:gd name="T6" fmla="*/ 43316586 w 77"/>
              <a:gd name="T7" fmla="*/ 28981003 h 46"/>
              <a:gd name="T8" fmla="*/ 49782072 w 77"/>
              <a:gd name="T9" fmla="*/ 26460881 h 46"/>
              <a:gd name="T10" fmla="*/ 33618759 w 77"/>
              <a:gd name="T11" fmla="*/ 11340151 h 46"/>
              <a:gd name="T12" fmla="*/ 16163313 w 77"/>
              <a:gd name="T13" fmla="*/ 5670472 h 46"/>
              <a:gd name="T14" fmla="*/ 646468 w 77"/>
              <a:gd name="T15" fmla="*/ 0 h 4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7" h="46">
                <a:moveTo>
                  <a:pt x="1" y="0"/>
                </a:moveTo>
                <a:lnTo>
                  <a:pt x="0" y="42"/>
                </a:lnTo>
                <a:lnTo>
                  <a:pt x="43" y="33"/>
                </a:lnTo>
                <a:lnTo>
                  <a:pt x="67" y="46"/>
                </a:lnTo>
                <a:lnTo>
                  <a:pt x="77" y="42"/>
                </a:lnTo>
                <a:lnTo>
                  <a:pt x="52" y="18"/>
                </a:lnTo>
                <a:lnTo>
                  <a:pt x="25" y="9"/>
                </a:lnTo>
                <a:lnTo>
                  <a:pt x="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4" name="Freeform 213"/>
          <p:cNvSpPr>
            <a:spLocks/>
          </p:cNvSpPr>
          <p:nvPr/>
        </p:nvSpPr>
        <p:spPr bwMode="auto">
          <a:xfrm>
            <a:off x="6994525" y="4960938"/>
            <a:ext cx="158750" cy="336550"/>
          </a:xfrm>
          <a:custGeom>
            <a:avLst/>
            <a:gdLst>
              <a:gd name="T0" fmla="*/ 0 w 199"/>
              <a:gd name="T1" fmla="*/ 0 h 423"/>
              <a:gd name="T2" fmla="*/ 13364516 w 199"/>
              <a:gd name="T3" fmla="*/ 15825806 h 423"/>
              <a:gd name="T4" fmla="*/ 34364987 w 199"/>
              <a:gd name="T5" fmla="*/ 58238267 h 423"/>
              <a:gd name="T6" fmla="*/ 46456313 w 199"/>
              <a:gd name="T7" fmla="*/ 92420767 h 423"/>
              <a:gd name="T8" fmla="*/ 50910886 w 199"/>
              <a:gd name="T9" fmla="*/ 108246574 h 423"/>
              <a:gd name="T10" fmla="*/ 52184077 w 199"/>
              <a:gd name="T11" fmla="*/ 127870701 h 423"/>
              <a:gd name="T12" fmla="*/ 52184077 w 199"/>
              <a:gd name="T13" fmla="*/ 148759874 h 423"/>
              <a:gd name="T14" fmla="*/ 59184234 w 199"/>
              <a:gd name="T15" fmla="*/ 170283161 h 423"/>
              <a:gd name="T16" fmla="*/ 87821457 w 199"/>
              <a:gd name="T17" fmla="*/ 207630664 h 423"/>
              <a:gd name="T18" fmla="*/ 109458524 w 199"/>
              <a:gd name="T19" fmla="*/ 238648958 h 423"/>
              <a:gd name="T20" fmla="*/ 126641018 w 199"/>
              <a:gd name="T21" fmla="*/ 267768091 h 423"/>
              <a:gd name="T22" fmla="*/ 105003951 w 199"/>
              <a:gd name="T23" fmla="*/ 222190628 h 423"/>
              <a:gd name="T24" fmla="*/ 90367041 w 199"/>
              <a:gd name="T25" fmla="*/ 195603974 h 423"/>
              <a:gd name="T26" fmla="*/ 78275716 w 199"/>
              <a:gd name="T27" fmla="*/ 174714005 h 423"/>
              <a:gd name="T28" fmla="*/ 77002525 w 199"/>
              <a:gd name="T29" fmla="*/ 161420678 h 423"/>
              <a:gd name="T30" fmla="*/ 78275716 w 199"/>
              <a:gd name="T31" fmla="*/ 148759874 h 423"/>
              <a:gd name="T32" fmla="*/ 84003480 w 199"/>
              <a:gd name="T33" fmla="*/ 132934863 h 423"/>
              <a:gd name="T34" fmla="*/ 91003637 w 199"/>
              <a:gd name="T35" fmla="*/ 119008217 h 423"/>
              <a:gd name="T36" fmla="*/ 77002525 w 199"/>
              <a:gd name="T37" fmla="*/ 92420767 h 423"/>
              <a:gd name="T38" fmla="*/ 85912469 w 199"/>
              <a:gd name="T39" fmla="*/ 79760759 h 423"/>
              <a:gd name="T40" fmla="*/ 64911200 w 199"/>
              <a:gd name="T41" fmla="*/ 51274944 h 423"/>
              <a:gd name="T42" fmla="*/ 46456313 w 199"/>
              <a:gd name="T43" fmla="*/ 41146619 h 423"/>
              <a:gd name="T44" fmla="*/ 30546212 w 199"/>
              <a:gd name="T45" fmla="*/ 29751657 h 423"/>
              <a:gd name="T46" fmla="*/ 21637067 w 199"/>
              <a:gd name="T47" fmla="*/ 22789129 h 423"/>
              <a:gd name="T48" fmla="*/ 14636910 w 199"/>
              <a:gd name="T49" fmla="*/ 15825806 h 423"/>
              <a:gd name="T50" fmla="*/ 0 w 199"/>
              <a:gd name="T51" fmla="*/ 0 h 42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99" h="423">
                <a:moveTo>
                  <a:pt x="0" y="0"/>
                </a:moveTo>
                <a:lnTo>
                  <a:pt x="21" y="25"/>
                </a:lnTo>
                <a:lnTo>
                  <a:pt x="54" y="92"/>
                </a:lnTo>
                <a:lnTo>
                  <a:pt x="73" y="146"/>
                </a:lnTo>
                <a:lnTo>
                  <a:pt x="80" y="171"/>
                </a:lnTo>
                <a:lnTo>
                  <a:pt x="82" y="202"/>
                </a:lnTo>
                <a:lnTo>
                  <a:pt x="82" y="235"/>
                </a:lnTo>
                <a:lnTo>
                  <a:pt x="93" y="269"/>
                </a:lnTo>
                <a:lnTo>
                  <a:pt x="138" y="328"/>
                </a:lnTo>
                <a:lnTo>
                  <a:pt x="172" y="377"/>
                </a:lnTo>
                <a:lnTo>
                  <a:pt x="199" y="423"/>
                </a:lnTo>
                <a:lnTo>
                  <a:pt x="165" y="351"/>
                </a:lnTo>
                <a:lnTo>
                  <a:pt x="142" y="309"/>
                </a:lnTo>
                <a:lnTo>
                  <a:pt x="123" y="276"/>
                </a:lnTo>
                <a:lnTo>
                  <a:pt x="121" y="255"/>
                </a:lnTo>
                <a:lnTo>
                  <a:pt x="123" y="235"/>
                </a:lnTo>
                <a:lnTo>
                  <a:pt x="132" y="210"/>
                </a:lnTo>
                <a:lnTo>
                  <a:pt x="143" y="188"/>
                </a:lnTo>
                <a:lnTo>
                  <a:pt x="121" y="146"/>
                </a:lnTo>
                <a:lnTo>
                  <a:pt x="135" y="126"/>
                </a:lnTo>
                <a:lnTo>
                  <a:pt x="102" y="81"/>
                </a:lnTo>
                <a:lnTo>
                  <a:pt x="73" y="65"/>
                </a:lnTo>
                <a:lnTo>
                  <a:pt x="48" y="47"/>
                </a:lnTo>
                <a:lnTo>
                  <a:pt x="34" y="36"/>
                </a:lnTo>
                <a:lnTo>
                  <a:pt x="23" y="25"/>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5" name="Freeform 214"/>
          <p:cNvSpPr>
            <a:spLocks/>
          </p:cNvSpPr>
          <p:nvPr/>
        </p:nvSpPr>
        <p:spPr bwMode="auto">
          <a:xfrm>
            <a:off x="6681788" y="4905375"/>
            <a:ext cx="185737" cy="660400"/>
          </a:xfrm>
          <a:custGeom>
            <a:avLst/>
            <a:gdLst>
              <a:gd name="T0" fmla="*/ 88205231 w 234"/>
              <a:gd name="T1" fmla="*/ 0 h 832"/>
              <a:gd name="T2" fmla="*/ 84424610 w 234"/>
              <a:gd name="T3" fmla="*/ 17641094 h 832"/>
              <a:gd name="T4" fmla="*/ 52923139 w 234"/>
              <a:gd name="T5" fmla="*/ 56073675 h 832"/>
              <a:gd name="T6" fmla="*/ 22051109 w 234"/>
              <a:gd name="T7" fmla="*/ 121597738 h 832"/>
              <a:gd name="T8" fmla="*/ 0 w 234"/>
              <a:gd name="T9" fmla="*/ 201612500 h 832"/>
              <a:gd name="T10" fmla="*/ 1889914 w 234"/>
              <a:gd name="T11" fmla="*/ 277217188 h 832"/>
              <a:gd name="T12" fmla="*/ 5040299 w 234"/>
              <a:gd name="T13" fmla="*/ 326990075 h 832"/>
              <a:gd name="T14" fmla="*/ 5040299 w 234"/>
              <a:gd name="T15" fmla="*/ 363532738 h 832"/>
              <a:gd name="T16" fmla="*/ 13230983 w 234"/>
              <a:gd name="T17" fmla="*/ 393144375 h 832"/>
              <a:gd name="T18" fmla="*/ 17641046 w 234"/>
              <a:gd name="T19" fmla="*/ 463708750 h 832"/>
              <a:gd name="T20" fmla="*/ 31501471 w 234"/>
              <a:gd name="T21" fmla="*/ 524192500 h 832"/>
              <a:gd name="T22" fmla="*/ 20161196 w 234"/>
              <a:gd name="T23" fmla="*/ 458038200 h 832"/>
              <a:gd name="T24" fmla="*/ 25201495 w 234"/>
              <a:gd name="T25" fmla="*/ 398814925 h 832"/>
              <a:gd name="T26" fmla="*/ 37802242 w 234"/>
              <a:gd name="T27" fmla="*/ 371093206 h 832"/>
              <a:gd name="T28" fmla="*/ 25201495 w 234"/>
              <a:gd name="T29" fmla="*/ 384324225 h 832"/>
              <a:gd name="T30" fmla="*/ 31501471 w 234"/>
              <a:gd name="T31" fmla="*/ 363532738 h 832"/>
              <a:gd name="T32" fmla="*/ 17641046 w 234"/>
              <a:gd name="T33" fmla="*/ 372352888 h 832"/>
              <a:gd name="T34" fmla="*/ 23311581 w 234"/>
              <a:gd name="T35" fmla="*/ 358492425 h 832"/>
              <a:gd name="T36" fmla="*/ 12600747 w 234"/>
              <a:gd name="T37" fmla="*/ 364162975 h 832"/>
              <a:gd name="T38" fmla="*/ 10080598 w 234"/>
              <a:gd name="T39" fmla="*/ 346521881 h 832"/>
              <a:gd name="T40" fmla="*/ 13230983 w 234"/>
              <a:gd name="T41" fmla="*/ 287297813 h 832"/>
              <a:gd name="T42" fmla="*/ 5040299 w 234"/>
              <a:gd name="T43" fmla="*/ 222403988 h 832"/>
              <a:gd name="T44" fmla="*/ 22051109 w 234"/>
              <a:gd name="T45" fmla="*/ 137348913 h 832"/>
              <a:gd name="T46" fmla="*/ 42212305 w 234"/>
              <a:gd name="T47" fmla="*/ 99546569 h 832"/>
              <a:gd name="T48" fmla="*/ 26461173 w 234"/>
              <a:gd name="T49" fmla="*/ 190272194 h 832"/>
              <a:gd name="T50" fmla="*/ 44732455 w 234"/>
              <a:gd name="T51" fmla="*/ 255796256 h 832"/>
              <a:gd name="T52" fmla="*/ 103955570 w 234"/>
              <a:gd name="T53" fmla="*/ 301788513 h 832"/>
              <a:gd name="T54" fmla="*/ 138608221 w 234"/>
              <a:gd name="T55" fmla="*/ 301788513 h 832"/>
              <a:gd name="T56" fmla="*/ 107736191 w 234"/>
              <a:gd name="T57" fmla="*/ 209803206 h 832"/>
              <a:gd name="T58" fmla="*/ 86944760 w 234"/>
              <a:gd name="T59" fmla="*/ 207283050 h 832"/>
              <a:gd name="T60" fmla="*/ 103955570 w 234"/>
              <a:gd name="T61" fmla="*/ 220514069 h 832"/>
              <a:gd name="T62" fmla="*/ 84424610 w 234"/>
              <a:gd name="T63" fmla="*/ 222403988 h 832"/>
              <a:gd name="T64" fmla="*/ 110256341 w 234"/>
              <a:gd name="T65" fmla="*/ 236264450 h 832"/>
              <a:gd name="T66" fmla="*/ 84424610 w 234"/>
              <a:gd name="T67" fmla="*/ 236264450 h 832"/>
              <a:gd name="T68" fmla="*/ 114666404 w 234"/>
              <a:gd name="T69" fmla="*/ 254535781 h 832"/>
              <a:gd name="T70" fmla="*/ 84424610 w 234"/>
              <a:gd name="T71" fmla="*/ 250755944 h 832"/>
              <a:gd name="T72" fmla="*/ 120336939 w 234"/>
              <a:gd name="T73" fmla="*/ 274066794 h 832"/>
              <a:gd name="T74" fmla="*/ 84424610 w 234"/>
              <a:gd name="T75" fmla="*/ 267766800 h 832"/>
              <a:gd name="T76" fmla="*/ 122857088 w 234"/>
              <a:gd name="T77" fmla="*/ 295488519 h 832"/>
              <a:gd name="T78" fmla="*/ 97025358 w 234"/>
              <a:gd name="T79" fmla="*/ 287297813 h 832"/>
              <a:gd name="T80" fmla="*/ 56702966 w 234"/>
              <a:gd name="T81" fmla="*/ 255796256 h 832"/>
              <a:gd name="T82" fmla="*/ 37802242 w 234"/>
              <a:gd name="T83" fmla="*/ 195312506 h 832"/>
              <a:gd name="T84" fmla="*/ 54813052 w 234"/>
              <a:gd name="T85" fmla="*/ 82534919 h 832"/>
              <a:gd name="T86" fmla="*/ 98915271 w 234"/>
              <a:gd name="T87" fmla="*/ 25831800 h 832"/>
              <a:gd name="T88" fmla="*/ 147428347 w 234"/>
              <a:gd name="T89" fmla="*/ 0 h 832"/>
              <a:gd name="T90" fmla="*/ 98915271 w 234"/>
              <a:gd name="T91" fmla="*/ 10080625 h 832"/>
              <a:gd name="T92" fmla="*/ 88205231 w 234"/>
              <a:gd name="T93" fmla="*/ 0 h 8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34" h="832">
                <a:moveTo>
                  <a:pt x="140" y="0"/>
                </a:moveTo>
                <a:lnTo>
                  <a:pt x="134" y="28"/>
                </a:lnTo>
                <a:lnTo>
                  <a:pt x="84" y="89"/>
                </a:lnTo>
                <a:lnTo>
                  <a:pt x="35" y="193"/>
                </a:lnTo>
                <a:lnTo>
                  <a:pt x="0" y="320"/>
                </a:lnTo>
                <a:lnTo>
                  <a:pt x="3" y="440"/>
                </a:lnTo>
                <a:lnTo>
                  <a:pt x="8" y="519"/>
                </a:lnTo>
                <a:lnTo>
                  <a:pt x="8" y="577"/>
                </a:lnTo>
                <a:lnTo>
                  <a:pt x="21" y="624"/>
                </a:lnTo>
                <a:lnTo>
                  <a:pt x="28" y="736"/>
                </a:lnTo>
                <a:lnTo>
                  <a:pt x="50" y="832"/>
                </a:lnTo>
                <a:lnTo>
                  <a:pt x="32" y="727"/>
                </a:lnTo>
                <a:lnTo>
                  <a:pt x="40" y="633"/>
                </a:lnTo>
                <a:lnTo>
                  <a:pt x="60" y="589"/>
                </a:lnTo>
                <a:lnTo>
                  <a:pt x="40" y="610"/>
                </a:lnTo>
                <a:lnTo>
                  <a:pt x="50" y="577"/>
                </a:lnTo>
                <a:lnTo>
                  <a:pt x="28" y="591"/>
                </a:lnTo>
                <a:lnTo>
                  <a:pt x="37" y="569"/>
                </a:lnTo>
                <a:lnTo>
                  <a:pt x="20" y="578"/>
                </a:lnTo>
                <a:lnTo>
                  <a:pt x="16" y="550"/>
                </a:lnTo>
                <a:lnTo>
                  <a:pt x="21" y="456"/>
                </a:lnTo>
                <a:lnTo>
                  <a:pt x="8" y="353"/>
                </a:lnTo>
                <a:lnTo>
                  <a:pt x="35" y="218"/>
                </a:lnTo>
                <a:lnTo>
                  <a:pt x="67" y="158"/>
                </a:lnTo>
                <a:lnTo>
                  <a:pt x="42" y="302"/>
                </a:lnTo>
                <a:lnTo>
                  <a:pt x="71" y="406"/>
                </a:lnTo>
                <a:lnTo>
                  <a:pt x="165" y="479"/>
                </a:lnTo>
                <a:lnTo>
                  <a:pt x="220" y="479"/>
                </a:lnTo>
                <a:lnTo>
                  <a:pt x="171" y="333"/>
                </a:lnTo>
                <a:lnTo>
                  <a:pt x="138" y="329"/>
                </a:lnTo>
                <a:lnTo>
                  <a:pt x="165" y="350"/>
                </a:lnTo>
                <a:lnTo>
                  <a:pt x="134" y="353"/>
                </a:lnTo>
                <a:lnTo>
                  <a:pt x="175" y="375"/>
                </a:lnTo>
                <a:lnTo>
                  <a:pt x="134" y="375"/>
                </a:lnTo>
                <a:lnTo>
                  <a:pt x="182" y="404"/>
                </a:lnTo>
                <a:lnTo>
                  <a:pt x="134" y="398"/>
                </a:lnTo>
                <a:lnTo>
                  <a:pt x="191" y="435"/>
                </a:lnTo>
                <a:lnTo>
                  <a:pt x="134" y="425"/>
                </a:lnTo>
                <a:lnTo>
                  <a:pt x="195" y="469"/>
                </a:lnTo>
                <a:lnTo>
                  <a:pt x="154" y="456"/>
                </a:lnTo>
                <a:lnTo>
                  <a:pt x="90" y="406"/>
                </a:lnTo>
                <a:lnTo>
                  <a:pt x="60" y="310"/>
                </a:lnTo>
                <a:lnTo>
                  <a:pt x="87" y="131"/>
                </a:lnTo>
                <a:lnTo>
                  <a:pt x="157" y="41"/>
                </a:lnTo>
                <a:lnTo>
                  <a:pt x="234" y="0"/>
                </a:lnTo>
                <a:lnTo>
                  <a:pt x="157" y="16"/>
                </a:lnTo>
                <a:lnTo>
                  <a:pt x="14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6" name="Freeform 215"/>
          <p:cNvSpPr>
            <a:spLocks/>
          </p:cNvSpPr>
          <p:nvPr/>
        </p:nvSpPr>
        <p:spPr bwMode="auto">
          <a:xfrm>
            <a:off x="6784975" y="5013325"/>
            <a:ext cx="268288" cy="292100"/>
          </a:xfrm>
          <a:custGeom>
            <a:avLst/>
            <a:gdLst>
              <a:gd name="T0" fmla="*/ 1252802 w 339"/>
              <a:gd name="T1" fmla="*/ 4434030 h 367"/>
              <a:gd name="T2" fmla="*/ 0 w 339"/>
              <a:gd name="T3" fmla="*/ 39909456 h 367"/>
              <a:gd name="T4" fmla="*/ 5010417 w 339"/>
              <a:gd name="T5" fmla="*/ 67148776 h 367"/>
              <a:gd name="T6" fmla="*/ 15032042 w 339"/>
              <a:gd name="T7" fmla="*/ 93754549 h 367"/>
              <a:gd name="T8" fmla="*/ 30690090 w 339"/>
              <a:gd name="T9" fmla="*/ 115926292 h 367"/>
              <a:gd name="T10" fmla="*/ 51359345 w 339"/>
              <a:gd name="T11" fmla="*/ 136830942 h 367"/>
              <a:gd name="T12" fmla="*/ 75786216 w 339"/>
              <a:gd name="T13" fmla="*/ 152668015 h 367"/>
              <a:gd name="T14" fmla="*/ 105849509 w 339"/>
              <a:gd name="T15" fmla="*/ 163437511 h 367"/>
              <a:gd name="T16" fmla="*/ 125265962 w 339"/>
              <a:gd name="T17" fmla="*/ 174206211 h 367"/>
              <a:gd name="T18" fmla="*/ 136539598 w 339"/>
              <a:gd name="T19" fmla="*/ 174206211 h 367"/>
              <a:gd name="T20" fmla="*/ 135287587 w 339"/>
              <a:gd name="T21" fmla="*/ 181174428 h 367"/>
              <a:gd name="T22" fmla="*/ 149066828 w 339"/>
              <a:gd name="T23" fmla="*/ 181174428 h 367"/>
              <a:gd name="T24" fmla="*/ 147814025 w 339"/>
              <a:gd name="T25" fmla="*/ 191943924 h 367"/>
              <a:gd name="T26" fmla="*/ 162846068 w 339"/>
              <a:gd name="T27" fmla="*/ 188776191 h 367"/>
              <a:gd name="T28" fmla="*/ 158461656 w 339"/>
              <a:gd name="T29" fmla="*/ 198278594 h 367"/>
              <a:gd name="T30" fmla="*/ 177251313 w 339"/>
              <a:gd name="T31" fmla="*/ 198278594 h 367"/>
              <a:gd name="T32" fmla="*/ 172240896 w 339"/>
              <a:gd name="T33" fmla="*/ 207780201 h 367"/>
              <a:gd name="T34" fmla="*/ 187898943 w 339"/>
              <a:gd name="T35" fmla="*/ 210947934 h 367"/>
              <a:gd name="T36" fmla="*/ 186020136 w 339"/>
              <a:gd name="T37" fmla="*/ 218549698 h 367"/>
              <a:gd name="T38" fmla="*/ 212325814 w 339"/>
              <a:gd name="T39" fmla="*/ 232486131 h 367"/>
              <a:gd name="T40" fmla="*/ 195414964 w 339"/>
              <a:gd name="T41" fmla="*/ 212848574 h 367"/>
              <a:gd name="T42" fmla="*/ 186020136 w 339"/>
              <a:gd name="T43" fmla="*/ 197645048 h 367"/>
              <a:gd name="T44" fmla="*/ 177251313 w 339"/>
              <a:gd name="T45" fmla="*/ 178640242 h 367"/>
              <a:gd name="T46" fmla="*/ 169735292 w 339"/>
              <a:gd name="T47" fmla="*/ 154568655 h 367"/>
              <a:gd name="T48" fmla="*/ 164724875 w 339"/>
              <a:gd name="T49" fmla="*/ 117826932 h 367"/>
              <a:gd name="T50" fmla="*/ 158461656 w 339"/>
              <a:gd name="T51" fmla="*/ 98822126 h 367"/>
              <a:gd name="T52" fmla="*/ 136539598 w 339"/>
              <a:gd name="T53" fmla="*/ 67148776 h 367"/>
              <a:gd name="T54" fmla="*/ 145935218 w 339"/>
              <a:gd name="T55" fmla="*/ 98822126 h 367"/>
              <a:gd name="T56" fmla="*/ 153450448 w 339"/>
              <a:gd name="T57" fmla="*/ 144432705 h 367"/>
              <a:gd name="T58" fmla="*/ 127144770 w 339"/>
              <a:gd name="T59" fmla="*/ 88686972 h 367"/>
              <a:gd name="T60" fmla="*/ 135287587 w 339"/>
              <a:gd name="T61" fmla="*/ 155835748 h 367"/>
              <a:gd name="T62" fmla="*/ 114618332 w 339"/>
              <a:gd name="T63" fmla="*/ 98822126 h 367"/>
              <a:gd name="T64" fmla="*/ 116497139 w 339"/>
              <a:gd name="T65" fmla="*/ 158369138 h 367"/>
              <a:gd name="T66" fmla="*/ 102091894 w 339"/>
              <a:gd name="T67" fmla="*/ 101356312 h 367"/>
              <a:gd name="T68" fmla="*/ 96454680 w 339"/>
              <a:gd name="T69" fmla="*/ 146966892 h 367"/>
              <a:gd name="T70" fmla="*/ 90191461 w 339"/>
              <a:gd name="T71" fmla="*/ 101356312 h 367"/>
              <a:gd name="T72" fmla="*/ 80169836 w 339"/>
              <a:gd name="T73" fmla="*/ 139998675 h 367"/>
              <a:gd name="T74" fmla="*/ 77038227 w 339"/>
              <a:gd name="T75" fmla="*/ 96922282 h 367"/>
              <a:gd name="T76" fmla="*/ 65138585 w 339"/>
              <a:gd name="T77" fmla="*/ 134930302 h 367"/>
              <a:gd name="T78" fmla="*/ 67017393 w 339"/>
              <a:gd name="T79" fmla="*/ 93754549 h 367"/>
              <a:gd name="T80" fmla="*/ 52611356 w 339"/>
              <a:gd name="T81" fmla="*/ 124161602 h 367"/>
              <a:gd name="T82" fmla="*/ 56369762 w 339"/>
              <a:gd name="T83" fmla="*/ 89954065 h 367"/>
              <a:gd name="T84" fmla="*/ 40711715 w 339"/>
              <a:gd name="T85" fmla="*/ 115926292 h 367"/>
              <a:gd name="T86" fmla="*/ 48227736 w 339"/>
              <a:gd name="T87" fmla="*/ 82985849 h 367"/>
              <a:gd name="T88" fmla="*/ 28811282 w 339"/>
              <a:gd name="T89" fmla="*/ 98822126 h 367"/>
              <a:gd name="T90" fmla="*/ 41963725 w 339"/>
              <a:gd name="T91" fmla="*/ 70949259 h 367"/>
              <a:gd name="T92" fmla="*/ 21921266 w 339"/>
              <a:gd name="T93" fmla="*/ 84252146 h 367"/>
              <a:gd name="T94" fmla="*/ 35074501 w 339"/>
              <a:gd name="T95" fmla="*/ 60814106 h 367"/>
              <a:gd name="T96" fmla="*/ 16910850 w 339"/>
              <a:gd name="T97" fmla="*/ 64614589 h 367"/>
              <a:gd name="T98" fmla="*/ 30690090 w 339"/>
              <a:gd name="T99" fmla="*/ 48777516 h 367"/>
              <a:gd name="T100" fmla="*/ 11900433 w 339"/>
              <a:gd name="T101" fmla="*/ 52578796 h 367"/>
              <a:gd name="T102" fmla="*/ 24426871 w 339"/>
              <a:gd name="T103" fmla="*/ 38642363 h 367"/>
              <a:gd name="T104" fmla="*/ 10021625 w 339"/>
              <a:gd name="T105" fmla="*/ 38642363 h 367"/>
              <a:gd name="T106" fmla="*/ 21921266 w 339"/>
              <a:gd name="T107" fmla="*/ 25972227 h 367"/>
              <a:gd name="T108" fmla="*/ 8768823 w 339"/>
              <a:gd name="T109" fmla="*/ 28506413 h 367"/>
              <a:gd name="T110" fmla="*/ 19416454 w 339"/>
              <a:gd name="T111" fmla="*/ 17104166 h 367"/>
              <a:gd name="T112" fmla="*/ 10021625 w 339"/>
              <a:gd name="T113" fmla="*/ 13302887 h 367"/>
              <a:gd name="T114" fmla="*/ 16910850 w 339"/>
              <a:gd name="T115" fmla="*/ 4434030 h 367"/>
              <a:gd name="T116" fmla="*/ 5010417 w 339"/>
              <a:gd name="T117" fmla="*/ 0 h 367"/>
              <a:gd name="T118" fmla="*/ 1252802 w 339"/>
              <a:gd name="T119" fmla="*/ 4434030 h 36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39" h="367">
                <a:moveTo>
                  <a:pt x="2" y="7"/>
                </a:moveTo>
                <a:lnTo>
                  <a:pt x="0" y="63"/>
                </a:lnTo>
                <a:lnTo>
                  <a:pt x="8" y="106"/>
                </a:lnTo>
                <a:lnTo>
                  <a:pt x="24" y="148"/>
                </a:lnTo>
                <a:lnTo>
                  <a:pt x="49" y="183"/>
                </a:lnTo>
                <a:lnTo>
                  <a:pt x="82" y="216"/>
                </a:lnTo>
                <a:lnTo>
                  <a:pt x="121" y="241"/>
                </a:lnTo>
                <a:lnTo>
                  <a:pt x="169" y="258"/>
                </a:lnTo>
                <a:lnTo>
                  <a:pt x="200" y="275"/>
                </a:lnTo>
                <a:lnTo>
                  <a:pt x="218" y="275"/>
                </a:lnTo>
                <a:lnTo>
                  <a:pt x="216" y="286"/>
                </a:lnTo>
                <a:lnTo>
                  <a:pt x="238" y="286"/>
                </a:lnTo>
                <a:lnTo>
                  <a:pt x="236" y="303"/>
                </a:lnTo>
                <a:lnTo>
                  <a:pt x="260" y="298"/>
                </a:lnTo>
                <a:lnTo>
                  <a:pt x="253" y="313"/>
                </a:lnTo>
                <a:lnTo>
                  <a:pt x="283" y="313"/>
                </a:lnTo>
                <a:lnTo>
                  <a:pt x="275" y="328"/>
                </a:lnTo>
                <a:lnTo>
                  <a:pt x="300" y="333"/>
                </a:lnTo>
                <a:lnTo>
                  <a:pt x="297" y="345"/>
                </a:lnTo>
                <a:lnTo>
                  <a:pt x="339" y="367"/>
                </a:lnTo>
                <a:lnTo>
                  <a:pt x="312" y="336"/>
                </a:lnTo>
                <a:lnTo>
                  <a:pt x="297" y="312"/>
                </a:lnTo>
                <a:lnTo>
                  <a:pt x="283" y="282"/>
                </a:lnTo>
                <a:lnTo>
                  <a:pt x="271" y="244"/>
                </a:lnTo>
                <a:lnTo>
                  <a:pt x="263" y="186"/>
                </a:lnTo>
                <a:lnTo>
                  <a:pt x="253" y="156"/>
                </a:lnTo>
                <a:lnTo>
                  <a:pt x="218" y="106"/>
                </a:lnTo>
                <a:lnTo>
                  <a:pt x="233" y="156"/>
                </a:lnTo>
                <a:lnTo>
                  <a:pt x="245" y="228"/>
                </a:lnTo>
                <a:lnTo>
                  <a:pt x="203" y="140"/>
                </a:lnTo>
                <a:lnTo>
                  <a:pt x="216" y="246"/>
                </a:lnTo>
                <a:lnTo>
                  <a:pt x="183" y="156"/>
                </a:lnTo>
                <a:lnTo>
                  <a:pt x="186" y="250"/>
                </a:lnTo>
                <a:lnTo>
                  <a:pt x="163" y="160"/>
                </a:lnTo>
                <a:lnTo>
                  <a:pt x="154" y="232"/>
                </a:lnTo>
                <a:lnTo>
                  <a:pt x="144" y="160"/>
                </a:lnTo>
                <a:lnTo>
                  <a:pt x="128" y="221"/>
                </a:lnTo>
                <a:lnTo>
                  <a:pt x="123" y="153"/>
                </a:lnTo>
                <a:lnTo>
                  <a:pt x="104" y="213"/>
                </a:lnTo>
                <a:lnTo>
                  <a:pt x="107" y="148"/>
                </a:lnTo>
                <a:lnTo>
                  <a:pt x="84" y="196"/>
                </a:lnTo>
                <a:lnTo>
                  <a:pt x="90" y="142"/>
                </a:lnTo>
                <a:lnTo>
                  <a:pt x="65" y="183"/>
                </a:lnTo>
                <a:lnTo>
                  <a:pt x="77" y="131"/>
                </a:lnTo>
                <a:lnTo>
                  <a:pt x="46" y="156"/>
                </a:lnTo>
                <a:lnTo>
                  <a:pt x="67" y="112"/>
                </a:lnTo>
                <a:lnTo>
                  <a:pt x="35" y="133"/>
                </a:lnTo>
                <a:lnTo>
                  <a:pt x="56" y="96"/>
                </a:lnTo>
                <a:lnTo>
                  <a:pt x="27" y="102"/>
                </a:lnTo>
                <a:lnTo>
                  <a:pt x="49" y="77"/>
                </a:lnTo>
                <a:lnTo>
                  <a:pt x="19" y="83"/>
                </a:lnTo>
                <a:lnTo>
                  <a:pt x="39" y="61"/>
                </a:lnTo>
                <a:lnTo>
                  <a:pt x="16" y="61"/>
                </a:lnTo>
                <a:lnTo>
                  <a:pt x="35" y="41"/>
                </a:lnTo>
                <a:lnTo>
                  <a:pt x="14" y="45"/>
                </a:lnTo>
                <a:lnTo>
                  <a:pt x="31" y="27"/>
                </a:lnTo>
                <a:lnTo>
                  <a:pt x="16" y="21"/>
                </a:lnTo>
                <a:lnTo>
                  <a:pt x="27" y="7"/>
                </a:lnTo>
                <a:lnTo>
                  <a:pt x="8" y="0"/>
                </a:lnTo>
                <a:lnTo>
                  <a:pt x="2"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7" name="Freeform 216"/>
          <p:cNvSpPr>
            <a:spLocks/>
          </p:cNvSpPr>
          <p:nvPr/>
        </p:nvSpPr>
        <p:spPr bwMode="auto">
          <a:xfrm>
            <a:off x="6781800" y="5245100"/>
            <a:ext cx="339725" cy="366713"/>
          </a:xfrm>
          <a:custGeom>
            <a:avLst/>
            <a:gdLst>
              <a:gd name="T0" fmla="*/ 48062397 w 430"/>
              <a:gd name="T1" fmla="*/ 0 h 463"/>
              <a:gd name="T2" fmla="*/ 92380708 w 430"/>
              <a:gd name="T3" fmla="*/ 67123528 h 463"/>
              <a:gd name="T4" fmla="*/ 131704272 w 430"/>
              <a:gd name="T5" fmla="*/ 122954988 h 463"/>
              <a:gd name="T6" fmla="*/ 186633064 w 430"/>
              <a:gd name="T7" fmla="*/ 170004345 h 463"/>
              <a:gd name="T8" fmla="*/ 228454002 w 430"/>
              <a:gd name="T9" fmla="*/ 216426409 h 463"/>
              <a:gd name="T10" fmla="*/ 268402501 w 430"/>
              <a:gd name="T11" fmla="*/ 227090391 h 463"/>
              <a:gd name="T12" fmla="*/ 219715169 w 430"/>
              <a:gd name="T13" fmla="*/ 226463098 h 463"/>
              <a:gd name="T14" fmla="*/ 186633064 w 430"/>
              <a:gd name="T15" fmla="*/ 196351446 h 463"/>
              <a:gd name="T16" fmla="*/ 160417355 w 430"/>
              <a:gd name="T17" fmla="*/ 161221450 h 463"/>
              <a:gd name="T18" fmla="*/ 129207688 w 430"/>
              <a:gd name="T19" fmla="*/ 138638107 h 463"/>
              <a:gd name="T20" fmla="*/ 90507480 w 430"/>
              <a:gd name="T21" fmla="*/ 206388928 h 463"/>
              <a:gd name="T22" fmla="*/ 44317521 w 430"/>
              <a:gd name="T23" fmla="*/ 255320164 h 463"/>
              <a:gd name="T24" fmla="*/ 33082104 w 430"/>
              <a:gd name="T25" fmla="*/ 290450161 h 463"/>
              <a:gd name="T26" fmla="*/ 28088937 w 430"/>
              <a:gd name="T27" fmla="*/ 272257869 h 463"/>
              <a:gd name="T28" fmla="*/ 37451126 w 430"/>
              <a:gd name="T29" fmla="*/ 250301819 h 463"/>
              <a:gd name="T30" fmla="*/ 54928792 w 430"/>
              <a:gd name="T31" fmla="*/ 226463098 h 463"/>
              <a:gd name="T32" fmla="*/ 71782312 w 430"/>
              <a:gd name="T33" fmla="*/ 174395397 h 463"/>
              <a:gd name="T34" fmla="*/ 71782312 w 430"/>
              <a:gd name="T35" fmla="*/ 132365176 h 463"/>
              <a:gd name="T36" fmla="*/ 0 w 430"/>
              <a:gd name="T37" fmla="*/ 153066640 h 463"/>
              <a:gd name="T38" fmla="*/ 7490541 w 430"/>
              <a:gd name="T39" fmla="*/ 141774572 h 463"/>
              <a:gd name="T40" fmla="*/ 72406458 w 430"/>
              <a:gd name="T41" fmla="*/ 114172885 h 463"/>
              <a:gd name="T42" fmla="*/ 95501438 w 430"/>
              <a:gd name="T43" fmla="*/ 93470629 h 463"/>
              <a:gd name="T44" fmla="*/ 71782312 w 430"/>
              <a:gd name="T45" fmla="*/ 57713339 h 463"/>
              <a:gd name="T46" fmla="*/ 54928792 w 430"/>
              <a:gd name="T47" fmla="*/ 25720600 h 463"/>
              <a:gd name="T48" fmla="*/ 48062397 w 430"/>
              <a:gd name="T49" fmla="*/ 0 h 4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30" h="463">
                <a:moveTo>
                  <a:pt x="77" y="0"/>
                </a:moveTo>
                <a:lnTo>
                  <a:pt x="148" y="107"/>
                </a:lnTo>
                <a:lnTo>
                  <a:pt x="211" y="196"/>
                </a:lnTo>
                <a:lnTo>
                  <a:pt x="299" y="271"/>
                </a:lnTo>
                <a:lnTo>
                  <a:pt x="366" y="345"/>
                </a:lnTo>
                <a:lnTo>
                  <a:pt x="430" y="362"/>
                </a:lnTo>
                <a:lnTo>
                  <a:pt x="352" y="361"/>
                </a:lnTo>
                <a:lnTo>
                  <a:pt x="299" y="313"/>
                </a:lnTo>
                <a:lnTo>
                  <a:pt x="257" y="257"/>
                </a:lnTo>
                <a:lnTo>
                  <a:pt x="207" y="221"/>
                </a:lnTo>
                <a:lnTo>
                  <a:pt x="145" y="329"/>
                </a:lnTo>
                <a:lnTo>
                  <a:pt x="71" y="407"/>
                </a:lnTo>
                <a:lnTo>
                  <a:pt x="53" y="463"/>
                </a:lnTo>
                <a:lnTo>
                  <a:pt x="45" y="434"/>
                </a:lnTo>
                <a:lnTo>
                  <a:pt x="60" y="399"/>
                </a:lnTo>
                <a:lnTo>
                  <a:pt x="88" y="361"/>
                </a:lnTo>
                <a:lnTo>
                  <a:pt x="115" y="278"/>
                </a:lnTo>
                <a:lnTo>
                  <a:pt x="115" y="211"/>
                </a:lnTo>
                <a:lnTo>
                  <a:pt x="0" y="244"/>
                </a:lnTo>
                <a:lnTo>
                  <a:pt x="12" y="226"/>
                </a:lnTo>
                <a:lnTo>
                  <a:pt x="116" y="182"/>
                </a:lnTo>
                <a:lnTo>
                  <a:pt x="153" y="149"/>
                </a:lnTo>
                <a:lnTo>
                  <a:pt x="115" y="92"/>
                </a:lnTo>
                <a:lnTo>
                  <a:pt x="88" y="41"/>
                </a:lnTo>
                <a:lnTo>
                  <a:pt x="77"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8" name="Freeform 217"/>
          <p:cNvSpPr>
            <a:spLocks/>
          </p:cNvSpPr>
          <p:nvPr/>
        </p:nvSpPr>
        <p:spPr bwMode="auto">
          <a:xfrm>
            <a:off x="6873875" y="5246688"/>
            <a:ext cx="250825" cy="268287"/>
          </a:xfrm>
          <a:custGeom>
            <a:avLst/>
            <a:gdLst>
              <a:gd name="T0" fmla="*/ 0 w 318"/>
              <a:gd name="T1" fmla="*/ 2520152 h 338"/>
              <a:gd name="T2" fmla="*/ 9331794 w 318"/>
              <a:gd name="T3" fmla="*/ 23941043 h 338"/>
              <a:gd name="T4" fmla="*/ 26129970 w 318"/>
              <a:gd name="T5" fmla="*/ 51033267 h 338"/>
              <a:gd name="T6" fmla="*/ 49771410 w 318"/>
              <a:gd name="T7" fmla="*/ 86944832 h 338"/>
              <a:gd name="T8" fmla="*/ 73412060 w 318"/>
              <a:gd name="T9" fmla="*/ 111516111 h 338"/>
              <a:gd name="T10" fmla="*/ 103275222 w 318"/>
              <a:gd name="T11" fmla="*/ 139237778 h 338"/>
              <a:gd name="T12" fmla="*/ 125672001 w 318"/>
              <a:gd name="T13" fmla="*/ 163179615 h 338"/>
              <a:gd name="T14" fmla="*/ 146824910 w 318"/>
              <a:gd name="T15" fmla="*/ 186491215 h 338"/>
              <a:gd name="T16" fmla="*/ 174821081 w 318"/>
              <a:gd name="T17" fmla="*/ 212952409 h 338"/>
              <a:gd name="T18" fmla="*/ 195351660 w 318"/>
              <a:gd name="T19" fmla="*/ 212952409 h 338"/>
              <a:gd name="T20" fmla="*/ 197840191 w 318"/>
              <a:gd name="T21" fmla="*/ 168850154 h 338"/>
              <a:gd name="T22" fmla="*/ 184152875 w 318"/>
              <a:gd name="T23" fmla="*/ 189011366 h 338"/>
              <a:gd name="T24" fmla="*/ 184152875 w 318"/>
              <a:gd name="T25" fmla="*/ 160029227 h 338"/>
              <a:gd name="T26" fmla="*/ 166733158 w 318"/>
              <a:gd name="T27" fmla="*/ 176410609 h 338"/>
              <a:gd name="T28" fmla="*/ 169221689 w 318"/>
              <a:gd name="T29" fmla="*/ 146798233 h 338"/>
              <a:gd name="T30" fmla="*/ 150557312 w 318"/>
              <a:gd name="T31" fmla="*/ 163179615 h 338"/>
              <a:gd name="T32" fmla="*/ 155534374 w 318"/>
              <a:gd name="T33" fmla="*/ 132307560 h 338"/>
              <a:gd name="T34" fmla="*/ 135003796 w 318"/>
              <a:gd name="T35" fmla="*/ 146798233 h 338"/>
              <a:gd name="T36" fmla="*/ 143714049 w 318"/>
              <a:gd name="T37" fmla="*/ 115926971 h 338"/>
              <a:gd name="T38" fmla="*/ 124428130 w 318"/>
              <a:gd name="T39" fmla="*/ 134197475 h 338"/>
              <a:gd name="T40" fmla="*/ 130649063 w 318"/>
              <a:gd name="T41" fmla="*/ 100806062 h 338"/>
              <a:gd name="T42" fmla="*/ 106386083 w 318"/>
              <a:gd name="T43" fmla="*/ 115296735 h 338"/>
              <a:gd name="T44" fmla="*/ 118206408 w 318"/>
              <a:gd name="T45" fmla="*/ 81275086 h 338"/>
              <a:gd name="T46" fmla="*/ 88965577 w 318"/>
              <a:gd name="T47" fmla="*/ 100806062 h 338"/>
              <a:gd name="T48" fmla="*/ 105141423 w 318"/>
              <a:gd name="T49" fmla="*/ 71194480 h 338"/>
              <a:gd name="T50" fmla="*/ 70923529 w 318"/>
              <a:gd name="T51" fmla="*/ 81275086 h 338"/>
              <a:gd name="T52" fmla="*/ 91454108 w 318"/>
              <a:gd name="T53" fmla="*/ 51033267 h 338"/>
              <a:gd name="T54" fmla="*/ 56614673 w 318"/>
              <a:gd name="T55" fmla="*/ 65523940 h 338"/>
              <a:gd name="T56" fmla="*/ 78389123 w 318"/>
              <a:gd name="T57" fmla="*/ 35282122 h 338"/>
              <a:gd name="T58" fmla="*/ 44172018 w 318"/>
              <a:gd name="T59" fmla="*/ 47882880 h 338"/>
              <a:gd name="T60" fmla="*/ 61591735 w 318"/>
              <a:gd name="T61" fmla="*/ 21420891 h 338"/>
              <a:gd name="T62" fmla="*/ 31729363 w 318"/>
              <a:gd name="T63" fmla="*/ 27721667 h 338"/>
              <a:gd name="T64" fmla="*/ 46038219 w 318"/>
              <a:gd name="T65" fmla="*/ 8190691 h 338"/>
              <a:gd name="T66" fmla="*/ 18042047 w 318"/>
              <a:gd name="T67" fmla="*/ 11970521 h 338"/>
              <a:gd name="T68" fmla="*/ 27996172 w 318"/>
              <a:gd name="T69" fmla="*/ 0 h 338"/>
              <a:gd name="T70" fmla="*/ 0 w 318"/>
              <a:gd name="T71" fmla="*/ 2520152 h 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8" h="338">
                <a:moveTo>
                  <a:pt x="0" y="4"/>
                </a:moveTo>
                <a:lnTo>
                  <a:pt x="15" y="38"/>
                </a:lnTo>
                <a:lnTo>
                  <a:pt x="42" y="81"/>
                </a:lnTo>
                <a:lnTo>
                  <a:pt x="80" y="138"/>
                </a:lnTo>
                <a:lnTo>
                  <a:pt x="118" y="177"/>
                </a:lnTo>
                <a:lnTo>
                  <a:pt x="166" y="221"/>
                </a:lnTo>
                <a:lnTo>
                  <a:pt x="202" y="259"/>
                </a:lnTo>
                <a:lnTo>
                  <a:pt x="236" y="296"/>
                </a:lnTo>
                <a:lnTo>
                  <a:pt x="281" y="338"/>
                </a:lnTo>
                <a:lnTo>
                  <a:pt x="314" y="338"/>
                </a:lnTo>
                <a:lnTo>
                  <a:pt x="318" y="268"/>
                </a:lnTo>
                <a:lnTo>
                  <a:pt x="296" y="300"/>
                </a:lnTo>
                <a:lnTo>
                  <a:pt x="296" y="254"/>
                </a:lnTo>
                <a:lnTo>
                  <a:pt x="268" y="280"/>
                </a:lnTo>
                <a:lnTo>
                  <a:pt x="272" y="233"/>
                </a:lnTo>
                <a:lnTo>
                  <a:pt x="242" y="259"/>
                </a:lnTo>
                <a:lnTo>
                  <a:pt x="250" y="210"/>
                </a:lnTo>
                <a:lnTo>
                  <a:pt x="217" y="233"/>
                </a:lnTo>
                <a:lnTo>
                  <a:pt x="231" y="184"/>
                </a:lnTo>
                <a:lnTo>
                  <a:pt x="200" y="213"/>
                </a:lnTo>
                <a:lnTo>
                  <a:pt x="210" y="160"/>
                </a:lnTo>
                <a:lnTo>
                  <a:pt x="171" y="183"/>
                </a:lnTo>
                <a:lnTo>
                  <a:pt x="190" y="129"/>
                </a:lnTo>
                <a:lnTo>
                  <a:pt x="143" y="160"/>
                </a:lnTo>
                <a:lnTo>
                  <a:pt x="169" y="113"/>
                </a:lnTo>
                <a:lnTo>
                  <a:pt x="114" y="129"/>
                </a:lnTo>
                <a:lnTo>
                  <a:pt x="147" y="81"/>
                </a:lnTo>
                <a:lnTo>
                  <a:pt x="91" y="104"/>
                </a:lnTo>
                <a:lnTo>
                  <a:pt x="126" y="56"/>
                </a:lnTo>
                <a:lnTo>
                  <a:pt x="71" y="76"/>
                </a:lnTo>
                <a:lnTo>
                  <a:pt x="99" y="34"/>
                </a:lnTo>
                <a:lnTo>
                  <a:pt x="51" y="44"/>
                </a:lnTo>
                <a:lnTo>
                  <a:pt x="74" y="13"/>
                </a:lnTo>
                <a:lnTo>
                  <a:pt x="29" y="19"/>
                </a:lnTo>
                <a:lnTo>
                  <a:pt x="45" y="0"/>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9" name="Freeform 218"/>
          <p:cNvSpPr>
            <a:spLocks/>
          </p:cNvSpPr>
          <p:nvPr/>
        </p:nvSpPr>
        <p:spPr bwMode="auto">
          <a:xfrm>
            <a:off x="7078663" y="5251450"/>
            <a:ext cx="61912" cy="77788"/>
          </a:xfrm>
          <a:custGeom>
            <a:avLst/>
            <a:gdLst>
              <a:gd name="T0" fmla="*/ 1228052 w 79"/>
              <a:gd name="T1" fmla="*/ 0 h 99"/>
              <a:gd name="T2" fmla="*/ 0 w 79"/>
              <a:gd name="T3" fmla="*/ 22842957 h 99"/>
              <a:gd name="T4" fmla="*/ 11055602 w 79"/>
              <a:gd name="T5" fmla="*/ 16051829 h 99"/>
              <a:gd name="T6" fmla="*/ 5527409 w 79"/>
              <a:gd name="T7" fmla="*/ 31486854 h 99"/>
              <a:gd name="T8" fmla="*/ 20267951 w 79"/>
              <a:gd name="T9" fmla="*/ 26547709 h 99"/>
              <a:gd name="T10" fmla="*/ 16583012 w 79"/>
              <a:gd name="T11" fmla="*/ 43833931 h 99"/>
              <a:gd name="T12" fmla="*/ 28866666 w 79"/>
              <a:gd name="T13" fmla="*/ 36425999 h 99"/>
              <a:gd name="T14" fmla="*/ 24567309 w 79"/>
              <a:gd name="T15" fmla="*/ 51242649 h 99"/>
              <a:gd name="T16" fmla="*/ 36236545 w 79"/>
              <a:gd name="T17" fmla="*/ 45686700 h 99"/>
              <a:gd name="T18" fmla="*/ 36236545 w 79"/>
              <a:gd name="T19" fmla="*/ 57416973 h 99"/>
              <a:gd name="T20" fmla="*/ 48520199 w 79"/>
              <a:gd name="T21" fmla="*/ 61120939 h 99"/>
              <a:gd name="T22" fmla="*/ 36850963 w 79"/>
              <a:gd name="T23" fmla="*/ 38894786 h 99"/>
              <a:gd name="T24" fmla="*/ 16583012 w 79"/>
              <a:gd name="T25" fmla="*/ 12347863 h 99"/>
              <a:gd name="T26" fmla="*/ 1228052 w 79"/>
              <a:gd name="T27" fmla="*/ 0 h 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9" h="99">
                <a:moveTo>
                  <a:pt x="2" y="0"/>
                </a:moveTo>
                <a:lnTo>
                  <a:pt x="0" y="37"/>
                </a:lnTo>
                <a:lnTo>
                  <a:pt x="18" y="26"/>
                </a:lnTo>
                <a:lnTo>
                  <a:pt x="9" y="51"/>
                </a:lnTo>
                <a:lnTo>
                  <a:pt x="33" y="43"/>
                </a:lnTo>
                <a:lnTo>
                  <a:pt x="27" y="71"/>
                </a:lnTo>
                <a:lnTo>
                  <a:pt x="47" y="59"/>
                </a:lnTo>
                <a:lnTo>
                  <a:pt x="40" y="83"/>
                </a:lnTo>
                <a:lnTo>
                  <a:pt x="59" y="74"/>
                </a:lnTo>
                <a:lnTo>
                  <a:pt x="59" y="93"/>
                </a:lnTo>
                <a:lnTo>
                  <a:pt x="79" y="99"/>
                </a:lnTo>
                <a:lnTo>
                  <a:pt x="60" y="63"/>
                </a:lnTo>
                <a:lnTo>
                  <a:pt x="27" y="20"/>
                </a:lnTo>
                <a:lnTo>
                  <a:pt x="2"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0" name="Freeform 219"/>
          <p:cNvSpPr>
            <a:spLocks/>
          </p:cNvSpPr>
          <p:nvPr/>
        </p:nvSpPr>
        <p:spPr bwMode="auto">
          <a:xfrm>
            <a:off x="7019925" y="4929188"/>
            <a:ext cx="554038" cy="419100"/>
          </a:xfrm>
          <a:custGeom>
            <a:avLst/>
            <a:gdLst>
              <a:gd name="T0" fmla="*/ 73503960 w 699"/>
              <a:gd name="T1" fmla="*/ 118264930 h 527"/>
              <a:gd name="T2" fmla="*/ 116224332 w 699"/>
              <a:gd name="T3" fmla="*/ 184670411 h 527"/>
              <a:gd name="T4" fmla="*/ 149520510 w 699"/>
              <a:gd name="T5" fmla="*/ 264356669 h 527"/>
              <a:gd name="T6" fmla="*/ 165226972 w 699"/>
              <a:gd name="T7" fmla="*/ 316848348 h 527"/>
              <a:gd name="T8" fmla="*/ 120621761 w 699"/>
              <a:gd name="T9" fmla="*/ 324437477 h 527"/>
              <a:gd name="T10" fmla="*/ 171509240 w 699"/>
              <a:gd name="T11" fmla="*/ 322540791 h 527"/>
              <a:gd name="T12" fmla="*/ 221768175 w 699"/>
              <a:gd name="T13" fmla="*/ 326967187 h 527"/>
              <a:gd name="T14" fmla="*/ 294644383 w 699"/>
              <a:gd name="T15" fmla="*/ 333291860 h 527"/>
              <a:gd name="T16" fmla="*/ 334851373 w 699"/>
              <a:gd name="T17" fmla="*/ 333291860 h 527"/>
              <a:gd name="T18" fmla="*/ 393905958 w 699"/>
              <a:gd name="T19" fmla="*/ 328232440 h 527"/>
              <a:gd name="T20" fmla="*/ 439138921 w 699"/>
              <a:gd name="T21" fmla="*/ 314951662 h 527"/>
              <a:gd name="T22" fmla="*/ 383225469 w 699"/>
              <a:gd name="T23" fmla="*/ 325070501 h 527"/>
              <a:gd name="T24" fmla="*/ 321029750 w 699"/>
              <a:gd name="T25" fmla="*/ 325070501 h 527"/>
              <a:gd name="T26" fmla="*/ 238730932 w 699"/>
              <a:gd name="T27" fmla="*/ 318745829 h 527"/>
              <a:gd name="T28" fmla="*/ 262603708 w 699"/>
              <a:gd name="T29" fmla="*/ 213762472 h 527"/>
              <a:gd name="T30" fmla="*/ 297156973 w 699"/>
              <a:gd name="T31" fmla="*/ 55654412 h 527"/>
              <a:gd name="T32" fmla="*/ 254436601 w 699"/>
              <a:gd name="T33" fmla="*/ 222616059 h 527"/>
              <a:gd name="T34" fmla="*/ 220511880 w 699"/>
              <a:gd name="T35" fmla="*/ 316848348 h 527"/>
              <a:gd name="T36" fmla="*/ 175906669 w 699"/>
              <a:gd name="T37" fmla="*/ 306097280 h 527"/>
              <a:gd name="T38" fmla="*/ 157059865 w 699"/>
              <a:gd name="T39" fmla="*/ 240957052 h 527"/>
              <a:gd name="T40" fmla="*/ 135699679 w 699"/>
              <a:gd name="T41" fmla="*/ 184670411 h 527"/>
              <a:gd name="T42" fmla="*/ 184073775 w 699"/>
              <a:gd name="T43" fmla="*/ 235897632 h 527"/>
              <a:gd name="T44" fmla="*/ 187214909 w 699"/>
              <a:gd name="T45" fmla="*/ 219454120 h 527"/>
              <a:gd name="T46" fmla="*/ 141353403 w 699"/>
              <a:gd name="T47" fmla="*/ 148621449 h 527"/>
              <a:gd name="T48" fmla="*/ 54657157 w 699"/>
              <a:gd name="T49" fmla="*/ 55654412 h 527"/>
              <a:gd name="T50" fmla="*/ 184073775 w 699"/>
              <a:gd name="T51" fmla="*/ 103718900 h 527"/>
              <a:gd name="T52" fmla="*/ 202921371 w 699"/>
              <a:gd name="T53" fmla="*/ 125221831 h 527"/>
              <a:gd name="T54" fmla="*/ 201664284 w 699"/>
              <a:gd name="T55" fmla="*/ 103718900 h 527"/>
              <a:gd name="T56" fmla="*/ 0 w 699"/>
              <a:gd name="T57" fmla="*/ 0 h 527"/>
              <a:gd name="T58" fmla="*/ 7538563 w 699"/>
              <a:gd name="T59" fmla="*/ 32886228 h 527"/>
              <a:gd name="T60" fmla="*/ 42091828 w 699"/>
              <a:gd name="T61" fmla="*/ 80319282 h 527"/>
              <a:gd name="T62" fmla="*/ 63452014 w 699"/>
              <a:gd name="T63" fmla="*/ 103718900 h 527"/>
              <a:gd name="T64" fmla="*/ 73503960 w 699"/>
              <a:gd name="T65" fmla="*/ 118264930 h 52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99" h="527">
                <a:moveTo>
                  <a:pt x="117" y="187"/>
                </a:moveTo>
                <a:lnTo>
                  <a:pt x="185" y="292"/>
                </a:lnTo>
                <a:lnTo>
                  <a:pt x="238" y="418"/>
                </a:lnTo>
                <a:lnTo>
                  <a:pt x="263" y="501"/>
                </a:lnTo>
                <a:lnTo>
                  <a:pt x="192" y="513"/>
                </a:lnTo>
                <a:lnTo>
                  <a:pt x="273" y="510"/>
                </a:lnTo>
                <a:lnTo>
                  <a:pt x="353" y="517"/>
                </a:lnTo>
                <a:lnTo>
                  <a:pt x="469" y="527"/>
                </a:lnTo>
                <a:lnTo>
                  <a:pt x="533" y="527"/>
                </a:lnTo>
                <a:lnTo>
                  <a:pt x="627" y="519"/>
                </a:lnTo>
                <a:lnTo>
                  <a:pt x="699" y="498"/>
                </a:lnTo>
                <a:lnTo>
                  <a:pt x="610" y="514"/>
                </a:lnTo>
                <a:lnTo>
                  <a:pt x="511" y="514"/>
                </a:lnTo>
                <a:lnTo>
                  <a:pt x="380" y="504"/>
                </a:lnTo>
                <a:lnTo>
                  <a:pt x="418" y="338"/>
                </a:lnTo>
                <a:lnTo>
                  <a:pt x="473" y="88"/>
                </a:lnTo>
                <a:lnTo>
                  <a:pt x="405" y="352"/>
                </a:lnTo>
                <a:lnTo>
                  <a:pt x="351" y="501"/>
                </a:lnTo>
                <a:lnTo>
                  <a:pt x="280" y="484"/>
                </a:lnTo>
                <a:lnTo>
                  <a:pt x="250" y="381"/>
                </a:lnTo>
                <a:lnTo>
                  <a:pt x="216" y="292"/>
                </a:lnTo>
                <a:lnTo>
                  <a:pt x="293" y="373"/>
                </a:lnTo>
                <a:lnTo>
                  <a:pt x="298" y="347"/>
                </a:lnTo>
                <a:lnTo>
                  <a:pt x="225" y="235"/>
                </a:lnTo>
                <a:lnTo>
                  <a:pt x="87" y="88"/>
                </a:lnTo>
                <a:lnTo>
                  <a:pt x="293" y="164"/>
                </a:lnTo>
                <a:lnTo>
                  <a:pt x="323" y="198"/>
                </a:lnTo>
                <a:lnTo>
                  <a:pt x="321" y="164"/>
                </a:lnTo>
                <a:lnTo>
                  <a:pt x="0" y="0"/>
                </a:lnTo>
                <a:lnTo>
                  <a:pt x="12" y="52"/>
                </a:lnTo>
                <a:lnTo>
                  <a:pt x="67" y="127"/>
                </a:lnTo>
                <a:lnTo>
                  <a:pt x="101" y="164"/>
                </a:lnTo>
                <a:lnTo>
                  <a:pt x="117" y="18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1" name="Freeform 220"/>
          <p:cNvSpPr>
            <a:spLocks/>
          </p:cNvSpPr>
          <p:nvPr/>
        </p:nvSpPr>
        <p:spPr bwMode="auto">
          <a:xfrm>
            <a:off x="7192963" y="4711700"/>
            <a:ext cx="207962" cy="301625"/>
          </a:xfrm>
          <a:custGeom>
            <a:avLst/>
            <a:gdLst>
              <a:gd name="T0" fmla="*/ 5627626 w 263"/>
              <a:gd name="T1" fmla="*/ 0 h 380"/>
              <a:gd name="T2" fmla="*/ 12505396 w 263"/>
              <a:gd name="T3" fmla="*/ 15120938 h 380"/>
              <a:gd name="T4" fmla="*/ 57523238 w 263"/>
              <a:gd name="T5" fmla="*/ 49772888 h 380"/>
              <a:gd name="T6" fmla="*/ 93163022 w 263"/>
              <a:gd name="T7" fmla="*/ 108366719 h 380"/>
              <a:gd name="T8" fmla="*/ 155062951 w 263"/>
              <a:gd name="T9" fmla="*/ 166960550 h 380"/>
              <a:gd name="T10" fmla="*/ 164441800 w 263"/>
              <a:gd name="T11" fmla="*/ 194682269 h 380"/>
              <a:gd name="T12" fmla="*/ 156938563 w 263"/>
              <a:gd name="T13" fmla="*/ 239414844 h 380"/>
              <a:gd name="T14" fmla="*/ 148185181 w 263"/>
              <a:gd name="T15" fmla="*/ 178931094 h 380"/>
              <a:gd name="T16" fmla="*/ 88786332 w 263"/>
              <a:gd name="T17" fmla="*/ 117817106 h 380"/>
              <a:gd name="T18" fmla="*/ 55022159 w 263"/>
              <a:gd name="T19" fmla="*/ 57333356 h 380"/>
              <a:gd name="T20" fmla="*/ 10628993 w 263"/>
              <a:gd name="T21" fmla="*/ 23311644 h 380"/>
              <a:gd name="T22" fmla="*/ 0 w 263"/>
              <a:gd name="T23" fmla="*/ 10080625 h 380"/>
              <a:gd name="T24" fmla="*/ 5627626 w 263"/>
              <a:gd name="T25" fmla="*/ 0 h 3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63" h="380">
                <a:moveTo>
                  <a:pt x="9" y="0"/>
                </a:moveTo>
                <a:lnTo>
                  <a:pt x="20" y="24"/>
                </a:lnTo>
                <a:lnTo>
                  <a:pt x="92" y="79"/>
                </a:lnTo>
                <a:lnTo>
                  <a:pt x="149" y="172"/>
                </a:lnTo>
                <a:lnTo>
                  <a:pt x="248" y="265"/>
                </a:lnTo>
                <a:lnTo>
                  <a:pt x="263" y="309"/>
                </a:lnTo>
                <a:lnTo>
                  <a:pt x="251" y="380"/>
                </a:lnTo>
                <a:lnTo>
                  <a:pt x="237" y="284"/>
                </a:lnTo>
                <a:lnTo>
                  <a:pt x="142" y="187"/>
                </a:lnTo>
                <a:lnTo>
                  <a:pt x="88" y="91"/>
                </a:lnTo>
                <a:lnTo>
                  <a:pt x="17" y="37"/>
                </a:lnTo>
                <a:lnTo>
                  <a:pt x="0" y="16"/>
                </a:lnTo>
                <a:lnTo>
                  <a:pt x="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2" name="Freeform 221"/>
          <p:cNvSpPr>
            <a:spLocks/>
          </p:cNvSpPr>
          <p:nvPr/>
        </p:nvSpPr>
        <p:spPr bwMode="auto">
          <a:xfrm>
            <a:off x="7085013" y="4765675"/>
            <a:ext cx="177800" cy="79375"/>
          </a:xfrm>
          <a:custGeom>
            <a:avLst/>
            <a:gdLst>
              <a:gd name="T0" fmla="*/ 60483750 w 224"/>
              <a:gd name="T1" fmla="*/ 0 h 100"/>
              <a:gd name="T2" fmla="*/ 26462038 w 224"/>
              <a:gd name="T3" fmla="*/ 0 h 100"/>
              <a:gd name="T4" fmla="*/ 0 w 224"/>
              <a:gd name="T5" fmla="*/ 11970544 h 100"/>
              <a:gd name="T6" fmla="*/ 37802344 w 224"/>
              <a:gd name="T7" fmla="*/ 37802344 h 100"/>
              <a:gd name="T8" fmla="*/ 141128750 w 224"/>
              <a:gd name="T9" fmla="*/ 63003906 h 100"/>
              <a:gd name="T10" fmla="*/ 108996956 w 224"/>
              <a:gd name="T11" fmla="*/ 45993050 h 100"/>
              <a:gd name="T12" fmla="*/ 103956644 w 224"/>
              <a:gd name="T13" fmla="*/ 49143444 h 100"/>
              <a:gd name="T14" fmla="*/ 100806250 w 224"/>
              <a:gd name="T15" fmla="*/ 25831800 h 100"/>
              <a:gd name="T16" fmla="*/ 93245781 w 224"/>
              <a:gd name="T17" fmla="*/ 44103131 h 100"/>
              <a:gd name="T18" fmla="*/ 90095388 w 224"/>
              <a:gd name="T19" fmla="*/ 11341100 h 100"/>
              <a:gd name="T20" fmla="*/ 79385319 w 224"/>
              <a:gd name="T21" fmla="*/ 35282188 h 100"/>
              <a:gd name="T22" fmla="*/ 79385319 w 224"/>
              <a:gd name="T23" fmla="*/ 0 h 100"/>
              <a:gd name="T24" fmla="*/ 63634144 w 224"/>
              <a:gd name="T25" fmla="*/ 28351956 h 100"/>
              <a:gd name="T26" fmla="*/ 60483750 w 224"/>
              <a:gd name="T27" fmla="*/ 0 h 1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24" h="100">
                <a:moveTo>
                  <a:pt x="96" y="0"/>
                </a:moveTo>
                <a:lnTo>
                  <a:pt x="42" y="0"/>
                </a:lnTo>
                <a:lnTo>
                  <a:pt x="0" y="19"/>
                </a:lnTo>
                <a:lnTo>
                  <a:pt x="60" y="60"/>
                </a:lnTo>
                <a:lnTo>
                  <a:pt x="224" y="100"/>
                </a:lnTo>
                <a:lnTo>
                  <a:pt x="173" y="73"/>
                </a:lnTo>
                <a:lnTo>
                  <a:pt x="165" y="78"/>
                </a:lnTo>
                <a:lnTo>
                  <a:pt x="160" y="41"/>
                </a:lnTo>
                <a:lnTo>
                  <a:pt x="148" y="70"/>
                </a:lnTo>
                <a:lnTo>
                  <a:pt x="143" y="18"/>
                </a:lnTo>
                <a:lnTo>
                  <a:pt x="126" y="56"/>
                </a:lnTo>
                <a:lnTo>
                  <a:pt x="126" y="0"/>
                </a:lnTo>
                <a:lnTo>
                  <a:pt x="101" y="45"/>
                </a:lnTo>
                <a:lnTo>
                  <a:pt x="9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3" name="Freeform 222"/>
          <p:cNvSpPr>
            <a:spLocks/>
          </p:cNvSpPr>
          <p:nvPr/>
        </p:nvSpPr>
        <p:spPr bwMode="auto">
          <a:xfrm>
            <a:off x="7062788" y="5391150"/>
            <a:ext cx="720725" cy="139700"/>
          </a:xfrm>
          <a:custGeom>
            <a:avLst/>
            <a:gdLst>
              <a:gd name="T0" fmla="*/ 0 w 909"/>
              <a:gd name="T1" fmla="*/ 102598873 h 175"/>
              <a:gd name="T2" fmla="*/ 42119994 w 909"/>
              <a:gd name="T3" fmla="*/ 111520514 h 175"/>
              <a:gd name="T4" fmla="*/ 100584349 w 909"/>
              <a:gd name="T5" fmla="*/ 111520514 h 175"/>
              <a:gd name="T6" fmla="*/ 192996518 w 909"/>
              <a:gd name="T7" fmla="*/ 102598873 h 175"/>
              <a:gd name="T8" fmla="*/ 270949785 w 909"/>
              <a:gd name="T9" fmla="*/ 89216411 h 175"/>
              <a:gd name="T10" fmla="*/ 328786182 w 909"/>
              <a:gd name="T11" fmla="*/ 72010161 h 175"/>
              <a:gd name="T12" fmla="*/ 445715686 w 909"/>
              <a:gd name="T13" fmla="*/ 26764923 h 175"/>
              <a:gd name="T14" fmla="*/ 487834887 w 909"/>
              <a:gd name="T15" fmla="*/ 24215997 h 175"/>
              <a:gd name="T16" fmla="*/ 533098637 w 909"/>
              <a:gd name="T17" fmla="*/ 22304103 h 175"/>
              <a:gd name="T18" fmla="*/ 571446123 w 909"/>
              <a:gd name="T19" fmla="*/ 0 h 175"/>
              <a:gd name="T20" fmla="*/ 524296912 w 909"/>
              <a:gd name="T21" fmla="*/ 15931388 h 175"/>
              <a:gd name="T22" fmla="*/ 482176918 w 909"/>
              <a:gd name="T23" fmla="*/ 14657324 h 175"/>
              <a:gd name="T24" fmla="*/ 458288333 w 909"/>
              <a:gd name="T25" fmla="*/ 6372715 h 175"/>
              <a:gd name="T26" fmla="*/ 416797091 w 909"/>
              <a:gd name="T27" fmla="*/ 24215997 h 175"/>
              <a:gd name="T28" fmla="*/ 387879289 w 909"/>
              <a:gd name="T29" fmla="*/ 32500606 h 175"/>
              <a:gd name="T30" fmla="*/ 384736325 w 909"/>
              <a:gd name="T31" fmla="*/ 19755177 h 175"/>
              <a:gd name="T32" fmla="*/ 373420388 w 909"/>
              <a:gd name="T33" fmla="*/ 37598459 h 175"/>
              <a:gd name="T34" fmla="*/ 365876165 w 909"/>
              <a:gd name="T35" fmla="*/ 12107599 h 175"/>
              <a:gd name="T36" fmla="*/ 352046015 w 909"/>
              <a:gd name="T37" fmla="*/ 48431994 h 175"/>
              <a:gd name="T38" fmla="*/ 344501793 w 909"/>
              <a:gd name="T39" fmla="*/ 14657324 h 175"/>
              <a:gd name="T40" fmla="*/ 328786182 w 909"/>
              <a:gd name="T41" fmla="*/ 61814456 h 175"/>
              <a:gd name="T42" fmla="*/ 325642425 w 909"/>
              <a:gd name="T43" fmla="*/ 14657324 h 175"/>
              <a:gd name="T44" fmla="*/ 307411809 w 909"/>
              <a:gd name="T45" fmla="*/ 63726350 h 175"/>
              <a:gd name="T46" fmla="*/ 307411809 w 909"/>
              <a:gd name="T47" fmla="*/ 14657324 h 175"/>
              <a:gd name="T48" fmla="*/ 284151183 w 909"/>
              <a:gd name="T49" fmla="*/ 72010161 h 175"/>
              <a:gd name="T50" fmla="*/ 286666188 w 909"/>
              <a:gd name="T51" fmla="*/ 9558673 h 175"/>
              <a:gd name="T52" fmla="*/ 262776811 w 909"/>
              <a:gd name="T53" fmla="*/ 77745844 h 175"/>
              <a:gd name="T54" fmla="*/ 262776811 w 909"/>
              <a:gd name="T55" fmla="*/ 9558673 h 175"/>
              <a:gd name="T56" fmla="*/ 239516977 w 909"/>
              <a:gd name="T57" fmla="*/ 80294770 h 175"/>
              <a:gd name="T58" fmla="*/ 237630723 w 909"/>
              <a:gd name="T59" fmla="*/ 9558673 h 175"/>
              <a:gd name="T60" fmla="*/ 215628393 w 909"/>
              <a:gd name="T61" fmla="*/ 86030453 h 175"/>
              <a:gd name="T62" fmla="*/ 213742139 w 909"/>
              <a:gd name="T63" fmla="*/ 9558673 h 175"/>
              <a:gd name="T64" fmla="*/ 189853554 w 909"/>
              <a:gd name="T65" fmla="*/ 86030453 h 175"/>
              <a:gd name="T66" fmla="*/ 186709797 w 909"/>
              <a:gd name="T67" fmla="*/ 9558673 h 175"/>
              <a:gd name="T68" fmla="*/ 164078715 w 909"/>
              <a:gd name="T69" fmla="*/ 91128306 h 175"/>
              <a:gd name="T70" fmla="*/ 163449964 w 909"/>
              <a:gd name="T71" fmla="*/ 8284609 h 175"/>
              <a:gd name="T72" fmla="*/ 142075592 w 909"/>
              <a:gd name="T73" fmla="*/ 93040200 h 175"/>
              <a:gd name="T74" fmla="*/ 140190131 w 909"/>
              <a:gd name="T75" fmla="*/ 8284609 h 175"/>
              <a:gd name="T76" fmla="*/ 118187007 w 909"/>
              <a:gd name="T77" fmla="*/ 93040200 h 175"/>
              <a:gd name="T78" fmla="*/ 118187007 w 909"/>
              <a:gd name="T79" fmla="*/ 14657324 h 175"/>
              <a:gd name="T80" fmla="*/ 94926381 w 909"/>
              <a:gd name="T81" fmla="*/ 95589126 h 175"/>
              <a:gd name="T82" fmla="*/ 99327640 w 909"/>
              <a:gd name="T83" fmla="*/ 14657324 h 175"/>
              <a:gd name="T84" fmla="*/ 77953267 w 909"/>
              <a:gd name="T85" fmla="*/ 93040200 h 175"/>
              <a:gd name="T86" fmla="*/ 78582018 w 909"/>
              <a:gd name="T87" fmla="*/ 26764923 h 175"/>
              <a:gd name="T88" fmla="*/ 49034672 w 909"/>
              <a:gd name="T89" fmla="*/ 91128306 h 175"/>
              <a:gd name="T90" fmla="*/ 0 w 909"/>
              <a:gd name="T91" fmla="*/ 102598873 h 17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909" h="175">
                <a:moveTo>
                  <a:pt x="0" y="161"/>
                </a:moveTo>
                <a:lnTo>
                  <a:pt x="67" y="175"/>
                </a:lnTo>
                <a:lnTo>
                  <a:pt x="160" y="175"/>
                </a:lnTo>
                <a:lnTo>
                  <a:pt x="307" y="161"/>
                </a:lnTo>
                <a:lnTo>
                  <a:pt x="431" y="140"/>
                </a:lnTo>
                <a:lnTo>
                  <a:pt x="523" y="113"/>
                </a:lnTo>
                <a:lnTo>
                  <a:pt x="709" y="42"/>
                </a:lnTo>
                <a:lnTo>
                  <a:pt x="776" y="38"/>
                </a:lnTo>
                <a:lnTo>
                  <a:pt x="848" y="35"/>
                </a:lnTo>
                <a:lnTo>
                  <a:pt x="909" y="0"/>
                </a:lnTo>
                <a:lnTo>
                  <a:pt x="834" y="25"/>
                </a:lnTo>
                <a:lnTo>
                  <a:pt x="767" y="23"/>
                </a:lnTo>
                <a:lnTo>
                  <a:pt x="729" y="10"/>
                </a:lnTo>
                <a:lnTo>
                  <a:pt x="663" y="38"/>
                </a:lnTo>
                <a:lnTo>
                  <a:pt x="617" y="51"/>
                </a:lnTo>
                <a:lnTo>
                  <a:pt x="612" y="31"/>
                </a:lnTo>
                <a:lnTo>
                  <a:pt x="594" y="59"/>
                </a:lnTo>
                <a:lnTo>
                  <a:pt x="582" y="19"/>
                </a:lnTo>
                <a:lnTo>
                  <a:pt x="560" y="76"/>
                </a:lnTo>
                <a:lnTo>
                  <a:pt x="548" y="23"/>
                </a:lnTo>
                <a:lnTo>
                  <a:pt x="523" y="97"/>
                </a:lnTo>
                <a:lnTo>
                  <a:pt x="518" y="23"/>
                </a:lnTo>
                <a:lnTo>
                  <a:pt x="489" y="100"/>
                </a:lnTo>
                <a:lnTo>
                  <a:pt x="489" y="23"/>
                </a:lnTo>
                <a:lnTo>
                  <a:pt x="452" y="113"/>
                </a:lnTo>
                <a:lnTo>
                  <a:pt x="456" y="15"/>
                </a:lnTo>
                <a:lnTo>
                  <a:pt x="418" y="122"/>
                </a:lnTo>
                <a:lnTo>
                  <a:pt x="418" y="15"/>
                </a:lnTo>
                <a:lnTo>
                  <a:pt x="381" y="126"/>
                </a:lnTo>
                <a:lnTo>
                  <a:pt x="378" y="15"/>
                </a:lnTo>
                <a:lnTo>
                  <a:pt x="343" y="135"/>
                </a:lnTo>
                <a:lnTo>
                  <a:pt x="340" y="15"/>
                </a:lnTo>
                <a:lnTo>
                  <a:pt x="302" y="135"/>
                </a:lnTo>
                <a:lnTo>
                  <a:pt x="297" y="15"/>
                </a:lnTo>
                <a:lnTo>
                  <a:pt x="261" y="143"/>
                </a:lnTo>
                <a:lnTo>
                  <a:pt x="260" y="13"/>
                </a:lnTo>
                <a:lnTo>
                  <a:pt x="226" y="146"/>
                </a:lnTo>
                <a:lnTo>
                  <a:pt x="223" y="13"/>
                </a:lnTo>
                <a:lnTo>
                  <a:pt x="188" y="146"/>
                </a:lnTo>
                <a:lnTo>
                  <a:pt x="188" y="23"/>
                </a:lnTo>
                <a:lnTo>
                  <a:pt x="151" y="150"/>
                </a:lnTo>
                <a:lnTo>
                  <a:pt x="158" y="23"/>
                </a:lnTo>
                <a:lnTo>
                  <a:pt x="124" y="146"/>
                </a:lnTo>
                <a:lnTo>
                  <a:pt x="125" y="42"/>
                </a:lnTo>
                <a:lnTo>
                  <a:pt x="78" y="143"/>
                </a:lnTo>
                <a:lnTo>
                  <a:pt x="0" y="16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4" name="Freeform 223"/>
          <p:cNvSpPr>
            <a:spLocks/>
          </p:cNvSpPr>
          <p:nvPr/>
        </p:nvSpPr>
        <p:spPr bwMode="auto">
          <a:xfrm>
            <a:off x="6791325" y="5445125"/>
            <a:ext cx="260350" cy="338138"/>
          </a:xfrm>
          <a:custGeom>
            <a:avLst/>
            <a:gdLst>
              <a:gd name="T0" fmla="*/ 151249149 w 330"/>
              <a:gd name="T1" fmla="*/ 0 h 426"/>
              <a:gd name="T2" fmla="*/ 84650041 w 330"/>
              <a:gd name="T3" fmla="*/ 94506396 h 426"/>
              <a:gd name="T4" fmla="*/ 58507745 w 330"/>
              <a:gd name="T5" fmla="*/ 154990235 h 426"/>
              <a:gd name="T6" fmla="*/ 6223943 w 330"/>
              <a:gd name="T7" fmla="*/ 205393435 h 426"/>
              <a:gd name="T8" fmla="*/ 64110004 w 330"/>
              <a:gd name="T9" fmla="*/ 154990235 h 426"/>
              <a:gd name="T10" fmla="*/ 104567605 w 330"/>
              <a:gd name="T11" fmla="*/ 97026556 h 426"/>
              <a:gd name="T12" fmla="*/ 154983988 w 330"/>
              <a:gd name="T13" fmla="*/ 52293121 h 426"/>
              <a:gd name="T14" fmla="*/ 72201367 w 330"/>
              <a:gd name="T15" fmla="*/ 187122077 h 426"/>
              <a:gd name="T16" fmla="*/ 25519823 w 330"/>
              <a:gd name="T17" fmla="*/ 217994235 h 426"/>
              <a:gd name="T18" fmla="*/ 0 w 330"/>
              <a:gd name="T19" fmla="*/ 268397434 h 426"/>
              <a:gd name="T20" fmla="*/ 60375165 w 330"/>
              <a:gd name="T21" fmla="*/ 228074875 h 426"/>
              <a:gd name="T22" fmla="*/ 205400371 w 330"/>
              <a:gd name="T23" fmla="*/ 61744316 h 426"/>
              <a:gd name="T24" fmla="*/ 179880549 w 330"/>
              <a:gd name="T25" fmla="*/ 28982237 h 426"/>
              <a:gd name="T26" fmla="*/ 151249149 w 330"/>
              <a:gd name="T27" fmla="*/ 0 h 4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0" h="426">
                <a:moveTo>
                  <a:pt x="243" y="0"/>
                </a:moveTo>
                <a:lnTo>
                  <a:pt x="136" y="150"/>
                </a:lnTo>
                <a:lnTo>
                  <a:pt x="94" y="246"/>
                </a:lnTo>
                <a:lnTo>
                  <a:pt x="10" y="326"/>
                </a:lnTo>
                <a:lnTo>
                  <a:pt x="103" y="246"/>
                </a:lnTo>
                <a:lnTo>
                  <a:pt x="168" y="154"/>
                </a:lnTo>
                <a:lnTo>
                  <a:pt x="249" y="83"/>
                </a:lnTo>
                <a:lnTo>
                  <a:pt x="116" y="297"/>
                </a:lnTo>
                <a:lnTo>
                  <a:pt x="41" y="346"/>
                </a:lnTo>
                <a:lnTo>
                  <a:pt x="0" y="426"/>
                </a:lnTo>
                <a:lnTo>
                  <a:pt x="97" y="362"/>
                </a:lnTo>
                <a:lnTo>
                  <a:pt x="330" y="98"/>
                </a:lnTo>
                <a:lnTo>
                  <a:pt x="289" y="46"/>
                </a:lnTo>
                <a:lnTo>
                  <a:pt x="24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5" name="Freeform 224"/>
          <p:cNvSpPr>
            <a:spLocks/>
          </p:cNvSpPr>
          <p:nvPr/>
        </p:nvSpPr>
        <p:spPr bwMode="auto">
          <a:xfrm>
            <a:off x="6891338" y="5526088"/>
            <a:ext cx="315912" cy="225425"/>
          </a:xfrm>
          <a:custGeom>
            <a:avLst/>
            <a:gdLst>
              <a:gd name="T0" fmla="*/ 167589729 w 398"/>
              <a:gd name="T1" fmla="*/ 3753919 h 285"/>
              <a:gd name="T2" fmla="*/ 71194500 w 398"/>
              <a:gd name="T3" fmla="*/ 96346645 h 285"/>
              <a:gd name="T4" fmla="*/ 0 w 398"/>
              <a:gd name="T5" fmla="*/ 160785765 h 285"/>
              <a:gd name="T6" fmla="*/ 128527765 w 398"/>
              <a:gd name="T7" fmla="*/ 96346645 h 285"/>
              <a:gd name="T8" fmla="*/ 102696006 w 398"/>
              <a:gd name="T9" fmla="*/ 137637386 h 285"/>
              <a:gd name="T10" fmla="*/ 47252656 w 398"/>
              <a:gd name="T11" fmla="*/ 178303265 h 285"/>
              <a:gd name="T12" fmla="*/ 118447156 w 398"/>
              <a:gd name="T13" fmla="*/ 134509120 h 285"/>
              <a:gd name="T14" fmla="*/ 250754753 w 398"/>
              <a:gd name="T15" fmla="*/ 33783693 h 285"/>
              <a:gd name="T16" fmla="*/ 144908358 w 398"/>
              <a:gd name="T17" fmla="*/ 84459233 h 285"/>
              <a:gd name="T18" fmla="*/ 201612181 w 398"/>
              <a:gd name="T19" fmla="*/ 0 h 285"/>
              <a:gd name="T20" fmla="*/ 167589729 w 398"/>
              <a:gd name="T21" fmla="*/ 3753919 h 28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8" h="285">
                <a:moveTo>
                  <a:pt x="266" y="6"/>
                </a:moveTo>
                <a:lnTo>
                  <a:pt x="113" y="154"/>
                </a:lnTo>
                <a:lnTo>
                  <a:pt x="0" y="257"/>
                </a:lnTo>
                <a:lnTo>
                  <a:pt x="204" y="154"/>
                </a:lnTo>
                <a:lnTo>
                  <a:pt x="163" y="220"/>
                </a:lnTo>
                <a:lnTo>
                  <a:pt x="75" y="285"/>
                </a:lnTo>
                <a:lnTo>
                  <a:pt x="188" y="215"/>
                </a:lnTo>
                <a:lnTo>
                  <a:pt x="398" y="54"/>
                </a:lnTo>
                <a:lnTo>
                  <a:pt x="230" y="135"/>
                </a:lnTo>
                <a:lnTo>
                  <a:pt x="320" y="0"/>
                </a:lnTo>
                <a:lnTo>
                  <a:pt x="266" y="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6" name="Freeform 225"/>
          <p:cNvSpPr>
            <a:spLocks/>
          </p:cNvSpPr>
          <p:nvPr/>
        </p:nvSpPr>
        <p:spPr bwMode="auto">
          <a:xfrm>
            <a:off x="6727825" y="5530850"/>
            <a:ext cx="555625" cy="406400"/>
          </a:xfrm>
          <a:custGeom>
            <a:avLst/>
            <a:gdLst>
              <a:gd name="T0" fmla="*/ 434687408 w 698"/>
              <a:gd name="T1" fmla="*/ 0 h 513"/>
              <a:gd name="T2" fmla="*/ 434687408 w 698"/>
              <a:gd name="T3" fmla="*/ 68406706 h 513"/>
              <a:gd name="T4" fmla="*/ 375123293 w 698"/>
              <a:gd name="T5" fmla="*/ 193924098 h 513"/>
              <a:gd name="T6" fmla="*/ 396034057 w 698"/>
              <a:gd name="T7" fmla="*/ 185765202 h 513"/>
              <a:gd name="T8" fmla="*/ 393499516 w 698"/>
              <a:gd name="T9" fmla="*/ 223420182 h 513"/>
              <a:gd name="T10" fmla="*/ 358648773 w 698"/>
              <a:gd name="T11" fmla="*/ 227813739 h 513"/>
              <a:gd name="T12" fmla="*/ 340906186 w 698"/>
              <a:gd name="T13" fmla="*/ 209613673 h 513"/>
              <a:gd name="T14" fmla="*/ 293381940 w 698"/>
              <a:gd name="T15" fmla="*/ 215889503 h 513"/>
              <a:gd name="T16" fmla="*/ 256630292 w 698"/>
              <a:gd name="T17" fmla="*/ 209613673 h 513"/>
              <a:gd name="T18" fmla="*/ 223680456 w 698"/>
              <a:gd name="T19" fmla="*/ 222165333 h 513"/>
              <a:gd name="T20" fmla="*/ 171087127 w 698"/>
              <a:gd name="T21" fmla="*/ 215889503 h 513"/>
              <a:gd name="T22" fmla="*/ 61464225 w 698"/>
              <a:gd name="T23" fmla="*/ 215889503 h 513"/>
              <a:gd name="T24" fmla="*/ 6336354 w 698"/>
              <a:gd name="T25" fmla="*/ 230323437 h 513"/>
              <a:gd name="T26" fmla="*/ 10771802 w 698"/>
              <a:gd name="T27" fmla="*/ 246641229 h 513"/>
              <a:gd name="T28" fmla="*/ 57028777 w 698"/>
              <a:gd name="T29" fmla="*/ 219654843 h 513"/>
              <a:gd name="T30" fmla="*/ 86176801 w 698"/>
              <a:gd name="T31" fmla="*/ 225930673 h 513"/>
              <a:gd name="T32" fmla="*/ 164749977 w 698"/>
              <a:gd name="T33" fmla="*/ 223420182 h 513"/>
              <a:gd name="T34" fmla="*/ 209106046 w 698"/>
              <a:gd name="T35" fmla="*/ 233461352 h 513"/>
              <a:gd name="T36" fmla="*/ 266768458 w 698"/>
              <a:gd name="T37" fmla="*/ 237854908 h 513"/>
              <a:gd name="T38" fmla="*/ 323163600 w 698"/>
              <a:gd name="T39" fmla="*/ 237854908 h 513"/>
              <a:gd name="T40" fmla="*/ 364985127 w 698"/>
              <a:gd name="T41" fmla="*/ 233461352 h 513"/>
              <a:gd name="T42" fmla="*/ 364985127 w 698"/>
              <a:gd name="T43" fmla="*/ 247268653 h 513"/>
              <a:gd name="T44" fmla="*/ 323163600 w 698"/>
              <a:gd name="T45" fmla="*/ 259820313 h 513"/>
              <a:gd name="T46" fmla="*/ 271203906 w 698"/>
              <a:gd name="T47" fmla="*/ 264213078 h 513"/>
              <a:gd name="T48" fmla="*/ 212907858 w 698"/>
              <a:gd name="T49" fmla="*/ 261703379 h 513"/>
              <a:gd name="T50" fmla="*/ 143840009 w 698"/>
              <a:gd name="T51" fmla="*/ 253544483 h 513"/>
              <a:gd name="T52" fmla="*/ 102652117 w 698"/>
              <a:gd name="T53" fmla="*/ 253544483 h 513"/>
              <a:gd name="T54" fmla="*/ 49425152 w 698"/>
              <a:gd name="T55" fmla="*/ 259820313 h 513"/>
              <a:gd name="T56" fmla="*/ 8237260 w 698"/>
              <a:gd name="T57" fmla="*/ 264213078 h 513"/>
              <a:gd name="T58" fmla="*/ 0 w 698"/>
              <a:gd name="T59" fmla="*/ 279902653 h 513"/>
              <a:gd name="T60" fmla="*/ 99483940 w 698"/>
              <a:gd name="T61" fmla="*/ 267350993 h 513"/>
              <a:gd name="T62" fmla="*/ 172988033 w 698"/>
              <a:gd name="T63" fmla="*/ 271744549 h 513"/>
              <a:gd name="T64" fmla="*/ 240788611 w 698"/>
              <a:gd name="T65" fmla="*/ 275509888 h 513"/>
              <a:gd name="T66" fmla="*/ 289580128 w 698"/>
              <a:gd name="T67" fmla="*/ 272999398 h 513"/>
              <a:gd name="T68" fmla="*/ 340906186 w 698"/>
              <a:gd name="T69" fmla="*/ 264841294 h 513"/>
              <a:gd name="T70" fmla="*/ 366886033 w 698"/>
              <a:gd name="T71" fmla="*/ 259820313 h 513"/>
              <a:gd name="T72" fmla="*/ 354846961 w 698"/>
              <a:gd name="T73" fmla="*/ 293709954 h 513"/>
              <a:gd name="T74" fmla="*/ 323163600 w 698"/>
              <a:gd name="T75" fmla="*/ 298102718 h 513"/>
              <a:gd name="T76" fmla="*/ 297817388 w 698"/>
              <a:gd name="T77" fmla="*/ 288061549 h 513"/>
              <a:gd name="T78" fmla="*/ 282610139 w 698"/>
              <a:gd name="T79" fmla="*/ 288061549 h 513"/>
              <a:gd name="T80" fmla="*/ 293381940 w 698"/>
              <a:gd name="T81" fmla="*/ 303751124 h 513"/>
              <a:gd name="T82" fmla="*/ 358648773 w 698"/>
              <a:gd name="T83" fmla="*/ 301868850 h 513"/>
              <a:gd name="T84" fmla="*/ 383361349 w 698"/>
              <a:gd name="T85" fmla="*/ 281158294 h 513"/>
              <a:gd name="T86" fmla="*/ 383361349 w 698"/>
              <a:gd name="T87" fmla="*/ 311910019 h 513"/>
              <a:gd name="T88" fmla="*/ 360549679 w 698"/>
              <a:gd name="T89" fmla="*/ 321951189 h 513"/>
              <a:gd name="T90" fmla="*/ 389697703 w 698"/>
              <a:gd name="T91" fmla="*/ 311910019 h 513"/>
              <a:gd name="T92" fmla="*/ 390964974 w 698"/>
              <a:gd name="T93" fmla="*/ 233461352 h 513"/>
              <a:gd name="T94" fmla="*/ 399835869 w 698"/>
              <a:gd name="T95" fmla="*/ 222165333 h 513"/>
              <a:gd name="T96" fmla="*/ 442291032 w 698"/>
              <a:gd name="T97" fmla="*/ 62758300 h 513"/>
              <a:gd name="T98" fmla="*/ 439122855 w 698"/>
              <a:gd name="T99" fmla="*/ 3137915 h 513"/>
              <a:gd name="T100" fmla="*/ 434687408 w 698"/>
              <a:gd name="T101" fmla="*/ 0 h 51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98" h="513">
                <a:moveTo>
                  <a:pt x="686" y="0"/>
                </a:moveTo>
                <a:lnTo>
                  <a:pt x="686" y="109"/>
                </a:lnTo>
                <a:lnTo>
                  <a:pt x="592" y="309"/>
                </a:lnTo>
                <a:lnTo>
                  <a:pt x="625" y="296"/>
                </a:lnTo>
                <a:lnTo>
                  <a:pt x="621" y="356"/>
                </a:lnTo>
                <a:lnTo>
                  <a:pt x="566" y="363"/>
                </a:lnTo>
                <a:lnTo>
                  <a:pt x="538" y="334"/>
                </a:lnTo>
                <a:lnTo>
                  <a:pt x="463" y="344"/>
                </a:lnTo>
                <a:lnTo>
                  <a:pt x="405" y="334"/>
                </a:lnTo>
                <a:lnTo>
                  <a:pt x="353" y="354"/>
                </a:lnTo>
                <a:lnTo>
                  <a:pt x="270" y="344"/>
                </a:lnTo>
                <a:lnTo>
                  <a:pt x="97" y="344"/>
                </a:lnTo>
                <a:lnTo>
                  <a:pt x="10" y="367"/>
                </a:lnTo>
                <a:lnTo>
                  <a:pt x="17" y="393"/>
                </a:lnTo>
                <a:lnTo>
                  <a:pt x="90" y="350"/>
                </a:lnTo>
                <a:lnTo>
                  <a:pt x="136" y="360"/>
                </a:lnTo>
                <a:lnTo>
                  <a:pt x="260" y="356"/>
                </a:lnTo>
                <a:lnTo>
                  <a:pt x="330" y="372"/>
                </a:lnTo>
                <a:lnTo>
                  <a:pt x="421" y="379"/>
                </a:lnTo>
                <a:lnTo>
                  <a:pt x="510" y="379"/>
                </a:lnTo>
                <a:lnTo>
                  <a:pt x="576" y="372"/>
                </a:lnTo>
                <a:lnTo>
                  <a:pt x="576" y="394"/>
                </a:lnTo>
                <a:lnTo>
                  <a:pt x="510" y="414"/>
                </a:lnTo>
                <a:lnTo>
                  <a:pt x="428" y="421"/>
                </a:lnTo>
                <a:lnTo>
                  <a:pt x="336" y="417"/>
                </a:lnTo>
                <a:lnTo>
                  <a:pt x="227" y="404"/>
                </a:lnTo>
                <a:lnTo>
                  <a:pt x="162" y="404"/>
                </a:lnTo>
                <a:lnTo>
                  <a:pt x="78" y="414"/>
                </a:lnTo>
                <a:lnTo>
                  <a:pt x="13" y="421"/>
                </a:lnTo>
                <a:lnTo>
                  <a:pt x="0" y="446"/>
                </a:lnTo>
                <a:lnTo>
                  <a:pt x="157" y="426"/>
                </a:lnTo>
                <a:lnTo>
                  <a:pt x="273" y="433"/>
                </a:lnTo>
                <a:lnTo>
                  <a:pt x="380" y="439"/>
                </a:lnTo>
                <a:lnTo>
                  <a:pt x="457" y="435"/>
                </a:lnTo>
                <a:lnTo>
                  <a:pt x="538" y="422"/>
                </a:lnTo>
                <a:lnTo>
                  <a:pt x="579" y="414"/>
                </a:lnTo>
                <a:lnTo>
                  <a:pt x="560" y="468"/>
                </a:lnTo>
                <a:lnTo>
                  <a:pt x="510" y="475"/>
                </a:lnTo>
                <a:lnTo>
                  <a:pt x="470" y="459"/>
                </a:lnTo>
                <a:lnTo>
                  <a:pt x="446" y="459"/>
                </a:lnTo>
                <a:lnTo>
                  <a:pt x="463" y="484"/>
                </a:lnTo>
                <a:lnTo>
                  <a:pt x="566" y="481"/>
                </a:lnTo>
                <a:lnTo>
                  <a:pt x="605" y="448"/>
                </a:lnTo>
                <a:lnTo>
                  <a:pt x="605" y="497"/>
                </a:lnTo>
                <a:lnTo>
                  <a:pt x="569" y="513"/>
                </a:lnTo>
                <a:lnTo>
                  <a:pt x="615" y="497"/>
                </a:lnTo>
                <a:lnTo>
                  <a:pt x="617" y="372"/>
                </a:lnTo>
                <a:lnTo>
                  <a:pt x="631" y="354"/>
                </a:lnTo>
                <a:lnTo>
                  <a:pt x="698" y="100"/>
                </a:lnTo>
                <a:lnTo>
                  <a:pt x="693" y="5"/>
                </a:lnTo>
                <a:lnTo>
                  <a:pt x="68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7" name="Freeform 226"/>
          <p:cNvSpPr>
            <a:spLocks/>
          </p:cNvSpPr>
          <p:nvPr/>
        </p:nvSpPr>
        <p:spPr bwMode="auto">
          <a:xfrm>
            <a:off x="7034213" y="5703888"/>
            <a:ext cx="365125" cy="349250"/>
          </a:xfrm>
          <a:custGeom>
            <a:avLst/>
            <a:gdLst>
              <a:gd name="T0" fmla="*/ 141744071 w 459"/>
              <a:gd name="T1" fmla="*/ 133568281 h 440"/>
              <a:gd name="T2" fmla="*/ 163259399 w 459"/>
              <a:gd name="T3" fmla="*/ 161920238 h 440"/>
              <a:gd name="T4" fmla="*/ 141111664 w 459"/>
              <a:gd name="T5" fmla="*/ 210433444 h 440"/>
              <a:gd name="T6" fmla="*/ 171485451 w 459"/>
              <a:gd name="T7" fmla="*/ 217993913 h 440"/>
              <a:gd name="T8" fmla="*/ 187305148 w 459"/>
              <a:gd name="T9" fmla="*/ 200352819 h 440"/>
              <a:gd name="T10" fmla="*/ 187305148 w 459"/>
              <a:gd name="T11" fmla="*/ 168850469 h 440"/>
              <a:gd name="T12" fmla="*/ 163259399 w 459"/>
              <a:gd name="T13" fmla="*/ 131048125 h 440"/>
              <a:gd name="T14" fmla="*/ 197430008 w 459"/>
              <a:gd name="T15" fmla="*/ 147429538 h 440"/>
              <a:gd name="T16" fmla="*/ 202491643 w 459"/>
              <a:gd name="T17" fmla="*/ 222403988 h 440"/>
              <a:gd name="T18" fmla="*/ 151236525 w 459"/>
              <a:gd name="T19" fmla="*/ 241935000 h 440"/>
              <a:gd name="T20" fmla="*/ 44927876 w 459"/>
              <a:gd name="T21" fmla="*/ 238784606 h 440"/>
              <a:gd name="T22" fmla="*/ 0 w 459"/>
              <a:gd name="T23" fmla="*/ 251385388 h 440"/>
              <a:gd name="T24" fmla="*/ 34803015 w 459"/>
              <a:gd name="T25" fmla="*/ 251385388 h 440"/>
              <a:gd name="T26" fmla="*/ 53153927 w 459"/>
              <a:gd name="T27" fmla="*/ 244455156 h 440"/>
              <a:gd name="T28" fmla="*/ 178445895 w 459"/>
              <a:gd name="T29" fmla="*/ 277217188 h 440"/>
              <a:gd name="T30" fmla="*/ 208187275 w 459"/>
              <a:gd name="T31" fmla="*/ 231854375 h 440"/>
              <a:gd name="T32" fmla="*/ 210085288 w 459"/>
              <a:gd name="T33" fmla="*/ 192162113 h 440"/>
              <a:gd name="T34" fmla="*/ 261341202 w 459"/>
              <a:gd name="T35" fmla="*/ 236264450 h 440"/>
              <a:gd name="T36" fmla="*/ 287918165 w 459"/>
              <a:gd name="T37" fmla="*/ 262726488 h 440"/>
              <a:gd name="T38" fmla="*/ 261341202 w 459"/>
              <a:gd name="T39" fmla="*/ 226183825 h 440"/>
              <a:gd name="T40" fmla="*/ 226538187 w 459"/>
              <a:gd name="T41" fmla="*/ 192162113 h 440"/>
              <a:gd name="T42" fmla="*/ 253747556 w 459"/>
              <a:gd name="T43" fmla="*/ 192162113 h 440"/>
              <a:gd name="T44" fmla="*/ 229069402 w 459"/>
              <a:gd name="T45" fmla="*/ 178931094 h 440"/>
              <a:gd name="T46" fmla="*/ 261341202 w 459"/>
              <a:gd name="T47" fmla="*/ 171370625 h 440"/>
              <a:gd name="T48" fmla="*/ 226538187 w 459"/>
              <a:gd name="T49" fmla="*/ 163179919 h 440"/>
              <a:gd name="T50" fmla="*/ 263239215 w 459"/>
              <a:gd name="T51" fmla="*/ 151839613 h 440"/>
              <a:gd name="T52" fmla="*/ 226538187 w 459"/>
              <a:gd name="T53" fmla="*/ 144909381 h 440"/>
              <a:gd name="T54" fmla="*/ 267036038 w 459"/>
              <a:gd name="T55" fmla="*/ 133568281 h 440"/>
              <a:gd name="T56" fmla="*/ 222741364 w 459"/>
              <a:gd name="T57" fmla="*/ 125377575 h 440"/>
              <a:gd name="T58" fmla="*/ 269567253 w 459"/>
              <a:gd name="T59" fmla="*/ 113407031 h 440"/>
              <a:gd name="T60" fmla="*/ 218311340 w 459"/>
              <a:gd name="T61" fmla="*/ 110886875 h 440"/>
              <a:gd name="T62" fmla="*/ 269567253 w 459"/>
              <a:gd name="T63" fmla="*/ 93876019 h 440"/>
              <a:gd name="T64" fmla="*/ 213249705 w 459"/>
              <a:gd name="T65" fmla="*/ 93876019 h 440"/>
              <a:gd name="T66" fmla="*/ 267036038 w 459"/>
              <a:gd name="T67" fmla="*/ 76865163 h 440"/>
              <a:gd name="T68" fmla="*/ 206921667 w 459"/>
              <a:gd name="T69" fmla="*/ 73084531 h 440"/>
              <a:gd name="T70" fmla="*/ 263239215 w 459"/>
              <a:gd name="T71" fmla="*/ 54813200 h 440"/>
              <a:gd name="T72" fmla="*/ 206921667 w 459"/>
              <a:gd name="T73" fmla="*/ 54813200 h 440"/>
              <a:gd name="T74" fmla="*/ 261341202 w 459"/>
              <a:gd name="T75" fmla="*/ 37172106 h 440"/>
              <a:gd name="T76" fmla="*/ 204390452 w 459"/>
              <a:gd name="T77" fmla="*/ 38432581 h 440"/>
              <a:gd name="T78" fmla="*/ 290449380 w 459"/>
              <a:gd name="T79" fmla="*/ 0 h 440"/>
              <a:gd name="T80" fmla="*/ 186671946 w 459"/>
              <a:gd name="T81" fmla="*/ 38432581 h 440"/>
              <a:gd name="T82" fmla="*/ 165157413 w 459"/>
              <a:gd name="T83" fmla="*/ 40952738 h 440"/>
              <a:gd name="T84" fmla="*/ 148705310 w 459"/>
              <a:gd name="T85" fmla="*/ 85685313 h 440"/>
              <a:gd name="T86" fmla="*/ 136682436 w 459"/>
              <a:gd name="T87" fmla="*/ 101436488 h 440"/>
              <a:gd name="T88" fmla="*/ 141744071 w 459"/>
              <a:gd name="T89" fmla="*/ 133568281 h 4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59" h="440">
                <a:moveTo>
                  <a:pt x="224" y="212"/>
                </a:moveTo>
                <a:lnTo>
                  <a:pt x="258" y="257"/>
                </a:lnTo>
                <a:lnTo>
                  <a:pt x="223" y="334"/>
                </a:lnTo>
                <a:lnTo>
                  <a:pt x="271" y="346"/>
                </a:lnTo>
                <a:lnTo>
                  <a:pt x="296" y="318"/>
                </a:lnTo>
                <a:lnTo>
                  <a:pt x="296" y="268"/>
                </a:lnTo>
                <a:lnTo>
                  <a:pt x="258" y="208"/>
                </a:lnTo>
                <a:lnTo>
                  <a:pt x="312" y="234"/>
                </a:lnTo>
                <a:lnTo>
                  <a:pt x="320" y="353"/>
                </a:lnTo>
                <a:lnTo>
                  <a:pt x="239" y="384"/>
                </a:lnTo>
                <a:lnTo>
                  <a:pt x="71" y="379"/>
                </a:lnTo>
                <a:lnTo>
                  <a:pt x="0" y="399"/>
                </a:lnTo>
                <a:lnTo>
                  <a:pt x="55" y="399"/>
                </a:lnTo>
                <a:lnTo>
                  <a:pt x="84" y="388"/>
                </a:lnTo>
                <a:lnTo>
                  <a:pt x="282" y="440"/>
                </a:lnTo>
                <a:lnTo>
                  <a:pt x="329" y="368"/>
                </a:lnTo>
                <a:lnTo>
                  <a:pt x="332" y="305"/>
                </a:lnTo>
                <a:lnTo>
                  <a:pt x="413" y="375"/>
                </a:lnTo>
                <a:lnTo>
                  <a:pt x="455" y="417"/>
                </a:lnTo>
                <a:lnTo>
                  <a:pt x="413" y="359"/>
                </a:lnTo>
                <a:lnTo>
                  <a:pt x="358" y="305"/>
                </a:lnTo>
                <a:lnTo>
                  <a:pt x="401" y="305"/>
                </a:lnTo>
                <a:lnTo>
                  <a:pt x="362" y="284"/>
                </a:lnTo>
                <a:lnTo>
                  <a:pt x="413" y="272"/>
                </a:lnTo>
                <a:lnTo>
                  <a:pt x="358" y="259"/>
                </a:lnTo>
                <a:lnTo>
                  <a:pt x="416" y="241"/>
                </a:lnTo>
                <a:lnTo>
                  <a:pt x="358" y="230"/>
                </a:lnTo>
                <a:lnTo>
                  <a:pt x="422" y="212"/>
                </a:lnTo>
                <a:lnTo>
                  <a:pt x="352" y="199"/>
                </a:lnTo>
                <a:lnTo>
                  <a:pt x="426" y="180"/>
                </a:lnTo>
                <a:lnTo>
                  <a:pt x="345" y="176"/>
                </a:lnTo>
                <a:lnTo>
                  <a:pt x="426" y="149"/>
                </a:lnTo>
                <a:lnTo>
                  <a:pt x="337" y="149"/>
                </a:lnTo>
                <a:lnTo>
                  <a:pt x="422" y="122"/>
                </a:lnTo>
                <a:lnTo>
                  <a:pt x="327" y="116"/>
                </a:lnTo>
                <a:lnTo>
                  <a:pt x="416" y="87"/>
                </a:lnTo>
                <a:lnTo>
                  <a:pt x="327" y="87"/>
                </a:lnTo>
                <a:lnTo>
                  <a:pt x="413" y="59"/>
                </a:lnTo>
                <a:lnTo>
                  <a:pt x="323" y="61"/>
                </a:lnTo>
                <a:lnTo>
                  <a:pt x="459" y="0"/>
                </a:lnTo>
                <a:lnTo>
                  <a:pt x="295" y="61"/>
                </a:lnTo>
                <a:lnTo>
                  <a:pt x="261" y="65"/>
                </a:lnTo>
                <a:lnTo>
                  <a:pt x="235" y="136"/>
                </a:lnTo>
                <a:lnTo>
                  <a:pt x="216" y="161"/>
                </a:lnTo>
                <a:lnTo>
                  <a:pt x="224" y="21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8" name="Freeform 227"/>
          <p:cNvSpPr>
            <a:spLocks/>
          </p:cNvSpPr>
          <p:nvPr/>
        </p:nvSpPr>
        <p:spPr bwMode="auto">
          <a:xfrm>
            <a:off x="7261225" y="5513388"/>
            <a:ext cx="112713" cy="69850"/>
          </a:xfrm>
          <a:custGeom>
            <a:avLst/>
            <a:gdLst>
              <a:gd name="T0" fmla="*/ 45369780 w 141"/>
              <a:gd name="T1" fmla="*/ 0 h 90"/>
              <a:gd name="T2" fmla="*/ 90100854 w 141"/>
              <a:gd name="T3" fmla="*/ 42766827 h 90"/>
              <a:gd name="T4" fmla="*/ 87544427 w 141"/>
              <a:gd name="T5" fmla="*/ 54211361 h 90"/>
              <a:gd name="T6" fmla="*/ 0 w 141"/>
              <a:gd name="T7" fmla="*/ 10240010 h 90"/>
              <a:gd name="T8" fmla="*/ 45369780 w 141"/>
              <a:gd name="T9" fmla="*/ 0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1" h="90">
                <a:moveTo>
                  <a:pt x="71" y="0"/>
                </a:moveTo>
                <a:lnTo>
                  <a:pt x="141" y="71"/>
                </a:lnTo>
                <a:lnTo>
                  <a:pt x="137" y="90"/>
                </a:lnTo>
                <a:lnTo>
                  <a:pt x="0" y="17"/>
                </a:lnTo>
                <a:lnTo>
                  <a:pt x="7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9" name="Freeform 228"/>
          <p:cNvSpPr>
            <a:spLocks/>
          </p:cNvSpPr>
          <p:nvPr/>
        </p:nvSpPr>
        <p:spPr bwMode="auto">
          <a:xfrm>
            <a:off x="7340600" y="5503863"/>
            <a:ext cx="63500" cy="192087"/>
          </a:xfrm>
          <a:custGeom>
            <a:avLst/>
            <a:gdLst>
              <a:gd name="T0" fmla="*/ 13792665 w 82"/>
              <a:gd name="T1" fmla="*/ 7437073 h 244"/>
              <a:gd name="T2" fmla="*/ 44975811 w 82"/>
              <a:gd name="T3" fmla="*/ 55777656 h 244"/>
              <a:gd name="T4" fmla="*/ 31183146 w 82"/>
              <a:gd name="T5" fmla="*/ 76229411 h 244"/>
              <a:gd name="T6" fmla="*/ 31183146 w 82"/>
              <a:gd name="T7" fmla="*/ 89244093 h 244"/>
              <a:gd name="T8" fmla="*/ 44975811 w 82"/>
              <a:gd name="T9" fmla="*/ 105357358 h 244"/>
              <a:gd name="T10" fmla="*/ 38978933 w 82"/>
              <a:gd name="T11" fmla="*/ 125189553 h 244"/>
              <a:gd name="T12" fmla="*/ 49173780 w 82"/>
              <a:gd name="T13" fmla="*/ 130767161 h 244"/>
              <a:gd name="T14" fmla="*/ 46774720 w 82"/>
              <a:gd name="T15" fmla="*/ 151218916 h 244"/>
              <a:gd name="T16" fmla="*/ 21588451 w 82"/>
              <a:gd name="T17" fmla="*/ 122710529 h 244"/>
              <a:gd name="T18" fmla="*/ 37180024 w 82"/>
              <a:gd name="T19" fmla="*/ 105357358 h 244"/>
              <a:gd name="T20" fmla="*/ 10194848 w 82"/>
              <a:gd name="T21" fmla="*/ 87384627 h 244"/>
              <a:gd name="T22" fmla="*/ 25186268 w 82"/>
              <a:gd name="T23" fmla="*/ 84905603 h 244"/>
              <a:gd name="T24" fmla="*/ 25186268 w 82"/>
              <a:gd name="T25" fmla="*/ 77468530 h 244"/>
              <a:gd name="T26" fmla="*/ 13792665 w 82"/>
              <a:gd name="T27" fmla="*/ 77468530 h 244"/>
              <a:gd name="T28" fmla="*/ 37180024 w 82"/>
              <a:gd name="T29" fmla="*/ 55777656 h 244"/>
              <a:gd name="T30" fmla="*/ 0 w 82"/>
              <a:gd name="T31" fmla="*/ 0 h 244"/>
              <a:gd name="T32" fmla="*/ 13792665 w 82"/>
              <a:gd name="T33" fmla="*/ 7437073 h 2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2" h="244">
                <a:moveTo>
                  <a:pt x="23" y="12"/>
                </a:moveTo>
                <a:lnTo>
                  <a:pt x="75" y="90"/>
                </a:lnTo>
                <a:lnTo>
                  <a:pt x="52" y="123"/>
                </a:lnTo>
                <a:lnTo>
                  <a:pt x="52" y="144"/>
                </a:lnTo>
                <a:lnTo>
                  <a:pt x="75" y="170"/>
                </a:lnTo>
                <a:lnTo>
                  <a:pt x="65" y="202"/>
                </a:lnTo>
                <a:lnTo>
                  <a:pt x="82" y="211"/>
                </a:lnTo>
                <a:lnTo>
                  <a:pt x="78" y="244"/>
                </a:lnTo>
                <a:lnTo>
                  <a:pt x="36" y="198"/>
                </a:lnTo>
                <a:lnTo>
                  <a:pt x="62" y="170"/>
                </a:lnTo>
                <a:lnTo>
                  <a:pt x="17" y="141"/>
                </a:lnTo>
                <a:lnTo>
                  <a:pt x="42" y="137"/>
                </a:lnTo>
                <a:lnTo>
                  <a:pt x="42" y="125"/>
                </a:lnTo>
                <a:lnTo>
                  <a:pt x="23" y="125"/>
                </a:lnTo>
                <a:lnTo>
                  <a:pt x="62" y="90"/>
                </a:lnTo>
                <a:lnTo>
                  <a:pt x="0" y="0"/>
                </a:lnTo>
                <a:lnTo>
                  <a:pt x="23" y="1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0" name="Freeform 229"/>
          <p:cNvSpPr>
            <a:spLocks/>
          </p:cNvSpPr>
          <p:nvPr/>
        </p:nvSpPr>
        <p:spPr bwMode="auto">
          <a:xfrm>
            <a:off x="7248525" y="5684838"/>
            <a:ext cx="111125" cy="53975"/>
          </a:xfrm>
          <a:custGeom>
            <a:avLst/>
            <a:gdLst>
              <a:gd name="T0" fmla="*/ 88205469 w 140"/>
              <a:gd name="T1" fmla="*/ 0 h 68"/>
              <a:gd name="T2" fmla="*/ 0 w 140"/>
              <a:gd name="T3" fmla="*/ 28351956 h 68"/>
              <a:gd name="T4" fmla="*/ 0 w 140"/>
              <a:gd name="T5" fmla="*/ 42842656 h 68"/>
              <a:gd name="T6" fmla="*/ 37802344 w 140"/>
              <a:gd name="T7" fmla="*/ 28351956 h 68"/>
              <a:gd name="T8" fmla="*/ 88205469 w 140"/>
              <a:gd name="T9" fmla="*/ 0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 h="68">
                <a:moveTo>
                  <a:pt x="140" y="0"/>
                </a:moveTo>
                <a:lnTo>
                  <a:pt x="0" y="45"/>
                </a:lnTo>
                <a:lnTo>
                  <a:pt x="0" y="68"/>
                </a:lnTo>
                <a:lnTo>
                  <a:pt x="60" y="45"/>
                </a:lnTo>
                <a:lnTo>
                  <a:pt x="14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1" name="Freeform 230"/>
          <p:cNvSpPr>
            <a:spLocks/>
          </p:cNvSpPr>
          <p:nvPr/>
        </p:nvSpPr>
        <p:spPr bwMode="auto">
          <a:xfrm>
            <a:off x="7373938" y="5718175"/>
            <a:ext cx="50800" cy="339725"/>
          </a:xfrm>
          <a:custGeom>
            <a:avLst/>
            <a:gdLst>
              <a:gd name="T0" fmla="*/ 6107723 w 65"/>
              <a:gd name="T1" fmla="*/ 1881554 h 429"/>
              <a:gd name="T2" fmla="*/ 27485926 w 65"/>
              <a:gd name="T3" fmla="*/ 70235966 h 429"/>
              <a:gd name="T4" fmla="*/ 35426357 w 65"/>
              <a:gd name="T5" fmla="*/ 125421085 h 429"/>
              <a:gd name="T6" fmla="*/ 39702154 w 65"/>
              <a:gd name="T7" fmla="*/ 195029866 h 429"/>
              <a:gd name="T8" fmla="*/ 39702154 w 65"/>
              <a:gd name="T9" fmla="*/ 262757094 h 429"/>
              <a:gd name="T10" fmla="*/ 39702154 w 65"/>
              <a:gd name="T11" fmla="*/ 269028148 h 429"/>
              <a:gd name="T12" fmla="*/ 27485926 w 65"/>
              <a:gd name="T13" fmla="*/ 258994778 h 429"/>
              <a:gd name="T14" fmla="*/ 29929015 w 65"/>
              <a:gd name="T15" fmla="*/ 192521128 h 429"/>
              <a:gd name="T16" fmla="*/ 26875545 w 65"/>
              <a:gd name="T17" fmla="*/ 129810585 h 429"/>
              <a:gd name="T18" fmla="*/ 20156658 w 65"/>
              <a:gd name="T19" fmla="*/ 75879836 h 429"/>
              <a:gd name="T20" fmla="*/ 9773138 w 65"/>
              <a:gd name="T21" fmla="*/ 31982456 h 429"/>
              <a:gd name="T22" fmla="*/ 0 w 65"/>
              <a:gd name="T23" fmla="*/ 0 h 429"/>
              <a:gd name="T24" fmla="*/ 6107723 w 65"/>
              <a:gd name="T25" fmla="*/ 1881554 h 4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5" h="429">
                <a:moveTo>
                  <a:pt x="10" y="3"/>
                </a:moveTo>
                <a:lnTo>
                  <a:pt x="45" y="112"/>
                </a:lnTo>
                <a:lnTo>
                  <a:pt x="58" y="200"/>
                </a:lnTo>
                <a:lnTo>
                  <a:pt x="65" y="311"/>
                </a:lnTo>
                <a:lnTo>
                  <a:pt x="65" y="419"/>
                </a:lnTo>
                <a:lnTo>
                  <a:pt x="65" y="429"/>
                </a:lnTo>
                <a:lnTo>
                  <a:pt x="45" y="413"/>
                </a:lnTo>
                <a:lnTo>
                  <a:pt x="49" y="307"/>
                </a:lnTo>
                <a:lnTo>
                  <a:pt x="44" y="207"/>
                </a:lnTo>
                <a:lnTo>
                  <a:pt x="33" y="121"/>
                </a:lnTo>
                <a:lnTo>
                  <a:pt x="16" y="51"/>
                </a:lnTo>
                <a:lnTo>
                  <a:pt x="0" y="0"/>
                </a:lnTo>
                <a:lnTo>
                  <a:pt x="10" y="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2" name="Freeform 231"/>
          <p:cNvSpPr>
            <a:spLocks/>
          </p:cNvSpPr>
          <p:nvPr/>
        </p:nvSpPr>
        <p:spPr bwMode="auto">
          <a:xfrm>
            <a:off x="6878638" y="6053138"/>
            <a:ext cx="468312" cy="155575"/>
          </a:xfrm>
          <a:custGeom>
            <a:avLst/>
            <a:gdLst>
              <a:gd name="T0" fmla="*/ 309558194 w 591"/>
              <a:gd name="T1" fmla="*/ 17462307 h 197"/>
              <a:gd name="T2" fmla="*/ 152581755 w 591"/>
              <a:gd name="T3" fmla="*/ 0 h 197"/>
              <a:gd name="T4" fmla="*/ 48977036 w 591"/>
              <a:gd name="T5" fmla="*/ 41784918 h 197"/>
              <a:gd name="T6" fmla="*/ 30139166 w 591"/>
              <a:gd name="T7" fmla="*/ 71720865 h 197"/>
              <a:gd name="T8" fmla="*/ 62162673 w 591"/>
              <a:gd name="T9" fmla="*/ 53634679 h 197"/>
              <a:gd name="T10" fmla="*/ 150069828 w 591"/>
              <a:gd name="T11" fmla="*/ 8107274 h 197"/>
              <a:gd name="T12" fmla="*/ 219767490 w 591"/>
              <a:gd name="T13" fmla="*/ 21827883 h 197"/>
              <a:gd name="T14" fmla="*/ 238604568 w 591"/>
              <a:gd name="T15" fmla="*/ 46774374 h 197"/>
              <a:gd name="T16" fmla="*/ 207837024 w 591"/>
              <a:gd name="T17" fmla="*/ 53634679 h 197"/>
              <a:gd name="T18" fmla="*/ 256814060 w 591"/>
              <a:gd name="T19" fmla="*/ 62365832 h 197"/>
              <a:gd name="T20" fmla="*/ 267488562 w 591"/>
              <a:gd name="T21" fmla="*/ 84193715 h 197"/>
              <a:gd name="T22" fmla="*/ 254302132 w 591"/>
              <a:gd name="T23" fmla="*/ 99162084 h 197"/>
              <a:gd name="T24" fmla="*/ 246139557 w 591"/>
              <a:gd name="T25" fmla="*/ 71720865 h 197"/>
              <a:gd name="T26" fmla="*/ 195907350 w 591"/>
              <a:gd name="T27" fmla="*/ 58000255 h 197"/>
              <a:gd name="T28" fmla="*/ 97325693 w 591"/>
              <a:gd name="T29" fmla="*/ 87312323 h 197"/>
              <a:gd name="T30" fmla="*/ 0 w 591"/>
              <a:gd name="T31" fmla="*/ 86064564 h 197"/>
              <a:gd name="T32" fmla="*/ 106744232 w 591"/>
              <a:gd name="T33" fmla="*/ 94796507 h 197"/>
              <a:gd name="T34" fmla="*/ 198418485 w 591"/>
              <a:gd name="T35" fmla="*/ 71096985 h 197"/>
              <a:gd name="T36" fmla="*/ 240488909 w 591"/>
              <a:gd name="T37" fmla="*/ 78581169 h 197"/>
              <a:gd name="T38" fmla="*/ 264349049 w 591"/>
              <a:gd name="T39" fmla="*/ 122860815 h 197"/>
              <a:gd name="T40" fmla="*/ 371093281 w 591"/>
              <a:gd name="T41" fmla="*/ 26193460 h 197"/>
              <a:gd name="T42" fmla="*/ 342837665 w 591"/>
              <a:gd name="T43" fmla="*/ 41784918 h 197"/>
              <a:gd name="T44" fmla="*/ 354139753 w 591"/>
              <a:gd name="T45" fmla="*/ 11849761 h 197"/>
              <a:gd name="T46" fmla="*/ 309558194 w 591"/>
              <a:gd name="T47" fmla="*/ 47398253 h 197"/>
              <a:gd name="T48" fmla="*/ 309558194 w 591"/>
              <a:gd name="T49" fmla="*/ 17462307 h 1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591" h="197">
                <a:moveTo>
                  <a:pt x="493" y="28"/>
                </a:moveTo>
                <a:lnTo>
                  <a:pt x="243" y="0"/>
                </a:lnTo>
                <a:lnTo>
                  <a:pt x="78" y="67"/>
                </a:lnTo>
                <a:lnTo>
                  <a:pt x="48" y="115"/>
                </a:lnTo>
                <a:lnTo>
                  <a:pt x="99" y="86"/>
                </a:lnTo>
                <a:lnTo>
                  <a:pt x="239" y="13"/>
                </a:lnTo>
                <a:lnTo>
                  <a:pt x="350" y="35"/>
                </a:lnTo>
                <a:lnTo>
                  <a:pt x="380" y="75"/>
                </a:lnTo>
                <a:lnTo>
                  <a:pt x="331" y="86"/>
                </a:lnTo>
                <a:lnTo>
                  <a:pt x="409" y="100"/>
                </a:lnTo>
                <a:lnTo>
                  <a:pt x="426" y="135"/>
                </a:lnTo>
                <a:lnTo>
                  <a:pt x="405" y="159"/>
                </a:lnTo>
                <a:lnTo>
                  <a:pt x="392" y="115"/>
                </a:lnTo>
                <a:lnTo>
                  <a:pt x="312" y="93"/>
                </a:lnTo>
                <a:lnTo>
                  <a:pt x="155" y="140"/>
                </a:lnTo>
                <a:lnTo>
                  <a:pt x="0" y="138"/>
                </a:lnTo>
                <a:lnTo>
                  <a:pt x="170" y="152"/>
                </a:lnTo>
                <a:lnTo>
                  <a:pt x="316" y="114"/>
                </a:lnTo>
                <a:lnTo>
                  <a:pt x="383" y="126"/>
                </a:lnTo>
                <a:lnTo>
                  <a:pt x="421" y="197"/>
                </a:lnTo>
                <a:lnTo>
                  <a:pt x="591" y="42"/>
                </a:lnTo>
                <a:lnTo>
                  <a:pt x="546" y="67"/>
                </a:lnTo>
                <a:lnTo>
                  <a:pt x="564" y="19"/>
                </a:lnTo>
                <a:lnTo>
                  <a:pt x="493" y="76"/>
                </a:lnTo>
                <a:lnTo>
                  <a:pt x="493" y="2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3" name="Freeform 232"/>
          <p:cNvSpPr>
            <a:spLocks/>
          </p:cNvSpPr>
          <p:nvPr/>
        </p:nvSpPr>
        <p:spPr bwMode="auto">
          <a:xfrm>
            <a:off x="6754813" y="5902325"/>
            <a:ext cx="422275" cy="68263"/>
          </a:xfrm>
          <a:custGeom>
            <a:avLst/>
            <a:gdLst>
              <a:gd name="T0" fmla="*/ 335180781 w 532"/>
              <a:gd name="T1" fmla="*/ 53561347 h 87"/>
              <a:gd name="T2" fmla="*/ 129158206 w 532"/>
              <a:gd name="T3" fmla="*/ 30166754 h 87"/>
              <a:gd name="T4" fmla="*/ 158139606 w 532"/>
              <a:gd name="T5" fmla="*/ 13544321 h 87"/>
              <a:gd name="T6" fmla="*/ 0 w 532"/>
              <a:gd name="T7" fmla="*/ 0 h 87"/>
              <a:gd name="T8" fmla="*/ 110256638 w 532"/>
              <a:gd name="T9" fmla="*/ 0 h 87"/>
              <a:gd name="T10" fmla="*/ 330140469 w 532"/>
              <a:gd name="T11" fmla="*/ 30166754 h 87"/>
              <a:gd name="T12" fmla="*/ 335180781 w 532"/>
              <a:gd name="T13" fmla="*/ 53561347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32" h="87">
                <a:moveTo>
                  <a:pt x="532" y="87"/>
                </a:moveTo>
                <a:lnTo>
                  <a:pt x="205" y="49"/>
                </a:lnTo>
                <a:lnTo>
                  <a:pt x="251" y="22"/>
                </a:lnTo>
                <a:lnTo>
                  <a:pt x="0" y="0"/>
                </a:lnTo>
                <a:lnTo>
                  <a:pt x="175" y="0"/>
                </a:lnTo>
                <a:lnTo>
                  <a:pt x="524" y="49"/>
                </a:lnTo>
                <a:lnTo>
                  <a:pt x="532" y="8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4" name="Freeform 233"/>
          <p:cNvSpPr>
            <a:spLocks/>
          </p:cNvSpPr>
          <p:nvPr/>
        </p:nvSpPr>
        <p:spPr bwMode="auto">
          <a:xfrm>
            <a:off x="6721475" y="5608638"/>
            <a:ext cx="25400" cy="220662"/>
          </a:xfrm>
          <a:custGeom>
            <a:avLst/>
            <a:gdLst>
              <a:gd name="T0" fmla="*/ 5924358 w 33"/>
              <a:gd name="T1" fmla="*/ 0 h 279"/>
              <a:gd name="T2" fmla="*/ 5924358 w 33"/>
              <a:gd name="T3" fmla="*/ 150752482 h 279"/>
              <a:gd name="T4" fmla="*/ 0 w 33"/>
              <a:gd name="T5" fmla="*/ 174522288 h 279"/>
              <a:gd name="T6" fmla="*/ 19550303 w 33"/>
              <a:gd name="T7" fmla="*/ 132611535 h 279"/>
              <a:gd name="T8" fmla="*/ 19550303 w 33"/>
              <a:gd name="T9" fmla="*/ 64429349 h 279"/>
              <a:gd name="T10" fmla="*/ 5924358 w 33"/>
              <a:gd name="T11" fmla="*/ 0 h 2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279">
                <a:moveTo>
                  <a:pt x="10" y="0"/>
                </a:moveTo>
                <a:lnTo>
                  <a:pt x="10" y="241"/>
                </a:lnTo>
                <a:lnTo>
                  <a:pt x="0" y="279"/>
                </a:lnTo>
                <a:lnTo>
                  <a:pt x="33" y="212"/>
                </a:lnTo>
                <a:lnTo>
                  <a:pt x="33" y="103"/>
                </a:lnTo>
                <a:lnTo>
                  <a:pt x="1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5" name="Freeform 234"/>
          <p:cNvSpPr>
            <a:spLocks/>
          </p:cNvSpPr>
          <p:nvPr/>
        </p:nvSpPr>
        <p:spPr bwMode="auto">
          <a:xfrm>
            <a:off x="6654800" y="5900738"/>
            <a:ext cx="238125" cy="446087"/>
          </a:xfrm>
          <a:custGeom>
            <a:avLst/>
            <a:gdLst>
              <a:gd name="T0" fmla="*/ 58831115 w 301"/>
              <a:gd name="T1" fmla="*/ 0 h 564"/>
              <a:gd name="T2" fmla="*/ 25034770 w 301"/>
              <a:gd name="T3" fmla="*/ 7506758 h 564"/>
              <a:gd name="T4" fmla="*/ 0 w 301"/>
              <a:gd name="T5" fmla="*/ 116357523 h 564"/>
              <a:gd name="T6" fmla="*/ 36925988 w 301"/>
              <a:gd name="T7" fmla="*/ 223957029 h 564"/>
              <a:gd name="T8" fmla="*/ 125172265 w 301"/>
              <a:gd name="T9" fmla="*/ 352825552 h 564"/>
              <a:gd name="T10" fmla="*/ 125172265 w 301"/>
              <a:gd name="T11" fmla="*/ 319044744 h 564"/>
              <a:gd name="T12" fmla="*/ 166478646 w 301"/>
              <a:gd name="T13" fmla="*/ 243974788 h 564"/>
              <a:gd name="T14" fmla="*/ 188383773 w 301"/>
              <a:gd name="T15" fmla="*/ 207065834 h 564"/>
              <a:gd name="T16" fmla="*/ 170234059 w 301"/>
              <a:gd name="T17" fmla="*/ 155143364 h 564"/>
              <a:gd name="T18" fmla="*/ 170234059 w 301"/>
              <a:gd name="T19" fmla="*/ 207065834 h 564"/>
              <a:gd name="T20" fmla="*/ 122042623 w 301"/>
              <a:gd name="T21" fmla="*/ 308409840 h 564"/>
              <a:gd name="T22" fmla="*/ 117661439 w 301"/>
              <a:gd name="T23" fmla="*/ 325925874 h 564"/>
              <a:gd name="T24" fmla="*/ 105144450 w 301"/>
              <a:gd name="T25" fmla="*/ 298400566 h 564"/>
              <a:gd name="T26" fmla="*/ 119539541 w 301"/>
              <a:gd name="T27" fmla="*/ 222705771 h 564"/>
              <a:gd name="T28" fmla="*/ 148328933 w 301"/>
              <a:gd name="T29" fmla="*/ 200184705 h 564"/>
              <a:gd name="T30" fmla="*/ 85116634 w 301"/>
              <a:gd name="T31" fmla="*/ 227710013 h 564"/>
              <a:gd name="T32" fmla="*/ 81362012 w 301"/>
              <a:gd name="T33" fmla="*/ 268372741 h 564"/>
              <a:gd name="T34" fmla="*/ 49442978 w 301"/>
              <a:gd name="T35" fmla="*/ 222705771 h 564"/>
              <a:gd name="T36" fmla="*/ 18775484 w 301"/>
              <a:gd name="T37" fmla="*/ 118234410 h 564"/>
              <a:gd name="T38" fmla="*/ 30667494 w 301"/>
              <a:gd name="T39" fmla="*/ 13137420 h 564"/>
              <a:gd name="T40" fmla="*/ 58831115 w 301"/>
              <a:gd name="T41" fmla="*/ 0 h 5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1" h="564">
                <a:moveTo>
                  <a:pt x="94" y="0"/>
                </a:moveTo>
                <a:lnTo>
                  <a:pt x="40" y="12"/>
                </a:lnTo>
                <a:lnTo>
                  <a:pt x="0" y="186"/>
                </a:lnTo>
                <a:lnTo>
                  <a:pt x="59" y="358"/>
                </a:lnTo>
                <a:lnTo>
                  <a:pt x="200" y="564"/>
                </a:lnTo>
                <a:lnTo>
                  <a:pt x="200" y="510"/>
                </a:lnTo>
                <a:lnTo>
                  <a:pt x="266" y="390"/>
                </a:lnTo>
                <a:lnTo>
                  <a:pt x="301" y="331"/>
                </a:lnTo>
                <a:lnTo>
                  <a:pt x="272" y="248"/>
                </a:lnTo>
                <a:lnTo>
                  <a:pt x="272" y="331"/>
                </a:lnTo>
                <a:lnTo>
                  <a:pt x="195" y="493"/>
                </a:lnTo>
                <a:lnTo>
                  <a:pt x="188" y="521"/>
                </a:lnTo>
                <a:lnTo>
                  <a:pt x="168" y="477"/>
                </a:lnTo>
                <a:lnTo>
                  <a:pt x="191" y="356"/>
                </a:lnTo>
                <a:lnTo>
                  <a:pt x="237" y="320"/>
                </a:lnTo>
                <a:lnTo>
                  <a:pt x="136" y="364"/>
                </a:lnTo>
                <a:lnTo>
                  <a:pt x="130" y="429"/>
                </a:lnTo>
                <a:lnTo>
                  <a:pt x="79" y="356"/>
                </a:lnTo>
                <a:lnTo>
                  <a:pt x="30" y="189"/>
                </a:lnTo>
                <a:lnTo>
                  <a:pt x="49" y="21"/>
                </a:lnTo>
                <a:lnTo>
                  <a:pt x="94"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6" name="Freeform 235"/>
          <p:cNvSpPr>
            <a:spLocks/>
          </p:cNvSpPr>
          <p:nvPr/>
        </p:nvSpPr>
        <p:spPr bwMode="auto">
          <a:xfrm>
            <a:off x="6815138" y="5919788"/>
            <a:ext cx="55562" cy="146050"/>
          </a:xfrm>
          <a:custGeom>
            <a:avLst/>
            <a:gdLst>
              <a:gd name="T0" fmla="*/ 45399057 w 68"/>
              <a:gd name="T1" fmla="*/ 116560669 h 183"/>
              <a:gd name="T2" fmla="*/ 24702212 w 68"/>
              <a:gd name="T3" fmla="*/ 94904567 h 183"/>
              <a:gd name="T4" fmla="*/ 24702212 w 68"/>
              <a:gd name="T5" fmla="*/ 75795960 h 183"/>
              <a:gd name="T6" fmla="*/ 34717262 w 68"/>
              <a:gd name="T7" fmla="*/ 61146267 h 183"/>
              <a:gd name="T8" fmla="*/ 8011550 w 68"/>
              <a:gd name="T9" fmla="*/ 30573133 h 183"/>
              <a:gd name="T10" fmla="*/ 8011550 w 68"/>
              <a:gd name="T11" fmla="*/ 0 h 183"/>
              <a:gd name="T12" fmla="*/ 0 w 68"/>
              <a:gd name="T13" fmla="*/ 29299386 h 183"/>
              <a:gd name="T14" fmla="*/ 20029284 w 68"/>
              <a:gd name="T15" fmla="*/ 61146267 h 183"/>
              <a:gd name="T16" fmla="*/ 17358222 w 68"/>
              <a:gd name="T17" fmla="*/ 78344253 h 183"/>
              <a:gd name="T18" fmla="*/ 20029284 w 68"/>
              <a:gd name="T19" fmla="*/ 98088936 h 183"/>
              <a:gd name="T20" fmla="*/ 33381323 w 68"/>
              <a:gd name="T21" fmla="*/ 110828007 h 183"/>
              <a:gd name="T22" fmla="*/ 45399057 w 68"/>
              <a:gd name="T23" fmla="*/ 116560669 h 1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183">
                <a:moveTo>
                  <a:pt x="68" y="183"/>
                </a:moveTo>
                <a:lnTo>
                  <a:pt x="37" y="149"/>
                </a:lnTo>
                <a:lnTo>
                  <a:pt x="37" y="119"/>
                </a:lnTo>
                <a:lnTo>
                  <a:pt x="52" y="96"/>
                </a:lnTo>
                <a:lnTo>
                  <a:pt x="12" y="48"/>
                </a:lnTo>
                <a:lnTo>
                  <a:pt x="12" y="0"/>
                </a:lnTo>
                <a:lnTo>
                  <a:pt x="0" y="46"/>
                </a:lnTo>
                <a:lnTo>
                  <a:pt x="30" y="96"/>
                </a:lnTo>
                <a:lnTo>
                  <a:pt x="26" y="123"/>
                </a:lnTo>
                <a:lnTo>
                  <a:pt x="30" y="154"/>
                </a:lnTo>
                <a:lnTo>
                  <a:pt x="50" y="174"/>
                </a:lnTo>
                <a:lnTo>
                  <a:pt x="68" y="18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7" name="Freeform 236"/>
          <p:cNvSpPr>
            <a:spLocks/>
          </p:cNvSpPr>
          <p:nvPr/>
        </p:nvSpPr>
        <p:spPr bwMode="auto">
          <a:xfrm>
            <a:off x="6726238" y="5964238"/>
            <a:ext cx="233362" cy="74612"/>
          </a:xfrm>
          <a:custGeom>
            <a:avLst/>
            <a:gdLst>
              <a:gd name="T0" fmla="*/ 185230691 w 294"/>
              <a:gd name="T1" fmla="*/ 10942291 h 93"/>
              <a:gd name="T2" fmla="*/ 91985109 w 294"/>
              <a:gd name="T3" fmla="*/ 0 h 93"/>
              <a:gd name="T4" fmla="*/ 22051122 w 294"/>
              <a:gd name="T5" fmla="*/ 27677041 h 93"/>
              <a:gd name="T6" fmla="*/ 0 w 294"/>
              <a:gd name="T7" fmla="*/ 59859683 h 93"/>
              <a:gd name="T8" fmla="*/ 87575044 w 294"/>
              <a:gd name="T9" fmla="*/ 40550419 h 93"/>
              <a:gd name="T10" fmla="*/ 124116834 w 294"/>
              <a:gd name="T11" fmla="*/ 14160234 h 93"/>
              <a:gd name="T12" fmla="*/ 185230691 w 294"/>
              <a:gd name="T13" fmla="*/ 10942291 h 9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4" h="93">
                <a:moveTo>
                  <a:pt x="294" y="17"/>
                </a:moveTo>
                <a:lnTo>
                  <a:pt x="146" y="0"/>
                </a:lnTo>
                <a:lnTo>
                  <a:pt x="35" y="43"/>
                </a:lnTo>
                <a:lnTo>
                  <a:pt x="0" y="93"/>
                </a:lnTo>
                <a:lnTo>
                  <a:pt x="139" y="63"/>
                </a:lnTo>
                <a:lnTo>
                  <a:pt x="197" y="22"/>
                </a:lnTo>
                <a:lnTo>
                  <a:pt x="294"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8" name="Freeform 237"/>
          <p:cNvSpPr>
            <a:spLocks/>
          </p:cNvSpPr>
          <p:nvPr/>
        </p:nvSpPr>
        <p:spPr bwMode="auto">
          <a:xfrm>
            <a:off x="6757988" y="6032500"/>
            <a:ext cx="204787" cy="128588"/>
          </a:xfrm>
          <a:custGeom>
            <a:avLst/>
            <a:gdLst>
              <a:gd name="T0" fmla="*/ 161921681 w 259"/>
              <a:gd name="T1" fmla="*/ 0 h 160"/>
              <a:gd name="T2" fmla="*/ 30008807 w 259"/>
              <a:gd name="T3" fmla="*/ 34232537 h 160"/>
              <a:gd name="T4" fmla="*/ 0 w 259"/>
              <a:gd name="T5" fmla="*/ 103342961 h 160"/>
              <a:gd name="T6" fmla="*/ 83149057 w 259"/>
              <a:gd name="T7" fmla="*/ 29711061 h 160"/>
              <a:gd name="T8" fmla="*/ 161921681 w 259"/>
              <a:gd name="T9" fmla="*/ 0 h 1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9" h="160">
                <a:moveTo>
                  <a:pt x="259" y="0"/>
                </a:moveTo>
                <a:lnTo>
                  <a:pt x="48" y="53"/>
                </a:lnTo>
                <a:lnTo>
                  <a:pt x="0" y="160"/>
                </a:lnTo>
                <a:lnTo>
                  <a:pt x="133" y="46"/>
                </a:lnTo>
                <a:lnTo>
                  <a:pt x="25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9" name="Freeform 238"/>
          <p:cNvSpPr>
            <a:spLocks/>
          </p:cNvSpPr>
          <p:nvPr/>
        </p:nvSpPr>
        <p:spPr bwMode="auto">
          <a:xfrm>
            <a:off x="7088188" y="6211888"/>
            <a:ext cx="73025" cy="109537"/>
          </a:xfrm>
          <a:custGeom>
            <a:avLst/>
            <a:gdLst>
              <a:gd name="T0" fmla="*/ 0 w 91"/>
              <a:gd name="T1" fmla="*/ 24292428 h 137"/>
              <a:gd name="T2" fmla="*/ 58600556 w 91"/>
              <a:gd name="T3" fmla="*/ 87579229 h 137"/>
              <a:gd name="T4" fmla="*/ 47008841 w 91"/>
              <a:gd name="T5" fmla="*/ 0 h 137"/>
              <a:gd name="T6" fmla="*/ 0 w 91"/>
              <a:gd name="T7" fmla="*/ 24292428 h 1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1" h="137">
                <a:moveTo>
                  <a:pt x="0" y="38"/>
                </a:moveTo>
                <a:lnTo>
                  <a:pt x="91" y="137"/>
                </a:lnTo>
                <a:lnTo>
                  <a:pt x="73" y="0"/>
                </a:lnTo>
                <a:lnTo>
                  <a:pt x="0" y="3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0" name="Freeform 239"/>
          <p:cNvSpPr>
            <a:spLocks/>
          </p:cNvSpPr>
          <p:nvPr/>
        </p:nvSpPr>
        <p:spPr bwMode="auto">
          <a:xfrm>
            <a:off x="7200900" y="6124575"/>
            <a:ext cx="401638" cy="693738"/>
          </a:xfrm>
          <a:custGeom>
            <a:avLst/>
            <a:gdLst>
              <a:gd name="T0" fmla="*/ 0 w 507"/>
              <a:gd name="T1" fmla="*/ 64893872 h 874"/>
              <a:gd name="T2" fmla="*/ 36398543 w 507"/>
              <a:gd name="T3" fmla="*/ 140498614 h 874"/>
              <a:gd name="T4" fmla="*/ 65265779 w 507"/>
              <a:gd name="T5" fmla="*/ 215473912 h 874"/>
              <a:gd name="T6" fmla="*/ 89112936 w 507"/>
              <a:gd name="T7" fmla="*/ 287928258 h 874"/>
              <a:gd name="T8" fmla="*/ 115470529 w 507"/>
              <a:gd name="T9" fmla="*/ 372983394 h 874"/>
              <a:gd name="T10" fmla="*/ 115470529 w 507"/>
              <a:gd name="T11" fmla="*/ 469379638 h 874"/>
              <a:gd name="T12" fmla="*/ 122373633 w 507"/>
              <a:gd name="T13" fmla="*/ 495211457 h 874"/>
              <a:gd name="T14" fmla="*/ 87858114 w 507"/>
              <a:gd name="T15" fmla="*/ 500251773 h 874"/>
              <a:gd name="T16" fmla="*/ 70914061 w 507"/>
              <a:gd name="T17" fmla="*/ 516002959 h 874"/>
              <a:gd name="T18" fmla="*/ 57107854 w 507"/>
              <a:gd name="T19" fmla="*/ 550654934 h 874"/>
              <a:gd name="T20" fmla="*/ 146220790 w 507"/>
              <a:gd name="T21" fmla="*/ 550654934 h 874"/>
              <a:gd name="T22" fmla="*/ 138062864 w 507"/>
              <a:gd name="T23" fmla="*/ 494581219 h 874"/>
              <a:gd name="T24" fmla="*/ 135552429 w 507"/>
              <a:gd name="T25" fmla="*/ 456148610 h 874"/>
              <a:gd name="T26" fmla="*/ 133041993 w 507"/>
              <a:gd name="T27" fmla="*/ 410785765 h 874"/>
              <a:gd name="T28" fmla="*/ 126138890 w 507"/>
              <a:gd name="T29" fmla="*/ 372983394 h 874"/>
              <a:gd name="T30" fmla="*/ 119863197 w 507"/>
              <a:gd name="T31" fmla="*/ 335181023 h 874"/>
              <a:gd name="T32" fmla="*/ 109194836 w 507"/>
              <a:gd name="T33" fmla="*/ 303049206 h 874"/>
              <a:gd name="T34" fmla="*/ 170695358 w 507"/>
              <a:gd name="T35" fmla="*/ 338331419 h 874"/>
              <a:gd name="T36" fmla="*/ 215252618 w 507"/>
              <a:gd name="T37" fmla="*/ 372983394 h 874"/>
              <a:gd name="T38" fmla="*/ 254160804 w 507"/>
              <a:gd name="T39" fmla="*/ 408265607 h 874"/>
              <a:gd name="T40" fmla="*/ 261691319 w 507"/>
              <a:gd name="T41" fmla="*/ 481980429 h 874"/>
              <a:gd name="T42" fmla="*/ 267967011 w 507"/>
              <a:gd name="T43" fmla="*/ 550654934 h 874"/>
              <a:gd name="T44" fmla="*/ 294324604 w 507"/>
              <a:gd name="T45" fmla="*/ 550654934 h 874"/>
              <a:gd name="T46" fmla="*/ 278635372 w 507"/>
              <a:gd name="T47" fmla="*/ 538054144 h 874"/>
              <a:gd name="T48" fmla="*/ 304992965 w 507"/>
              <a:gd name="T49" fmla="*/ 533013828 h 874"/>
              <a:gd name="T50" fmla="*/ 283028833 w 507"/>
              <a:gd name="T51" fmla="*/ 523563434 h 874"/>
              <a:gd name="T52" fmla="*/ 312523479 w 507"/>
              <a:gd name="T53" fmla="*/ 509071929 h 874"/>
              <a:gd name="T54" fmla="*/ 280518397 w 507"/>
              <a:gd name="T55" fmla="*/ 497731615 h 874"/>
              <a:gd name="T56" fmla="*/ 316916940 w 507"/>
              <a:gd name="T57" fmla="*/ 481980429 h 874"/>
              <a:gd name="T58" fmla="*/ 274870115 w 507"/>
              <a:gd name="T59" fmla="*/ 474419954 h 874"/>
              <a:gd name="T60" fmla="*/ 318171761 w 507"/>
              <a:gd name="T61" fmla="*/ 454258690 h 874"/>
              <a:gd name="T62" fmla="*/ 272987883 w 507"/>
              <a:gd name="T63" fmla="*/ 449218374 h 874"/>
              <a:gd name="T64" fmla="*/ 304992965 w 507"/>
              <a:gd name="T65" fmla="*/ 430317585 h 874"/>
              <a:gd name="T66" fmla="*/ 267967011 w 507"/>
              <a:gd name="T67" fmla="*/ 427167189 h 874"/>
              <a:gd name="T68" fmla="*/ 290559347 w 507"/>
              <a:gd name="T69" fmla="*/ 403225291 h 874"/>
              <a:gd name="T70" fmla="*/ 264201754 w 507"/>
              <a:gd name="T71" fmla="*/ 405745449 h 874"/>
              <a:gd name="T72" fmla="*/ 272987883 w 507"/>
              <a:gd name="T73" fmla="*/ 386214422 h 874"/>
              <a:gd name="T74" fmla="*/ 253533393 w 507"/>
              <a:gd name="T75" fmla="*/ 388104342 h 874"/>
              <a:gd name="T76" fmla="*/ 223410543 w 507"/>
              <a:gd name="T77" fmla="*/ 325730629 h 874"/>
              <a:gd name="T78" fmla="*/ 185757179 w 507"/>
              <a:gd name="T79" fmla="*/ 252015807 h 874"/>
              <a:gd name="T80" fmla="*/ 145593379 w 507"/>
              <a:gd name="T81" fmla="*/ 182711857 h 874"/>
              <a:gd name="T82" fmla="*/ 109194836 w 507"/>
              <a:gd name="T83" fmla="*/ 122228063 h 874"/>
              <a:gd name="T84" fmla="*/ 89112936 w 507"/>
              <a:gd name="T85" fmla="*/ 76234980 h 874"/>
              <a:gd name="T86" fmla="*/ 77817164 w 507"/>
              <a:gd name="T87" fmla="*/ 40952767 h 874"/>
              <a:gd name="T88" fmla="*/ 75934140 w 507"/>
              <a:gd name="T89" fmla="*/ 23311661 h 874"/>
              <a:gd name="T90" fmla="*/ 75934140 w 507"/>
              <a:gd name="T91" fmla="*/ 0 h 874"/>
              <a:gd name="T92" fmla="*/ 16944054 w 507"/>
              <a:gd name="T93" fmla="*/ 49143479 h 874"/>
              <a:gd name="T94" fmla="*/ 0 w 507"/>
              <a:gd name="T95" fmla="*/ 64893872 h 8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07" h="874">
                <a:moveTo>
                  <a:pt x="0" y="103"/>
                </a:moveTo>
                <a:lnTo>
                  <a:pt x="58" y="223"/>
                </a:lnTo>
                <a:lnTo>
                  <a:pt x="104" y="342"/>
                </a:lnTo>
                <a:lnTo>
                  <a:pt x="142" y="457"/>
                </a:lnTo>
                <a:lnTo>
                  <a:pt x="184" y="592"/>
                </a:lnTo>
                <a:lnTo>
                  <a:pt x="184" y="745"/>
                </a:lnTo>
                <a:lnTo>
                  <a:pt x="195" y="786"/>
                </a:lnTo>
                <a:lnTo>
                  <a:pt x="140" y="794"/>
                </a:lnTo>
                <a:lnTo>
                  <a:pt x="113" y="819"/>
                </a:lnTo>
                <a:lnTo>
                  <a:pt x="91" y="874"/>
                </a:lnTo>
                <a:lnTo>
                  <a:pt x="233" y="874"/>
                </a:lnTo>
                <a:lnTo>
                  <a:pt x="220" y="785"/>
                </a:lnTo>
                <a:lnTo>
                  <a:pt x="216" y="724"/>
                </a:lnTo>
                <a:lnTo>
                  <a:pt x="212" y="652"/>
                </a:lnTo>
                <a:lnTo>
                  <a:pt x="201" y="592"/>
                </a:lnTo>
                <a:lnTo>
                  <a:pt x="191" y="532"/>
                </a:lnTo>
                <a:lnTo>
                  <a:pt x="174" y="481"/>
                </a:lnTo>
                <a:lnTo>
                  <a:pt x="272" y="537"/>
                </a:lnTo>
                <a:lnTo>
                  <a:pt x="343" y="592"/>
                </a:lnTo>
                <a:lnTo>
                  <a:pt x="405" y="648"/>
                </a:lnTo>
                <a:lnTo>
                  <a:pt x="417" y="765"/>
                </a:lnTo>
                <a:lnTo>
                  <a:pt x="427" y="874"/>
                </a:lnTo>
                <a:lnTo>
                  <a:pt x="469" y="874"/>
                </a:lnTo>
                <a:lnTo>
                  <a:pt x="444" y="854"/>
                </a:lnTo>
                <a:lnTo>
                  <a:pt x="486" y="846"/>
                </a:lnTo>
                <a:lnTo>
                  <a:pt x="451" y="831"/>
                </a:lnTo>
                <a:lnTo>
                  <a:pt x="498" y="808"/>
                </a:lnTo>
                <a:lnTo>
                  <a:pt x="447" y="790"/>
                </a:lnTo>
                <a:lnTo>
                  <a:pt x="505" y="765"/>
                </a:lnTo>
                <a:lnTo>
                  <a:pt x="438" y="753"/>
                </a:lnTo>
                <a:lnTo>
                  <a:pt x="507" y="721"/>
                </a:lnTo>
                <a:lnTo>
                  <a:pt x="435" y="713"/>
                </a:lnTo>
                <a:lnTo>
                  <a:pt x="486" y="683"/>
                </a:lnTo>
                <a:lnTo>
                  <a:pt x="427" y="678"/>
                </a:lnTo>
                <a:lnTo>
                  <a:pt x="463" y="640"/>
                </a:lnTo>
                <a:lnTo>
                  <a:pt x="421" y="644"/>
                </a:lnTo>
                <a:lnTo>
                  <a:pt x="435" y="613"/>
                </a:lnTo>
                <a:lnTo>
                  <a:pt x="404" y="616"/>
                </a:lnTo>
                <a:lnTo>
                  <a:pt x="356" y="517"/>
                </a:lnTo>
                <a:lnTo>
                  <a:pt x="296" y="400"/>
                </a:lnTo>
                <a:lnTo>
                  <a:pt x="232" y="290"/>
                </a:lnTo>
                <a:lnTo>
                  <a:pt x="174" y="194"/>
                </a:lnTo>
                <a:lnTo>
                  <a:pt x="142" y="121"/>
                </a:lnTo>
                <a:lnTo>
                  <a:pt x="124" y="65"/>
                </a:lnTo>
                <a:lnTo>
                  <a:pt x="121" y="37"/>
                </a:lnTo>
                <a:lnTo>
                  <a:pt x="121" y="0"/>
                </a:lnTo>
                <a:lnTo>
                  <a:pt x="27" y="78"/>
                </a:lnTo>
                <a:lnTo>
                  <a:pt x="0" y="10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1" name="Freeform 240"/>
          <p:cNvSpPr>
            <a:spLocks/>
          </p:cNvSpPr>
          <p:nvPr/>
        </p:nvSpPr>
        <p:spPr bwMode="auto">
          <a:xfrm>
            <a:off x="7439025" y="6072188"/>
            <a:ext cx="360363" cy="746125"/>
          </a:xfrm>
          <a:custGeom>
            <a:avLst/>
            <a:gdLst>
              <a:gd name="T0" fmla="*/ 40772499 w 455"/>
              <a:gd name="T1" fmla="*/ 124381978 h 939"/>
              <a:gd name="T2" fmla="*/ 41399769 w 455"/>
              <a:gd name="T3" fmla="*/ 203305157 h 939"/>
              <a:gd name="T4" fmla="*/ 52691407 w 455"/>
              <a:gd name="T5" fmla="*/ 272756761 h 939"/>
              <a:gd name="T6" fmla="*/ 99736598 w 455"/>
              <a:gd name="T7" fmla="*/ 313796814 h 939"/>
              <a:gd name="T8" fmla="*/ 129218252 w 455"/>
              <a:gd name="T9" fmla="*/ 335895304 h 939"/>
              <a:gd name="T10" fmla="*/ 176264235 w 455"/>
              <a:gd name="T11" fmla="*/ 367463781 h 939"/>
              <a:gd name="T12" fmla="*/ 227700312 w 455"/>
              <a:gd name="T13" fmla="*/ 380723193 h 939"/>
              <a:gd name="T14" fmla="*/ 242128296 w 455"/>
              <a:gd name="T15" fmla="*/ 456488651 h 939"/>
              <a:gd name="T16" fmla="*/ 256555488 w 455"/>
              <a:gd name="T17" fmla="*/ 542356594 h 939"/>
              <a:gd name="T18" fmla="*/ 270982680 w 455"/>
              <a:gd name="T19" fmla="*/ 518364583 h 939"/>
              <a:gd name="T20" fmla="*/ 285409872 w 455"/>
              <a:gd name="T21" fmla="*/ 429970622 h 939"/>
              <a:gd name="T22" fmla="*/ 270982680 w 455"/>
              <a:gd name="T23" fmla="*/ 351048237 h 939"/>
              <a:gd name="T24" fmla="*/ 227700312 w 455"/>
              <a:gd name="T25" fmla="*/ 292330027 h 939"/>
              <a:gd name="T26" fmla="*/ 161837043 w 455"/>
              <a:gd name="T27" fmla="*/ 168578958 h 939"/>
              <a:gd name="T28" fmla="*/ 0 w 455"/>
              <a:gd name="T29" fmla="*/ 0 h 939"/>
              <a:gd name="T30" fmla="*/ 167482466 w 455"/>
              <a:gd name="T31" fmla="*/ 193834376 h 939"/>
              <a:gd name="T32" fmla="*/ 251537334 w 455"/>
              <a:gd name="T33" fmla="*/ 334632692 h 939"/>
              <a:gd name="T34" fmla="*/ 242128296 w 455"/>
              <a:gd name="T35" fmla="*/ 361781630 h 939"/>
              <a:gd name="T36" fmla="*/ 225818504 w 455"/>
              <a:gd name="T37" fmla="*/ 355467776 h 939"/>
              <a:gd name="T38" fmla="*/ 212018581 w 455"/>
              <a:gd name="T39" fmla="*/ 345366086 h 939"/>
              <a:gd name="T40" fmla="*/ 189436889 w 455"/>
              <a:gd name="T41" fmla="*/ 339683140 h 939"/>
              <a:gd name="T42" fmla="*/ 172500620 w 455"/>
              <a:gd name="T43" fmla="*/ 329581450 h 939"/>
              <a:gd name="T44" fmla="*/ 154937082 w 455"/>
              <a:gd name="T45" fmla="*/ 318848056 h 939"/>
              <a:gd name="T46" fmla="*/ 134236406 w 455"/>
              <a:gd name="T47" fmla="*/ 311902499 h 939"/>
              <a:gd name="T48" fmla="*/ 114791060 w 455"/>
              <a:gd name="T49" fmla="*/ 303694329 h 939"/>
              <a:gd name="T50" fmla="*/ 101618406 w 455"/>
              <a:gd name="T51" fmla="*/ 296117863 h 939"/>
              <a:gd name="T52" fmla="*/ 89700291 w 455"/>
              <a:gd name="T53" fmla="*/ 290435712 h 939"/>
              <a:gd name="T54" fmla="*/ 77782176 w 455"/>
              <a:gd name="T55" fmla="*/ 274651076 h 939"/>
              <a:gd name="T56" fmla="*/ 68373137 w 455"/>
              <a:gd name="T57" fmla="*/ 256972125 h 939"/>
              <a:gd name="T58" fmla="*/ 62100445 w 455"/>
              <a:gd name="T59" fmla="*/ 237399653 h 939"/>
              <a:gd name="T60" fmla="*/ 57082291 w 455"/>
              <a:gd name="T61" fmla="*/ 215932866 h 939"/>
              <a:gd name="T62" fmla="*/ 55200484 w 455"/>
              <a:gd name="T63" fmla="*/ 197622211 h 939"/>
              <a:gd name="T64" fmla="*/ 55200484 w 455"/>
              <a:gd name="T65" fmla="*/ 178049740 h 939"/>
              <a:gd name="T66" fmla="*/ 55200484 w 455"/>
              <a:gd name="T67" fmla="*/ 161002492 h 939"/>
              <a:gd name="T68" fmla="*/ 52691407 w 455"/>
              <a:gd name="T69" fmla="*/ 145849559 h 939"/>
              <a:gd name="T70" fmla="*/ 48927791 w 455"/>
              <a:gd name="T71" fmla="*/ 127538905 h 939"/>
              <a:gd name="T72" fmla="*/ 22581692 w 455"/>
              <a:gd name="T73" fmla="*/ 90287482 h 93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55" h="939">
                <a:moveTo>
                  <a:pt x="36" y="143"/>
                </a:moveTo>
                <a:lnTo>
                  <a:pt x="65" y="197"/>
                </a:lnTo>
                <a:lnTo>
                  <a:pt x="70" y="244"/>
                </a:lnTo>
                <a:lnTo>
                  <a:pt x="66" y="322"/>
                </a:lnTo>
                <a:lnTo>
                  <a:pt x="66" y="376"/>
                </a:lnTo>
                <a:lnTo>
                  <a:pt x="84" y="432"/>
                </a:lnTo>
                <a:lnTo>
                  <a:pt x="109" y="463"/>
                </a:lnTo>
                <a:lnTo>
                  <a:pt x="159" y="497"/>
                </a:lnTo>
                <a:lnTo>
                  <a:pt x="185" y="511"/>
                </a:lnTo>
                <a:lnTo>
                  <a:pt x="206" y="532"/>
                </a:lnTo>
                <a:lnTo>
                  <a:pt x="243" y="569"/>
                </a:lnTo>
                <a:lnTo>
                  <a:pt x="281" y="582"/>
                </a:lnTo>
                <a:lnTo>
                  <a:pt x="327" y="597"/>
                </a:lnTo>
                <a:lnTo>
                  <a:pt x="363" y="603"/>
                </a:lnTo>
                <a:lnTo>
                  <a:pt x="394" y="638"/>
                </a:lnTo>
                <a:lnTo>
                  <a:pt x="386" y="723"/>
                </a:lnTo>
                <a:lnTo>
                  <a:pt x="398" y="789"/>
                </a:lnTo>
                <a:lnTo>
                  <a:pt x="409" y="859"/>
                </a:lnTo>
                <a:lnTo>
                  <a:pt x="409" y="939"/>
                </a:lnTo>
                <a:lnTo>
                  <a:pt x="432" y="821"/>
                </a:lnTo>
                <a:lnTo>
                  <a:pt x="451" y="739"/>
                </a:lnTo>
                <a:lnTo>
                  <a:pt x="455" y="681"/>
                </a:lnTo>
                <a:lnTo>
                  <a:pt x="447" y="618"/>
                </a:lnTo>
                <a:lnTo>
                  <a:pt x="432" y="556"/>
                </a:lnTo>
                <a:lnTo>
                  <a:pt x="401" y="511"/>
                </a:lnTo>
                <a:lnTo>
                  <a:pt x="363" y="463"/>
                </a:lnTo>
                <a:lnTo>
                  <a:pt x="331" y="396"/>
                </a:lnTo>
                <a:lnTo>
                  <a:pt x="258" y="267"/>
                </a:lnTo>
                <a:lnTo>
                  <a:pt x="168" y="157"/>
                </a:lnTo>
                <a:lnTo>
                  <a:pt x="0" y="0"/>
                </a:lnTo>
                <a:lnTo>
                  <a:pt x="155" y="164"/>
                </a:lnTo>
                <a:lnTo>
                  <a:pt x="267" y="307"/>
                </a:lnTo>
                <a:lnTo>
                  <a:pt x="352" y="469"/>
                </a:lnTo>
                <a:lnTo>
                  <a:pt x="401" y="530"/>
                </a:lnTo>
                <a:lnTo>
                  <a:pt x="419" y="565"/>
                </a:lnTo>
                <a:lnTo>
                  <a:pt x="386" y="573"/>
                </a:lnTo>
                <a:lnTo>
                  <a:pt x="386" y="538"/>
                </a:lnTo>
                <a:lnTo>
                  <a:pt x="360" y="563"/>
                </a:lnTo>
                <a:lnTo>
                  <a:pt x="371" y="511"/>
                </a:lnTo>
                <a:lnTo>
                  <a:pt x="338" y="547"/>
                </a:lnTo>
                <a:lnTo>
                  <a:pt x="342" y="494"/>
                </a:lnTo>
                <a:lnTo>
                  <a:pt x="302" y="538"/>
                </a:lnTo>
                <a:lnTo>
                  <a:pt x="321" y="481"/>
                </a:lnTo>
                <a:lnTo>
                  <a:pt x="275" y="522"/>
                </a:lnTo>
                <a:lnTo>
                  <a:pt x="289" y="465"/>
                </a:lnTo>
                <a:lnTo>
                  <a:pt x="247" y="505"/>
                </a:lnTo>
                <a:lnTo>
                  <a:pt x="254" y="460"/>
                </a:lnTo>
                <a:lnTo>
                  <a:pt x="214" y="494"/>
                </a:lnTo>
                <a:lnTo>
                  <a:pt x="218" y="448"/>
                </a:lnTo>
                <a:lnTo>
                  <a:pt x="183" y="481"/>
                </a:lnTo>
                <a:lnTo>
                  <a:pt x="185" y="463"/>
                </a:lnTo>
                <a:lnTo>
                  <a:pt x="162" y="469"/>
                </a:lnTo>
                <a:lnTo>
                  <a:pt x="171" y="448"/>
                </a:lnTo>
                <a:lnTo>
                  <a:pt x="143" y="460"/>
                </a:lnTo>
                <a:lnTo>
                  <a:pt x="159" y="432"/>
                </a:lnTo>
                <a:lnTo>
                  <a:pt x="124" y="435"/>
                </a:lnTo>
                <a:lnTo>
                  <a:pt x="146" y="407"/>
                </a:lnTo>
                <a:lnTo>
                  <a:pt x="109" y="407"/>
                </a:lnTo>
                <a:lnTo>
                  <a:pt x="141" y="376"/>
                </a:lnTo>
                <a:lnTo>
                  <a:pt x="99" y="376"/>
                </a:lnTo>
                <a:lnTo>
                  <a:pt x="137" y="347"/>
                </a:lnTo>
                <a:lnTo>
                  <a:pt x="91" y="342"/>
                </a:lnTo>
                <a:lnTo>
                  <a:pt x="130" y="322"/>
                </a:lnTo>
                <a:lnTo>
                  <a:pt x="88" y="313"/>
                </a:lnTo>
                <a:lnTo>
                  <a:pt x="124" y="293"/>
                </a:lnTo>
                <a:lnTo>
                  <a:pt x="88" y="282"/>
                </a:lnTo>
                <a:lnTo>
                  <a:pt x="120" y="267"/>
                </a:lnTo>
                <a:lnTo>
                  <a:pt x="88" y="255"/>
                </a:lnTo>
                <a:lnTo>
                  <a:pt x="109" y="235"/>
                </a:lnTo>
                <a:lnTo>
                  <a:pt x="84" y="231"/>
                </a:lnTo>
                <a:lnTo>
                  <a:pt x="95" y="206"/>
                </a:lnTo>
                <a:lnTo>
                  <a:pt x="78" y="202"/>
                </a:lnTo>
                <a:lnTo>
                  <a:pt x="78" y="186"/>
                </a:lnTo>
                <a:lnTo>
                  <a:pt x="36" y="14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2" name="Freeform 241"/>
          <p:cNvSpPr>
            <a:spLocks/>
          </p:cNvSpPr>
          <p:nvPr/>
        </p:nvSpPr>
        <p:spPr bwMode="auto">
          <a:xfrm>
            <a:off x="7158038" y="5002213"/>
            <a:ext cx="173037" cy="290512"/>
          </a:xfrm>
          <a:custGeom>
            <a:avLst/>
            <a:gdLst>
              <a:gd name="T0" fmla="*/ 24571254 w 218"/>
              <a:gd name="T1" fmla="*/ 63287287 h 367"/>
              <a:gd name="T2" fmla="*/ 0 w 218"/>
              <a:gd name="T3" fmla="*/ 31330176 h 367"/>
              <a:gd name="T4" fmla="*/ 64263402 w 218"/>
              <a:gd name="T5" fmla="*/ 0 h 367"/>
              <a:gd name="T6" fmla="*/ 104585785 w 218"/>
              <a:gd name="T7" fmla="*/ 8146210 h 367"/>
              <a:gd name="T8" fmla="*/ 128527597 w 218"/>
              <a:gd name="T9" fmla="*/ 15665484 h 367"/>
              <a:gd name="T10" fmla="*/ 137347722 w 218"/>
              <a:gd name="T11" fmla="*/ 39476385 h 367"/>
              <a:gd name="T12" fmla="*/ 137347722 w 218"/>
              <a:gd name="T13" fmla="*/ 70806561 h 367"/>
              <a:gd name="T14" fmla="*/ 128527597 w 218"/>
              <a:gd name="T15" fmla="*/ 94617463 h 367"/>
              <a:gd name="T16" fmla="*/ 64263402 w 218"/>
              <a:gd name="T17" fmla="*/ 159158622 h 367"/>
              <a:gd name="T18" fmla="*/ 121596592 w 218"/>
              <a:gd name="T19" fmla="*/ 174823314 h 367"/>
              <a:gd name="T20" fmla="*/ 88834656 w 218"/>
              <a:gd name="T21" fmla="*/ 229965183 h 367"/>
              <a:gd name="T22" fmla="*/ 40322383 w 218"/>
              <a:gd name="T23" fmla="*/ 206154281 h 367"/>
              <a:gd name="T24" fmla="*/ 80644767 w 218"/>
              <a:gd name="T25" fmla="*/ 214299699 h 367"/>
              <a:gd name="T26" fmla="*/ 96395103 w 218"/>
              <a:gd name="T27" fmla="*/ 182342588 h 367"/>
              <a:gd name="T28" fmla="*/ 32131701 w 218"/>
              <a:gd name="T29" fmla="*/ 174823314 h 367"/>
              <a:gd name="T30" fmla="*/ 32131701 w 218"/>
              <a:gd name="T31" fmla="*/ 151012412 h 367"/>
              <a:gd name="T32" fmla="*/ 104585785 w 218"/>
              <a:gd name="T33" fmla="*/ 94617463 h 367"/>
              <a:gd name="T34" fmla="*/ 121596592 w 218"/>
              <a:gd name="T35" fmla="*/ 55141869 h 367"/>
              <a:gd name="T36" fmla="*/ 112776468 w 218"/>
              <a:gd name="T37" fmla="*/ 31330176 h 367"/>
              <a:gd name="T38" fmla="*/ 80644767 w 218"/>
              <a:gd name="T39" fmla="*/ 15665484 h 367"/>
              <a:gd name="T40" fmla="*/ 32131701 w 218"/>
              <a:gd name="T41" fmla="*/ 31330176 h 367"/>
              <a:gd name="T42" fmla="*/ 24571254 w 218"/>
              <a:gd name="T43" fmla="*/ 63287287 h 36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8" h="367">
                <a:moveTo>
                  <a:pt x="39" y="101"/>
                </a:moveTo>
                <a:lnTo>
                  <a:pt x="0" y="50"/>
                </a:lnTo>
                <a:lnTo>
                  <a:pt x="102" y="0"/>
                </a:lnTo>
                <a:lnTo>
                  <a:pt x="166" y="13"/>
                </a:lnTo>
                <a:lnTo>
                  <a:pt x="204" y="25"/>
                </a:lnTo>
                <a:lnTo>
                  <a:pt x="218" y="63"/>
                </a:lnTo>
                <a:lnTo>
                  <a:pt x="218" y="113"/>
                </a:lnTo>
                <a:lnTo>
                  <a:pt x="204" y="151"/>
                </a:lnTo>
                <a:lnTo>
                  <a:pt x="102" y="254"/>
                </a:lnTo>
                <a:lnTo>
                  <a:pt x="193" y="279"/>
                </a:lnTo>
                <a:lnTo>
                  <a:pt x="141" y="367"/>
                </a:lnTo>
                <a:lnTo>
                  <a:pt x="64" y="329"/>
                </a:lnTo>
                <a:lnTo>
                  <a:pt x="128" y="342"/>
                </a:lnTo>
                <a:lnTo>
                  <a:pt x="153" y="291"/>
                </a:lnTo>
                <a:lnTo>
                  <a:pt x="51" y="279"/>
                </a:lnTo>
                <a:lnTo>
                  <a:pt x="51" y="241"/>
                </a:lnTo>
                <a:lnTo>
                  <a:pt x="166" y="151"/>
                </a:lnTo>
                <a:lnTo>
                  <a:pt x="193" y="88"/>
                </a:lnTo>
                <a:lnTo>
                  <a:pt x="179" y="50"/>
                </a:lnTo>
                <a:lnTo>
                  <a:pt x="128" y="25"/>
                </a:lnTo>
                <a:lnTo>
                  <a:pt x="51" y="50"/>
                </a:lnTo>
                <a:lnTo>
                  <a:pt x="39" y="10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3" name="Freeform 242"/>
          <p:cNvSpPr>
            <a:spLocks/>
          </p:cNvSpPr>
          <p:nvPr/>
        </p:nvSpPr>
        <p:spPr bwMode="auto">
          <a:xfrm>
            <a:off x="7188200" y="5053013"/>
            <a:ext cx="82550" cy="60325"/>
          </a:xfrm>
          <a:custGeom>
            <a:avLst/>
            <a:gdLst>
              <a:gd name="T0" fmla="*/ 0 w 102"/>
              <a:gd name="T1" fmla="*/ 47882969 h 76"/>
              <a:gd name="T2" fmla="*/ 49779269 w 102"/>
              <a:gd name="T3" fmla="*/ 0 h 76"/>
              <a:gd name="T4" fmla="*/ 66808848 w 102"/>
              <a:gd name="T5" fmla="*/ 23941881 h 76"/>
              <a:gd name="T6" fmla="*/ 41264479 w 102"/>
              <a:gd name="T7" fmla="*/ 47882969 h 76"/>
              <a:gd name="T8" fmla="*/ 49779269 w 102"/>
              <a:gd name="T9" fmla="*/ 15751175 h 76"/>
              <a:gd name="T10" fmla="*/ 0 w 102"/>
              <a:gd name="T11" fmla="*/ 47882969 h 7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 h="76">
                <a:moveTo>
                  <a:pt x="0" y="76"/>
                </a:moveTo>
                <a:lnTo>
                  <a:pt x="76" y="0"/>
                </a:lnTo>
                <a:lnTo>
                  <a:pt x="102" y="38"/>
                </a:lnTo>
                <a:lnTo>
                  <a:pt x="63" y="76"/>
                </a:lnTo>
                <a:lnTo>
                  <a:pt x="76" y="25"/>
                </a:lnTo>
                <a:lnTo>
                  <a:pt x="0" y="7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4" name="Freeform 243"/>
          <p:cNvSpPr>
            <a:spLocks/>
          </p:cNvSpPr>
          <p:nvPr/>
        </p:nvSpPr>
        <p:spPr bwMode="auto">
          <a:xfrm>
            <a:off x="6718300" y="5381625"/>
            <a:ext cx="69850" cy="369888"/>
          </a:xfrm>
          <a:custGeom>
            <a:avLst/>
            <a:gdLst>
              <a:gd name="T0" fmla="*/ 0 w 90"/>
              <a:gd name="T1" fmla="*/ 0 h 466"/>
              <a:gd name="T2" fmla="*/ 37947953 w 90"/>
              <a:gd name="T3" fmla="*/ 7560479 h 466"/>
              <a:gd name="T4" fmla="*/ 31322292 w 90"/>
              <a:gd name="T5" fmla="*/ 86945905 h 466"/>
              <a:gd name="T6" fmla="*/ 54211361 w 90"/>
              <a:gd name="T7" fmla="*/ 277847801 h 466"/>
              <a:gd name="T8" fmla="*/ 15058884 w 90"/>
              <a:gd name="T9" fmla="*/ 293598997 h 466"/>
              <a:gd name="T10" fmla="*/ 22889069 w 90"/>
              <a:gd name="T11" fmla="*/ 262096604 h 466"/>
              <a:gd name="T12" fmla="*/ 37947953 w 90"/>
              <a:gd name="T13" fmla="*/ 253276442 h 466"/>
              <a:gd name="T14" fmla="*/ 22889069 w 90"/>
              <a:gd name="T15" fmla="*/ 95135829 h 466"/>
              <a:gd name="T16" fmla="*/ 22889069 w 90"/>
              <a:gd name="T17" fmla="*/ 31502393 h 466"/>
              <a:gd name="T18" fmla="*/ 0 w 90"/>
              <a:gd name="T19" fmla="*/ 0 h 46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90" h="466">
                <a:moveTo>
                  <a:pt x="0" y="0"/>
                </a:moveTo>
                <a:lnTo>
                  <a:pt x="63" y="12"/>
                </a:lnTo>
                <a:lnTo>
                  <a:pt x="52" y="138"/>
                </a:lnTo>
                <a:lnTo>
                  <a:pt x="90" y="441"/>
                </a:lnTo>
                <a:lnTo>
                  <a:pt x="25" y="466"/>
                </a:lnTo>
                <a:lnTo>
                  <a:pt x="38" y="416"/>
                </a:lnTo>
                <a:lnTo>
                  <a:pt x="63" y="402"/>
                </a:lnTo>
                <a:lnTo>
                  <a:pt x="38" y="151"/>
                </a:lnTo>
                <a:lnTo>
                  <a:pt x="38" y="5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5" name="Freeform 244"/>
          <p:cNvSpPr>
            <a:spLocks/>
          </p:cNvSpPr>
          <p:nvPr/>
        </p:nvSpPr>
        <p:spPr bwMode="auto">
          <a:xfrm>
            <a:off x="7108825" y="5572125"/>
            <a:ext cx="171450" cy="30163"/>
          </a:xfrm>
          <a:custGeom>
            <a:avLst/>
            <a:gdLst>
              <a:gd name="T0" fmla="*/ 7630721 w 215"/>
              <a:gd name="T1" fmla="*/ 8190842 h 38"/>
              <a:gd name="T2" fmla="*/ 112556526 w 215"/>
              <a:gd name="T3" fmla="*/ 23942278 h 38"/>
              <a:gd name="T4" fmla="*/ 136721407 w 215"/>
              <a:gd name="T5" fmla="*/ 15751436 h 38"/>
              <a:gd name="T6" fmla="*/ 129090686 w 215"/>
              <a:gd name="T7" fmla="*/ 0 h 38"/>
              <a:gd name="T8" fmla="*/ 0 w 215"/>
              <a:gd name="T9" fmla="*/ 0 h 38"/>
              <a:gd name="T10" fmla="*/ 7630721 w 215"/>
              <a:gd name="T11" fmla="*/ 8190842 h 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5" h="38">
                <a:moveTo>
                  <a:pt x="12" y="13"/>
                </a:moveTo>
                <a:lnTo>
                  <a:pt x="177" y="38"/>
                </a:lnTo>
                <a:lnTo>
                  <a:pt x="215" y="25"/>
                </a:lnTo>
                <a:lnTo>
                  <a:pt x="203" y="0"/>
                </a:lnTo>
                <a:lnTo>
                  <a:pt x="0" y="0"/>
                </a:lnTo>
                <a:lnTo>
                  <a:pt x="12"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 name="TextBox 2"/>
          <p:cNvSpPr txBox="1"/>
          <p:nvPr/>
        </p:nvSpPr>
        <p:spPr>
          <a:xfrm>
            <a:off x="1219200" y="2433935"/>
            <a:ext cx="6648038" cy="461665"/>
          </a:xfrm>
          <a:prstGeom prst="rect">
            <a:avLst/>
          </a:prstGeom>
          <a:noFill/>
        </p:spPr>
        <p:txBody>
          <a:bodyPr wrap="none" rtlCol="0">
            <a:spAutoFit/>
          </a:bodyPr>
          <a:lstStyle/>
          <a:p>
            <a:r>
              <a:rPr lang="en-US" sz="1600" dirty="0" smtClean="0">
                <a:hlinkClick r:id="rId2"/>
              </a:rPr>
              <a:t>Basics: How a Resource or Capability becomes a Distinctive Competency</a:t>
            </a:r>
            <a:r>
              <a:rPr lang="en-US" dirty="0" smtClean="0"/>
              <a:t> </a:t>
            </a:r>
            <a:endParaRPr lang="en-US" dirty="0"/>
          </a:p>
        </p:txBody>
      </p:sp>
      <p:sp>
        <p:nvSpPr>
          <p:cNvPr id="4" name="TextBox 3"/>
          <p:cNvSpPr txBox="1"/>
          <p:nvPr/>
        </p:nvSpPr>
        <p:spPr>
          <a:xfrm>
            <a:off x="2336800" y="3482885"/>
            <a:ext cx="4445000" cy="1015663"/>
          </a:xfrm>
          <a:prstGeom prst="rect">
            <a:avLst/>
          </a:prstGeom>
          <a:noFill/>
        </p:spPr>
        <p:txBody>
          <a:bodyPr wrap="square" rtlCol="0">
            <a:spAutoFit/>
          </a:bodyPr>
          <a:lstStyle/>
          <a:p>
            <a:r>
              <a:rPr lang="en-US" sz="2000" dirty="0" smtClean="0"/>
              <a:t>This question is based on the Resource Based View (RBV) of the firm </a:t>
            </a:r>
          </a:p>
          <a:p>
            <a:r>
              <a:rPr lang="en-US" sz="2000" dirty="0"/>
              <a:t>	</a:t>
            </a:r>
            <a:r>
              <a:rPr lang="en-US" sz="2000" dirty="0" smtClean="0"/>
              <a:t>	(Barney, 1995)</a:t>
            </a:r>
            <a:endParaRPr lang="en-US" sz="2000" dirty="0"/>
          </a:p>
        </p:txBody>
      </p:sp>
      <p:sp>
        <p:nvSpPr>
          <p:cNvPr id="250" name="TextBox 249"/>
          <p:cNvSpPr txBox="1"/>
          <p:nvPr/>
        </p:nvSpPr>
        <p:spPr>
          <a:xfrm>
            <a:off x="611478" y="4796135"/>
            <a:ext cx="7008522" cy="461665"/>
          </a:xfrm>
          <a:prstGeom prst="rect">
            <a:avLst/>
          </a:prstGeom>
          <a:solidFill>
            <a:schemeClr val="bg1"/>
          </a:solidFill>
        </p:spPr>
        <p:txBody>
          <a:bodyPr wrap="none" rtlCol="0">
            <a:spAutoFit/>
          </a:bodyPr>
          <a:lstStyle/>
          <a:p>
            <a:r>
              <a:rPr lang="en-US" dirty="0" smtClean="0">
                <a:hlinkClick r:id="rId3"/>
              </a:rPr>
              <a:t>Jay Barney on the Resource Based View of the Firm</a:t>
            </a:r>
            <a:endParaRPr lang="en-US" dirty="0"/>
          </a:p>
        </p:txBody>
      </p:sp>
      <p:sp>
        <p:nvSpPr>
          <p:cNvPr id="252" name="TextBox 251"/>
          <p:cNvSpPr txBox="1"/>
          <p:nvPr/>
        </p:nvSpPr>
        <p:spPr>
          <a:xfrm>
            <a:off x="2667000" y="5664086"/>
            <a:ext cx="2066591" cy="461665"/>
          </a:xfrm>
          <a:prstGeom prst="rect">
            <a:avLst/>
          </a:prstGeom>
          <a:noFill/>
        </p:spPr>
        <p:txBody>
          <a:bodyPr wrap="none" rtlCol="0">
            <a:spAutoFit/>
          </a:bodyPr>
          <a:lstStyle/>
          <a:p>
            <a:r>
              <a:rPr lang="en-US" dirty="0" smtClean="0">
                <a:hlinkClick r:id="rId4"/>
              </a:rPr>
              <a:t>Basics of RBV</a:t>
            </a:r>
            <a:endParaRPr lang="en-US" dirty="0"/>
          </a:p>
        </p:txBody>
      </p:sp>
    </p:spTree>
    <p:extLst>
      <p:ext uri="{BB962C8B-B14F-4D97-AF65-F5344CB8AC3E}">
        <p14:creationId xmlns:p14="http://schemas.microsoft.com/office/powerpoint/2010/main" val="14736438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9490" name="Rectangle 2"/>
          <p:cNvSpPr>
            <a:spLocks noGrp="1" noChangeArrowheads="1"/>
          </p:cNvSpPr>
          <p:nvPr>
            <p:ph idx="1"/>
          </p:nvPr>
        </p:nvSpPr>
        <p:spPr>
          <a:xfrm>
            <a:off x="685800" y="381000"/>
            <a:ext cx="7772400" cy="4114800"/>
          </a:xfrm>
        </p:spPr>
        <p:txBody>
          <a:bodyPr>
            <a:normAutofit lnSpcReduction="10000"/>
          </a:bodyPr>
          <a:lstStyle/>
          <a:p>
            <a:pPr marL="548640" indent="-411480" eaLnBrk="1" fontAlgn="auto" hangingPunct="1">
              <a:spcAft>
                <a:spcPts val="0"/>
              </a:spcAft>
              <a:buClr>
                <a:schemeClr val="tx1">
                  <a:shade val="95000"/>
                </a:schemeClr>
              </a:buClr>
              <a:buFont typeface="Wingdings 2" pitchFamily="18" charset="2"/>
              <a:buNone/>
              <a:defRPr/>
            </a:pPr>
            <a:r>
              <a:rPr lang="en-US" dirty="0"/>
              <a:t>Q: Under what </a:t>
            </a:r>
            <a:r>
              <a:rPr lang="en-US" dirty="0" smtClean="0"/>
              <a:t>conditions does </a:t>
            </a:r>
            <a:r>
              <a:rPr lang="en-US" dirty="0"/>
              <a:t>a </a:t>
            </a:r>
            <a:r>
              <a:rPr lang="en-US" dirty="0" smtClean="0"/>
              <a:t>distinctive competency create Competitive Advantage?  </a:t>
            </a:r>
          </a:p>
          <a:p>
            <a:pPr marL="548640" indent="-411480" eaLnBrk="1" fontAlgn="auto" hangingPunct="1">
              <a:spcAft>
                <a:spcPts val="0"/>
              </a:spcAft>
              <a:buClr>
                <a:schemeClr val="tx1">
                  <a:shade val="95000"/>
                </a:schemeClr>
              </a:buClr>
              <a:buFont typeface="Wingdings 2" pitchFamily="18" charset="2"/>
              <a:buNone/>
              <a:defRPr/>
            </a:pPr>
            <a:endParaRPr lang="en-US" dirty="0"/>
          </a:p>
          <a:p>
            <a:pPr marL="548640" indent="-411480" eaLnBrk="1" fontAlgn="auto" hangingPunct="1">
              <a:spcAft>
                <a:spcPts val="0"/>
              </a:spcAft>
              <a:buClr>
                <a:schemeClr val="tx1">
                  <a:shade val="95000"/>
                </a:schemeClr>
              </a:buClr>
              <a:buFont typeface="Wingdings 2" pitchFamily="18" charset="2"/>
              <a:buNone/>
              <a:defRPr/>
            </a:pPr>
            <a:endParaRPr lang="en-US" dirty="0"/>
          </a:p>
          <a:p>
            <a:pPr marL="868680" lvl="1" indent="-283464" eaLnBrk="1" fontAlgn="auto" hangingPunct="1">
              <a:spcAft>
                <a:spcPts val="0"/>
              </a:spcAft>
              <a:buFont typeface="Wingdings 2"/>
              <a:buChar char=""/>
              <a:defRPr/>
            </a:pPr>
            <a:r>
              <a:rPr lang="en-US" dirty="0"/>
              <a:t> V  Valuable (to the customer)</a:t>
            </a:r>
          </a:p>
          <a:p>
            <a:pPr marL="868680" lvl="1" indent="-283464" eaLnBrk="1" fontAlgn="auto" hangingPunct="1">
              <a:spcAft>
                <a:spcPts val="0"/>
              </a:spcAft>
              <a:buFont typeface="Wingdings 2"/>
              <a:buChar char=""/>
              <a:defRPr/>
            </a:pPr>
            <a:r>
              <a:rPr lang="en-US" dirty="0"/>
              <a:t> R  Rare (industry)</a:t>
            </a:r>
          </a:p>
          <a:p>
            <a:pPr marL="868680" lvl="1" indent="-283464" eaLnBrk="1" fontAlgn="auto" hangingPunct="1">
              <a:spcAft>
                <a:spcPts val="0"/>
              </a:spcAft>
              <a:buFont typeface="Wingdings 2"/>
              <a:buChar char=""/>
              <a:defRPr/>
            </a:pPr>
            <a:r>
              <a:rPr lang="en-US" dirty="0"/>
              <a:t> I   Difficult to imitate</a:t>
            </a:r>
          </a:p>
          <a:p>
            <a:pPr marL="868680" lvl="1" indent="-283464" eaLnBrk="1" fontAlgn="auto" hangingPunct="1">
              <a:spcAft>
                <a:spcPts val="0"/>
              </a:spcAft>
              <a:buFont typeface="Wingdings 2"/>
              <a:buChar char=""/>
              <a:defRPr/>
            </a:pPr>
            <a:r>
              <a:rPr lang="en-US" dirty="0"/>
              <a:t> O  Organization uses it well</a:t>
            </a:r>
          </a:p>
        </p:txBody>
      </p:sp>
      <p:sp>
        <p:nvSpPr>
          <p:cNvPr id="246" name="Slide Number Placeholder 5"/>
          <p:cNvSpPr>
            <a:spLocks noGrp="1"/>
          </p:cNvSpPr>
          <p:nvPr>
            <p:ph type="sldNum" sz="quarter" idx="12"/>
          </p:nvPr>
        </p:nvSpPr>
        <p:spPr/>
        <p:txBody>
          <a:bodyPr/>
          <a:lstStyle/>
          <a:p>
            <a:pPr>
              <a:defRPr/>
            </a:pPr>
            <a:fld id="{EFE1B39A-4D98-43E2-9028-B2ED4640DC59}" type="slidenum">
              <a:rPr lang="en-US"/>
              <a:pPr>
                <a:defRPr/>
              </a:pPr>
              <a:t>23</a:t>
            </a:fld>
            <a:endParaRPr lang="en-US" dirty="0"/>
          </a:p>
        </p:txBody>
      </p:sp>
      <p:sp>
        <p:nvSpPr>
          <p:cNvPr id="30724" name="AutoShape 3"/>
          <p:cNvSpPr>
            <a:spLocks noChangeAspect="1" noChangeArrowheads="1" noTextEdit="1"/>
          </p:cNvSpPr>
          <p:nvPr/>
        </p:nvSpPr>
        <p:spPr bwMode="auto">
          <a:xfrm>
            <a:off x="6443663" y="2849563"/>
            <a:ext cx="1973262" cy="4008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dirty="0"/>
          </a:p>
        </p:txBody>
      </p:sp>
      <p:grpSp>
        <p:nvGrpSpPr>
          <p:cNvPr id="30725" name="Group 4"/>
          <p:cNvGrpSpPr>
            <a:grpSpLocks/>
          </p:cNvGrpSpPr>
          <p:nvPr/>
        </p:nvGrpSpPr>
        <p:grpSpPr bwMode="auto">
          <a:xfrm>
            <a:off x="6477000" y="2890838"/>
            <a:ext cx="1946275" cy="3967162"/>
            <a:chOff x="4071" y="1843"/>
            <a:chExt cx="1226" cy="2499"/>
          </a:xfrm>
        </p:grpSpPr>
        <p:sp>
          <p:nvSpPr>
            <p:cNvPr id="30766" name="Freeform 5"/>
            <p:cNvSpPr>
              <a:spLocks/>
            </p:cNvSpPr>
            <p:nvPr/>
          </p:nvSpPr>
          <p:spPr bwMode="auto">
            <a:xfrm>
              <a:off x="4239" y="3647"/>
              <a:ext cx="673" cy="695"/>
            </a:xfrm>
            <a:custGeom>
              <a:avLst/>
              <a:gdLst>
                <a:gd name="T0" fmla="*/ 0 w 1348"/>
                <a:gd name="T1" fmla="*/ 254 h 1391"/>
                <a:gd name="T2" fmla="*/ 2 w 1348"/>
                <a:gd name="T3" fmla="*/ 230 h 1391"/>
                <a:gd name="T4" fmla="*/ 5 w 1348"/>
                <a:gd name="T5" fmla="*/ 212 h 1391"/>
                <a:gd name="T6" fmla="*/ 8 w 1348"/>
                <a:gd name="T7" fmla="*/ 196 h 1391"/>
                <a:gd name="T8" fmla="*/ 17 w 1348"/>
                <a:gd name="T9" fmla="*/ 176 h 1391"/>
                <a:gd name="T10" fmla="*/ 163 w 1348"/>
                <a:gd name="T11" fmla="*/ 14 h 1391"/>
                <a:gd name="T12" fmla="*/ 205 w 1348"/>
                <a:gd name="T13" fmla="*/ 0 h 1391"/>
                <a:gd name="T14" fmla="*/ 213 w 1348"/>
                <a:gd name="T15" fmla="*/ 19 h 1391"/>
                <a:gd name="T16" fmla="*/ 218 w 1348"/>
                <a:gd name="T17" fmla="*/ 48 h 1391"/>
                <a:gd name="T18" fmla="*/ 220 w 1348"/>
                <a:gd name="T19" fmla="*/ 79 h 1391"/>
                <a:gd name="T20" fmla="*/ 220 w 1348"/>
                <a:gd name="T21" fmla="*/ 107 h 1391"/>
                <a:gd name="T22" fmla="*/ 244 w 1348"/>
                <a:gd name="T23" fmla="*/ 130 h 1391"/>
                <a:gd name="T24" fmla="*/ 267 w 1348"/>
                <a:gd name="T25" fmla="*/ 154 h 1391"/>
                <a:gd name="T26" fmla="*/ 291 w 1348"/>
                <a:gd name="T27" fmla="*/ 181 h 1391"/>
                <a:gd name="T28" fmla="*/ 303 w 1348"/>
                <a:gd name="T29" fmla="*/ 203 h 1391"/>
                <a:gd name="T30" fmla="*/ 317 w 1348"/>
                <a:gd name="T31" fmla="*/ 232 h 1391"/>
                <a:gd name="T32" fmla="*/ 331 w 1348"/>
                <a:gd name="T33" fmla="*/ 249 h 1391"/>
                <a:gd name="T34" fmla="*/ 336 w 1348"/>
                <a:gd name="T35" fmla="*/ 283 h 1391"/>
                <a:gd name="T36" fmla="*/ 330 w 1348"/>
                <a:gd name="T37" fmla="*/ 324 h 1391"/>
                <a:gd name="T38" fmla="*/ 329 w 1348"/>
                <a:gd name="T39" fmla="*/ 347 h 1391"/>
                <a:gd name="T40" fmla="*/ 259 w 1348"/>
                <a:gd name="T41" fmla="*/ 347 h 1391"/>
                <a:gd name="T42" fmla="*/ 255 w 1348"/>
                <a:gd name="T43" fmla="*/ 289 h 1391"/>
                <a:gd name="T44" fmla="*/ 190 w 1348"/>
                <a:gd name="T45" fmla="*/ 237 h 1391"/>
                <a:gd name="T46" fmla="*/ 200 w 1348"/>
                <a:gd name="T47" fmla="*/ 275 h 1391"/>
                <a:gd name="T48" fmla="*/ 203 w 1348"/>
                <a:gd name="T49" fmla="*/ 327 h 1391"/>
                <a:gd name="T50" fmla="*/ 205 w 1348"/>
                <a:gd name="T51" fmla="*/ 347 h 1391"/>
                <a:gd name="T52" fmla="*/ 120 w 1348"/>
                <a:gd name="T53" fmla="*/ 347 h 1391"/>
                <a:gd name="T54" fmla="*/ 107 w 1348"/>
                <a:gd name="T55" fmla="*/ 312 h 1391"/>
                <a:gd name="T56" fmla="*/ 87 w 1348"/>
                <a:gd name="T57" fmla="*/ 275 h 1391"/>
                <a:gd name="T58" fmla="*/ 51 w 1348"/>
                <a:gd name="T59" fmla="*/ 212 h 1391"/>
                <a:gd name="T60" fmla="*/ 45 w 1348"/>
                <a:gd name="T61" fmla="*/ 230 h 1391"/>
                <a:gd name="T62" fmla="*/ 39 w 1348"/>
                <a:gd name="T63" fmla="*/ 248 h 1391"/>
                <a:gd name="T64" fmla="*/ 33 w 1348"/>
                <a:gd name="T65" fmla="*/ 267 h 1391"/>
                <a:gd name="T66" fmla="*/ 0 w 1348"/>
                <a:gd name="T67" fmla="*/ 254 h 139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48" h="1391">
                  <a:moveTo>
                    <a:pt x="0" y="1018"/>
                  </a:moveTo>
                  <a:lnTo>
                    <a:pt x="11" y="921"/>
                  </a:lnTo>
                  <a:lnTo>
                    <a:pt x="21" y="850"/>
                  </a:lnTo>
                  <a:lnTo>
                    <a:pt x="35" y="785"/>
                  </a:lnTo>
                  <a:lnTo>
                    <a:pt x="71" y="705"/>
                  </a:lnTo>
                  <a:lnTo>
                    <a:pt x="652" y="59"/>
                  </a:lnTo>
                  <a:lnTo>
                    <a:pt x="822" y="0"/>
                  </a:lnTo>
                  <a:lnTo>
                    <a:pt x="854" y="78"/>
                  </a:lnTo>
                  <a:lnTo>
                    <a:pt x="875" y="195"/>
                  </a:lnTo>
                  <a:lnTo>
                    <a:pt x="883" y="316"/>
                  </a:lnTo>
                  <a:lnTo>
                    <a:pt x="883" y="429"/>
                  </a:lnTo>
                  <a:lnTo>
                    <a:pt x="979" y="520"/>
                  </a:lnTo>
                  <a:lnTo>
                    <a:pt x="1072" y="617"/>
                  </a:lnTo>
                  <a:lnTo>
                    <a:pt x="1167" y="725"/>
                  </a:lnTo>
                  <a:lnTo>
                    <a:pt x="1215" y="814"/>
                  </a:lnTo>
                  <a:lnTo>
                    <a:pt x="1269" y="928"/>
                  </a:lnTo>
                  <a:lnTo>
                    <a:pt x="1325" y="997"/>
                  </a:lnTo>
                  <a:lnTo>
                    <a:pt x="1348" y="1135"/>
                  </a:lnTo>
                  <a:lnTo>
                    <a:pt x="1322" y="1299"/>
                  </a:lnTo>
                  <a:lnTo>
                    <a:pt x="1319" y="1391"/>
                  </a:lnTo>
                  <a:lnTo>
                    <a:pt x="1039" y="1391"/>
                  </a:lnTo>
                  <a:lnTo>
                    <a:pt x="1022" y="1156"/>
                  </a:lnTo>
                  <a:lnTo>
                    <a:pt x="761" y="950"/>
                  </a:lnTo>
                  <a:lnTo>
                    <a:pt x="804" y="1100"/>
                  </a:lnTo>
                  <a:lnTo>
                    <a:pt x="815" y="1310"/>
                  </a:lnTo>
                  <a:lnTo>
                    <a:pt x="822" y="1391"/>
                  </a:lnTo>
                  <a:lnTo>
                    <a:pt x="482" y="1391"/>
                  </a:lnTo>
                  <a:lnTo>
                    <a:pt x="429" y="1250"/>
                  </a:lnTo>
                  <a:lnTo>
                    <a:pt x="350" y="1103"/>
                  </a:lnTo>
                  <a:lnTo>
                    <a:pt x="207" y="850"/>
                  </a:lnTo>
                  <a:lnTo>
                    <a:pt x="183" y="921"/>
                  </a:lnTo>
                  <a:lnTo>
                    <a:pt x="158" y="992"/>
                  </a:lnTo>
                  <a:lnTo>
                    <a:pt x="132" y="1068"/>
                  </a:lnTo>
                  <a:lnTo>
                    <a:pt x="0" y="1018"/>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67" name="Freeform 6"/>
            <p:cNvSpPr>
              <a:spLocks/>
            </p:cNvSpPr>
            <p:nvPr/>
          </p:nvSpPr>
          <p:spPr bwMode="auto">
            <a:xfrm>
              <a:off x="4205" y="4159"/>
              <a:ext cx="99" cy="183"/>
            </a:xfrm>
            <a:custGeom>
              <a:avLst/>
              <a:gdLst>
                <a:gd name="T0" fmla="*/ 11 w 200"/>
                <a:gd name="T1" fmla="*/ 0 h 366"/>
                <a:gd name="T2" fmla="*/ 3 w 200"/>
                <a:gd name="T3" fmla="*/ 42 h 366"/>
                <a:gd name="T4" fmla="*/ 0 w 200"/>
                <a:gd name="T5" fmla="*/ 84 h 366"/>
                <a:gd name="T6" fmla="*/ 0 w 200"/>
                <a:gd name="T7" fmla="*/ 92 h 366"/>
                <a:gd name="T8" fmla="*/ 33 w 200"/>
                <a:gd name="T9" fmla="*/ 92 h 366"/>
                <a:gd name="T10" fmla="*/ 39 w 200"/>
                <a:gd name="T11" fmla="*/ 46 h 366"/>
                <a:gd name="T12" fmla="*/ 45 w 200"/>
                <a:gd name="T13" fmla="*/ 25 h 366"/>
                <a:gd name="T14" fmla="*/ 49 w 200"/>
                <a:gd name="T15" fmla="*/ 10 h 366"/>
                <a:gd name="T16" fmla="*/ 27 w 200"/>
                <a:gd name="T17" fmla="*/ 2 h 366"/>
                <a:gd name="T18" fmla="*/ 11 w 200"/>
                <a:gd name="T19" fmla="*/ 0 h 36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00" h="366">
                  <a:moveTo>
                    <a:pt x="46" y="0"/>
                  </a:moveTo>
                  <a:lnTo>
                    <a:pt x="13" y="167"/>
                  </a:lnTo>
                  <a:lnTo>
                    <a:pt x="0" y="334"/>
                  </a:lnTo>
                  <a:lnTo>
                    <a:pt x="0" y="366"/>
                  </a:lnTo>
                  <a:lnTo>
                    <a:pt x="135" y="366"/>
                  </a:lnTo>
                  <a:lnTo>
                    <a:pt x="160" y="181"/>
                  </a:lnTo>
                  <a:lnTo>
                    <a:pt x="181" y="100"/>
                  </a:lnTo>
                  <a:lnTo>
                    <a:pt x="200" y="39"/>
                  </a:lnTo>
                  <a:lnTo>
                    <a:pt x="110" y="8"/>
                  </a:lnTo>
                  <a:lnTo>
                    <a:pt x="46" y="0"/>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68" name="Freeform 7"/>
            <p:cNvSpPr>
              <a:spLocks/>
            </p:cNvSpPr>
            <p:nvPr/>
          </p:nvSpPr>
          <p:spPr bwMode="auto">
            <a:xfrm>
              <a:off x="4228" y="4165"/>
              <a:ext cx="75" cy="177"/>
            </a:xfrm>
            <a:custGeom>
              <a:avLst/>
              <a:gdLst>
                <a:gd name="T0" fmla="*/ 10 w 151"/>
                <a:gd name="T1" fmla="*/ 0 h 356"/>
                <a:gd name="T2" fmla="*/ 13 w 151"/>
                <a:gd name="T3" fmla="*/ 5 h 356"/>
                <a:gd name="T4" fmla="*/ 9 w 151"/>
                <a:gd name="T5" fmla="*/ 6 h 356"/>
                <a:gd name="T6" fmla="*/ 13 w 151"/>
                <a:gd name="T7" fmla="*/ 11 h 356"/>
                <a:gd name="T8" fmla="*/ 9 w 151"/>
                <a:gd name="T9" fmla="*/ 12 h 356"/>
                <a:gd name="T10" fmla="*/ 11 w 151"/>
                <a:gd name="T11" fmla="*/ 18 h 356"/>
                <a:gd name="T12" fmla="*/ 8 w 151"/>
                <a:gd name="T13" fmla="*/ 22 h 356"/>
                <a:gd name="T14" fmla="*/ 9 w 151"/>
                <a:gd name="T15" fmla="*/ 27 h 356"/>
                <a:gd name="T16" fmla="*/ 6 w 151"/>
                <a:gd name="T17" fmla="*/ 27 h 356"/>
                <a:gd name="T18" fmla="*/ 9 w 151"/>
                <a:gd name="T19" fmla="*/ 30 h 356"/>
                <a:gd name="T20" fmla="*/ 5 w 151"/>
                <a:gd name="T21" fmla="*/ 32 h 356"/>
                <a:gd name="T22" fmla="*/ 8 w 151"/>
                <a:gd name="T23" fmla="*/ 37 h 356"/>
                <a:gd name="T24" fmla="*/ 3 w 151"/>
                <a:gd name="T25" fmla="*/ 40 h 356"/>
                <a:gd name="T26" fmla="*/ 7 w 151"/>
                <a:gd name="T27" fmla="*/ 45 h 356"/>
                <a:gd name="T28" fmla="*/ 3 w 151"/>
                <a:gd name="T29" fmla="*/ 47 h 356"/>
                <a:gd name="T30" fmla="*/ 6 w 151"/>
                <a:gd name="T31" fmla="*/ 53 h 356"/>
                <a:gd name="T32" fmla="*/ 2 w 151"/>
                <a:gd name="T33" fmla="*/ 58 h 356"/>
                <a:gd name="T34" fmla="*/ 4 w 151"/>
                <a:gd name="T35" fmla="*/ 64 h 356"/>
                <a:gd name="T36" fmla="*/ 1 w 151"/>
                <a:gd name="T37" fmla="*/ 69 h 356"/>
                <a:gd name="T38" fmla="*/ 3 w 151"/>
                <a:gd name="T39" fmla="*/ 73 h 356"/>
                <a:gd name="T40" fmla="*/ 0 w 151"/>
                <a:gd name="T41" fmla="*/ 76 h 356"/>
                <a:gd name="T42" fmla="*/ 3 w 151"/>
                <a:gd name="T43" fmla="*/ 80 h 356"/>
                <a:gd name="T44" fmla="*/ 0 w 151"/>
                <a:gd name="T45" fmla="*/ 86 h 356"/>
                <a:gd name="T46" fmla="*/ 3 w 151"/>
                <a:gd name="T47" fmla="*/ 88 h 356"/>
                <a:gd name="T48" fmla="*/ 23 w 151"/>
                <a:gd name="T49" fmla="*/ 88 h 356"/>
                <a:gd name="T50" fmla="*/ 26 w 151"/>
                <a:gd name="T51" fmla="*/ 67 h 356"/>
                <a:gd name="T52" fmla="*/ 28 w 151"/>
                <a:gd name="T53" fmla="*/ 46 h 356"/>
                <a:gd name="T54" fmla="*/ 37 w 151"/>
                <a:gd name="T55" fmla="*/ 8 h 356"/>
                <a:gd name="T56" fmla="*/ 24 w 151"/>
                <a:gd name="T57" fmla="*/ 3 h 356"/>
                <a:gd name="T58" fmla="*/ 10 w 151"/>
                <a:gd name="T59" fmla="*/ 0 h 35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51" h="356">
                  <a:moveTo>
                    <a:pt x="43" y="0"/>
                  </a:moveTo>
                  <a:lnTo>
                    <a:pt x="55" y="20"/>
                  </a:lnTo>
                  <a:lnTo>
                    <a:pt x="38" y="25"/>
                  </a:lnTo>
                  <a:lnTo>
                    <a:pt x="55" y="45"/>
                  </a:lnTo>
                  <a:lnTo>
                    <a:pt x="36" y="50"/>
                  </a:lnTo>
                  <a:lnTo>
                    <a:pt x="47" y="73"/>
                  </a:lnTo>
                  <a:lnTo>
                    <a:pt x="33" y="90"/>
                  </a:lnTo>
                  <a:lnTo>
                    <a:pt x="38" y="108"/>
                  </a:lnTo>
                  <a:lnTo>
                    <a:pt x="25" y="111"/>
                  </a:lnTo>
                  <a:lnTo>
                    <a:pt x="36" y="121"/>
                  </a:lnTo>
                  <a:lnTo>
                    <a:pt x="22" y="128"/>
                  </a:lnTo>
                  <a:lnTo>
                    <a:pt x="33" y="150"/>
                  </a:lnTo>
                  <a:lnTo>
                    <a:pt x="15" y="161"/>
                  </a:lnTo>
                  <a:lnTo>
                    <a:pt x="29" y="182"/>
                  </a:lnTo>
                  <a:lnTo>
                    <a:pt x="15" y="190"/>
                  </a:lnTo>
                  <a:lnTo>
                    <a:pt x="25" y="215"/>
                  </a:lnTo>
                  <a:lnTo>
                    <a:pt x="8" y="236"/>
                  </a:lnTo>
                  <a:lnTo>
                    <a:pt x="18" y="257"/>
                  </a:lnTo>
                  <a:lnTo>
                    <a:pt x="4" y="278"/>
                  </a:lnTo>
                  <a:lnTo>
                    <a:pt x="15" y="293"/>
                  </a:lnTo>
                  <a:lnTo>
                    <a:pt x="0" y="307"/>
                  </a:lnTo>
                  <a:lnTo>
                    <a:pt x="12" y="321"/>
                  </a:lnTo>
                  <a:lnTo>
                    <a:pt x="0" y="345"/>
                  </a:lnTo>
                  <a:lnTo>
                    <a:pt x="12" y="356"/>
                  </a:lnTo>
                  <a:lnTo>
                    <a:pt x="93" y="356"/>
                  </a:lnTo>
                  <a:lnTo>
                    <a:pt x="104" y="271"/>
                  </a:lnTo>
                  <a:lnTo>
                    <a:pt x="114" y="186"/>
                  </a:lnTo>
                  <a:lnTo>
                    <a:pt x="151" y="33"/>
                  </a:lnTo>
                  <a:lnTo>
                    <a:pt x="99" y="12"/>
                  </a:lnTo>
                  <a:lnTo>
                    <a:pt x="43"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69" name="Freeform 8"/>
            <p:cNvSpPr>
              <a:spLocks/>
            </p:cNvSpPr>
            <p:nvPr/>
          </p:nvSpPr>
          <p:spPr bwMode="auto">
            <a:xfrm>
              <a:off x="4071" y="2331"/>
              <a:ext cx="892" cy="1199"/>
            </a:xfrm>
            <a:custGeom>
              <a:avLst/>
              <a:gdLst>
                <a:gd name="T0" fmla="*/ 40 w 1785"/>
                <a:gd name="T1" fmla="*/ 298 h 2399"/>
                <a:gd name="T2" fmla="*/ 72 w 1785"/>
                <a:gd name="T3" fmla="*/ 258 h 2399"/>
                <a:gd name="T4" fmla="*/ 46 w 1785"/>
                <a:gd name="T5" fmla="*/ 233 h 2399"/>
                <a:gd name="T6" fmla="*/ 59 w 1785"/>
                <a:gd name="T7" fmla="*/ 233 h 2399"/>
                <a:gd name="T8" fmla="*/ 71 w 1785"/>
                <a:gd name="T9" fmla="*/ 228 h 2399"/>
                <a:gd name="T10" fmla="*/ 91 w 1785"/>
                <a:gd name="T11" fmla="*/ 252 h 2399"/>
                <a:gd name="T12" fmla="*/ 115 w 1785"/>
                <a:gd name="T13" fmla="*/ 222 h 2399"/>
                <a:gd name="T14" fmla="*/ 166 w 1785"/>
                <a:gd name="T15" fmla="*/ 211 h 2399"/>
                <a:gd name="T16" fmla="*/ 160 w 1785"/>
                <a:gd name="T17" fmla="*/ 222 h 2399"/>
                <a:gd name="T18" fmla="*/ 147 w 1785"/>
                <a:gd name="T19" fmla="*/ 255 h 2399"/>
                <a:gd name="T20" fmla="*/ 128 w 1785"/>
                <a:gd name="T21" fmla="*/ 261 h 2399"/>
                <a:gd name="T22" fmla="*/ 142 w 1785"/>
                <a:gd name="T23" fmla="*/ 273 h 2399"/>
                <a:gd name="T24" fmla="*/ 153 w 1785"/>
                <a:gd name="T25" fmla="*/ 298 h 2399"/>
                <a:gd name="T26" fmla="*/ 160 w 1785"/>
                <a:gd name="T27" fmla="*/ 313 h 2399"/>
                <a:gd name="T28" fmla="*/ 177 w 1785"/>
                <a:gd name="T29" fmla="*/ 311 h 2399"/>
                <a:gd name="T30" fmla="*/ 189 w 1785"/>
                <a:gd name="T31" fmla="*/ 257 h 2399"/>
                <a:gd name="T32" fmla="*/ 226 w 1785"/>
                <a:gd name="T33" fmla="*/ 254 h 2399"/>
                <a:gd name="T34" fmla="*/ 242 w 1785"/>
                <a:gd name="T35" fmla="*/ 278 h 2399"/>
                <a:gd name="T36" fmla="*/ 242 w 1785"/>
                <a:gd name="T37" fmla="*/ 306 h 2399"/>
                <a:gd name="T38" fmla="*/ 239 w 1785"/>
                <a:gd name="T39" fmla="*/ 343 h 2399"/>
                <a:gd name="T40" fmla="*/ 269 w 1785"/>
                <a:gd name="T41" fmla="*/ 288 h 2399"/>
                <a:gd name="T42" fmla="*/ 283 w 1785"/>
                <a:gd name="T43" fmla="*/ 247 h 2399"/>
                <a:gd name="T44" fmla="*/ 312 w 1785"/>
                <a:gd name="T45" fmla="*/ 196 h 2399"/>
                <a:gd name="T46" fmla="*/ 314 w 1785"/>
                <a:gd name="T47" fmla="*/ 115 h 2399"/>
                <a:gd name="T48" fmla="*/ 310 w 1785"/>
                <a:gd name="T49" fmla="*/ 53 h 2399"/>
                <a:gd name="T50" fmla="*/ 294 w 1785"/>
                <a:gd name="T51" fmla="*/ 23 h 2399"/>
                <a:gd name="T52" fmla="*/ 282 w 1785"/>
                <a:gd name="T53" fmla="*/ 3 h 2399"/>
                <a:gd name="T54" fmla="*/ 307 w 1785"/>
                <a:gd name="T55" fmla="*/ 19 h 2399"/>
                <a:gd name="T56" fmla="*/ 330 w 1785"/>
                <a:gd name="T57" fmla="*/ 48 h 2399"/>
                <a:gd name="T58" fmla="*/ 342 w 1785"/>
                <a:gd name="T59" fmla="*/ 114 h 2399"/>
                <a:gd name="T60" fmla="*/ 347 w 1785"/>
                <a:gd name="T61" fmla="*/ 180 h 2399"/>
                <a:gd name="T62" fmla="*/ 347 w 1785"/>
                <a:gd name="T63" fmla="*/ 199 h 2399"/>
                <a:gd name="T64" fmla="*/ 336 w 1785"/>
                <a:gd name="T65" fmla="*/ 244 h 2399"/>
                <a:gd name="T66" fmla="*/ 321 w 1785"/>
                <a:gd name="T67" fmla="*/ 299 h 2399"/>
                <a:gd name="T68" fmla="*/ 302 w 1785"/>
                <a:gd name="T69" fmla="*/ 349 h 2399"/>
                <a:gd name="T70" fmla="*/ 251 w 1785"/>
                <a:gd name="T71" fmla="*/ 535 h 2399"/>
                <a:gd name="T72" fmla="*/ 324 w 1785"/>
                <a:gd name="T73" fmla="*/ 542 h 2399"/>
                <a:gd name="T74" fmla="*/ 373 w 1785"/>
                <a:gd name="T75" fmla="*/ 527 h 2399"/>
                <a:gd name="T76" fmla="*/ 446 w 1785"/>
                <a:gd name="T77" fmla="*/ 528 h 2399"/>
                <a:gd name="T78" fmla="*/ 395 w 1785"/>
                <a:gd name="T79" fmla="*/ 568 h 2399"/>
                <a:gd name="T80" fmla="*/ 321 w 1785"/>
                <a:gd name="T81" fmla="*/ 580 h 2399"/>
                <a:gd name="T82" fmla="*/ 195 w 1785"/>
                <a:gd name="T83" fmla="*/ 599 h 2399"/>
                <a:gd name="T84" fmla="*/ 80 w 1785"/>
                <a:gd name="T85" fmla="*/ 476 h 2399"/>
                <a:gd name="T86" fmla="*/ 107 w 1785"/>
                <a:gd name="T87" fmla="*/ 411 h 2399"/>
                <a:gd name="T88" fmla="*/ 80 w 1785"/>
                <a:gd name="T89" fmla="*/ 371 h 2399"/>
                <a:gd name="T90" fmla="*/ 0 w 1785"/>
                <a:gd name="T91" fmla="*/ 351 h 239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785" h="2399">
                  <a:moveTo>
                    <a:pt x="0" y="1404"/>
                  </a:moveTo>
                  <a:lnTo>
                    <a:pt x="162" y="1195"/>
                  </a:lnTo>
                  <a:lnTo>
                    <a:pt x="297" y="1075"/>
                  </a:lnTo>
                  <a:lnTo>
                    <a:pt x="290" y="1034"/>
                  </a:lnTo>
                  <a:lnTo>
                    <a:pt x="231" y="970"/>
                  </a:lnTo>
                  <a:lnTo>
                    <a:pt x="185" y="934"/>
                  </a:lnTo>
                  <a:lnTo>
                    <a:pt x="191" y="913"/>
                  </a:lnTo>
                  <a:lnTo>
                    <a:pt x="238" y="934"/>
                  </a:lnTo>
                  <a:lnTo>
                    <a:pt x="256" y="903"/>
                  </a:lnTo>
                  <a:lnTo>
                    <a:pt x="285" y="913"/>
                  </a:lnTo>
                  <a:lnTo>
                    <a:pt x="343" y="958"/>
                  </a:lnTo>
                  <a:lnTo>
                    <a:pt x="367" y="1011"/>
                  </a:lnTo>
                  <a:lnTo>
                    <a:pt x="402" y="988"/>
                  </a:lnTo>
                  <a:lnTo>
                    <a:pt x="460" y="891"/>
                  </a:lnTo>
                  <a:lnTo>
                    <a:pt x="624" y="850"/>
                  </a:lnTo>
                  <a:lnTo>
                    <a:pt x="665" y="845"/>
                  </a:lnTo>
                  <a:lnTo>
                    <a:pt x="659" y="862"/>
                  </a:lnTo>
                  <a:lnTo>
                    <a:pt x="641" y="891"/>
                  </a:lnTo>
                  <a:lnTo>
                    <a:pt x="603" y="953"/>
                  </a:lnTo>
                  <a:lnTo>
                    <a:pt x="591" y="1022"/>
                  </a:lnTo>
                  <a:lnTo>
                    <a:pt x="568" y="1034"/>
                  </a:lnTo>
                  <a:lnTo>
                    <a:pt x="515" y="1045"/>
                  </a:lnTo>
                  <a:lnTo>
                    <a:pt x="522" y="1058"/>
                  </a:lnTo>
                  <a:lnTo>
                    <a:pt x="568" y="1093"/>
                  </a:lnTo>
                  <a:lnTo>
                    <a:pt x="579" y="1159"/>
                  </a:lnTo>
                  <a:lnTo>
                    <a:pt x="613" y="1195"/>
                  </a:lnTo>
                  <a:lnTo>
                    <a:pt x="629" y="1212"/>
                  </a:lnTo>
                  <a:lnTo>
                    <a:pt x="641" y="1253"/>
                  </a:lnTo>
                  <a:lnTo>
                    <a:pt x="677" y="1258"/>
                  </a:lnTo>
                  <a:lnTo>
                    <a:pt x="711" y="1246"/>
                  </a:lnTo>
                  <a:lnTo>
                    <a:pt x="724" y="1093"/>
                  </a:lnTo>
                  <a:lnTo>
                    <a:pt x="758" y="1028"/>
                  </a:lnTo>
                  <a:lnTo>
                    <a:pt x="829" y="1005"/>
                  </a:lnTo>
                  <a:lnTo>
                    <a:pt x="905" y="1017"/>
                  </a:lnTo>
                  <a:lnTo>
                    <a:pt x="946" y="1064"/>
                  </a:lnTo>
                  <a:lnTo>
                    <a:pt x="971" y="1113"/>
                  </a:lnTo>
                  <a:lnTo>
                    <a:pt x="983" y="1170"/>
                  </a:lnTo>
                  <a:lnTo>
                    <a:pt x="971" y="1224"/>
                  </a:lnTo>
                  <a:lnTo>
                    <a:pt x="881" y="1375"/>
                  </a:lnTo>
                  <a:lnTo>
                    <a:pt x="959" y="1375"/>
                  </a:lnTo>
                  <a:lnTo>
                    <a:pt x="1030" y="1217"/>
                  </a:lnTo>
                  <a:lnTo>
                    <a:pt x="1077" y="1153"/>
                  </a:lnTo>
                  <a:lnTo>
                    <a:pt x="1128" y="1113"/>
                  </a:lnTo>
                  <a:lnTo>
                    <a:pt x="1135" y="988"/>
                  </a:lnTo>
                  <a:lnTo>
                    <a:pt x="1170" y="891"/>
                  </a:lnTo>
                  <a:lnTo>
                    <a:pt x="1250" y="786"/>
                  </a:lnTo>
                  <a:lnTo>
                    <a:pt x="1240" y="655"/>
                  </a:lnTo>
                  <a:lnTo>
                    <a:pt x="1256" y="462"/>
                  </a:lnTo>
                  <a:lnTo>
                    <a:pt x="1250" y="316"/>
                  </a:lnTo>
                  <a:lnTo>
                    <a:pt x="1240" y="212"/>
                  </a:lnTo>
                  <a:lnTo>
                    <a:pt x="1206" y="124"/>
                  </a:lnTo>
                  <a:lnTo>
                    <a:pt x="1176" y="95"/>
                  </a:lnTo>
                  <a:lnTo>
                    <a:pt x="1170" y="71"/>
                  </a:lnTo>
                  <a:lnTo>
                    <a:pt x="1128" y="12"/>
                  </a:lnTo>
                  <a:lnTo>
                    <a:pt x="1153" y="0"/>
                  </a:lnTo>
                  <a:lnTo>
                    <a:pt x="1228" y="76"/>
                  </a:lnTo>
                  <a:lnTo>
                    <a:pt x="1256" y="88"/>
                  </a:lnTo>
                  <a:lnTo>
                    <a:pt x="1320" y="193"/>
                  </a:lnTo>
                  <a:lnTo>
                    <a:pt x="1332" y="292"/>
                  </a:lnTo>
                  <a:lnTo>
                    <a:pt x="1369" y="457"/>
                  </a:lnTo>
                  <a:lnTo>
                    <a:pt x="1386" y="596"/>
                  </a:lnTo>
                  <a:lnTo>
                    <a:pt x="1391" y="721"/>
                  </a:lnTo>
                  <a:lnTo>
                    <a:pt x="1396" y="763"/>
                  </a:lnTo>
                  <a:lnTo>
                    <a:pt x="1391" y="797"/>
                  </a:lnTo>
                  <a:lnTo>
                    <a:pt x="1374" y="862"/>
                  </a:lnTo>
                  <a:lnTo>
                    <a:pt x="1344" y="976"/>
                  </a:lnTo>
                  <a:lnTo>
                    <a:pt x="1320" y="1093"/>
                  </a:lnTo>
                  <a:lnTo>
                    <a:pt x="1285" y="1199"/>
                  </a:lnTo>
                  <a:lnTo>
                    <a:pt x="1240" y="1311"/>
                  </a:lnTo>
                  <a:lnTo>
                    <a:pt x="1211" y="1399"/>
                  </a:lnTo>
                  <a:lnTo>
                    <a:pt x="1206" y="1539"/>
                  </a:lnTo>
                  <a:lnTo>
                    <a:pt x="1006" y="2143"/>
                  </a:lnTo>
                  <a:lnTo>
                    <a:pt x="1206" y="2164"/>
                  </a:lnTo>
                  <a:lnTo>
                    <a:pt x="1298" y="2170"/>
                  </a:lnTo>
                  <a:lnTo>
                    <a:pt x="1391" y="2154"/>
                  </a:lnTo>
                  <a:lnTo>
                    <a:pt x="1492" y="2108"/>
                  </a:lnTo>
                  <a:lnTo>
                    <a:pt x="1626" y="2054"/>
                  </a:lnTo>
                  <a:lnTo>
                    <a:pt x="1785" y="2113"/>
                  </a:lnTo>
                  <a:lnTo>
                    <a:pt x="1680" y="2233"/>
                  </a:lnTo>
                  <a:lnTo>
                    <a:pt x="1580" y="2274"/>
                  </a:lnTo>
                  <a:lnTo>
                    <a:pt x="1492" y="2257"/>
                  </a:lnTo>
                  <a:lnTo>
                    <a:pt x="1285" y="2321"/>
                  </a:lnTo>
                  <a:lnTo>
                    <a:pt x="1182" y="2362"/>
                  </a:lnTo>
                  <a:lnTo>
                    <a:pt x="783" y="2399"/>
                  </a:lnTo>
                  <a:lnTo>
                    <a:pt x="350" y="2143"/>
                  </a:lnTo>
                  <a:lnTo>
                    <a:pt x="321" y="1907"/>
                  </a:lnTo>
                  <a:lnTo>
                    <a:pt x="373" y="1726"/>
                  </a:lnTo>
                  <a:lnTo>
                    <a:pt x="431" y="1645"/>
                  </a:lnTo>
                  <a:lnTo>
                    <a:pt x="431" y="1586"/>
                  </a:lnTo>
                  <a:lnTo>
                    <a:pt x="321" y="1487"/>
                  </a:lnTo>
                  <a:lnTo>
                    <a:pt x="74" y="1458"/>
                  </a:lnTo>
                  <a:lnTo>
                    <a:pt x="0" y="1404"/>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70" name="Freeform 9"/>
            <p:cNvSpPr>
              <a:spLocks/>
            </p:cNvSpPr>
            <p:nvPr/>
          </p:nvSpPr>
          <p:spPr bwMode="auto">
            <a:xfrm>
              <a:off x="4520" y="2890"/>
              <a:ext cx="27" cy="11"/>
            </a:xfrm>
            <a:custGeom>
              <a:avLst/>
              <a:gdLst>
                <a:gd name="T0" fmla="*/ 0 w 52"/>
                <a:gd name="T1" fmla="*/ 2 h 23"/>
                <a:gd name="T2" fmla="*/ 14 w 52"/>
                <a:gd name="T3" fmla="*/ 5 h 23"/>
                <a:gd name="T4" fmla="*/ 11 w 52"/>
                <a:gd name="T5" fmla="*/ 1 h 23"/>
                <a:gd name="T6" fmla="*/ 3 w 52"/>
                <a:gd name="T7" fmla="*/ 0 h 23"/>
                <a:gd name="T8" fmla="*/ 0 w 52"/>
                <a:gd name="T9" fmla="*/ 2 h 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 h="23">
                  <a:moveTo>
                    <a:pt x="0" y="11"/>
                  </a:moveTo>
                  <a:lnTo>
                    <a:pt x="52" y="23"/>
                  </a:lnTo>
                  <a:lnTo>
                    <a:pt x="40" y="6"/>
                  </a:lnTo>
                  <a:lnTo>
                    <a:pt x="10" y="0"/>
                  </a:lnTo>
                  <a:lnTo>
                    <a:pt x="0" y="11"/>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71" name="Freeform 10"/>
            <p:cNvSpPr>
              <a:spLocks/>
            </p:cNvSpPr>
            <p:nvPr/>
          </p:nvSpPr>
          <p:spPr bwMode="auto">
            <a:xfrm>
              <a:off x="4421" y="3018"/>
              <a:ext cx="245" cy="392"/>
            </a:xfrm>
            <a:custGeom>
              <a:avLst/>
              <a:gdLst>
                <a:gd name="T0" fmla="*/ 25 w 489"/>
                <a:gd name="T1" fmla="*/ 15 h 784"/>
                <a:gd name="T2" fmla="*/ 25 w 489"/>
                <a:gd name="T3" fmla="*/ 23 h 784"/>
                <a:gd name="T4" fmla="*/ 22 w 489"/>
                <a:gd name="T5" fmla="*/ 27 h 784"/>
                <a:gd name="T6" fmla="*/ 0 w 489"/>
                <a:gd name="T7" fmla="*/ 48 h 784"/>
                <a:gd name="T8" fmla="*/ 8 w 489"/>
                <a:gd name="T9" fmla="*/ 79 h 784"/>
                <a:gd name="T10" fmla="*/ 20 w 489"/>
                <a:gd name="T11" fmla="*/ 96 h 784"/>
                <a:gd name="T12" fmla="*/ 23 w 489"/>
                <a:gd name="T13" fmla="*/ 148 h 784"/>
                <a:gd name="T14" fmla="*/ 39 w 489"/>
                <a:gd name="T15" fmla="*/ 168 h 784"/>
                <a:gd name="T16" fmla="*/ 46 w 489"/>
                <a:gd name="T17" fmla="*/ 185 h 784"/>
                <a:gd name="T18" fmla="*/ 53 w 489"/>
                <a:gd name="T19" fmla="*/ 196 h 784"/>
                <a:gd name="T20" fmla="*/ 74 w 489"/>
                <a:gd name="T21" fmla="*/ 192 h 784"/>
                <a:gd name="T22" fmla="*/ 93 w 489"/>
                <a:gd name="T23" fmla="*/ 195 h 784"/>
                <a:gd name="T24" fmla="*/ 110 w 489"/>
                <a:gd name="T25" fmla="*/ 151 h 784"/>
                <a:gd name="T26" fmla="*/ 123 w 489"/>
                <a:gd name="T27" fmla="*/ 92 h 784"/>
                <a:gd name="T28" fmla="*/ 120 w 489"/>
                <a:gd name="T29" fmla="*/ 68 h 784"/>
                <a:gd name="T30" fmla="*/ 94 w 489"/>
                <a:gd name="T31" fmla="*/ 32 h 784"/>
                <a:gd name="T32" fmla="*/ 82 w 489"/>
                <a:gd name="T33" fmla="*/ 16 h 784"/>
                <a:gd name="T34" fmla="*/ 63 w 489"/>
                <a:gd name="T35" fmla="*/ 0 h 784"/>
                <a:gd name="T36" fmla="*/ 25 w 489"/>
                <a:gd name="T37" fmla="*/ 15 h 78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489" h="784">
                  <a:moveTo>
                    <a:pt x="98" y="57"/>
                  </a:moveTo>
                  <a:lnTo>
                    <a:pt x="98" y="92"/>
                  </a:lnTo>
                  <a:lnTo>
                    <a:pt x="87" y="108"/>
                  </a:lnTo>
                  <a:lnTo>
                    <a:pt x="0" y="189"/>
                  </a:lnTo>
                  <a:lnTo>
                    <a:pt x="31" y="316"/>
                  </a:lnTo>
                  <a:lnTo>
                    <a:pt x="77" y="383"/>
                  </a:lnTo>
                  <a:lnTo>
                    <a:pt x="92" y="589"/>
                  </a:lnTo>
                  <a:lnTo>
                    <a:pt x="154" y="671"/>
                  </a:lnTo>
                  <a:lnTo>
                    <a:pt x="184" y="738"/>
                  </a:lnTo>
                  <a:lnTo>
                    <a:pt x="209" y="784"/>
                  </a:lnTo>
                  <a:lnTo>
                    <a:pt x="293" y="768"/>
                  </a:lnTo>
                  <a:lnTo>
                    <a:pt x="371" y="779"/>
                  </a:lnTo>
                  <a:lnTo>
                    <a:pt x="438" y="604"/>
                  </a:lnTo>
                  <a:lnTo>
                    <a:pt x="489" y="367"/>
                  </a:lnTo>
                  <a:lnTo>
                    <a:pt x="480" y="270"/>
                  </a:lnTo>
                  <a:lnTo>
                    <a:pt x="376" y="128"/>
                  </a:lnTo>
                  <a:lnTo>
                    <a:pt x="325" y="62"/>
                  </a:lnTo>
                  <a:lnTo>
                    <a:pt x="251" y="0"/>
                  </a:lnTo>
                  <a:lnTo>
                    <a:pt x="98" y="57"/>
                  </a:lnTo>
                  <a:close/>
                </a:path>
              </a:pathLst>
            </a:custGeom>
            <a:solidFill>
              <a:srgbClr val="004200"/>
            </a:solidFill>
            <a:ln w="1588">
              <a:solidFill>
                <a:srgbClr val="004200"/>
              </a:solidFill>
              <a:prstDash val="solid"/>
              <a:round/>
              <a:headEnd/>
              <a:tailEnd/>
            </a:ln>
          </p:spPr>
          <p:txBody>
            <a:bodyPr/>
            <a:lstStyle/>
            <a:p>
              <a:endParaRPr lang="en-US" dirty="0"/>
            </a:p>
          </p:txBody>
        </p:sp>
        <p:sp>
          <p:nvSpPr>
            <p:cNvPr id="30772" name="Freeform 11"/>
            <p:cNvSpPr>
              <a:spLocks/>
            </p:cNvSpPr>
            <p:nvPr/>
          </p:nvSpPr>
          <p:spPr bwMode="auto">
            <a:xfrm>
              <a:off x="4206" y="3204"/>
              <a:ext cx="460" cy="833"/>
            </a:xfrm>
            <a:custGeom>
              <a:avLst/>
              <a:gdLst>
                <a:gd name="T0" fmla="*/ 23 w 919"/>
                <a:gd name="T1" fmla="*/ 0 h 1666"/>
                <a:gd name="T2" fmla="*/ 18 w 919"/>
                <a:gd name="T3" fmla="*/ 44 h 1666"/>
                <a:gd name="T4" fmla="*/ 26 w 919"/>
                <a:gd name="T5" fmla="*/ 70 h 1666"/>
                <a:gd name="T6" fmla="*/ 48 w 919"/>
                <a:gd name="T7" fmla="*/ 84 h 1666"/>
                <a:gd name="T8" fmla="*/ 60 w 919"/>
                <a:gd name="T9" fmla="*/ 86 h 1666"/>
                <a:gd name="T10" fmla="*/ 89 w 919"/>
                <a:gd name="T11" fmla="*/ 126 h 1666"/>
                <a:gd name="T12" fmla="*/ 113 w 919"/>
                <a:gd name="T13" fmla="*/ 145 h 1666"/>
                <a:gd name="T14" fmla="*/ 127 w 919"/>
                <a:gd name="T15" fmla="*/ 163 h 1666"/>
                <a:gd name="T16" fmla="*/ 215 w 919"/>
                <a:gd name="T17" fmla="*/ 156 h 1666"/>
                <a:gd name="T18" fmla="*/ 230 w 919"/>
                <a:gd name="T19" fmla="*/ 178 h 1666"/>
                <a:gd name="T20" fmla="*/ 225 w 919"/>
                <a:gd name="T21" fmla="*/ 184 h 1666"/>
                <a:gd name="T22" fmla="*/ 225 w 919"/>
                <a:gd name="T23" fmla="*/ 193 h 1666"/>
                <a:gd name="T24" fmla="*/ 230 w 919"/>
                <a:gd name="T25" fmla="*/ 197 h 1666"/>
                <a:gd name="T26" fmla="*/ 227 w 919"/>
                <a:gd name="T27" fmla="*/ 209 h 1666"/>
                <a:gd name="T28" fmla="*/ 179 w 919"/>
                <a:gd name="T29" fmla="*/ 241 h 1666"/>
                <a:gd name="T30" fmla="*/ 197 w 919"/>
                <a:gd name="T31" fmla="*/ 278 h 1666"/>
                <a:gd name="T32" fmla="*/ 205 w 919"/>
                <a:gd name="T33" fmla="*/ 298 h 1666"/>
                <a:gd name="T34" fmla="*/ 230 w 919"/>
                <a:gd name="T35" fmla="*/ 323 h 1666"/>
                <a:gd name="T36" fmla="*/ 208 w 919"/>
                <a:gd name="T37" fmla="*/ 336 h 1666"/>
                <a:gd name="T38" fmla="*/ 169 w 919"/>
                <a:gd name="T39" fmla="*/ 373 h 1666"/>
                <a:gd name="T40" fmla="*/ 76 w 919"/>
                <a:gd name="T41" fmla="*/ 384 h 1666"/>
                <a:gd name="T42" fmla="*/ 47 w 919"/>
                <a:gd name="T43" fmla="*/ 417 h 1666"/>
                <a:gd name="T44" fmla="*/ 14 w 919"/>
                <a:gd name="T45" fmla="*/ 373 h 1666"/>
                <a:gd name="T46" fmla="*/ 0 w 919"/>
                <a:gd name="T47" fmla="*/ 325 h 1666"/>
                <a:gd name="T48" fmla="*/ 9 w 919"/>
                <a:gd name="T49" fmla="*/ 285 h 1666"/>
                <a:gd name="T50" fmla="*/ 19 w 919"/>
                <a:gd name="T51" fmla="*/ 278 h 1666"/>
                <a:gd name="T52" fmla="*/ 26 w 919"/>
                <a:gd name="T53" fmla="*/ 265 h 1666"/>
                <a:gd name="T54" fmla="*/ 22 w 919"/>
                <a:gd name="T55" fmla="*/ 250 h 1666"/>
                <a:gd name="T56" fmla="*/ 25 w 919"/>
                <a:gd name="T57" fmla="*/ 221 h 1666"/>
                <a:gd name="T58" fmla="*/ 25 w 919"/>
                <a:gd name="T59" fmla="*/ 175 h 1666"/>
                <a:gd name="T60" fmla="*/ 9 w 919"/>
                <a:gd name="T61" fmla="*/ 108 h 1666"/>
                <a:gd name="T62" fmla="*/ 8 w 919"/>
                <a:gd name="T63" fmla="*/ 74 h 1666"/>
                <a:gd name="T64" fmla="*/ 7 w 919"/>
                <a:gd name="T65" fmla="*/ 48 h 1666"/>
                <a:gd name="T66" fmla="*/ 14 w 919"/>
                <a:gd name="T67" fmla="*/ 15 h 1666"/>
                <a:gd name="T68" fmla="*/ 23 w 919"/>
                <a:gd name="T69" fmla="*/ 0 h 166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19" h="1666">
                  <a:moveTo>
                    <a:pt x="92" y="0"/>
                  </a:moveTo>
                  <a:lnTo>
                    <a:pt x="72" y="174"/>
                  </a:lnTo>
                  <a:lnTo>
                    <a:pt x="102" y="279"/>
                  </a:lnTo>
                  <a:lnTo>
                    <a:pt x="189" y="336"/>
                  </a:lnTo>
                  <a:lnTo>
                    <a:pt x="237" y="341"/>
                  </a:lnTo>
                  <a:lnTo>
                    <a:pt x="353" y="502"/>
                  </a:lnTo>
                  <a:lnTo>
                    <a:pt x="450" y="578"/>
                  </a:lnTo>
                  <a:lnTo>
                    <a:pt x="507" y="652"/>
                  </a:lnTo>
                  <a:lnTo>
                    <a:pt x="857" y="621"/>
                  </a:lnTo>
                  <a:lnTo>
                    <a:pt x="919" y="712"/>
                  </a:lnTo>
                  <a:lnTo>
                    <a:pt x="898" y="733"/>
                  </a:lnTo>
                  <a:lnTo>
                    <a:pt x="898" y="770"/>
                  </a:lnTo>
                  <a:lnTo>
                    <a:pt x="919" y="785"/>
                  </a:lnTo>
                  <a:lnTo>
                    <a:pt x="905" y="836"/>
                  </a:lnTo>
                  <a:lnTo>
                    <a:pt x="713" y="964"/>
                  </a:lnTo>
                  <a:lnTo>
                    <a:pt x="785" y="1112"/>
                  </a:lnTo>
                  <a:lnTo>
                    <a:pt x="817" y="1192"/>
                  </a:lnTo>
                  <a:lnTo>
                    <a:pt x="919" y="1290"/>
                  </a:lnTo>
                  <a:lnTo>
                    <a:pt x="832" y="1342"/>
                  </a:lnTo>
                  <a:lnTo>
                    <a:pt x="676" y="1491"/>
                  </a:lnTo>
                  <a:lnTo>
                    <a:pt x="303" y="1533"/>
                  </a:lnTo>
                  <a:lnTo>
                    <a:pt x="185" y="1666"/>
                  </a:lnTo>
                  <a:lnTo>
                    <a:pt x="56" y="1491"/>
                  </a:lnTo>
                  <a:lnTo>
                    <a:pt x="0" y="1300"/>
                  </a:lnTo>
                  <a:lnTo>
                    <a:pt x="35" y="1137"/>
                  </a:lnTo>
                  <a:lnTo>
                    <a:pt x="76" y="1112"/>
                  </a:lnTo>
                  <a:lnTo>
                    <a:pt x="102" y="1060"/>
                  </a:lnTo>
                  <a:lnTo>
                    <a:pt x="86" y="999"/>
                  </a:lnTo>
                  <a:lnTo>
                    <a:pt x="98" y="882"/>
                  </a:lnTo>
                  <a:lnTo>
                    <a:pt x="98" y="698"/>
                  </a:lnTo>
                  <a:lnTo>
                    <a:pt x="35" y="429"/>
                  </a:lnTo>
                  <a:lnTo>
                    <a:pt x="31" y="294"/>
                  </a:lnTo>
                  <a:lnTo>
                    <a:pt x="26" y="190"/>
                  </a:lnTo>
                  <a:lnTo>
                    <a:pt x="56" y="57"/>
                  </a:lnTo>
                  <a:lnTo>
                    <a:pt x="92" y="0"/>
                  </a:lnTo>
                  <a:close/>
                </a:path>
              </a:pathLst>
            </a:custGeom>
            <a:solidFill>
              <a:srgbClr val="004200"/>
            </a:solidFill>
            <a:ln w="1588">
              <a:solidFill>
                <a:srgbClr val="004200"/>
              </a:solidFill>
              <a:prstDash val="solid"/>
              <a:round/>
              <a:headEnd/>
              <a:tailEnd/>
            </a:ln>
          </p:spPr>
          <p:txBody>
            <a:bodyPr/>
            <a:lstStyle/>
            <a:p>
              <a:endParaRPr lang="en-US" dirty="0"/>
            </a:p>
          </p:txBody>
        </p:sp>
        <p:sp>
          <p:nvSpPr>
            <p:cNvPr id="30773" name="Freeform 12"/>
            <p:cNvSpPr>
              <a:spLocks/>
            </p:cNvSpPr>
            <p:nvPr/>
          </p:nvSpPr>
          <p:spPr bwMode="auto">
            <a:xfrm>
              <a:off x="4583" y="3846"/>
              <a:ext cx="93" cy="62"/>
            </a:xfrm>
            <a:custGeom>
              <a:avLst/>
              <a:gdLst>
                <a:gd name="T0" fmla="*/ 12 w 185"/>
                <a:gd name="T1" fmla="*/ 31 h 123"/>
                <a:gd name="T2" fmla="*/ 27 w 185"/>
                <a:gd name="T3" fmla="*/ 18 h 123"/>
                <a:gd name="T4" fmla="*/ 47 w 185"/>
                <a:gd name="T5" fmla="*/ 8 h 123"/>
                <a:gd name="T6" fmla="*/ 41 w 185"/>
                <a:gd name="T7" fmla="*/ 0 h 123"/>
                <a:gd name="T8" fmla="*/ 13 w 185"/>
                <a:gd name="T9" fmla="*/ 10 h 123"/>
                <a:gd name="T10" fmla="*/ 0 w 185"/>
                <a:gd name="T11" fmla="*/ 30 h 123"/>
                <a:gd name="T12" fmla="*/ 12 w 185"/>
                <a:gd name="T13" fmla="*/ 31 h 12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85" h="123">
                  <a:moveTo>
                    <a:pt x="46" y="123"/>
                  </a:moveTo>
                  <a:lnTo>
                    <a:pt x="108" y="72"/>
                  </a:lnTo>
                  <a:lnTo>
                    <a:pt x="185" y="31"/>
                  </a:lnTo>
                  <a:lnTo>
                    <a:pt x="164" y="0"/>
                  </a:lnTo>
                  <a:lnTo>
                    <a:pt x="51" y="40"/>
                  </a:lnTo>
                  <a:lnTo>
                    <a:pt x="0" y="118"/>
                  </a:lnTo>
                  <a:lnTo>
                    <a:pt x="46" y="123"/>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4" name="Freeform 13"/>
            <p:cNvSpPr>
              <a:spLocks/>
            </p:cNvSpPr>
            <p:nvPr/>
          </p:nvSpPr>
          <p:spPr bwMode="auto">
            <a:xfrm>
              <a:off x="4480" y="3522"/>
              <a:ext cx="111" cy="38"/>
            </a:xfrm>
            <a:custGeom>
              <a:avLst/>
              <a:gdLst>
                <a:gd name="T0" fmla="*/ 10 w 220"/>
                <a:gd name="T1" fmla="*/ 4 h 76"/>
                <a:gd name="T2" fmla="*/ 0 w 220"/>
                <a:gd name="T3" fmla="*/ 19 h 76"/>
                <a:gd name="T4" fmla="*/ 55 w 220"/>
                <a:gd name="T5" fmla="*/ 19 h 76"/>
                <a:gd name="T6" fmla="*/ 56 w 220"/>
                <a:gd name="T7" fmla="*/ 0 h 76"/>
                <a:gd name="T8" fmla="*/ 10 w 220"/>
                <a:gd name="T9" fmla="*/ 4 h 7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0" h="76">
                  <a:moveTo>
                    <a:pt x="39" y="16"/>
                  </a:moveTo>
                  <a:lnTo>
                    <a:pt x="0" y="76"/>
                  </a:lnTo>
                  <a:lnTo>
                    <a:pt x="216" y="76"/>
                  </a:lnTo>
                  <a:lnTo>
                    <a:pt x="220" y="0"/>
                  </a:lnTo>
                  <a:lnTo>
                    <a:pt x="39" y="16"/>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5" name="Freeform 14"/>
            <p:cNvSpPr>
              <a:spLocks/>
            </p:cNvSpPr>
            <p:nvPr/>
          </p:nvSpPr>
          <p:spPr bwMode="auto">
            <a:xfrm>
              <a:off x="4534" y="3207"/>
              <a:ext cx="85" cy="165"/>
            </a:xfrm>
            <a:custGeom>
              <a:avLst/>
              <a:gdLst>
                <a:gd name="T0" fmla="*/ 0 w 171"/>
                <a:gd name="T1" fmla="*/ 21 h 330"/>
                <a:gd name="T2" fmla="*/ 8 w 171"/>
                <a:gd name="T3" fmla="*/ 26 h 330"/>
                <a:gd name="T4" fmla="*/ 21 w 171"/>
                <a:gd name="T5" fmla="*/ 12 h 330"/>
                <a:gd name="T6" fmla="*/ 25 w 171"/>
                <a:gd name="T7" fmla="*/ 21 h 330"/>
                <a:gd name="T8" fmla="*/ 0 w 171"/>
                <a:gd name="T9" fmla="*/ 51 h 330"/>
                <a:gd name="T10" fmla="*/ 10 w 171"/>
                <a:gd name="T11" fmla="*/ 79 h 330"/>
                <a:gd name="T12" fmla="*/ 23 w 171"/>
                <a:gd name="T13" fmla="*/ 83 h 330"/>
                <a:gd name="T14" fmla="*/ 32 w 171"/>
                <a:gd name="T15" fmla="*/ 69 h 330"/>
                <a:gd name="T16" fmla="*/ 8 w 171"/>
                <a:gd name="T17" fmla="*/ 61 h 330"/>
                <a:gd name="T18" fmla="*/ 36 w 171"/>
                <a:gd name="T19" fmla="*/ 35 h 330"/>
                <a:gd name="T20" fmla="*/ 42 w 171"/>
                <a:gd name="T21" fmla="*/ 21 h 330"/>
                <a:gd name="T22" fmla="*/ 39 w 171"/>
                <a:gd name="T23" fmla="*/ 9 h 330"/>
                <a:gd name="T24" fmla="*/ 22 w 171"/>
                <a:gd name="T25" fmla="*/ 0 h 330"/>
                <a:gd name="T26" fmla="*/ 1 w 171"/>
                <a:gd name="T27" fmla="*/ 8 h 330"/>
                <a:gd name="T28" fmla="*/ 0 w 171"/>
                <a:gd name="T29" fmla="*/ 21 h 3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71" h="330">
                  <a:moveTo>
                    <a:pt x="0" y="81"/>
                  </a:moveTo>
                  <a:lnTo>
                    <a:pt x="32" y="102"/>
                  </a:lnTo>
                  <a:lnTo>
                    <a:pt x="84" y="47"/>
                  </a:lnTo>
                  <a:lnTo>
                    <a:pt x="100" y="81"/>
                  </a:lnTo>
                  <a:lnTo>
                    <a:pt x="0" y="201"/>
                  </a:lnTo>
                  <a:lnTo>
                    <a:pt x="41" y="313"/>
                  </a:lnTo>
                  <a:lnTo>
                    <a:pt x="95" y="330"/>
                  </a:lnTo>
                  <a:lnTo>
                    <a:pt x="130" y="273"/>
                  </a:lnTo>
                  <a:lnTo>
                    <a:pt x="32" y="242"/>
                  </a:lnTo>
                  <a:lnTo>
                    <a:pt x="146" y="138"/>
                  </a:lnTo>
                  <a:lnTo>
                    <a:pt x="171" y="81"/>
                  </a:lnTo>
                  <a:lnTo>
                    <a:pt x="156" y="35"/>
                  </a:lnTo>
                  <a:lnTo>
                    <a:pt x="89" y="0"/>
                  </a:lnTo>
                  <a:lnTo>
                    <a:pt x="5" y="30"/>
                  </a:lnTo>
                  <a:lnTo>
                    <a:pt x="0" y="81"/>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6" name="Freeform 15"/>
            <p:cNvSpPr>
              <a:spLocks/>
            </p:cNvSpPr>
            <p:nvPr/>
          </p:nvSpPr>
          <p:spPr bwMode="auto">
            <a:xfrm>
              <a:off x="4541" y="3007"/>
              <a:ext cx="135" cy="192"/>
            </a:xfrm>
            <a:custGeom>
              <a:avLst/>
              <a:gdLst>
                <a:gd name="T0" fmla="*/ 0 w 269"/>
                <a:gd name="T1" fmla="*/ 6 h 383"/>
                <a:gd name="T2" fmla="*/ 5 w 269"/>
                <a:gd name="T3" fmla="*/ 16 h 383"/>
                <a:gd name="T4" fmla="*/ 21 w 269"/>
                <a:gd name="T5" fmla="*/ 26 h 383"/>
                <a:gd name="T6" fmla="*/ 34 w 269"/>
                <a:gd name="T7" fmla="*/ 53 h 383"/>
                <a:gd name="T8" fmla="*/ 61 w 269"/>
                <a:gd name="T9" fmla="*/ 76 h 383"/>
                <a:gd name="T10" fmla="*/ 62 w 269"/>
                <a:gd name="T11" fmla="*/ 96 h 383"/>
                <a:gd name="T12" fmla="*/ 68 w 269"/>
                <a:gd name="T13" fmla="*/ 72 h 383"/>
                <a:gd name="T14" fmla="*/ 54 w 269"/>
                <a:gd name="T15" fmla="*/ 48 h 383"/>
                <a:gd name="T16" fmla="*/ 25 w 269"/>
                <a:gd name="T17" fmla="*/ 14 h 383"/>
                <a:gd name="T18" fmla="*/ 11 w 269"/>
                <a:gd name="T19" fmla="*/ 6 h 383"/>
                <a:gd name="T20" fmla="*/ 4 w 269"/>
                <a:gd name="T21" fmla="*/ 0 h 383"/>
                <a:gd name="T22" fmla="*/ 0 w 269"/>
                <a:gd name="T23" fmla="*/ 6 h 3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69" h="383">
                  <a:moveTo>
                    <a:pt x="0" y="21"/>
                  </a:moveTo>
                  <a:lnTo>
                    <a:pt x="19" y="62"/>
                  </a:lnTo>
                  <a:lnTo>
                    <a:pt x="84" y="103"/>
                  </a:lnTo>
                  <a:lnTo>
                    <a:pt x="135" y="210"/>
                  </a:lnTo>
                  <a:lnTo>
                    <a:pt x="243" y="301"/>
                  </a:lnTo>
                  <a:lnTo>
                    <a:pt x="248" y="383"/>
                  </a:lnTo>
                  <a:lnTo>
                    <a:pt x="269" y="287"/>
                  </a:lnTo>
                  <a:lnTo>
                    <a:pt x="216" y="189"/>
                  </a:lnTo>
                  <a:lnTo>
                    <a:pt x="98" y="53"/>
                  </a:lnTo>
                  <a:lnTo>
                    <a:pt x="42" y="21"/>
                  </a:lnTo>
                  <a:lnTo>
                    <a:pt x="16" y="0"/>
                  </a:lnTo>
                  <a:lnTo>
                    <a:pt x="0" y="21"/>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7" name="Freeform 16"/>
            <p:cNvSpPr>
              <a:spLocks/>
            </p:cNvSpPr>
            <p:nvPr/>
          </p:nvSpPr>
          <p:spPr bwMode="auto">
            <a:xfrm>
              <a:off x="4231" y="3207"/>
              <a:ext cx="117" cy="203"/>
            </a:xfrm>
            <a:custGeom>
              <a:avLst/>
              <a:gdLst>
                <a:gd name="T0" fmla="*/ 7 w 232"/>
                <a:gd name="T1" fmla="*/ 9 h 406"/>
                <a:gd name="T2" fmla="*/ 0 w 232"/>
                <a:gd name="T3" fmla="*/ 48 h 406"/>
                <a:gd name="T4" fmla="*/ 13 w 232"/>
                <a:gd name="T5" fmla="*/ 84 h 406"/>
                <a:gd name="T6" fmla="*/ 47 w 232"/>
                <a:gd name="T7" fmla="*/ 102 h 406"/>
                <a:gd name="T8" fmla="*/ 59 w 232"/>
                <a:gd name="T9" fmla="*/ 102 h 406"/>
                <a:gd name="T10" fmla="*/ 49 w 232"/>
                <a:gd name="T11" fmla="*/ 83 h 406"/>
                <a:gd name="T12" fmla="*/ 34 w 232"/>
                <a:gd name="T13" fmla="*/ 84 h 406"/>
                <a:gd name="T14" fmla="*/ 14 w 232"/>
                <a:gd name="T15" fmla="*/ 70 h 406"/>
                <a:gd name="T16" fmla="*/ 6 w 232"/>
                <a:gd name="T17" fmla="*/ 45 h 406"/>
                <a:gd name="T18" fmla="*/ 12 w 232"/>
                <a:gd name="T19" fmla="*/ 0 h 406"/>
                <a:gd name="T20" fmla="*/ 7 w 232"/>
                <a:gd name="T21" fmla="*/ 9 h 40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32" h="406">
                  <a:moveTo>
                    <a:pt x="25" y="35"/>
                  </a:moveTo>
                  <a:lnTo>
                    <a:pt x="0" y="189"/>
                  </a:lnTo>
                  <a:lnTo>
                    <a:pt x="51" y="335"/>
                  </a:lnTo>
                  <a:lnTo>
                    <a:pt x="186" y="406"/>
                  </a:lnTo>
                  <a:lnTo>
                    <a:pt x="232" y="406"/>
                  </a:lnTo>
                  <a:lnTo>
                    <a:pt x="192" y="330"/>
                  </a:lnTo>
                  <a:lnTo>
                    <a:pt x="134" y="335"/>
                  </a:lnTo>
                  <a:lnTo>
                    <a:pt x="56" y="277"/>
                  </a:lnTo>
                  <a:lnTo>
                    <a:pt x="21" y="179"/>
                  </a:lnTo>
                  <a:lnTo>
                    <a:pt x="47" y="0"/>
                  </a:lnTo>
                  <a:lnTo>
                    <a:pt x="25" y="35"/>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8" name="Freeform 17"/>
            <p:cNvSpPr>
              <a:spLocks/>
            </p:cNvSpPr>
            <p:nvPr/>
          </p:nvSpPr>
          <p:spPr bwMode="auto">
            <a:xfrm>
              <a:off x="4231" y="3439"/>
              <a:ext cx="44" cy="217"/>
            </a:xfrm>
            <a:custGeom>
              <a:avLst/>
              <a:gdLst>
                <a:gd name="T0" fmla="*/ 3 w 88"/>
                <a:gd name="T1" fmla="*/ 0 h 433"/>
                <a:gd name="T2" fmla="*/ 15 w 88"/>
                <a:gd name="T3" fmla="*/ 11 h 433"/>
                <a:gd name="T4" fmla="*/ 17 w 88"/>
                <a:gd name="T5" fmla="*/ 48 h 433"/>
                <a:gd name="T6" fmla="*/ 22 w 88"/>
                <a:gd name="T7" fmla="*/ 107 h 433"/>
                <a:gd name="T8" fmla="*/ 9 w 88"/>
                <a:gd name="T9" fmla="*/ 109 h 433"/>
                <a:gd name="T10" fmla="*/ 11 w 88"/>
                <a:gd name="T11" fmla="*/ 87 h 433"/>
                <a:gd name="T12" fmla="*/ 6 w 88"/>
                <a:gd name="T13" fmla="*/ 55 h 433"/>
                <a:gd name="T14" fmla="*/ 0 w 88"/>
                <a:gd name="T15" fmla="*/ 27 h 433"/>
                <a:gd name="T16" fmla="*/ 0 w 88"/>
                <a:gd name="T17" fmla="*/ 11 h 433"/>
                <a:gd name="T18" fmla="*/ 3 w 88"/>
                <a:gd name="T19" fmla="*/ 0 h 43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8" h="433">
                  <a:moveTo>
                    <a:pt x="10" y="0"/>
                  </a:moveTo>
                  <a:lnTo>
                    <a:pt x="60" y="42"/>
                  </a:lnTo>
                  <a:lnTo>
                    <a:pt x="67" y="191"/>
                  </a:lnTo>
                  <a:lnTo>
                    <a:pt x="88" y="426"/>
                  </a:lnTo>
                  <a:lnTo>
                    <a:pt x="35" y="433"/>
                  </a:lnTo>
                  <a:lnTo>
                    <a:pt x="41" y="345"/>
                  </a:lnTo>
                  <a:lnTo>
                    <a:pt x="21" y="217"/>
                  </a:lnTo>
                  <a:lnTo>
                    <a:pt x="0" y="108"/>
                  </a:lnTo>
                  <a:lnTo>
                    <a:pt x="0" y="42"/>
                  </a:lnTo>
                  <a:lnTo>
                    <a:pt x="10" y="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79" name="Freeform 18"/>
            <p:cNvSpPr>
              <a:spLocks/>
            </p:cNvSpPr>
            <p:nvPr/>
          </p:nvSpPr>
          <p:spPr bwMode="auto">
            <a:xfrm>
              <a:off x="4249" y="3704"/>
              <a:ext cx="285" cy="45"/>
            </a:xfrm>
            <a:custGeom>
              <a:avLst/>
              <a:gdLst>
                <a:gd name="T0" fmla="*/ 3 w 569"/>
                <a:gd name="T1" fmla="*/ 9 h 91"/>
                <a:gd name="T2" fmla="*/ 22 w 569"/>
                <a:gd name="T3" fmla="*/ 0 h 91"/>
                <a:gd name="T4" fmla="*/ 73 w 569"/>
                <a:gd name="T5" fmla="*/ 4 h 91"/>
                <a:gd name="T6" fmla="*/ 113 w 569"/>
                <a:gd name="T7" fmla="*/ 8 h 91"/>
                <a:gd name="T8" fmla="*/ 143 w 569"/>
                <a:gd name="T9" fmla="*/ 8 h 91"/>
                <a:gd name="T10" fmla="*/ 143 w 569"/>
                <a:gd name="T11" fmla="*/ 16 h 91"/>
                <a:gd name="T12" fmla="*/ 113 w 569"/>
                <a:gd name="T13" fmla="*/ 20 h 91"/>
                <a:gd name="T14" fmla="*/ 71 w 569"/>
                <a:gd name="T15" fmla="*/ 20 h 91"/>
                <a:gd name="T16" fmla="*/ 36 w 569"/>
                <a:gd name="T17" fmla="*/ 17 h 91"/>
                <a:gd name="T18" fmla="*/ 0 w 569"/>
                <a:gd name="T19" fmla="*/ 22 h 91"/>
                <a:gd name="T20" fmla="*/ 3 w 569"/>
                <a:gd name="T21" fmla="*/ 9 h 9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69" h="91">
                  <a:moveTo>
                    <a:pt x="12" y="37"/>
                  </a:moveTo>
                  <a:lnTo>
                    <a:pt x="88" y="0"/>
                  </a:lnTo>
                  <a:lnTo>
                    <a:pt x="292" y="16"/>
                  </a:lnTo>
                  <a:lnTo>
                    <a:pt x="452" y="32"/>
                  </a:lnTo>
                  <a:lnTo>
                    <a:pt x="569" y="32"/>
                  </a:lnTo>
                  <a:lnTo>
                    <a:pt x="569" y="67"/>
                  </a:lnTo>
                  <a:lnTo>
                    <a:pt x="452" y="82"/>
                  </a:lnTo>
                  <a:lnTo>
                    <a:pt x="281" y="82"/>
                  </a:lnTo>
                  <a:lnTo>
                    <a:pt x="141" y="71"/>
                  </a:lnTo>
                  <a:lnTo>
                    <a:pt x="0" y="91"/>
                  </a:lnTo>
                  <a:lnTo>
                    <a:pt x="12" y="37"/>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80" name="Freeform 19"/>
            <p:cNvSpPr>
              <a:spLocks/>
            </p:cNvSpPr>
            <p:nvPr/>
          </p:nvSpPr>
          <p:spPr bwMode="auto">
            <a:xfrm>
              <a:off x="4565" y="3619"/>
              <a:ext cx="106" cy="60"/>
            </a:xfrm>
            <a:custGeom>
              <a:avLst/>
              <a:gdLst>
                <a:gd name="T0" fmla="*/ 47 w 212"/>
                <a:gd name="T1" fmla="*/ 0 h 118"/>
                <a:gd name="T2" fmla="*/ 0 w 212"/>
                <a:gd name="T3" fmla="*/ 21 h 118"/>
                <a:gd name="T4" fmla="*/ 0 w 212"/>
                <a:gd name="T5" fmla="*/ 31 h 118"/>
                <a:gd name="T6" fmla="*/ 16 w 212"/>
                <a:gd name="T7" fmla="*/ 26 h 118"/>
                <a:gd name="T8" fmla="*/ 53 w 212"/>
                <a:gd name="T9" fmla="*/ 10 h 118"/>
                <a:gd name="T10" fmla="*/ 53 w 212"/>
                <a:gd name="T11" fmla="*/ 7 h 118"/>
                <a:gd name="T12" fmla="*/ 47 w 212"/>
                <a:gd name="T13" fmla="*/ 0 h 11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2" h="118">
                  <a:moveTo>
                    <a:pt x="187" y="0"/>
                  </a:moveTo>
                  <a:lnTo>
                    <a:pt x="0" y="83"/>
                  </a:lnTo>
                  <a:lnTo>
                    <a:pt x="0" y="118"/>
                  </a:lnTo>
                  <a:lnTo>
                    <a:pt x="62" y="102"/>
                  </a:lnTo>
                  <a:lnTo>
                    <a:pt x="212" y="40"/>
                  </a:lnTo>
                  <a:lnTo>
                    <a:pt x="212" y="26"/>
                  </a:lnTo>
                  <a:lnTo>
                    <a:pt x="187" y="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81" name="Freeform 20"/>
            <p:cNvSpPr>
              <a:spLocks/>
            </p:cNvSpPr>
            <p:nvPr/>
          </p:nvSpPr>
          <p:spPr bwMode="auto">
            <a:xfrm>
              <a:off x="4298" y="3913"/>
              <a:ext cx="251" cy="154"/>
            </a:xfrm>
            <a:custGeom>
              <a:avLst/>
              <a:gdLst>
                <a:gd name="T0" fmla="*/ 0 w 502"/>
                <a:gd name="T1" fmla="*/ 68 h 306"/>
                <a:gd name="T2" fmla="*/ 0 w 502"/>
                <a:gd name="T3" fmla="*/ 52 h 306"/>
                <a:gd name="T4" fmla="*/ 23 w 502"/>
                <a:gd name="T5" fmla="*/ 7 h 306"/>
                <a:gd name="T6" fmla="*/ 63 w 502"/>
                <a:gd name="T7" fmla="*/ 9 h 306"/>
                <a:gd name="T8" fmla="*/ 100 w 502"/>
                <a:gd name="T9" fmla="*/ 0 h 306"/>
                <a:gd name="T10" fmla="*/ 118 w 502"/>
                <a:gd name="T11" fmla="*/ 6 h 306"/>
                <a:gd name="T12" fmla="*/ 126 w 502"/>
                <a:gd name="T13" fmla="*/ 21 h 306"/>
                <a:gd name="T14" fmla="*/ 106 w 502"/>
                <a:gd name="T15" fmla="*/ 18 h 306"/>
                <a:gd name="T16" fmla="*/ 62 w 502"/>
                <a:gd name="T17" fmla="*/ 35 h 306"/>
                <a:gd name="T18" fmla="*/ 34 w 502"/>
                <a:gd name="T19" fmla="*/ 37 h 306"/>
                <a:gd name="T20" fmla="*/ 11 w 502"/>
                <a:gd name="T21" fmla="*/ 78 h 306"/>
                <a:gd name="T22" fmla="*/ 0 w 502"/>
                <a:gd name="T23" fmla="*/ 68 h 30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2" h="306">
                  <a:moveTo>
                    <a:pt x="0" y="270"/>
                  </a:moveTo>
                  <a:lnTo>
                    <a:pt x="0" y="206"/>
                  </a:lnTo>
                  <a:lnTo>
                    <a:pt x="92" y="26"/>
                  </a:lnTo>
                  <a:lnTo>
                    <a:pt x="249" y="35"/>
                  </a:lnTo>
                  <a:lnTo>
                    <a:pt x="399" y="0"/>
                  </a:lnTo>
                  <a:lnTo>
                    <a:pt x="470" y="21"/>
                  </a:lnTo>
                  <a:lnTo>
                    <a:pt x="502" y="83"/>
                  </a:lnTo>
                  <a:lnTo>
                    <a:pt x="424" y="72"/>
                  </a:lnTo>
                  <a:lnTo>
                    <a:pt x="245" y="139"/>
                  </a:lnTo>
                  <a:lnTo>
                    <a:pt x="135" y="145"/>
                  </a:lnTo>
                  <a:lnTo>
                    <a:pt x="42" y="306"/>
                  </a:lnTo>
                  <a:lnTo>
                    <a:pt x="0" y="27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782" name="Freeform 21"/>
            <p:cNvSpPr>
              <a:spLocks/>
            </p:cNvSpPr>
            <p:nvPr/>
          </p:nvSpPr>
          <p:spPr bwMode="auto">
            <a:xfrm>
              <a:off x="4880" y="3148"/>
              <a:ext cx="176" cy="597"/>
            </a:xfrm>
            <a:custGeom>
              <a:avLst/>
              <a:gdLst>
                <a:gd name="T0" fmla="*/ 8 w 351"/>
                <a:gd name="T1" fmla="*/ 0 h 1193"/>
                <a:gd name="T2" fmla="*/ 2 w 351"/>
                <a:gd name="T3" fmla="*/ 30 h 1193"/>
                <a:gd name="T4" fmla="*/ 0 w 351"/>
                <a:gd name="T5" fmla="*/ 65 h 1193"/>
                <a:gd name="T6" fmla="*/ 4 w 351"/>
                <a:gd name="T7" fmla="*/ 97 h 1193"/>
                <a:gd name="T8" fmla="*/ 10 w 351"/>
                <a:gd name="T9" fmla="*/ 130 h 1193"/>
                <a:gd name="T10" fmla="*/ 15 w 351"/>
                <a:gd name="T11" fmla="*/ 169 h 1193"/>
                <a:gd name="T12" fmla="*/ 17 w 351"/>
                <a:gd name="T13" fmla="*/ 189 h 1193"/>
                <a:gd name="T14" fmla="*/ 15 w 351"/>
                <a:gd name="T15" fmla="*/ 211 h 1193"/>
                <a:gd name="T16" fmla="*/ 17 w 351"/>
                <a:gd name="T17" fmla="*/ 240 h 1193"/>
                <a:gd name="T18" fmla="*/ 19 w 351"/>
                <a:gd name="T19" fmla="*/ 269 h 1193"/>
                <a:gd name="T20" fmla="*/ 25 w 351"/>
                <a:gd name="T21" fmla="*/ 293 h 1193"/>
                <a:gd name="T22" fmla="*/ 58 w 351"/>
                <a:gd name="T23" fmla="*/ 299 h 1193"/>
                <a:gd name="T24" fmla="*/ 67 w 351"/>
                <a:gd name="T25" fmla="*/ 257 h 1193"/>
                <a:gd name="T26" fmla="*/ 67 w 351"/>
                <a:gd name="T27" fmla="*/ 241 h 1193"/>
                <a:gd name="T28" fmla="*/ 65 w 351"/>
                <a:gd name="T29" fmla="*/ 226 h 1193"/>
                <a:gd name="T30" fmla="*/ 61 w 351"/>
                <a:gd name="T31" fmla="*/ 207 h 1193"/>
                <a:gd name="T32" fmla="*/ 66 w 351"/>
                <a:gd name="T33" fmla="*/ 185 h 1193"/>
                <a:gd name="T34" fmla="*/ 68 w 351"/>
                <a:gd name="T35" fmla="*/ 166 h 1193"/>
                <a:gd name="T36" fmla="*/ 68 w 351"/>
                <a:gd name="T37" fmla="*/ 142 h 1193"/>
                <a:gd name="T38" fmla="*/ 76 w 351"/>
                <a:gd name="T39" fmla="*/ 118 h 1193"/>
                <a:gd name="T40" fmla="*/ 83 w 351"/>
                <a:gd name="T41" fmla="*/ 86 h 1193"/>
                <a:gd name="T42" fmla="*/ 87 w 351"/>
                <a:gd name="T43" fmla="*/ 52 h 1193"/>
                <a:gd name="T44" fmla="*/ 88 w 351"/>
                <a:gd name="T45" fmla="*/ 12 h 1193"/>
                <a:gd name="T46" fmla="*/ 8 w 351"/>
                <a:gd name="T47" fmla="*/ 0 h 119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51" h="1193">
                  <a:moveTo>
                    <a:pt x="31" y="0"/>
                  </a:moveTo>
                  <a:lnTo>
                    <a:pt x="6" y="117"/>
                  </a:lnTo>
                  <a:lnTo>
                    <a:pt x="0" y="259"/>
                  </a:lnTo>
                  <a:lnTo>
                    <a:pt x="16" y="388"/>
                  </a:lnTo>
                  <a:lnTo>
                    <a:pt x="40" y="519"/>
                  </a:lnTo>
                  <a:lnTo>
                    <a:pt x="60" y="675"/>
                  </a:lnTo>
                  <a:lnTo>
                    <a:pt x="65" y="753"/>
                  </a:lnTo>
                  <a:lnTo>
                    <a:pt x="60" y="843"/>
                  </a:lnTo>
                  <a:lnTo>
                    <a:pt x="65" y="960"/>
                  </a:lnTo>
                  <a:lnTo>
                    <a:pt x="74" y="1073"/>
                  </a:lnTo>
                  <a:lnTo>
                    <a:pt x="99" y="1169"/>
                  </a:lnTo>
                  <a:lnTo>
                    <a:pt x="232" y="1193"/>
                  </a:lnTo>
                  <a:lnTo>
                    <a:pt x="268" y="1028"/>
                  </a:lnTo>
                  <a:lnTo>
                    <a:pt x="268" y="964"/>
                  </a:lnTo>
                  <a:lnTo>
                    <a:pt x="258" y="901"/>
                  </a:lnTo>
                  <a:lnTo>
                    <a:pt x="242" y="827"/>
                  </a:lnTo>
                  <a:lnTo>
                    <a:pt x="263" y="739"/>
                  </a:lnTo>
                  <a:lnTo>
                    <a:pt x="272" y="664"/>
                  </a:lnTo>
                  <a:lnTo>
                    <a:pt x="272" y="567"/>
                  </a:lnTo>
                  <a:lnTo>
                    <a:pt x="304" y="472"/>
                  </a:lnTo>
                  <a:lnTo>
                    <a:pt x="331" y="344"/>
                  </a:lnTo>
                  <a:lnTo>
                    <a:pt x="347" y="206"/>
                  </a:lnTo>
                  <a:lnTo>
                    <a:pt x="351" y="48"/>
                  </a:lnTo>
                  <a:lnTo>
                    <a:pt x="31" y="0"/>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83" name="Freeform 22"/>
            <p:cNvSpPr>
              <a:spLocks/>
            </p:cNvSpPr>
            <p:nvPr/>
          </p:nvSpPr>
          <p:spPr bwMode="auto">
            <a:xfrm>
              <a:off x="5079" y="3109"/>
              <a:ext cx="198" cy="627"/>
            </a:xfrm>
            <a:custGeom>
              <a:avLst/>
              <a:gdLst>
                <a:gd name="T0" fmla="*/ 0 w 398"/>
                <a:gd name="T1" fmla="*/ 22 h 1254"/>
                <a:gd name="T2" fmla="*/ 7 w 398"/>
                <a:gd name="T3" fmla="*/ 64 h 1254"/>
                <a:gd name="T4" fmla="*/ 17 w 398"/>
                <a:gd name="T5" fmla="*/ 108 h 1254"/>
                <a:gd name="T6" fmla="*/ 16 w 398"/>
                <a:gd name="T7" fmla="*/ 137 h 1254"/>
                <a:gd name="T8" fmla="*/ 16 w 398"/>
                <a:gd name="T9" fmla="*/ 162 h 1254"/>
                <a:gd name="T10" fmla="*/ 19 w 398"/>
                <a:gd name="T11" fmla="*/ 191 h 1254"/>
                <a:gd name="T12" fmla="*/ 27 w 398"/>
                <a:gd name="T13" fmla="*/ 211 h 1254"/>
                <a:gd name="T14" fmla="*/ 39 w 398"/>
                <a:gd name="T15" fmla="*/ 227 h 1254"/>
                <a:gd name="T16" fmla="*/ 39 w 398"/>
                <a:gd name="T17" fmla="*/ 254 h 1254"/>
                <a:gd name="T18" fmla="*/ 49 w 398"/>
                <a:gd name="T19" fmla="*/ 282 h 1254"/>
                <a:gd name="T20" fmla="*/ 56 w 398"/>
                <a:gd name="T21" fmla="*/ 311 h 1254"/>
                <a:gd name="T22" fmla="*/ 92 w 398"/>
                <a:gd name="T23" fmla="*/ 314 h 1254"/>
                <a:gd name="T24" fmla="*/ 98 w 398"/>
                <a:gd name="T25" fmla="*/ 275 h 1254"/>
                <a:gd name="T26" fmla="*/ 99 w 398"/>
                <a:gd name="T27" fmla="*/ 253 h 1254"/>
                <a:gd name="T28" fmla="*/ 93 w 398"/>
                <a:gd name="T29" fmla="*/ 231 h 1254"/>
                <a:gd name="T30" fmla="*/ 85 w 398"/>
                <a:gd name="T31" fmla="*/ 200 h 1254"/>
                <a:gd name="T32" fmla="*/ 79 w 398"/>
                <a:gd name="T33" fmla="*/ 173 h 1254"/>
                <a:gd name="T34" fmla="*/ 79 w 398"/>
                <a:gd name="T35" fmla="*/ 146 h 1254"/>
                <a:gd name="T36" fmla="*/ 80 w 398"/>
                <a:gd name="T37" fmla="*/ 118 h 1254"/>
                <a:gd name="T38" fmla="*/ 90 w 398"/>
                <a:gd name="T39" fmla="*/ 79 h 1254"/>
                <a:gd name="T40" fmla="*/ 92 w 398"/>
                <a:gd name="T41" fmla="*/ 53 h 1254"/>
                <a:gd name="T42" fmla="*/ 92 w 398"/>
                <a:gd name="T43" fmla="*/ 32 h 1254"/>
                <a:gd name="T44" fmla="*/ 80 w 398"/>
                <a:gd name="T45" fmla="*/ 0 h 1254"/>
                <a:gd name="T46" fmla="*/ 33 w 398"/>
                <a:gd name="T47" fmla="*/ 2 h 1254"/>
                <a:gd name="T48" fmla="*/ 0 w 398"/>
                <a:gd name="T49" fmla="*/ 22 h 125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98" h="1254">
                  <a:moveTo>
                    <a:pt x="0" y="88"/>
                  </a:moveTo>
                  <a:lnTo>
                    <a:pt x="29" y="255"/>
                  </a:lnTo>
                  <a:lnTo>
                    <a:pt x="70" y="432"/>
                  </a:lnTo>
                  <a:lnTo>
                    <a:pt x="64" y="546"/>
                  </a:lnTo>
                  <a:lnTo>
                    <a:pt x="64" y="646"/>
                  </a:lnTo>
                  <a:lnTo>
                    <a:pt x="79" y="763"/>
                  </a:lnTo>
                  <a:lnTo>
                    <a:pt x="108" y="843"/>
                  </a:lnTo>
                  <a:lnTo>
                    <a:pt x="156" y="906"/>
                  </a:lnTo>
                  <a:lnTo>
                    <a:pt x="156" y="1014"/>
                  </a:lnTo>
                  <a:lnTo>
                    <a:pt x="196" y="1127"/>
                  </a:lnTo>
                  <a:lnTo>
                    <a:pt x="226" y="1244"/>
                  </a:lnTo>
                  <a:lnTo>
                    <a:pt x="369" y="1254"/>
                  </a:lnTo>
                  <a:lnTo>
                    <a:pt x="393" y="1098"/>
                  </a:lnTo>
                  <a:lnTo>
                    <a:pt x="398" y="1009"/>
                  </a:lnTo>
                  <a:lnTo>
                    <a:pt x="373" y="922"/>
                  </a:lnTo>
                  <a:lnTo>
                    <a:pt x="344" y="797"/>
                  </a:lnTo>
                  <a:lnTo>
                    <a:pt x="319" y="690"/>
                  </a:lnTo>
                  <a:lnTo>
                    <a:pt x="319" y="584"/>
                  </a:lnTo>
                  <a:lnTo>
                    <a:pt x="323" y="472"/>
                  </a:lnTo>
                  <a:lnTo>
                    <a:pt x="364" y="314"/>
                  </a:lnTo>
                  <a:lnTo>
                    <a:pt x="369" y="210"/>
                  </a:lnTo>
                  <a:lnTo>
                    <a:pt x="369" y="127"/>
                  </a:lnTo>
                  <a:lnTo>
                    <a:pt x="323" y="0"/>
                  </a:lnTo>
                  <a:lnTo>
                    <a:pt x="133" y="5"/>
                  </a:lnTo>
                  <a:lnTo>
                    <a:pt x="0" y="88"/>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84" name="Freeform 23"/>
            <p:cNvSpPr>
              <a:spLocks/>
            </p:cNvSpPr>
            <p:nvPr/>
          </p:nvSpPr>
          <p:spPr bwMode="auto">
            <a:xfrm>
              <a:off x="5150" y="3725"/>
              <a:ext cx="142" cy="402"/>
            </a:xfrm>
            <a:custGeom>
              <a:avLst/>
              <a:gdLst>
                <a:gd name="T0" fmla="*/ 8 w 284"/>
                <a:gd name="T1" fmla="*/ 5 h 805"/>
                <a:gd name="T2" fmla="*/ 9 w 284"/>
                <a:gd name="T3" fmla="*/ 11 h 805"/>
                <a:gd name="T4" fmla="*/ 17 w 284"/>
                <a:gd name="T5" fmla="*/ 50 h 805"/>
                <a:gd name="T6" fmla="*/ 19 w 284"/>
                <a:gd name="T7" fmla="*/ 75 h 805"/>
                <a:gd name="T8" fmla="*/ 17 w 284"/>
                <a:gd name="T9" fmla="*/ 90 h 805"/>
                <a:gd name="T10" fmla="*/ 10 w 284"/>
                <a:gd name="T11" fmla="*/ 94 h 805"/>
                <a:gd name="T12" fmla="*/ 0 w 284"/>
                <a:gd name="T13" fmla="*/ 107 h 805"/>
                <a:gd name="T14" fmla="*/ 4 w 284"/>
                <a:gd name="T15" fmla="*/ 111 h 805"/>
                <a:gd name="T16" fmla="*/ 12 w 284"/>
                <a:gd name="T17" fmla="*/ 114 h 805"/>
                <a:gd name="T18" fmla="*/ 11 w 284"/>
                <a:gd name="T19" fmla="*/ 123 h 805"/>
                <a:gd name="T20" fmla="*/ 0 w 284"/>
                <a:gd name="T21" fmla="*/ 139 h 805"/>
                <a:gd name="T22" fmla="*/ 2 w 284"/>
                <a:gd name="T23" fmla="*/ 143 h 805"/>
                <a:gd name="T24" fmla="*/ 14 w 284"/>
                <a:gd name="T25" fmla="*/ 132 h 805"/>
                <a:gd name="T26" fmla="*/ 16 w 284"/>
                <a:gd name="T27" fmla="*/ 159 h 805"/>
                <a:gd name="T28" fmla="*/ 17 w 284"/>
                <a:gd name="T29" fmla="*/ 178 h 805"/>
                <a:gd name="T30" fmla="*/ 15 w 284"/>
                <a:gd name="T31" fmla="*/ 188 h 805"/>
                <a:gd name="T32" fmla="*/ 25 w 284"/>
                <a:gd name="T33" fmla="*/ 201 h 805"/>
                <a:gd name="T34" fmla="*/ 47 w 284"/>
                <a:gd name="T35" fmla="*/ 201 h 805"/>
                <a:gd name="T36" fmla="*/ 59 w 284"/>
                <a:gd name="T37" fmla="*/ 197 h 805"/>
                <a:gd name="T38" fmla="*/ 69 w 284"/>
                <a:gd name="T39" fmla="*/ 188 h 805"/>
                <a:gd name="T40" fmla="*/ 71 w 284"/>
                <a:gd name="T41" fmla="*/ 179 h 805"/>
                <a:gd name="T42" fmla="*/ 69 w 284"/>
                <a:gd name="T43" fmla="*/ 163 h 805"/>
                <a:gd name="T44" fmla="*/ 62 w 284"/>
                <a:gd name="T45" fmla="*/ 143 h 805"/>
                <a:gd name="T46" fmla="*/ 62 w 284"/>
                <a:gd name="T47" fmla="*/ 122 h 805"/>
                <a:gd name="T48" fmla="*/ 67 w 284"/>
                <a:gd name="T49" fmla="*/ 118 h 805"/>
                <a:gd name="T50" fmla="*/ 69 w 284"/>
                <a:gd name="T51" fmla="*/ 110 h 805"/>
                <a:gd name="T52" fmla="*/ 68 w 284"/>
                <a:gd name="T53" fmla="*/ 103 h 805"/>
                <a:gd name="T54" fmla="*/ 58 w 284"/>
                <a:gd name="T55" fmla="*/ 102 h 805"/>
                <a:gd name="T56" fmla="*/ 59 w 284"/>
                <a:gd name="T57" fmla="*/ 94 h 805"/>
                <a:gd name="T58" fmla="*/ 56 w 284"/>
                <a:gd name="T59" fmla="*/ 87 h 805"/>
                <a:gd name="T60" fmla="*/ 58 w 284"/>
                <a:gd name="T61" fmla="*/ 62 h 805"/>
                <a:gd name="T62" fmla="*/ 59 w 284"/>
                <a:gd name="T63" fmla="*/ 26 h 805"/>
                <a:gd name="T64" fmla="*/ 59 w 284"/>
                <a:gd name="T65" fmla="*/ 2 h 805"/>
                <a:gd name="T66" fmla="*/ 41 w 284"/>
                <a:gd name="T67" fmla="*/ 0 h 805"/>
                <a:gd name="T68" fmla="*/ 21 w 284"/>
                <a:gd name="T69" fmla="*/ 1 h 805"/>
                <a:gd name="T70" fmla="*/ 8 w 284"/>
                <a:gd name="T71" fmla="*/ 5 h 80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84" h="805">
                  <a:moveTo>
                    <a:pt x="29" y="23"/>
                  </a:moveTo>
                  <a:lnTo>
                    <a:pt x="33" y="46"/>
                  </a:lnTo>
                  <a:lnTo>
                    <a:pt x="68" y="203"/>
                  </a:lnTo>
                  <a:lnTo>
                    <a:pt x="74" y="301"/>
                  </a:lnTo>
                  <a:lnTo>
                    <a:pt x="68" y="361"/>
                  </a:lnTo>
                  <a:lnTo>
                    <a:pt x="38" y="379"/>
                  </a:lnTo>
                  <a:lnTo>
                    <a:pt x="0" y="430"/>
                  </a:lnTo>
                  <a:lnTo>
                    <a:pt x="13" y="445"/>
                  </a:lnTo>
                  <a:lnTo>
                    <a:pt x="47" y="459"/>
                  </a:lnTo>
                  <a:lnTo>
                    <a:pt x="44" y="495"/>
                  </a:lnTo>
                  <a:lnTo>
                    <a:pt x="0" y="558"/>
                  </a:lnTo>
                  <a:lnTo>
                    <a:pt x="8" y="573"/>
                  </a:lnTo>
                  <a:lnTo>
                    <a:pt x="53" y="529"/>
                  </a:lnTo>
                  <a:lnTo>
                    <a:pt x="63" y="636"/>
                  </a:lnTo>
                  <a:lnTo>
                    <a:pt x="68" y="713"/>
                  </a:lnTo>
                  <a:lnTo>
                    <a:pt x="58" y="755"/>
                  </a:lnTo>
                  <a:lnTo>
                    <a:pt x="97" y="805"/>
                  </a:lnTo>
                  <a:lnTo>
                    <a:pt x="185" y="805"/>
                  </a:lnTo>
                  <a:lnTo>
                    <a:pt x="235" y="791"/>
                  </a:lnTo>
                  <a:lnTo>
                    <a:pt x="273" y="755"/>
                  </a:lnTo>
                  <a:lnTo>
                    <a:pt x="284" y="716"/>
                  </a:lnTo>
                  <a:lnTo>
                    <a:pt x="273" y="654"/>
                  </a:lnTo>
                  <a:lnTo>
                    <a:pt x="246" y="573"/>
                  </a:lnTo>
                  <a:lnTo>
                    <a:pt x="246" y="490"/>
                  </a:lnTo>
                  <a:lnTo>
                    <a:pt x="265" y="474"/>
                  </a:lnTo>
                  <a:lnTo>
                    <a:pt x="273" y="440"/>
                  </a:lnTo>
                  <a:lnTo>
                    <a:pt x="269" y="413"/>
                  </a:lnTo>
                  <a:lnTo>
                    <a:pt x="230" y="409"/>
                  </a:lnTo>
                  <a:lnTo>
                    <a:pt x="235" y="379"/>
                  </a:lnTo>
                  <a:lnTo>
                    <a:pt x="221" y="350"/>
                  </a:lnTo>
                  <a:lnTo>
                    <a:pt x="230" y="249"/>
                  </a:lnTo>
                  <a:lnTo>
                    <a:pt x="235" y="107"/>
                  </a:lnTo>
                  <a:lnTo>
                    <a:pt x="235" y="8"/>
                  </a:lnTo>
                  <a:lnTo>
                    <a:pt x="162" y="0"/>
                  </a:lnTo>
                  <a:lnTo>
                    <a:pt x="83" y="5"/>
                  </a:lnTo>
                  <a:lnTo>
                    <a:pt x="29" y="23"/>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85" name="Freeform 24"/>
            <p:cNvSpPr>
              <a:spLocks/>
            </p:cNvSpPr>
            <p:nvPr/>
          </p:nvSpPr>
          <p:spPr bwMode="auto">
            <a:xfrm>
              <a:off x="4856" y="3725"/>
              <a:ext cx="195" cy="422"/>
            </a:xfrm>
            <a:custGeom>
              <a:avLst/>
              <a:gdLst>
                <a:gd name="T0" fmla="*/ 25 w 390"/>
                <a:gd name="T1" fmla="*/ 3 h 845"/>
                <a:gd name="T2" fmla="*/ 34 w 390"/>
                <a:gd name="T3" fmla="*/ 74 h 845"/>
                <a:gd name="T4" fmla="*/ 36 w 390"/>
                <a:gd name="T5" fmla="*/ 94 h 845"/>
                <a:gd name="T6" fmla="*/ 36 w 390"/>
                <a:gd name="T7" fmla="*/ 106 h 845"/>
                <a:gd name="T8" fmla="*/ 30 w 390"/>
                <a:gd name="T9" fmla="*/ 107 h 845"/>
                <a:gd name="T10" fmla="*/ 30 w 390"/>
                <a:gd name="T11" fmla="*/ 118 h 845"/>
                <a:gd name="T12" fmla="*/ 12 w 390"/>
                <a:gd name="T13" fmla="*/ 127 h 845"/>
                <a:gd name="T14" fmla="*/ 10 w 390"/>
                <a:gd name="T15" fmla="*/ 137 h 845"/>
                <a:gd name="T16" fmla="*/ 16 w 390"/>
                <a:gd name="T17" fmla="*/ 138 h 845"/>
                <a:gd name="T18" fmla="*/ 27 w 390"/>
                <a:gd name="T19" fmla="*/ 129 h 845"/>
                <a:gd name="T20" fmla="*/ 19 w 390"/>
                <a:gd name="T21" fmla="*/ 147 h 845"/>
                <a:gd name="T22" fmla="*/ 0 w 390"/>
                <a:gd name="T23" fmla="*/ 175 h 845"/>
                <a:gd name="T24" fmla="*/ 12 w 390"/>
                <a:gd name="T25" fmla="*/ 197 h 845"/>
                <a:gd name="T26" fmla="*/ 22 w 390"/>
                <a:gd name="T27" fmla="*/ 211 h 845"/>
                <a:gd name="T28" fmla="*/ 46 w 390"/>
                <a:gd name="T29" fmla="*/ 196 h 845"/>
                <a:gd name="T30" fmla="*/ 59 w 390"/>
                <a:gd name="T31" fmla="*/ 176 h 845"/>
                <a:gd name="T32" fmla="*/ 75 w 390"/>
                <a:gd name="T33" fmla="*/ 163 h 845"/>
                <a:gd name="T34" fmla="*/ 86 w 390"/>
                <a:gd name="T35" fmla="*/ 158 h 845"/>
                <a:gd name="T36" fmla="*/ 98 w 390"/>
                <a:gd name="T37" fmla="*/ 135 h 845"/>
                <a:gd name="T38" fmla="*/ 89 w 390"/>
                <a:gd name="T39" fmla="*/ 110 h 845"/>
                <a:gd name="T40" fmla="*/ 82 w 390"/>
                <a:gd name="T41" fmla="*/ 98 h 845"/>
                <a:gd name="T42" fmla="*/ 83 w 390"/>
                <a:gd name="T43" fmla="*/ 87 h 845"/>
                <a:gd name="T44" fmla="*/ 80 w 390"/>
                <a:gd name="T45" fmla="*/ 81 h 845"/>
                <a:gd name="T46" fmla="*/ 72 w 390"/>
                <a:gd name="T47" fmla="*/ 82 h 845"/>
                <a:gd name="T48" fmla="*/ 73 w 390"/>
                <a:gd name="T49" fmla="*/ 59 h 845"/>
                <a:gd name="T50" fmla="*/ 73 w 390"/>
                <a:gd name="T51" fmla="*/ 17 h 845"/>
                <a:gd name="T52" fmla="*/ 75 w 390"/>
                <a:gd name="T53" fmla="*/ 4 h 845"/>
                <a:gd name="T54" fmla="*/ 72 w 390"/>
                <a:gd name="T55" fmla="*/ 1 h 845"/>
                <a:gd name="T56" fmla="*/ 55 w 390"/>
                <a:gd name="T57" fmla="*/ 1 h 845"/>
                <a:gd name="T58" fmla="*/ 33 w 390"/>
                <a:gd name="T59" fmla="*/ 0 h 845"/>
                <a:gd name="T60" fmla="*/ 25 w 390"/>
                <a:gd name="T61" fmla="*/ 3 h 84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390" h="845">
                  <a:moveTo>
                    <a:pt x="98" y="13"/>
                  </a:moveTo>
                  <a:lnTo>
                    <a:pt x="136" y="296"/>
                  </a:lnTo>
                  <a:lnTo>
                    <a:pt x="142" y="379"/>
                  </a:lnTo>
                  <a:lnTo>
                    <a:pt x="142" y="425"/>
                  </a:lnTo>
                  <a:lnTo>
                    <a:pt x="117" y="430"/>
                  </a:lnTo>
                  <a:lnTo>
                    <a:pt x="117" y="474"/>
                  </a:lnTo>
                  <a:lnTo>
                    <a:pt x="48" y="509"/>
                  </a:lnTo>
                  <a:lnTo>
                    <a:pt x="39" y="549"/>
                  </a:lnTo>
                  <a:lnTo>
                    <a:pt x="64" y="553"/>
                  </a:lnTo>
                  <a:lnTo>
                    <a:pt x="108" y="519"/>
                  </a:lnTo>
                  <a:lnTo>
                    <a:pt x="73" y="591"/>
                  </a:lnTo>
                  <a:lnTo>
                    <a:pt x="0" y="703"/>
                  </a:lnTo>
                  <a:lnTo>
                    <a:pt x="48" y="791"/>
                  </a:lnTo>
                  <a:lnTo>
                    <a:pt x="88" y="845"/>
                  </a:lnTo>
                  <a:lnTo>
                    <a:pt x="181" y="784"/>
                  </a:lnTo>
                  <a:lnTo>
                    <a:pt x="235" y="707"/>
                  </a:lnTo>
                  <a:lnTo>
                    <a:pt x="297" y="654"/>
                  </a:lnTo>
                  <a:lnTo>
                    <a:pt x="341" y="632"/>
                  </a:lnTo>
                  <a:lnTo>
                    <a:pt x="390" y="542"/>
                  </a:lnTo>
                  <a:lnTo>
                    <a:pt x="356" y="440"/>
                  </a:lnTo>
                  <a:lnTo>
                    <a:pt x="326" y="395"/>
                  </a:lnTo>
                  <a:lnTo>
                    <a:pt x="331" y="350"/>
                  </a:lnTo>
                  <a:lnTo>
                    <a:pt x="320" y="326"/>
                  </a:lnTo>
                  <a:lnTo>
                    <a:pt x="285" y="330"/>
                  </a:lnTo>
                  <a:lnTo>
                    <a:pt x="290" y="238"/>
                  </a:lnTo>
                  <a:lnTo>
                    <a:pt x="291" y="71"/>
                  </a:lnTo>
                  <a:lnTo>
                    <a:pt x="297" y="17"/>
                  </a:lnTo>
                  <a:lnTo>
                    <a:pt x="285" y="5"/>
                  </a:lnTo>
                  <a:lnTo>
                    <a:pt x="220" y="5"/>
                  </a:lnTo>
                  <a:lnTo>
                    <a:pt x="129" y="0"/>
                  </a:lnTo>
                  <a:lnTo>
                    <a:pt x="98" y="13"/>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86" name="Freeform 25"/>
            <p:cNvSpPr>
              <a:spLocks/>
            </p:cNvSpPr>
            <p:nvPr/>
          </p:nvSpPr>
          <p:spPr bwMode="auto">
            <a:xfrm>
              <a:off x="4947" y="3940"/>
              <a:ext cx="104" cy="170"/>
            </a:xfrm>
            <a:custGeom>
              <a:avLst/>
              <a:gdLst>
                <a:gd name="T0" fmla="*/ 40 w 209"/>
                <a:gd name="T1" fmla="*/ 0 h 341"/>
                <a:gd name="T2" fmla="*/ 34 w 209"/>
                <a:gd name="T3" fmla="*/ 7 h 341"/>
                <a:gd name="T4" fmla="*/ 27 w 209"/>
                <a:gd name="T5" fmla="*/ 19 h 341"/>
                <a:gd name="T6" fmla="*/ 34 w 209"/>
                <a:gd name="T7" fmla="*/ 15 h 341"/>
                <a:gd name="T8" fmla="*/ 27 w 209"/>
                <a:gd name="T9" fmla="*/ 27 h 341"/>
                <a:gd name="T10" fmla="*/ 36 w 209"/>
                <a:gd name="T11" fmla="*/ 22 h 341"/>
                <a:gd name="T12" fmla="*/ 26 w 209"/>
                <a:gd name="T13" fmla="*/ 36 h 341"/>
                <a:gd name="T14" fmla="*/ 37 w 209"/>
                <a:gd name="T15" fmla="*/ 30 h 341"/>
                <a:gd name="T16" fmla="*/ 27 w 209"/>
                <a:gd name="T17" fmla="*/ 42 h 341"/>
                <a:gd name="T18" fmla="*/ 38 w 209"/>
                <a:gd name="T19" fmla="*/ 38 h 341"/>
                <a:gd name="T20" fmla="*/ 29 w 209"/>
                <a:gd name="T21" fmla="*/ 47 h 341"/>
                <a:gd name="T22" fmla="*/ 12 w 209"/>
                <a:gd name="T23" fmla="*/ 59 h 341"/>
                <a:gd name="T24" fmla="*/ 6 w 209"/>
                <a:gd name="T25" fmla="*/ 70 h 341"/>
                <a:gd name="T26" fmla="*/ 0 w 209"/>
                <a:gd name="T27" fmla="*/ 80 h 341"/>
                <a:gd name="T28" fmla="*/ 4 w 209"/>
                <a:gd name="T29" fmla="*/ 85 h 341"/>
                <a:gd name="T30" fmla="*/ 13 w 209"/>
                <a:gd name="T31" fmla="*/ 70 h 341"/>
                <a:gd name="T32" fmla="*/ 26 w 209"/>
                <a:gd name="T33" fmla="*/ 58 h 341"/>
                <a:gd name="T34" fmla="*/ 40 w 209"/>
                <a:gd name="T35" fmla="*/ 50 h 341"/>
                <a:gd name="T36" fmla="*/ 46 w 209"/>
                <a:gd name="T37" fmla="*/ 40 h 341"/>
                <a:gd name="T38" fmla="*/ 52 w 209"/>
                <a:gd name="T39" fmla="*/ 29 h 341"/>
                <a:gd name="T40" fmla="*/ 47 w 209"/>
                <a:gd name="T41" fmla="*/ 10 h 341"/>
                <a:gd name="T42" fmla="*/ 40 w 209"/>
                <a:gd name="T43" fmla="*/ 0 h 34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09" h="341">
                  <a:moveTo>
                    <a:pt x="160" y="0"/>
                  </a:moveTo>
                  <a:lnTo>
                    <a:pt x="139" y="29"/>
                  </a:lnTo>
                  <a:lnTo>
                    <a:pt x="109" y="79"/>
                  </a:lnTo>
                  <a:lnTo>
                    <a:pt x="139" y="60"/>
                  </a:lnTo>
                  <a:lnTo>
                    <a:pt x="109" y="108"/>
                  </a:lnTo>
                  <a:lnTo>
                    <a:pt x="145" y="89"/>
                  </a:lnTo>
                  <a:lnTo>
                    <a:pt x="104" y="146"/>
                  </a:lnTo>
                  <a:lnTo>
                    <a:pt x="150" y="123"/>
                  </a:lnTo>
                  <a:lnTo>
                    <a:pt x="110" y="171"/>
                  </a:lnTo>
                  <a:lnTo>
                    <a:pt x="155" y="152"/>
                  </a:lnTo>
                  <a:lnTo>
                    <a:pt x="116" y="191"/>
                  </a:lnTo>
                  <a:lnTo>
                    <a:pt x="50" y="239"/>
                  </a:lnTo>
                  <a:lnTo>
                    <a:pt x="25" y="283"/>
                  </a:lnTo>
                  <a:lnTo>
                    <a:pt x="0" y="320"/>
                  </a:lnTo>
                  <a:lnTo>
                    <a:pt x="16" y="341"/>
                  </a:lnTo>
                  <a:lnTo>
                    <a:pt x="54" y="283"/>
                  </a:lnTo>
                  <a:lnTo>
                    <a:pt x="104" y="233"/>
                  </a:lnTo>
                  <a:lnTo>
                    <a:pt x="160" y="202"/>
                  </a:lnTo>
                  <a:lnTo>
                    <a:pt x="185" y="161"/>
                  </a:lnTo>
                  <a:lnTo>
                    <a:pt x="209" y="119"/>
                  </a:lnTo>
                  <a:lnTo>
                    <a:pt x="189" y="40"/>
                  </a:lnTo>
                  <a:lnTo>
                    <a:pt x="160"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87" name="Freeform 26"/>
            <p:cNvSpPr>
              <a:spLocks/>
            </p:cNvSpPr>
            <p:nvPr/>
          </p:nvSpPr>
          <p:spPr bwMode="auto">
            <a:xfrm>
              <a:off x="5182" y="3947"/>
              <a:ext cx="73" cy="180"/>
            </a:xfrm>
            <a:custGeom>
              <a:avLst/>
              <a:gdLst>
                <a:gd name="T0" fmla="*/ 14 w 147"/>
                <a:gd name="T1" fmla="*/ 0 h 360"/>
                <a:gd name="T2" fmla="*/ 20 w 147"/>
                <a:gd name="T3" fmla="*/ 10 h 360"/>
                <a:gd name="T4" fmla="*/ 17 w 147"/>
                <a:gd name="T5" fmla="*/ 22 h 360"/>
                <a:gd name="T6" fmla="*/ 18 w 147"/>
                <a:gd name="T7" fmla="*/ 31 h 360"/>
                <a:gd name="T8" fmla="*/ 14 w 147"/>
                <a:gd name="T9" fmla="*/ 39 h 360"/>
                <a:gd name="T10" fmla="*/ 18 w 147"/>
                <a:gd name="T11" fmla="*/ 46 h 360"/>
                <a:gd name="T12" fmla="*/ 16 w 147"/>
                <a:gd name="T13" fmla="*/ 53 h 360"/>
                <a:gd name="T14" fmla="*/ 22 w 147"/>
                <a:gd name="T15" fmla="*/ 57 h 360"/>
                <a:gd name="T16" fmla="*/ 11 w 147"/>
                <a:gd name="T17" fmla="*/ 64 h 360"/>
                <a:gd name="T18" fmla="*/ 20 w 147"/>
                <a:gd name="T19" fmla="*/ 72 h 360"/>
                <a:gd name="T20" fmla="*/ 36 w 147"/>
                <a:gd name="T21" fmla="*/ 73 h 360"/>
                <a:gd name="T22" fmla="*/ 17 w 147"/>
                <a:gd name="T23" fmla="*/ 79 h 360"/>
                <a:gd name="T24" fmla="*/ 28 w 147"/>
                <a:gd name="T25" fmla="*/ 82 h 360"/>
                <a:gd name="T26" fmla="*/ 19 w 147"/>
                <a:gd name="T27" fmla="*/ 87 h 360"/>
                <a:gd name="T28" fmla="*/ 23 w 147"/>
                <a:gd name="T29" fmla="*/ 90 h 360"/>
                <a:gd name="T30" fmla="*/ 7 w 147"/>
                <a:gd name="T31" fmla="*/ 85 h 360"/>
                <a:gd name="T32" fmla="*/ 0 w 147"/>
                <a:gd name="T33" fmla="*/ 78 h 360"/>
                <a:gd name="T34" fmla="*/ 1 w 147"/>
                <a:gd name="T35" fmla="*/ 60 h 360"/>
                <a:gd name="T36" fmla="*/ 0 w 147"/>
                <a:gd name="T37" fmla="*/ 36 h 360"/>
                <a:gd name="T38" fmla="*/ 0 w 147"/>
                <a:gd name="T39" fmla="*/ 18 h 360"/>
                <a:gd name="T40" fmla="*/ 14 w 147"/>
                <a:gd name="T41" fmla="*/ 0 h 36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7" h="360">
                  <a:moveTo>
                    <a:pt x="59" y="0"/>
                  </a:moveTo>
                  <a:lnTo>
                    <a:pt x="83" y="39"/>
                  </a:lnTo>
                  <a:lnTo>
                    <a:pt x="70" y="88"/>
                  </a:lnTo>
                  <a:lnTo>
                    <a:pt x="74" y="122"/>
                  </a:lnTo>
                  <a:lnTo>
                    <a:pt x="59" y="153"/>
                  </a:lnTo>
                  <a:lnTo>
                    <a:pt x="74" y="181"/>
                  </a:lnTo>
                  <a:lnTo>
                    <a:pt x="65" y="209"/>
                  </a:lnTo>
                  <a:lnTo>
                    <a:pt x="88" y="228"/>
                  </a:lnTo>
                  <a:lnTo>
                    <a:pt x="45" y="253"/>
                  </a:lnTo>
                  <a:lnTo>
                    <a:pt x="83" y="287"/>
                  </a:lnTo>
                  <a:lnTo>
                    <a:pt x="147" y="292"/>
                  </a:lnTo>
                  <a:lnTo>
                    <a:pt x="70" y="316"/>
                  </a:lnTo>
                  <a:lnTo>
                    <a:pt x="113" y="326"/>
                  </a:lnTo>
                  <a:lnTo>
                    <a:pt x="79" y="346"/>
                  </a:lnTo>
                  <a:lnTo>
                    <a:pt x="93" y="360"/>
                  </a:lnTo>
                  <a:lnTo>
                    <a:pt x="29" y="339"/>
                  </a:lnTo>
                  <a:lnTo>
                    <a:pt x="0" y="310"/>
                  </a:lnTo>
                  <a:lnTo>
                    <a:pt x="5" y="237"/>
                  </a:lnTo>
                  <a:lnTo>
                    <a:pt x="0" y="142"/>
                  </a:lnTo>
                  <a:lnTo>
                    <a:pt x="0" y="70"/>
                  </a:lnTo>
                  <a:lnTo>
                    <a:pt x="59"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88" name="Freeform 27"/>
            <p:cNvSpPr>
              <a:spLocks/>
            </p:cNvSpPr>
            <p:nvPr/>
          </p:nvSpPr>
          <p:spPr bwMode="auto">
            <a:xfrm>
              <a:off x="4908" y="3731"/>
              <a:ext cx="65" cy="203"/>
            </a:xfrm>
            <a:custGeom>
              <a:avLst/>
              <a:gdLst>
                <a:gd name="T0" fmla="*/ 0 w 131"/>
                <a:gd name="T1" fmla="*/ 0 h 407"/>
                <a:gd name="T2" fmla="*/ 4 w 131"/>
                <a:gd name="T3" fmla="*/ 0 h 407"/>
                <a:gd name="T4" fmla="*/ 10 w 131"/>
                <a:gd name="T5" fmla="*/ 3 h 407"/>
                <a:gd name="T6" fmla="*/ 29 w 131"/>
                <a:gd name="T7" fmla="*/ 7 h 407"/>
                <a:gd name="T8" fmla="*/ 32 w 131"/>
                <a:gd name="T9" fmla="*/ 63 h 407"/>
                <a:gd name="T10" fmla="*/ 20 w 131"/>
                <a:gd name="T11" fmla="*/ 42 h 407"/>
                <a:gd name="T12" fmla="*/ 10 w 131"/>
                <a:gd name="T13" fmla="*/ 32 h 407"/>
                <a:gd name="T14" fmla="*/ 14 w 131"/>
                <a:gd name="T15" fmla="*/ 72 h 407"/>
                <a:gd name="T16" fmla="*/ 14 w 131"/>
                <a:gd name="T17" fmla="*/ 101 h 407"/>
                <a:gd name="T18" fmla="*/ 9 w 131"/>
                <a:gd name="T19" fmla="*/ 96 h 407"/>
                <a:gd name="T20" fmla="*/ 8 w 131"/>
                <a:gd name="T21" fmla="*/ 69 h 407"/>
                <a:gd name="T22" fmla="*/ 3 w 131"/>
                <a:gd name="T23" fmla="*/ 41 h 407"/>
                <a:gd name="T24" fmla="*/ 1 w 131"/>
                <a:gd name="T25" fmla="*/ 16 h 407"/>
                <a:gd name="T26" fmla="*/ 0 w 131"/>
                <a:gd name="T27" fmla="*/ 0 h 40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1" h="407">
                  <a:moveTo>
                    <a:pt x="0" y="0"/>
                  </a:moveTo>
                  <a:lnTo>
                    <a:pt x="18" y="0"/>
                  </a:lnTo>
                  <a:lnTo>
                    <a:pt x="43" y="13"/>
                  </a:lnTo>
                  <a:lnTo>
                    <a:pt x="116" y="28"/>
                  </a:lnTo>
                  <a:lnTo>
                    <a:pt x="131" y="254"/>
                  </a:lnTo>
                  <a:lnTo>
                    <a:pt x="82" y="170"/>
                  </a:lnTo>
                  <a:lnTo>
                    <a:pt x="43" y="131"/>
                  </a:lnTo>
                  <a:lnTo>
                    <a:pt x="57" y="288"/>
                  </a:lnTo>
                  <a:lnTo>
                    <a:pt x="57" y="407"/>
                  </a:lnTo>
                  <a:lnTo>
                    <a:pt x="38" y="387"/>
                  </a:lnTo>
                  <a:lnTo>
                    <a:pt x="32" y="279"/>
                  </a:lnTo>
                  <a:lnTo>
                    <a:pt x="13" y="165"/>
                  </a:lnTo>
                  <a:lnTo>
                    <a:pt x="4" y="67"/>
                  </a:lnTo>
                  <a:lnTo>
                    <a:pt x="0"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89" name="Freeform 28"/>
            <p:cNvSpPr>
              <a:spLocks/>
            </p:cNvSpPr>
            <p:nvPr/>
          </p:nvSpPr>
          <p:spPr bwMode="auto">
            <a:xfrm>
              <a:off x="5169" y="3731"/>
              <a:ext cx="40" cy="174"/>
            </a:xfrm>
            <a:custGeom>
              <a:avLst/>
              <a:gdLst>
                <a:gd name="T0" fmla="*/ 0 w 79"/>
                <a:gd name="T1" fmla="*/ 1 h 348"/>
                <a:gd name="T2" fmla="*/ 5 w 79"/>
                <a:gd name="T3" fmla="*/ 31 h 348"/>
                <a:gd name="T4" fmla="*/ 9 w 79"/>
                <a:gd name="T5" fmla="*/ 64 h 348"/>
                <a:gd name="T6" fmla="*/ 10 w 79"/>
                <a:gd name="T7" fmla="*/ 81 h 348"/>
                <a:gd name="T8" fmla="*/ 9 w 79"/>
                <a:gd name="T9" fmla="*/ 87 h 348"/>
                <a:gd name="T10" fmla="*/ 15 w 79"/>
                <a:gd name="T11" fmla="*/ 87 h 348"/>
                <a:gd name="T12" fmla="*/ 20 w 79"/>
                <a:gd name="T13" fmla="*/ 71 h 348"/>
                <a:gd name="T14" fmla="*/ 18 w 79"/>
                <a:gd name="T15" fmla="*/ 49 h 348"/>
                <a:gd name="T16" fmla="*/ 13 w 79"/>
                <a:gd name="T17" fmla="*/ 14 h 348"/>
                <a:gd name="T18" fmla="*/ 12 w 79"/>
                <a:gd name="T19" fmla="*/ 0 h 348"/>
                <a:gd name="T20" fmla="*/ 0 w 79"/>
                <a:gd name="T21" fmla="*/ 1 h 3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9" h="348">
                  <a:moveTo>
                    <a:pt x="0" y="4"/>
                  </a:moveTo>
                  <a:lnTo>
                    <a:pt x="20" y="123"/>
                  </a:lnTo>
                  <a:lnTo>
                    <a:pt x="36" y="254"/>
                  </a:lnTo>
                  <a:lnTo>
                    <a:pt x="40" y="323"/>
                  </a:lnTo>
                  <a:lnTo>
                    <a:pt x="36" y="348"/>
                  </a:lnTo>
                  <a:lnTo>
                    <a:pt x="59" y="348"/>
                  </a:lnTo>
                  <a:lnTo>
                    <a:pt x="79" y="283"/>
                  </a:lnTo>
                  <a:lnTo>
                    <a:pt x="70" y="195"/>
                  </a:lnTo>
                  <a:lnTo>
                    <a:pt x="50" y="53"/>
                  </a:lnTo>
                  <a:lnTo>
                    <a:pt x="45" y="0"/>
                  </a:lnTo>
                  <a:lnTo>
                    <a:pt x="0" y="4"/>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790" name="Freeform 29"/>
            <p:cNvSpPr>
              <a:spLocks/>
            </p:cNvSpPr>
            <p:nvPr/>
          </p:nvSpPr>
          <p:spPr bwMode="auto">
            <a:xfrm>
              <a:off x="4679" y="1887"/>
              <a:ext cx="602" cy="780"/>
            </a:xfrm>
            <a:custGeom>
              <a:avLst/>
              <a:gdLst>
                <a:gd name="T0" fmla="*/ 37 w 1203"/>
                <a:gd name="T1" fmla="*/ 54 h 1559"/>
                <a:gd name="T2" fmla="*/ 43 w 1203"/>
                <a:gd name="T3" fmla="*/ 73 h 1559"/>
                <a:gd name="T4" fmla="*/ 51 w 1203"/>
                <a:gd name="T5" fmla="*/ 87 h 1559"/>
                <a:gd name="T6" fmla="*/ 17 w 1203"/>
                <a:gd name="T7" fmla="*/ 159 h 1559"/>
                <a:gd name="T8" fmla="*/ 2 w 1203"/>
                <a:gd name="T9" fmla="*/ 210 h 1559"/>
                <a:gd name="T10" fmla="*/ 29 w 1203"/>
                <a:gd name="T11" fmla="*/ 258 h 1559"/>
                <a:gd name="T12" fmla="*/ 96 w 1203"/>
                <a:gd name="T13" fmla="*/ 323 h 1559"/>
                <a:gd name="T14" fmla="*/ 279 w 1203"/>
                <a:gd name="T15" fmla="*/ 390 h 1559"/>
                <a:gd name="T16" fmla="*/ 288 w 1203"/>
                <a:gd name="T17" fmla="*/ 361 h 1559"/>
                <a:gd name="T18" fmla="*/ 293 w 1203"/>
                <a:gd name="T19" fmla="*/ 336 h 1559"/>
                <a:gd name="T20" fmla="*/ 301 w 1203"/>
                <a:gd name="T21" fmla="*/ 307 h 1559"/>
                <a:gd name="T22" fmla="*/ 295 w 1203"/>
                <a:gd name="T23" fmla="*/ 282 h 1559"/>
                <a:gd name="T24" fmla="*/ 286 w 1203"/>
                <a:gd name="T25" fmla="*/ 245 h 1559"/>
                <a:gd name="T26" fmla="*/ 273 w 1203"/>
                <a:gd name="T27" fmla="*/ 223 h 1559"/>
                <a:gd name="T28" fmla="*/ 258 w 1203"/>
                <a:gd name="T29" fmla="*/ 193 h 1559"/>
                <a:gd name="T30" fmla="*/ 233 w 1203"/>
                <a:gd name="T31" fmla="*/ 152 h 1559"/>
                <a:gd name="T32" fmla="*/ 201 w 1203"/>
                <a:gd name="T33" fmla="*/ 115 h 1559"/>
                <a:gd name="T34" fmla="*/ 169 w 1203"/>
                <a:gd name="T35" fmla="*/ 71 h 1559"/>
                <a:gd name="T36" fmla="*/ 160 w 1203"/>
                <a:gd name="T37" fmla="*/ 24 h 1559"/>
                <a:gd name="T38" fmla="*/ 151 w 1203"/>
                <a:gd name="T39" fmla="*/ 7 h 1559"/>
                <a:gd name="T40" fmla="*/ 155 w 1203"/>
                <a:gd name="T41" fmla="*/ 29 h 1559"/>
                <a:gd name="T42" fmla="*/ 145 w 1203"/>
                <a:gd name="T43" fmla="*/ 16 h 1559"/>
                <a:gd name="T44" fmla="*/ 106 w 1203"/>
                <a:gd name="T45" fmla="*/ 9 h 1559"/>
                <a:gd name="T46" fmla="*/ 124 w 1203"/>
                <a:gd name="T47" fmla="*/ 60 h 1559"/>
                <a:gd name="T48" fmla="*/ 148 w 1203"/>
                <a:gd name="T49" fmla="*/ 92 h 1559"/>
                <a:gd name="T50" fmla="*/ 188 w 1203"/>
                <a:gd name="T51" fmla="*/ 153 h 1559"/>
                <a:gd name="T52" fmla="*/ 230 w 1203"/>
                <a:gd name="T53" fmla="*/ 219 h 1559"/>
                <a:gd name="T54" fmla="*/ 241 w 1203"/>
                <a:gd name="T55" fmla="*/ 257 h 1559"/>
                <a:gd name="T56" fmla="*/ 249 w 1203"/>
                <a:gd name="T57" fmla="*/ 283 h 1559"/>
                <a:gd name="T58" fmla="*/ 185 w 1203"/>
                <a:gd name="T59" fmla="*/ 280 h 1559"/>
                <a:gd name="T60" fmla="*/ 130 w 1203"/>
                <a:gd name="T61" fmla="*/ 283 h 1559"/>
                <a:gd name="T62" fmla="*/ 100 w 1203"/>
                <a:gd name="T63" fmla="*/ 271 h 1559"/>
                <a:gd name="T64" fmla="*/ 74 w 1203"/>
                <a:gd name="T65" fmla="*/ 240 h 1559"/>
                <a:gd name="T66" fmla="*/ 41 w 1203"/>
                <a:gd name="T67" fmla="*/ 223 h 1559"/>
                <a:gd name="T68" fmla="*/ 54 w 1203"/>
                <a:gd name="T69" fmla="*/ 171 h 1559"/>
                <a:gd name="T70" fmla="*/ 63 w 1203"/>
                <a:gd name="T71" fmla="*/ 135 h 1559"/>
                <a:gd name="T72" fmla="*/ 81 w 1203"/>
                <a:gd name="T73" fmla="*/ 107 h 1559"/>
                <a:gd name="T74" fmla="*/ 97 w 1203"/>
                <a:gd name="T75" fmla="*/ 86 h 1559"/>
                <a:gd name="T76" fmla="*/ 118 w 1203"/>
                <a:gd name="T77" fmla="*/ 66 h 1559"/>
                <a:gd name="T78" fmla="*/ 71 w 1203"/>
                <a:gd name="T79" fmla="*/ 61 h 155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03" h="1559">
                  <a:moveTo>
                    <a:pt x="157" y="207"/>
                  </a:moveTo>
                  <a:lnTo>
                    <a:pt x="147" y="215"/>
                  </a:lnTo>
                  <a:lnTo>
                    <a:pt x="157" y="249"/>
                  </a:lnTo>
                  <a:lnTo>
                    <a:pt x="169" y="292"/>
                  </a:lnTo>
                  <a:lnTo>
                    <a:pt x="191" y="320"/>
                  </a:lnTo>
                  <a:lnTo>
                    <a:pt x="201" y="348"/>
                  </a:lnTo>
                  <a:lnTo>
                    <a:pt x="136" y="480"/>
                  </a:lnTo>
                  <a:lnTo>
                    <a:pt x="67" y="633"/>
                  </a:lnTo>
                  <a:lnTo>
                    <a:pt x="25" y="755"/>
                  </a:lnTo>
                  <a:lnTo>
                    <a:pt x="7" y="837"/>
                  </a:lnTo>
                  <a:lnTo>
                    <a:pt x="0" y="919"/>
                  </a:lnTo>
                  <a:lnTo>
                    <a:pt x="114" y="1032"/>
                  </a:lnTo>
                  <a:lnTo>
                    <a:pt x="243" y="1192"/>
                  </a:lnTo>
                  <a:lnTo>
                    <a:pt x="384" y="1291"/>
                  </a:lnTo>
                  <a:lnTo>
                    <a:pt x="493" y="1494"/>
                  </a:lnTo>
                  <a:lnTo>
                    <a:pt x="1113" y="1559"/>
                  </a:lnTo>
                  <a:lnTo>
                    <a:pt x="1141" y="1505"/>
                  </a:lnTo>
                  <a:lnTo>
                    <a:pt x="1151" y="1442"/>
                  </a:lnTo>
                  <a:lnTo>
                    <a:pt x="1159" y="1392"/>
                  </a:lnTo>
                  <a:lnTo>
                    <a:pt x="1172" y="1341"/>
                  </a:lnTo>
                  <a:lnTo>
                    <a:pt x="1172" y="1287"/>
                  </a:lnTo>
                  <a:lnTo>
                    <a:pt x="1203" y="1228"/>
                  </a:lnTo>
                  <a:lnTo>
                    <a:pt x="1199" y="1174"/>
                  </a:lnTo>
                  <a:lnTo>
                    <a:pt x="1179" y="1125"/>
                  </a:lnTo>
                  <a:lnTo>
                    <a:pt x="1167" y="1090"/>
                  </a:lnTo>
                  <a:lnTo>
                    <a:pt x="1141" y="980"/>
                  </a:lnTo>
                  <a:lnTo>
                    <a:pt x="1117" y="933"/>
                  </a:lnTo>
                  <a:lnTo>
                    <a:pt x="1091" y="892"/>
                  </a:lnTo>
                  <a:lnTo>
                    <a:pt x="1062" y="851"/>
                  </a:lnTo>
                  <a:lnTo>
                    <a:pt x="1032" y="771"/>
                  </a:lnTo>
                  <a:lnTo>
                    <a:pt x="996" y="696"/>
                  </a:lnTo>
                  <a:lnTo>
                    <a:pt x="929" y="607"/>
                  </a:lnTo>
                  <a:lnTo>
                    <a:pt x="868" y="537"/>
                  </a:lnTo>
                  <a:lnTo>
                    <a:pt x="802" y="457"/>
                  </a:lnTo>
                  <a:lnTo>
                    <a:pt x="682" y="300"/>
                  </a:lnTo>
                  <a:lnTo>
                    <a:pt x="675" y="284"/>
                  </a:lnTo>
                  <a:lnTo>
                    <a:pt x="651" y="199"/>
                  </a:lnTo>
                  <a:lnTo>
                    <a:pt x="638" y="94"/>
                  </a:lnTo>
                  <a:lnTo>
                    <a:pt x="614" y="28"/>
                  </a:lnTo>
                  <a:lnTo>
                    <a:pt x="604" y="28"/>
                  </a:lnTo>
                  <a:lnTo>
                    <a:pt x="604" y="54"/>
                  </a:lnTo>
                  <a:lnTo>
                    <a:pt x="619" y="115"/>
                  </a:lnTo>
                  <a:lnTo>
                    <a:pt x="608" y="148"/>
                  </a:lnTo>
                  <a:lnTo>
                    <a:pt x="580" y="62"/>
                  </a:lnTo>
                  <a:lnTo>
                    <a:pt x="545" y="0"/>
                  </a:lnTo>
                  <a:lnTo>
                    <a:pt x="424" y="34"/>
                  </a:lnTo>
                  <a:lnTo>
                    <a:pt x="374" y="136"/>
                  </a:lnTo>
                  <a:lnTo>
                    <a:pt x="493" y="237"/>
                  </a:lnTo>
                  <a:lnTo>
                    <a:pt x="541" y="316"/>
                  </a:lnTo>
                  <a:lnTo>
                    <a:pt x="592" y="367"/>
                  </a:lnTo>
                  <a:lnTo>
                    <a:pt x="702" y="523"/>
                  </a:lnTo>
                  <a:lnTo>
                    <a:pt x="749" y="611"/>
                  </a:lnTo>
                  <a:lnTo>
                    <a:pt x="856" y="801"/>
                  </a:lnTo>
                  <a:lnTo>
                    <a:pt x="918" y="876"/>
                  </a:lnTo>
                  <a:lnTo>
                    <a:pt x="933" y="962"/>
                  </a:lnTo>
                  <a:lnTo>
                    <a:pt x="964" y="1028"/>
                  </a:lnTo>
                  <a:lnTo>
                    <a:pt x="1004" y="1100"/>
                  </a:lnTo>
                  <a:lnTo>
                    <a:pt x="996" y="1129"/>
                  </a:lnTo>
                  <a:lnTo>
                    <a:pt x="903" y="1125"/>
                  </a:lnTo>
                  <a:lnTo>
                    <a:pt x="740" y="1117"/>
                  </a:lnTo>
                  <a:lnTo>
                    <a:pt x="644" y="1133"/>
                  </a:lnTo>
                  <a:lnTo>
                    <a:pt x="518" y="1129"/>
                  </a:lnTo>
                  <a:lnTo>
                    <a:pt x="478" y="1098"/>
                  </a:lnTo>
                  <a:lnTo>
                    <a:pt x="400" y="1082"/>
                  </a:lnTo>
                  <a:lnTo>
                    <a:pt x="353" y="1008"/>
                  </a:lnTo>
                  <a:lnTo>
                    <a:pt x="295" y="958"/>
                  </a:lnTo>
                  <a:lnTo>
                    <a:pt x="239" y="924"/>
                  </a:lnTo>
                  <a:lnTo>
                    <a:pt x="161" y="892"/>
                  </a:lnTo>
                  <a:lnTo>
                    <a:pt x="197" y="791"/>
                  </a:lnTo>
                  <a:lnTo>
                    <a:pt x="216" y="683"/>
                  </a:lnTo>
                  <a:lnTo>
                    <a:pt x="228" y="607"/>
                  </a:lnTo>
                  <a:lnTo>
                    <a:pt x="250" y="537"/>
                  </a:lnTo>
                  <a:lnTo>
                    <a:pt x="281" y="512"/>
                  </a:lnTo>
                  <a:lnTo>
                    <a:pt x="323" y="426"/>
                  </a:lnTo>
                  <a:lnTo>
                    <a:pt x="311" y="395"/>
                  </a:lnTo>
                  <a:lnTo>
                    <a:pt x="388" y="344"/>
                  </a:lnTo>
                  <a:lnTo>
                    <a:pt x="455" y="316"/>
                  </a:lnTo>
                  <a:lnTo>
                    <a:pt x="470" y="261"/>
                  </a:lnTo>
                  <a:lnTo>
                    <a:pt x="447" y="245"/>
                  </a:lnTo>
                  <a:lnTo>
                    <a:pt x="281" y="241"/>
                  </a:lnTo>
                  <a:lnTo>
                    <a:pt x="157" y="207"/>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91" name="Freeform 30"/>
            <p:cNvSpPr>
              <a:spLocks/>
            </p:cNvSpPr>
            <p:nvPr/>
          </p:nvSpPr>
          <p:spPr bwMode="auto">
            <a:xfrm>
              <a:off x="4989" y="2221"/>
              <a:ext cx="162" cy="242"/>
            </a:xfrm>
            <a:custGeom>
              <a:avLst/>
              <a:gdLst>
                <a:gd name="T0" fmla="*/ 4 w 324"/>
                <a:gd name="T1" fmla="*/ 33 h 484"/>
                <a:gd name="T2" fmla="*/ 4 w 324"/>
                <a:gd name="T3" fmla="*/ 41 h 484"/>
                <a:gd name="T4" fmla="*/ 0 w 324"/>
                <a:gd name="T5" fmla="*/ 53 h 484"/>
                <a:gd name="T6" fmla="*/ 0 w 324"/>
                <a:gd name="T7" fmla="*/ 65 h 484"/>
                <a:gd name="T8" fmla="*/ 4 w 324"/>
                <a:gd name="T9" fmla="*/ 82 h 484"/>
                <a:gd name="T10" fmla="*/ 5 w 324"/>
                <a:gd name="T11" fmla="*/ 93 h 484"/>
                <a:gd name="T12" fmla="*/ 25 w 324"/>
                <a:gd name="T13" fmla="*/ 111 h 484"/>
                <a:gd name="T14" fmla="*/ 30 w 324"/>
                <a:gd name="T15" fmla="*/ 121 h 484"/>
                <a:gd name="T16" fmla="*/ 69 w 324"/>
                <a:gd name="T17" fmla="*/ 114 h 484"/>
                <a:gd name="T18" fmla="*/ 75 w 324"/>
                <a:gd name="T19" fmla="*/ 109 h 484"/>
                <a:gd name="T20" fmla="*/ 75 w 324"/>
                <a:gd name="T21" fmla="*/ 80 h 484"/>
                <a:gd name="T22" fmla="*/ 81 w 324"/>
                <a:gd name="T23" fmla="*/ 74 h 484"/>
                <a:gd name="T24" fmla="*/ 76 w 324"/>
                <a:gd name="T25" fmla="*/ 34 h 484"/>
                <a:gd name="T26" fmla="*/ 43 w 324"/>
                <a:gd name="T27" fmla="*/ 0 h 484"/>
                <a:gd name="T28" fmla="*/ 25 w 324"/>
                <a:gd name="T29" fmla="*/ 6 h 484"/>
                <a:gd name="T30" fmla="*/ 15 w 324"/>
                <a:gd name="T31" fmla="*/ 12 h 484"/>
                <a:gd name="T32" fmla="*/ 4 w 324"/>
                <a:gd name="T33" fmla="*/ 30 h 484"/>
                <a:gd name="T34" fmla="*/ 4 w 324"/>
                <a:gd name="T35" fmla="*/ 33 h 48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24" h="484">
                  <a:moveTo>
                    <a:pt x="16" y="131"/>
                  </a:moveTo>
                  <a:lnTo>
                    <a:pt x="16" y="162"/>
                  </a:lnTo>
                  <a:lnTo>
                    <a:pt x="0" y="209"/>
                  </a:lnTo>
                  <a:lnTo>
                    <a:pt x="0" y="257"/>
                  </a:lnTo>
                  <a:lnTo>
                    <a:pt x="16" y="325"/>
                  </a:lnTo>
                  <a:lnTo>
                    <a:pt x="19" y="371"/>
                  </a:lnTo>
                  <a:lnTo>
                    <a:pt x="99" y="442"/>
                  </a:lnTo>
                  <a:lnTo>
                    <a:pt x="117" y="484"/>
                  </a:lnTo>
                  <a:lnTo>
                    <a:pt x="275" y="454"/>
                  </a:lnTo>
                  <a:lnTo>
                    <a:pt x="299" y="433"/>
                  </a:lnTo>
                  <a:lnTo>
                    <a:pt x="299" y="317"/>
                  </a:lnTo>
                  <a:lnTo>
                    <a:pt x="324" y="295"/>
                  </a:lnTo>
                  <a:lnTo>
                    <a:pt x="302" y="134"/>
                  </a:lnTo>
                  <a:lnTo>
                    <a:pt x="170" y="0"/>
                  </a:lnTo>
                  <a:lnTo>
                    <a:pt x="99" y="21"/>
                  </a:lnTo>
                  <a:lnTo>
                    <a:pt x="60" y="48"/>
                  </a:lnTo>
                  <a:lnTo>
                    <a:pt x="16" y="117"/>
                  </a:lnTo>
                  <a:lnTo>
                    <a:pt x="16" y="131"/>
                  </a:lnTo>
                  <a:close/>
                </a:path>
              </a:pathLst>
            </a:custGeom>
            <a:solidFill>
              <a:srgbClr val="622100"/>
            </a:solidFill>
            <a:ln w="1588">
              <a:solidFill>
                <a:srgbClr val="622100"/>
              </a:solidFill>
              <a:prstDash val="solid"/>
              <a:round/>
              <a:headEnd/>
              <a:tailEnd/>
            </a:ln>
          </p:spPr>
          <p:txBody>
            <a:bodyPr/>
            <a:lstStyle/>
            <a:p>
              <a:endParaRPr lang="en-US" dirty="0"/>
            </a:p>
          </p:txBody>
        </p:sp>
        <p:sp>
          <p:nvSpPr>
            <p:cNvPr id="30792" name="Freeform 31"/>
            <p:cNvSpPr>
              <a:spLocks/>
            </p:cNvSpPr>
            <p:nvPr/>
          </p:nvSpPr>
          <p:spPr bwMode="auto">
            <a:xfrm>
              <a:off x="4747" y="2061"/>
              <a:ext cx="94" cy="91"/>
            </a:xfrm>
            <a:custGeom>
              <a:avLst/>
              <a:gdLst>
                <a:gd name="T0" fmla="*/ 0 w 188"/>
                <a:gd name="T1" fmla="*/ 31 h 182"/>
                <a:gd name="T2" fmla="*/ 12 w 188"/>
                <a:gd name="T3" fmla="*/ 32 h 182"/>
                <a:gd name="T4" fmla="*/ 32 w 188"/>
                <a:gd name="T5" fmla="*/ 46 h 182"/>
                <a:gd name="T6" fmla="*/ 47 w 188"/>
                <a:gd name="T7" fmla="*/ 21 h 182"/>
                <a:gd name="T8" fmla="*/ 42 w 188"/>
                <a:gd name="T9" fmla="*/ 9 h 182"/>
                <a:gd name="T10" fmla="*/ 28 w 188"/>
                <a:gd name="T11" fmla="*/ 0 h 182"/>
                <a:gd name="T12" fmla="*/ 18 w 188"/>
                <a:gd name="T13" fmla="*/ 1 h 182"/>
                <a:gd name="T14" fmla="*/ 7 w 188"/>
                <a:gd name="T15" fmla="*/ 18 h 182"/>
                <a:gd name="T16" fmla="*/ 0 w 188"/>
                <a:gd name="T17" fmla="*/ 31 h 1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88" h="182">
                  <a:moveTo>
                    <a:pt x="0" y="121"/>
                  </a:moveTo>
                  <a:lnTo>
                    <a:pt x="46" y="128"/>
                  </a:lnTo>
                  <a:lnTo>
                    <a:pt x="125" y="182"/>
                  </a:lnTo>
                  <a:lnTo>
                    <a:pt x="188" y="82"/>
                  </a:lnTo>
                  <a:lnTo>
                    <a:pt x="168" y="35"/>
                  </a:lnTo>
                  <a:lnTo>
                    <a:pt x="111" y="0"/>
                  </a:lnTo>
                  <a:lnTo>
                    <a:pt x="72" y="3"/>
                  </a:lnTo>
                  <a:lnTo>
                    <a:pt x="26" y="69"/>
                  </a:lnTo>
                  <a:lnTo>
                    <a:pt x="0" y="121"/>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93" name="Freeform 32"/>
            <p:cNvSpPr>
              <a:spLocks/>
            </p:cNvSpPr>
            <p:nvPr/>
          </p:nvSpPr>
          <p:spPr bwMode="auto">
            <a:xfrm>
              <a:off x="4975" y="2037"/>
              <a:ext cx="105" cy="108"/>
            </a:xfrm>
            <a:custGeom>
              <a:avLst/>
              <a:gdLst>
                <a:gd name="T0" fmla="*/ 0 w 210"/>
                <a:gd name="T1" fmla="*/ 23 h 216"/>
                <a:gd name="T2" fmla="*/ 13 w 210"/>
                <a:gd name="T3" fmla="*/ 39 h 216"/>
                <a:gd name="T4" fmla="*/ 23 w 210"/>
                <a:gd name="T5" fmla="*/ 53 h 216"/>
                <a:gd name="T6" fmla="*/ 27 w 210"/>
                <a:gd name="T7" fmla="*/ 54 h 216"/>
                <a:gd name="T8" fmla="*/ 34 w 210"/>
                <a:gd name="T9" fmla="*/ 43 h 216"/>
                <a:gd name="T10" fmla="*/ 46 w 210"/>
                <a:gd name="T11" fmla="*/ 39 h 216"/>
                <a:gd name="T12" fmla="*/ 53 w 210"/>
                <a:gd name="T13" fmla="*/ 37 h 216"/>
                <a:gd name="T14" fmla="*/ 37 w 210"/>
                <a:gd name="T15" fmla="*/ 17 h 216"/>
                <a:gd name="T16" fmla="*/ 28 w 210"/>
                <a:gd name="T17" fmla="*/ 4 h 216"/>
                <a:gd name="T18" fmla="*/ 15 w 210"/>
                <a:gd name="T19" fmla="*/ 0 h 216"/>
                <a:gd name="T20" fmla="*/ 6 w 210"/>
                <a:gd name="T21" fmla="*/ 3 h 216"/>
                <a:gd name="T22" fmla="*/ 0 w 210"/>
                <a:gd name="T23" fmla="*/ 16 h 216"/>
                <a:gd name="T24" fmla="*/ 0 w 210"/>
                <a:gd name="T25" fmla="*/ 23 h 2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0" h="216">
                  <a:moveTo>
                    <a:pt x="0" y="91"/>
                  </a:moveTo>
                  <a:lnTo>
                    <a:pt x="52" y="153"/>
                  </a:lnTo>
                  <a:lnTo>
                    <a:pt x="90" y="212"/>
                  </a:lnTo>
                  <a:lnTo>
                    <a:pt x="106" y="216"/>
                  </a:lnTo>
                  <a:lnTo>
                    <a:pt x="134" y="169"/>
                  </a:lnTo>
                  <a:lnTo>
                    <a:pt x="182" y="153"/>
                  </a:lnTo>
                  <a:lnTo>
                    <a:pt x="210" y="146"/>
                  </a:lnTo>
                  <a:lnTo>
                    <a:pt x="148" y="67"/>
                  </a:lnTo>
                  <a:lnTo>
                    <a:pt x="110" y="16"/>
                  </a:lnTo>
                  <a:lnTo>
                    <a:pt x="59" y="0"/>
                  </a:lnTo>
                  <a:lnTo>
                    <a:pt x="22" y="12"/>
                  </a:lnTo>
                  <a:lnTo>
                    <a:pt x="0" y="63"/>
                  </a:lnTo>
                  <a:lnTo>
                    <a:pt x="0" y="91"/>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94" name="Freeform 33"/>
            <p:cNvSpPr>
              <a:spLocks/>
            </p:cNvSpPr>
            <p:nvPr/>
          </p:nvSpPr>
          <p:spPr bwMode="auto">
            <a:xfrm>
              <a:off x="4998" y="2353"/>
              <a:ext cx="33" cy="6"/>
            </a:xfrm>
            <a:custGeom>
              <a:avLst/>
              <a:gdLst>
                <a:gd name="T0" fmla="*/ 0 w 64"/>
                <a:gd name="T1" fmla="*/ 2 h 13"/>
                <a:gd name="T2" fmla="*/ 2 w 64"/>
                <a:gd name="T3" fmla="*/ 3 h 13"/>
                <a:gd name="T4" fmla="*/ 16 w 64"/>
                <a:gd name="T5" fmla="*/ 2 h 13"/>
                <a:gd name="T6" fmla="*/ 17 w 64"/>
                <a:gd name="T7" fmla="*/ 1 h 13"/>
                <a:gd name="T8" fmla="*/ 13 w 64"/>
                <a:gd name="T9" fmla="*/ 0 h 13"/>
                <a:gd name="T10" fmla="*/ 2 w 64"/>
                <a:gd name="T11" fmla="*/ 0 h 13"/>
                <a:gd name="T12" fmla="*/ 0 w 64"/>
                <a:gd name="T13" fmla="*/ 2 h 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 h="13">
                  <a:moveTo>
                    <a:pt x="0" y="10"/>
                  </a:moveTo>
                  <a:lnTo>
                    <a:pt x="5" y="13"/>
                  </a:lnTo>
                  <a:lnTo>
                    <a:pt x="60" y="10"/>
                  </a:lnTo>
                  <a:lnTo>
                    <a:pt x="64" y="6"/>
                  </a:lnTo>
                  <a:lnTo>
                    <a:pt x="48" y="0"/>
                  </a:lnTo>
                  <a:lnTo>
                    <a:pt x="6" y="0"/>
                  </a:lnTo>
                  <a:lnTo>
                    <a:pt x="0" y="10"/>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795" name="Freeform 34"/>
            <p:cNvSpPr>
              <a:spLocks/>
            </p:cNvSpPr>
            <p:nvPr/>
          </p:nvSpPr>
          <p:spPr bwMode="auto">
            <a:xfrm>
              <a:off x="5071" y="2160"/>
              <a:ext cx="67" cy="111"/>
            </a:xfrm>
            <a:custGeom>
              <a:avLst/>
              <a:gdLst>
                <a:gd name="T0" fmla="*/ 0 w 136"/>
                <a:gd name="T1" fmla="*/ 0 h 221"/>
                <a:gd name="T2" fmla="*/ 11 w 136"/>
                <a:gd name="T3" fmla="*/ 27 h 221"/>
                <a:gd name="T4" fmla="*/ 33 w 136"/>
                <a:gd name="T5" fmla="*/ 56 h 221"/>
                <a:gd name="T6" fmla="*/ 21 w 136"/>
                <a:gd name="T7" fmla="*/ 28 h 221"/>
                <a:gd name="T8" fmla="*/ 11 w 136"/>
                <a:gd name="T9" fmla="*/ 15 h 221"/>
                <a:gd name="T10" fmla="*/ 0 w 136"/>
                <a:gd name="T11" fmla="*/ 0 h 22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6" h="221">
                  <a:moveTo>
                    <a:pt x="0" y="0"/>
                  </a:moveTo>
                  <a:lnTo>
                    <a:pt x="44" y="108"/>
                  </a:lnTo>
                  <a:lnTo>
                    <a:pt x="136" y="221"/>
                  </a:lnTo>
                  <a:lnTo>
                    <a:pt x="86" y="112"/>
                  </a:lnTo>
                  <a:lnTo>
                    <a:pt x="46" y="59"/>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6" name="Freeform 35"/>
            <p:cNvSpPr>
              <a:spLocks/>
            </p:cNvSpPr>
            <p:nvPr/>
          </p:nvSpPr>
          <p:spPr bwMode="auto">
            <a:xfrm>
              <a:off x="4956" y="1924"/>
              <a:ext cx="52" cy="111"/>
            </a:xfrm>
            <a:custGeom>
              <a:avLst/>
              <a:gdLst>
                <a:gd name="T0" fmla="*/ 19 w 104"/>
                <a:gd name="T1" fmla="*/ 9 h 222"/>
                <a:gd name="T2" fmla="*/ 20 w 104"/>
                <a:gd name="T3" fmla="*/ 25 h 222"/>
                <a:gd name="T4" fmla="*/ 26 w 104"/>
                <a:gd name="T5" fmla="*/ 49 h 222"/>
                <a:gd name="T6" fmla="*/ 25 w 104"/>
                <a:gd name="T7" fmla="*/ 56 h 222"/>
                <a:gd name="T8" fmla="*/ 16 w 104"/>
                <a:gd name="T9" fmla="*/ 42 h 222"/>
                <a:gd name="T10" fmla="*/ 15 w 104"/>
                <a:gd name="T11" fmla="*/ 51 h 222"/>
                <a:gd name="T12" fmla="*/ 0 w 104"/>
                <a:gd name="T13" fmla="*/ 25 h 222"/>
                <a:gd name="T14" fmla="*/ 13 w 104"/>
                <a:gd name="T15" fmla="*/ 32 h 222"/>
                <a:gd name="T16" fmla="*/ 5 w 104"/>
                <a:gd name="T17" fmla="*/ 0 h 222"/>
                <a:gd name="T18" fmla="*/ 16 w 104"/>
                <a:gd name="T19" fmla="*/ 32 h 222"/>
                <a:gd name="T20" fmla="*/ 17 w 104"/>
                <a:gd name="T21" fmla="*/ 18 h 222"/>
                <a:gd name="T22" fmla="*/ 19 w 104"/>
                <a:gd name="T23" fmla="*/ 9 h 22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4" h="222">
                  <a:moveTo>
                    <a:pt x="76" y="34"/>
                  </a:moveTo>
                  <a:lnTo>
                    <a:pt x="80" y="99"/>
                  </a:lnTo>
                  <a:lnTo>
                    <a:pt x="104" y="195"/>
                  </a:lnTo>
                  <a:lnTo>
                    <a:pt x="97" y="222"/>
                  </a:lnTo>
                  <a:lnTo>
                    <a:pt x="64" y="167"/>
                  </a:lnTo>
                  <a:lnTo>
                    <a:pt x="60" y="202"/>
                  </a:lnTo>
                  <a:lnTo>
                    <a:pt x="0" y="99"/>
                  </a:lnTo>
                  <a:lnTo>
                    <a:pt x="50" y="126"/>
                  </a:lnTo>
                  <a:lnTo>
                    <a:pt x="18" y="0"/>
                  </a:lnTo>
                  <a:lnTo>
                    <a:pt x="64" y="126"/>
                  </a:lnTo>
                  <a:lnTo>
                    <a:pt x="68" y="71"/>
                  </a:lnTo>
                  <a:lnTo>
                    <a:pt x="76" y="3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7" name="Freeform 36"/>
            <p:cNvSpPr>
              <a:spLocks/>
            </p:cNvSpPr>
            <p:nvPr/>
          </p:nvSpPr>
          <p:spPr bwMode="auto">
            <a:xfrm>
              <a:off x="5073" y="2121"/>
              <a:ext cx="185" cy="355"/>
            </a:xfrm>
            <a:custGeom>
              <a:avLst/>
              <a:gdLst>
                <a:gd name="T0" fmla="*/ 0 w 371"/>
                <a:gd name="T1" fmla="*/ 0 h 709"/>
                <a:gd name="T2" fmla="*/ 24 w 371"/>
                <a:gd name="T3" fmla="*/ 28 h 709"/>
                <a:gd name="T4" fmla="*/ 52 w 371"/>
                <a:gd name="T5" fmla="*/ 69 h 709"/>
                <a:gd name="T6" fmla="*/ 65 w 371"/>
                <a:gd name="T7" fmla="*/ 103 h 709"/>
                <a:gd name="T8" fmla="*/ 84 w 371"/>
                <a:gd name="T9" fmla="*/ 133 h 709"/>
                <a:gd name="T10" fmla="*/ 87 w 371"/>
                <a:gd name="T11" fmla="*/ 155 h 709"/>
                <a:gd name="T12" fmla="*/ 83 w 371"/>
                <a:gd name="T13" fmla="*/ 174 h 709"/>
                <a:gd name="T14" fmla="*/ 87 w 371"/>
                <a:gd name="T15" fmla="*/ 171 h 709"/>
                <a:gd name="T16" fmla="*/ 87 w 371"/>
                <a:gd name="T17" fmla="*/ 178 h 709"/>
                <a:gd name="T18" fmla="*/ 90 w 371"/>
                <a:gd name="T19" fmla="*/ 171 h 709"/>
                <a:gd name="T20" fmla="*/ 92 w 371"/>
                <a:gd name="T21" fmla="*/ 174 h 709"/>
                <a:gd name="T22" fmla="*/ 92 w 371"/>
                <a:gd name="T23" fmla="*/ 156 h 709"/>
                <a:gd name="T24" fmla="*/ 89 w 371"/>
                <a:gd name="T25" fmla="*/ 134 h 709"/>
                <a:gd name="T26" fmla="*/ 81 w 371"/>
                <a:gd name="T27" fmla="*/ 114 h 709"/>
                <a:gd name="T28" fmla="*/ 68 w 371"/>
                <a:gd name="T29" fmla="*/ 97 h 709"/>
                <a:gd name="T30" fmla="*/ 57 w 371"/>
                <a:gd name="T31" fmla="*/ 70 h 709"/>
                <a:gd name="T32" fmla="*/ 41 w 371"/>
                <a:gd name="T33" fmla="*/ 47 h 709"/>
                <a:gd name="T34" fmla="*/ 18 w 371"/>
                <a:gd name="T35" fmla="*/ 17 h 709"/>
                <a:gd name="T36" fmla="*/ 0 w 371"/>
                <a:gd name="T37" fmla="*/ 0 h 709"/>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71" h="709">
                  <a:moveTo>
                    <a:pt x="0" y="0"/>
                  </a:moveTo>
                  <a:lnTo>
                    <a:pt x="96" y="109"/>
                  </a:lnTo>
                  <a:lnTo>
                    <a:pt x="208" y="276"/>
                  </a:lnTo>
                  <a:lnTo>
                    <a:pt x="262" y="409"/>
                  </a:lnTo>
                  <a:lnTo>
                    <a:pt x="339" y="529"/>
                  </a:lnTo>
                  <a:lnTo>
                    <a:pt x="351" y="617"/>
                  </a:lnTo>
                  <a:lnTo>
                    <a:pt x="335" y="694"/>
                  </a:lnTo>
                  <a:lnTo>
                    <a:pt x="351" y="682"/>
                  </a:lnTo>
                  <a:lnTo>
                    <a:pt x="351" y="709"/>
                  </a:lnTo>
                  <a:lnTo>
                    <a:pt x="361" y="682"/>
                  </a:lnTo>
                  <a:lnTo>
                    <a:pt x="371" y="694"/>
                  </a:lnTo>
                  <a:lnTo>
                    <a:pt x="371" y="623"/>
                  </a:lnTo>
                  <a:lnTo>
                    <a:pt x="357" y="536"/>
                  </a:lnTo>
                  <a:lnTo>
                    <a:pt x="327" y="456"/>
                  </a:lnTo>
                  <a:lnTo>
                    <a:pt x="273" y="388"/>
                  </a:lnTo>
                  <a:lnTo>
                    <a:pt x="230" y="280"/>
                  </a:lnTo>
                  <a:lnTo>
                    <a:pt x="167" y="185"/>
                  </a:lnTo>
                  <a:lnTo>
                    <a:pt x="72" y="65"/>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8" name="Freeform 37"/>
            <p:cNvSpPr>
              <a:spLocks/>
            </p:cNvSpPr>
            <p:nvPr/>
          </p:nvSpPr>
          <p:spPr bwMode="auto">
            <a:xfrm>
              <a:off x="4700" y="2143"/>
              <a:ext cx="63" cy="164"/>
            </a:xfrm>
            <a:custGeom>
              <a:avLst/>
              <a:gdLst>
                <a:gd name="T0" fmla="*/ 26 w 128"/>
                <a:gd name="T1" fmla="*/ 6 h 329"/>
                <a:gd name="T2" fmla="*/ 22 w 128"/>
                <a:gd name="T3" fmla="*/ 17 h 329"/>
                <a:gd name="T4" fmla="*/ 16 w 128"/>
                <a:gd name="T5" fmla="*/ 22 h 329"/>
                <a:gd name="T6" fmla="*/ 17 w 128"/>
                <a:gd name="T7" fmla="*/ 28 h 329"/>
                <a:gd name="T8" fmla="*/ 13 w 128"/>
                <a:gd name="T9" fmla="*/ 31 h 329"/>
                <a:gd name="T10" fmla="*/ 15 w 128"/>
                <a:gd name="T11" fmla="*/ 34 h 329"/>
                <a:gd name="T12" fmla="*/ 10 w 128"/>
                <a:gd name="T13" fmla="*/ 39 h 329"/>
                <a:gd name="T14" fmla="*/ 13 w 128"/>
                <a:gd name="T15" fmla="*/ 43 h 329"/>
                <a:gd name="T16" fmla="*/ 7 w 128"/>
                <a:gd name="T17" fmla="*/ 46 h 329"/>
                <a:gd name="T18" fmla="*/ 9 w 128"/>
                <a:gd name="T19" fmla="*/ 53 h 329"/>
                <a:gd name="T20" fmla="*/ 5 w 128"/>
                <a:gd name="T21" fmla="*/ 58 h 329"/>
                <a:gd name="T22" fmla="*/ 3 w 128"/>
                <a:gd name="T23" fmla="*/ 70 h 329"/>
                <a:gd name="T24" fmla="*/ 0 w 128"/>
                <a:gd name="T25" fmla="*/ 82 h 329"/>
                <a:gd name="T26" fmla="*/ 13 w 128"/>
                <a:gd name="T27" fmla="*/ 54 h 329"/>
                <a:gd name="T28" fmla="*/ 13 w 128"/>
                <a:gd name="T29" fmla="*/ 50 h 329"/>
                <a:gd name="T30" fmla="*/ 16 w 128"/>
                <a:gd name="T31" fmla="*/ 49 h 329"/>
                <a:gd name="T32" fmla="*/ 16 w 128"/>
                <a:gd name="T33" fmla="*/ 42 h 329"/>
                <a:gd name="T34" fmla="*/ 20 w 128"/>
                <a:gd name="T35" fmla="*/ 40 h 329"/>
                <a:gd name="T36" fmla="*/ 18 w 128"/>
                <a:gd name="T37" fmla="*/ 35 h 329"/>
                <a:gd name="T38" fmla="*/ 23 w 128"/>
                <a:gd name="T39" fmla="*/ 35 h 329"/>
                <a:gd name="T40" fmla="*/ 20 w 128"/>
                <a:gd name="T41" fmla="*/ 31 h 329"/>
                <a:gd name="T42" fmla="*/ 25 w 128"/>
                <a:gd name="T43" fmla="*/ 29 h 329"/>
                <a:gd name="T44" fmla="*/ 22 w 128"/>
                <a:gd name="T45" fmla="*/ 23 h 329"/>
                <a:gd name="T46" fmla="*/ 27 w 128"/>
                <a:gd name="T47" fmla="*/ 21 h 329"/>
                <a:gd name="T48" fmla="*/ 24 w 128"/>
                <a:gd name="T49" fmla="*/ 17 h 329"/>
                <a:gd name="T50" fmla="*/ 31 w 128"/>
                <a:gd name="T51" fmla="*/ 0 h 329"/>
                <a:gd name="T52" fmla="*/ 26 w 128"/>
                <a:gd name="T53" fmla="*/ 6 h 32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28" h="329">
                  <a:moveTo>
                    <a:pt x="107" y="25"/>
                  </a:moveTo>
                  <a:lnTo>
                    <a:pt x="90" y="68"/>
                  </a:lnTo>
                  <a:lnTo>
                    <a:pt x="66" y="89"/>
                  </a:lnTo>
                  <a:lnTo>
                    <a:pt x="70" y="112"/>
                  </a:lnTo>
                  <a:lnTo>
                    <a:pt x="52" y="124"/>
                  </a:lnTo>
                  <a:lnTo>
                    <a:pt x="61" y="139"/>
                  </a:lnTo>
                  <a:lnTo>
                    <a:pt x="42" y="158"/>
                  </a:lnTo>
                  <a:lnTo>
                    <a:pt x="52" y="174"/>
                  </a:lnTo>
                  <a:lnTo>
                    <a:pt x="31" y="186"/>
                  </a:lnTo>
                  <a:lnTo>
                    <a:pt x="36" y="212"/>
                  </a:lnTo>
                  <a:lnTo>
                    <a:pt x="20" y="233"/>
                  </a:lnTo>
                  <a:lnTo>
                    <a:pt x="12" y="282"/>
                  </a:lnTo>
                  <a:lnTo>
                    <a:pt x="0" y="329"/>
                  </a:lnTo>
                  <a:lnTo>
                    <a:pt x="53" y="216"/>
                  </a:lnTo>
                  <a:lnTo>
                    <a:pt x="52" y="200"/>
                  </a:lnTo>
                  <a:lnTo>
                    <a:pt x="66" y="197"/>
                  </a:lnTo>
                  <a:lnTo>
                    <a:pt x="66" y="170"/>
                  </a:lnTo>
                  <a:lnTo>
                    <a:pt x="82" y="163"/>
                  </a:lnTo>
                  <a:lnTo>
                    <a:pt x="73" y="142"/>
                  </a:lnTo>
                  <a:lnTo>
                    <a:pt x="96" y="142"/>
                  </a:lnTo>
                  <a:lnTo>
                    <a:pt x="82" y="124"/>
                  </a:lnTo>
                  <a:lnTo>
                    <a:pt x="104" y="116"/>
                  </a:lnTo>
                  <a:lnTo>
                    <a:pt x="92" y="93"/>
                  </a:lnTo>
                  <a:lnTo>
                    <a:pt x="112" y="86"/>
                  </a:lnTo>
                  <a:lnTo>
                    <a:pt x="100" y="68"/>
                  </a:lnTo>
                  <a:lnTo>
                    <a:pt x="128" y="0"/>
                  </a:lnTo>
                  <a:lnTo>
                    <a:pt x="107" y="25"/>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799" name="Freeform 38"/>
            <p:cNvSpPr>
              <a:spLocks/>
            </p:cNvSpPr>
            <p:nvPr/>
          </p:nvSpPr>
          <p:spPr bwMode="auto">
            <a:xfrm>
              <a:off x="4734" y="2186"/>
              <a:ext cx="54" cy="146"/>
            </a:xfrm>
            <a:custGeom>
              <a:avLst/>
              <a:gdLst>
                <a:gd name="T0" fmla="*/ 27 w 108"/>
                <a:gd name="T1" fmla="*/ 0 h 292"/>
                <a:gd name="T2" fmla="*/ 22 w 108"/>
                <a:gd name="T3" fmla="*/ 11 h 292"/>
                <a:gd name="T4" fmla="*/ 21 w 108"/>
                <a:gd name="T5" fmla="*/ 15 h 292"/>
                <a:gd name="T6" fmla="*/ 17 w 108"/>
                <a:gd name="T7" fmla="*/ 18 h 292"/>
                <a:gd name="T8" fmla="*/ 15 w 108"/>
                <a:gd name="T9" fmla="*/ 24 h 292"/>
                <a:gd name="T10" fmla="*/ 11 w 108"/>
                <a:gd name="T11" fmla="*/ 28 h 292"/>
                <a:gd name="T12" fmla="*/ 13 w 108"/>
                <a:gd name="T13" fmla="*/ 34 h 292"/>
                <a:gd name="T14" fmla="*/ 8 w 108"/>
                <a:gd name="T15" fmla="*/ 38 h 292"/>
                <a:gd name="T16" fmla="*/ 9 w 108"/>
                <a:gd name="T17" fmla="*/ 43 h 292"/>
                <a:gd name="T18" fmla="*/ 6 w 108"/>
                <a:gd name="T19" fmla="*/ 47 h 292"/>
                <a:gd name="T20" fmla="*/ 5 w 108"/>
                <a:gd name="T21" fmla="*/ 52 h 292"/>
                <a:gd name="T22" fmla="*/ 3 w 108"/>
                <a:gd name="T23" fmla="*/ 58 h 292"/>
                <a:gd name="T24" fmla="*/ 0 w 108"/>
                <a:gd name="T25" fmla="*/ 66 h 292"/>
                <a:gd name="T26" fmla="*/ 1 w 108"/>
                <a:gd name="T27" fmla="*/ 73 h 292"/>
                <a:gd name="T28" fmla="*/ 10 w 108"/>
                <a:gd name="T29" fmla="*/ 44 h 292"/>
                <a:gd name="T30" fmla="*/ 12 w 108"/>
                <a:gd name="T31" fmla="*/ 37 h 292"/>
                <a:gd name="T32" fmla="*/ 17 w 108"/>
                <a:gd name="T33" fmla="*/ 34 h 292"/>
                <a:gd name="T34" fmla="*/ 15 w 108"/>
                <a:gd name="T35" fmla="*/ 25 h 292"/>
                <a:gd name="T36" fmla="*/ 20 w 108"/>
                <a:gd name="T37" fmla="*/ 22 h 292"/>
                <a:gd name="T38" fmla="*/ 20 w 108"/>
                <a:gd name="T39" fmla="*/ 18 h 292"/>
                <a:gd name="T40" fmla="*/ 23 w 108"/>
                <a:gd name="T41" fmla="*/ 16 h 292"/>
                <a:gd name="T42" fmla="*/ 27 w 108"/>
                <a:gd name="T43" fmla="*/ 0 h 29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8" h="292">
                  <a:moveTo>
                    <a:pt x="108" y="0"/>
                  </a:moveTo>
                  <a:lnTo>
                    <a:pt x="88" y="43"/>
                  </a:lnTo>
                  <a:lnTo>
                    <a:pt x="84" y="60"/>
                  </a:lnTo>
                  <a:lnTo>
                    <a:pt x="68" y="72"/>
                  </a:lnTo>
                  <a:lnTo>
                    <a:pt x="60" y="94"/>
                  </a:lnTo>
                  <a:lnTo>
                    <a:pt x="42" y="111"/>
                  </a:lnTo>
                  <a:lnTo>
                    <a:pt x="50" y="134"/>
                  </a:lnTo>
                  <a:lnTo>
                    <a:pt x="30" y="151"/>
                  </a:lnTo>
                  <a:lnTo>
                    <a:pt x="34" y="169"/>
                  </a:lnTo>
                  <a:lnTo>
                    <a:pt x="22" y="185"/>
                  </a:lnTo>
                  <a:lnTo>
                    <a:pt x="20" y="207"/>
                  </a:lnTo>
                  <a:lnTo>
                    <a:pt x="12" y="231"/>
                  </a:lnTo>
                  <a:lnTo>
                    <a:pt x="0" y="261"/>
                  </a:lnTo>
                  <a:lnTo>
                    <a:pt x="3" y="292"/>
                  </a:lnTo>
                  <a:lnTo>
                    <a:pt x="37" y="173"/>
                  </a:lnTo>
                  <a:lnTo>
                    <a:pt x="46" y="147"/>
                  </a:lnTo>
                  <a:lnTo>
                    <a:pt x="66" y="134"/>
                  </a:lnTo>
                  <a:lnTo>
                    <a:pt x="60" y="100"/>
                  </a:lnTo>
                  <a:lnTo>
                    <a:pt x="80" y="88"/>
                  </a:lnTo>
                  <a:lnTo>
                    <a:pt x="80" y="72"/>
                  </a:lnTo>
                  <a:lnTo>
                    <a:pt x="92" y="64"/>
                  </a:lnTo>
                  <a:lnTo>
                    <a:pt x="10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0" name="Freeform 39"/>
            <p:cNvSpPr>
              <a:spLocks/>
            </p:cNvSpPr>
            <p:nvPr/>
          </p:nvSpPr>
          <p:spPr bwMode="auto">
            <a:xfrm>
              <a:off x="4790" y="2357"/>
              <a:ext cx="66" cy="60"/>
            </a:xfrm>
            <a:custGeom>
              <a:avLst/>
              <a:gdLst>
                <a:gd name="T0" fmla="*/ 0 w 133"/>
                <a:gd name="T1" fmla="*/ 0 h 119"/>
                <a:gd name="T2" fmla="*/ 4 w 133"/>
                <a:gd name="T3" fmla="*/ 7 h 119"/>
                <a:gd name="T4" fmla="*/ 8 w 133"/>
                <a:gd name="T5" fmla="*/ 6 h 119"/>
                <a:gd name="T6" fmla="*/ 10 w 133"/>
                <a:gd name="T7" fmla="*/ 12 h 119"/>
                <a:gd name="T8" fmla="*/ 15 w 133"/>
                <a:gd name="T9" fmla="*/ 11 h 119"/>
                <a:gd name="T10" fmla="*/ 17 w 133"/>
                <a:gd name="T11" fmla="*/ 17 h 119"/>
                <a:gd name="T12" fmla="*/ 19 w 133"/>
                <a:gd name="T13" fmla="*/ 16 h 119"/>
                <a:gd name="T14" fmla="*/ 20 w 133"/>
                <a:gd name="T15" fmla="*/ 22 h 119"/>
                <a:gd name="T16" fmla="*/ 23 w 133"/>
                <a:gd name="T17" fmla="*/ 21 h 119"/>
                <a:gd name="T18" fmla="*/ 23 w 133"/>
                <a:gd name="T19" fmla="*/ 24 h 119"/>
                <a:gd name="T20" fmla="*/ 26 w 133"/>
                <a:gd name="T21" fmla="*/ 24 h 119"/>
                <a:gd name="T22" fmla="*/ 27 w 133"/>
                <a:gd name="T23" fmla="*/ 28 h 119"/>
                <a:gd name="T24" fmla="*/ 33 w 133"/>
                <a:gd name="T25" fmla="*/ 30 h 119"/>
                <a:gd name="T26" fmla="*/ 28 w 133"/>
                <a:gd name="T27" fmla="*/ 22 h 119"/>
                <a:gd name="T28" fmla="*/ 20 w 133"/>
                <a:gd name="T29" fmla="*/ 12 h 119"/>
                <a:gd name="T30" fmla="*/ 14 w 133"/>
                <a:gd name="T31" fmla="*/ 6 h 119"/>
                <a:gd name="T32" fmla="*/ 8 w 133"/>
                <a:gd name="T33" fmla="*/ 2 h 119"/>
                <a:gd name="T34" fmla="*/ 0 w 133"/>
                <a:gd name="T35" fmla="*/ 0 h 11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3" h="119">
                  <a:moveTo>
                    <a:pt x="0" y="0"/>
                  </a:moveTo>
                  <a:lnTo>
                    <a:pt x="16" y="27"/>
                  </a:lnTo>
                  <a:lnTo>
                    <a:pt x="32" y="23"/>
                  </a:lnTo>
                  <a:lnTo>
                    <a:pt x="40" y="46"/>
                  </a:lnTo>
                  <a:lnTo>
                    <a:pt x="61" y="43"/>
                  </a:lnTo>
                  <a:lnTo>
                    <a:pt x="69" y="65"/>
                  </a:lnTo>
                  <a:lnTo>
                    <a:pt x="79" y="61"/>
                  </a:lnTo>
                  <a:lnTo>
                    <a:pt x="83" y="85"/>
                  </a:lnTo>
                  <a:lnTo>
                    <a:pt x="95" y="81"/>
                  </a:lnTo>
                  <a:lnTo>
                    <a:pt x="95" y="96"/>
                  </a:lnTo>
                  <a:lnTo>
                    <a:pt x="107" y="96"/>
                  </a:lnTo>
                  <a:lnTo>
                    <a:pt x="109" y="110"/>
                  </a:lnTo>
                  <a:lnTo>
                    <a:pt x="133" y="119"/>
                  </a:lnTo>
                  <a:lnTo>
                    <a:pt x="114" y="85"/>
                  </a:lnTo>
                  <a:lnTo>
                    <a:pt x="83" y="46"/>
                  </a:lnTo>
                  <a:lnTo>
                    <a:pt x="57" y="23"/>
                  </a:lnTo>
                  <a:lnTo>
                    <a:pt x="32" y="8"/>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1" name="Freeform 40"/>
            <p:cNvSpPr>
              <a:spLocks/>
            </p:cNvSpPr>
            <p:nvPr/>
          </p:nvSpPr>
          <p:spPr bwMode="auto">
            <a:xfrm>
              <a:off x="4877" y="2433"/>
              <a:ext cx="45" cy="15"/>
            </a:xfrm>
            <a:custGeom>
              <a:avLst/>
              <a:gdLst>
                <a:gd name="T0" fmla="*/ 2 w 89"/>
                <a:gd name="T1" fmla="*/ 6 h 29"/>
                <a:gd name="T2" fmla="*/ 12 w 89"/>
                <a:gd name="T3" fmla="*/ 6 h 29"/>
                <a:gd name="T4" fmla="*/ 23 w 89"/>
                <a:gd name="T5" fmla="*/ 8 h 29"/>
                <a:gd name="T6" fmla="*/ 14 w 89"/>
                <a:gd name="T7" fmla="*/ 2 h 29"/>
                <a:gd name="T8" fmla="*/ 0 w 89"/>
                <a:gd name="T9" fmla="*/ 0 h 29"/>
                <a:gd name="T10" fmla="*/ 2 w 89"/>
                <a:gd name="T11" fmla="*/ 6 h 2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9" h="29">
                  <a:moveTo>
                    <a:pt x="5" y="21"/>
                  </a:moveTo>
                  <a:lnTo>
                    <a:pt x="47" y="21"/>
                  </a:lnTo>
                  <a:lnTo>
                    <a:pt x="89" y="29"/>
                  </a:lnTo>
                  <a:lnTo>
                    <a:pt x="54" y="6"/>
                  </a:lnTo>
                  <a:lnTo>
                    <a:pt x="0" y="0"/>
                  </a:lnTo>
                  <a:lnTo>
                    <a:pt x="5" y="21"/>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2" name="Freeform 41"/>
            <p:cNvSpPr>
              <a:spLocks/>
            </p:cNvSpPr>
            <p:nvPr/>
          </p:nvSpPr>
          <p:spPr bwMode="auto">
            <a:xfrm>
              <a:off x="5020" y="2236"/>
              <a:ext cx="41" cy="27"/>
            </a:xfrm>
            <a:custGeom>
              <a:avLst/>
              <a:gdLst>
                <a:gd name="T0" fmla="*/ 17 w 82"/>
                <a:gd name="T1" fmla="*/ 0 h 55"/>
                <a:gd name="T2" fmla="*/ 21 w 82"/>
                <a:gd name="T3" fmla="*/ 6 h 55"/>
                <a:gd name="T4" fmla="*/ 14 w 82"/>
                <a:gd name="T5" fmla="*/ 3 h 55"/>
                <a:gd name="T6" fmla="*/ 17 w 82"/>
                <a:gd name="T7" fmla="*/ 10 h 55"/>
                <a:gd name="T8" fmla="*/ 8 w 82"/>
                <a:gd name="T9" fmla="*/ 8 h 55"/>
                <a:gd name="T10" fmla="*/ 14 w 82"/>
                <a:gd name="T11" fmla="*/ 13 h 55"/>
                <a:gd name="T12" fmla="*/ 0 w 82"/>
                <a:gd name="T13" fmla="*/ 13 h 55"/>
                <a:gd name="T14" fmla="*/ 0 w 82"/>
                <a:gd name="T15" fmla="*/ 8 h 55"/>
                <a:gd name="T16" fmla="*/ 7 w 82"/>
                <a:gd name="T17" fmla="*/ 3 h 55"/>
                <a:gd name="T18" fmla="*/ 12 w 82"/>
                <a:gd name="T19" fmla="*/ 0 h 55"/>
                <a:gd name="T20" fmla="*/ 17 w 82"/>
                <a:gd name="T21" fmla="*/ 0 h 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2" h="55">
                  <a:moveTo>
                    <a:pt x="68" y="0"/>
                  </a:moveTo>
                  <a:lnTo>
                    <a:pt x="82" y="26"/>
                  </a:lnTo>
                  <a:lnTo>
                    <a:pt x="54" y="14"/>
                  </a:lnTo>
                  <a:lnTo>
                    <a:pt x="68" y="43"/>
                  </a:lnTo>
                  <a:lnTo>
                    <a:pt x="32" y="34"/>
                  </a:lnTo>
                  <a:lnTo>
                    <a:pt x="54" y="55"/>
                  </a:lnTo>
                  <a:lnTo>
                    <a:pt x="0" y="55"/>
                  </a:lnTo>
                  <a:lnTo>
                    <a:pt x="0" y="34"/>
                  </a:lnTo>
                  <a:lnTo>
                    <a:pt x="28" y="14"/>
                  </a:lnTo>
                  <a:lnTo>
                    <a:pt x="46" y="3"/>
                  </a:lnTo>
                  <a:lnTo>
                    <a:pt x="6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3" name="Freeform 42"/>
            <p:cNvSpPr>
              <a:spLocks/>
            </p:cNvSpPr>
            <p:nvPr/>
          </p:nvSpPr>
          <p:spPr bwMode="auto">
            <a:xfrm>
              <a:off x="5049" y="2279"/>
              <a:ext cx="14" cy="9"/>
            </a:xfrm>
            <a:custGeom>
              <a:avLst/>
              <a:gdLst>
                <a:gd name="T0" fmla="*/ 7 w 29"/>
                <a:gd name="T1" fmla="*/ 1 h 18"/>
                <a:gd name="T2" fmla="*/ 7 w 29"/>
                <a:gd name="T3" fmla="*/ 5 h 18"/>
                <a:gd name="T4" fmla="*/ 1 w 29"/>
                <a:gd name="T5" fmla="*/ 5 h 18"/>
                <a:gd name="T6" fmla="*/ 0 w 29"/>
                <a:gd name="T7" fmla="*/ 1 h 18"/>
                <a:gd name="T8" fmla="*/ 5 w 29"/>
                <a:gd name="T9" fmla="*/ 0 h 18"/>
                <a:gd name="T10" fmla="*/ 7 w 29"/>
                <a:gd name="T11" fmla="*/ 1 h 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 h="18">
                  <a:moveTo>
                    <a:pt x="29" y="4"/>
                  </a:moveTo>
                  <a:lnTo>
                    <a:pt x="29" y="18"/>
                  </a:lnTo>
                  <a:lnTo>
                    <a:pt x="4" y="18"/>
                  </a:lnTo>
                  <a:lnTo>
                    <a:pt x="0" y="4"/>
                  </a:lnTo>
                  <a:lnTo>
                    <a:pt x="21" y="0"/>
                  </a:lnTo>
                  <a:lnTo>
                    <a:pt x="29"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4" name="Freeform 43"/>
            <p:cNvSpPr>
              <a:spLocks/>
            </p:cNvSpPr>
            <p:nvPr/>
          </p:nvSpPr>
          <p:spPr bwMode="auto">
            <a:xfrm>
              <a:off x="4994" y="2284"/>
              <a:ext cx="8" cy="14"/>
            </a:xfrm>
            <a:custGeom>
              <a:avLst/>
              <a:gdLst>
                <a:gd name="T0" fmla="*/ 4 w 16"/>
                <a:gd name="T1" fmla="*/ 0 h 27"/>
                <a:gd name="T2" fmla="*/ 4 w 16"/>
                <a:gd name="T3" fmla="*/ 6 h 27"/>
                <a:gd name="T4" fmla="*/ 2 w 16"/>
                <a:gd name="T5" fmla="*/ 7 h 27"/>
                <a:gd name="T6" fmla="*/ 0 w 16"/>
                <a:gd name="T7" fmla="*/ 2 h 27"/>
                <a:gd name="T8" fmla="*/ 1 w 16"/>
                <a:gd name="T9" fmla="*/ 0 h 27"/>
                <a:gd name="T10" fmla="*/ 4 w 16"/>
                <a:gd name="T11" fmla="*/ 0 h 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 h="27">
                  <a:moveTo>
                    <a:pt x="16" y="0"/>
                  </a:moveTo>
                  <a:lnTo>
                    <a:pt x="16" y="23"/>
                  </a:lnTo>
                  <a:lnTo>
                    <a:pt x="8" y="27"/>
                  </a:lnTo>
                  <a:lnTo>
                    <a:pt x="0" y="7"/>
                  </a:lnTo>
                  <a:lnTo>
                    <a:pt x="4" y="0"/>
                  </a:lnTo>
                  <a:lnTo>
                    <a:pt x="1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5" name="Freeform 44"/>
            <p:cNvSpPr>
              <a:spLocks/>
            </p:cNvSpPr>
            <p:nvPr/>
          </p:nvSpPr>
          <p:spPr bwMode="auto">
            <a:xfrm>
              <a:off x="5005" y="2311"/>
              <a:ext cx="11" cy="15"/>
            </a:xfrm>
            <a:custGeom>
              <a:avLst/>
              <a:gdLst>
                <a:gd name="T0" fmla="*/ 2 w 22"/>
                <a:gd name="T1" fmla="*/ 0 h 30"/>
                <a:gd name="T2" fmla="*/ 0 w 22"/>
                <a:gd name="T3" fmla="*/ 3 h 30"/>
                <a:gd name="T4" fmla="*/ 2 w 22"/>
                <a:gd name="T5" fmla="*/ 8 h 30"/>
                <a:gd name="T6" fmla="*/ 6 w 22"/>
                <a:gd name="T7" fmla="*/ 3 h 30"/>
                <a:gd name="T8" fmla="*/ 2 w 22"/>
                <a:gd name="T9" fmla="*/ 0 h 3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 h="30">
                  <a:moveTo>
                    <a:pt x="7" y="0"/>
                  </a:moveTo>
                  <a:lnTo>
                    <a:pt x="0" y="11"/>
                  </a:lnTo>
                  <a:lnTo>
                    <a:pt x="7" y="30"/>
                  </a:lnTo>
                  <a:lnTo>
                    <a:pt x="22" y="9"/>
                  </a:lnTo>
                  <a:lnTo>
                    <a:pt x="7"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6" name="Freeform 45"/>
            <p:cNvSpPr>
              <a:spLocks/>
            </p:cNvSpPr>
            <p:nvPr/>
          </p:nvSpPr>
          <p:spPr bwMode="auto">
            <a:xfrm>
              <a:off x="4994" y="2311"/>
              <a:ext cx="8" cy="36"/>
            </a:xfrm>
            <a:custGeom>
              <a:avLst/>
              <a:gdLst>
                <a:gd name="T0" fmla="*/ 5 w 14"/>
                <a:gd name="T1" fmla="*/ 8 h 72"/>
                <a:gd name="T2" fmla="*/ 4 w 14"/>
                <a:gd name="T3" fmla="*/ 18 h 72"/>
                <a:gd name="T4" fmla="*/ 0 w 14"/>
                <a:gd name="T5" fmla="*/ 10 h 72"/>
                <a:gd name="T6" fmla="*/ 5 w 14"/>
                <a:gd name="T7" fmla="*/ 0 h 72"/>
                <a:gd name="T8" fmla="*/ 5 w 14"/>
                <a:gd name="T9" fmla="*/ 8 h 7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72">
                  <a:moveTo>
                    <a:pt x="14" y="30"/>
                  </a:moveTo>
                  <a:lnTo>
                    <a:pt x="13" y="72"/>
                  </a:lnTo>
                  <a:lnTo>
                    <a:pt x="0" y="39"/>
                  </a:lnTo>
                  <a:lnTo>
                    <a:pt x="14" y="0"/>
                  </a:lnTo>
                  <a:lnTo>
                    <a:pt x="14" y="3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7" name="Freeform 46"/>
            <p:cNvSpPr>
              <a:spLocks/>
            </p:cNvSpPr>
            <p:nvPr/>
          </p:nvSpPr>
          <p:spPr bwMode="auto">
            <a:xfrm>
              <a:off x="5002" y="2380"/>
              <a:ext cx="24" cy="20"/>
            </a:xfrm>
            <a:custGeom>
              <a:avLst/>
              <a:gdLst>
                <a:gd name="T0" fmla="*/ 12 w 49"/>
                <a:gd name="T1" fmla="*/ 1 h 39"/>
                <a:gd name="T2" fmla="*/ 2 w 49"/>
                <a:gd name="T3" fmla="*/ 10 h 39"/>
                <a:gd name="T4" fmla="*/ 0 w 49"/>
                <a:gd name="T5" fmla="*/ 4 h 39"/>
                <a:gd name="T6" fmla="*/ 2 w 49"/>
                <a:gd name="T7" fmla="*/ 0 h 39"/>
                <a:gd name="T8" fmla="*/ 12 w 49"/>
                <a:gd name="T9" fmla="*/ 1 h 3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9" h="39">
                  <a:moveTo>
                    <a:pt x="49" y="4"/>
                  </a:moveTo>
                  <a:lnTo>
                    <a:pt x="10" y="39"/>
                  </a:lnTo>
                  <a:lnTo>
                    <a:pt x="0" y="15"/>
                  </a:lnTo>
                  <a:lnTo>
                    <a:pt x="10" y="0"/>
                  </a:lnTo>
                  <a:lnTo>
                    <a:pt x="49"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8" name="Freeform 47"/>
            <p:cNvSpPr>
              <a:spLocks/>
            </p:cNvSpPr>
            <p:nvPr/>
          </p:nvSpPr>
          <p:spPr bwMode="auto">
            <a:xfrm>
              <a:off x="5213" y="2552"/>
              <a:ext cx="33" cy="100"/>
            </a:xfrm>
            <a:custGeom>
              <a:avLst/>
              <a:gdLst>
                <a:gd name="T0" fmla="*/ 5 w 66"/>
                <a:gd name="T1" fmla="*/ 0 h 200"/>
                <a:gd name="T2" fmla="*/ 9 w 66"/>
                <a:gd name="T3" fmla="*/ 9 h 200"/>
                <a:gd name="T4" fmla="*/ 3 w 66"/>
                <a:gd name="T5" fmla="*/ 7 h 200"/>
                <a:gd name="T6" fmla="*/ 10 w 66"/>
                <a:gd name="T7" fmla="*/ 17 h 200"/>
                <a:gd name="T8" fmla="*/ 3 w 66"/>
                <a:gd name="T9" fmla="*/ 13 h 200"/>
                <a:gd name="T10" fmla="*/ 9 w 66"/>
                <a:gd name="T11" fmla="*/ 24 h 200"/>
                <a:gd name="T12" fmla="*/ 3 w 66"/>
                <a:gd name="T13" fmla="*/ 21 h 200"/>
                <a:gd name="T14" fmla="*/ 8 w 66"/>
                <a:gd name="T15" fmla="*/ 28 h 200"/>
                <a:gd name="T16" fmla="*/ 1 w 66"/>
                <a:gd name="T17" fmla="*/ 25 h 200"/>
                <a:gd name="T18" fmla="*/ 6 w 66"/>
                <a:gd name="T19" fmla="*/ 34 h 200"/>
                <a:gd name="T20" fmla="*/ 0 w 66"/>
                <a:gd name="T21" fmla="*/ 31 h 200"/>
                <a:gd name="T22" fmla="*/ 12 w 66"/>
                <a:gd name="T23" fmla="*/ 50 h 200"/>
                <a:gd name="T24" fmla="*/ 16 w 66"/>
                <a:gd name="T25" fmla="*/ 38 h 200"/>
                <a:gd name="T26" fmla="*/ 17 w 66"/>
                <a:gd name="T27" fmla="*/ 26 h 200"/>
                <a:gd name="T28" fmla="*/ 16 w 66"/>
                <a:gd name="T29" fmla="*/ 15 h 200"/>
                <a:gd name="T30" fmla="*/ 12 w 66"/>
                <a:gd name="T31" fmla="*/ 7 h 200"/>
                <a:gd name="T32" fmla="*/ 5 w 66"/>
                <a:gd name="T33" fmla="*/ 0 h 2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66" h="200">
                  <a:moveTo>
                    <a:pt x="20" y="0"/>
                  </a:moveTo>
                  <a:lnTo>
                    <a:pt x="34" y="35"/>
                  </a:lnTo>
                  <a:lnTo>
                    <a:pt x="12" y="28"/>
                  </a:lnTo>
                  <a:lnTo>
                    <a:pt x="38" y="65"/>
                  </a:lnTo>
                  <a:lnTo>
                    <a:pt x="12" y="49"/>
                  </a:lnTo>
                  <a:lnTo>
                    <a:pt x="34" y="93"/>
                  </a:lnTo>
                  <a:lnTo>
                    <a:pt x="12" y="81"/>
                  </a:lnTo>
                  <a:lnTo>
                    <a:pt x="30" y="112"/>
                  </a:lnTo>
                  <a:lnTo>
                    <a:pt x="4" y="100"/>
                  </a:lnTo>
                  <a:lnTo>
                    <a:pt x="24" y="135"/>
                  </a:lnTo>
                  <a:lnTo>
                    <a:pt x="0" y="123"/>
                  </a:lnTo>
                  <a:lnTo>
                    <a:pt x="46" y="200"/>
                  </a:lnTo>
                  <a:lnTo>
                    <a:pt x="62" y="150"/>
                  </a:lnTo>
                  <a:lnTo>
                    <a:pt x="66" y="104"/>
                  </a:lnTo>
                  <a:lnTo>
                    <a:pt x="62" y="58"/>
                  </a:lnTo>
                  <a:lnTo>
                    <a:pt x="46" y="28"/>
                  </a:lnTo>
                  <a:lnTo>
                    <a:pt x="2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09" name="Freeform 48"/>
            <p:cNvSpPr>
              <a:spLocks/>
            </p:cNvSpPr>
            <p:nvPr/>
          </p:nvSpPr>
          <p:spPr bwMode="auto">
            <a:xfrm>
              <a:off x="4914" y="3198"/>
              <a:ext cx="23" cy="171"/>
            </a:xfrm>
            <a:custGeom>
              <a:avLst/>
              <a:gdLst>
                <a:gd name="T0" fmla="*/ 12 w 46"/>
                <a:gd name="T1" fmla="*/ 0 h 340"/>
                <a:gd name="T2" fmla="*/ 10 w 46"/>
                <a:gd name="T3" fmla="*/ 21 h 340"/>
                <a:gd name="T4" fmla="*/ 8 w 46"/>
                <a:gd name="T5" fmla="*/ 42 h 340"/>
                <a:gd name="T6" fmla="*/ 9 w 46"/>
                <a:gd name="T7" fmla="*/ 72 h 340"/>
                <a:gd name="T8" fmla="*/ 11 w 46"/>
                <a:gd name="T9" fmla="*/ 86 h 340"/>
                <a:gd name="T10" fmla="*/ 4 w 46"/>
                <a:gd name="T11" fmla="*/ 81 h 340"/>
                <a:gd name="T12" fmla="*/ 6 w 46"/>
                <a:gd name="T13" fmla="*/ 79 h 340"/>
                <a:gd name="T14" fmla="*/ 2 w 46"/>
                <a:gd name="T15" fmla="*/ 75 h 340"/>
                <a:gd name="T16" fmla="*/ 4 w 46"/>
                <a:gd name="T17" fmla="*/ 72 h 340"/>
                <a:gd name="T18" fmla="*/ 0 w 46"/>
                <a:gd name="T19" fmla="*/ 66 h 340"/>
                <a:gd name="T20" fmla="*/ 4 w 46"/>
                <a:gd name="T21" fmla="*/ 62 h 340"/>
                <a:gd name="T22" fmla="*/ 0 w 46"/>
                <a:gd name="T23" fmla="*/ 57 h 340"/>
                <a:gd name="T24" fmla="*/ 4 w 46"/>
                <a:gd name="T25" fmla="*/ 52 h 340"/>
                <a:gd name="T26" fmla="*/ 0 w 46"/>
                <a:gd name="T27" fmla="*/ 47 h 340"/>
                <a:gd name="T28" fmla="*/ 4 w 46"/>
                <a:gd name="T29" fmla="*/ 40 h 340"/>
                <a:gd name="T30" fmla="*/ 0 w 46"/>
                <a:gd name="T31" fmla="*/ 37 h 340"/>
                <a:gd name="T32" fmla="*/ 4 w 46"/>
                <a:gd name="T33" fmla="*/ 30 h 340"/>
                <a:gd name="T34" fmla="*/ 1 w 46"/>
                <a:gd name="T35" fmla="*/ 27 h 340"/>
                <a:gd name="T36" fmla="*/ 4 w 46"/>
                <a:gd name="T37" fmla="*/ 20 h 340"/>
                <a:gd name="T38" fmla="*/ 4 w 46"/>
                <a:gd name="T39" fmla="*/ 13 h 340"/>
                <a:gd name="T40" fmla="*/ 6 w 46"/>
                <a:gd name="T41" fmla="*/ 10 h 340"/>
                <a:gd name="T42" fmla="*/ 6 w 46"/>
                <a:gd name="T43" fmla="*/ 7 h 340"/>
                <a:gd name="T44" fmla="*/ 12 w 46"/>
                <a:gd name="T45" fmla="*/ 0 h 34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 h="340">
                  <a:moveTo>
                    <a:pt x="46" y="0"/>
                  </a:moveTo>
                  <a:lnTo>
                    <a:pt x="40" y="82"/>
                  </a:lnTo>
                  <a:lnTo>
                    <a:pt x="32" y="168"/>
                  </a:lnTo>
                  <a:lnTo>
                    <a:pt x="36" y="284"/>
                  </a:lnTo>
                  <a:lnTo>
                    <a:pt x="44" y="340"/>
                  </a:lnTo>
                  <a:lnTo>
                    <a:pt x="15" y="322"/>
                  </a:lnTo>
                  <a:lnTo>
                    <a:pt x="23" y="314"/>
                  </a:lnTo>
                  <a:lnTo>
                    <a:pt x="6" y="297"/>
                  </a:lnTo>
                  <a:lnTo>
                    <a:pt x="16" y="284"/>
                  </a:lnTo>
                  <a:lnTo>
                    <a:pt x="0" y="263"/>
                  </a:lnTo>
                  <a:lnTo>
                    <a:pt x="15" y="247"/>
                  </a:lnTo>
                  <a:lnTo>
                    <a:pt x="0" y="227"/>
                  </a:lnTo>
                  <a:lnTo>
                    <a:pt x="15" y="205"/>
                  </a:lnTo>
                  <a:lnTo>
                    <a:pt x="0" y="185"/>
                  </a:lnTo>
                  <a:lnTo>
                    <a:pt x="15" y="157"/>
                  </a:lnTo>
                  <a:lnTo>
                    <a:pt x="0" y="146"/>
                  </a:lnTo>
                  <a:lnTo>
                    <a:pt x="15" y="119"/>
                  </a:lnTo>
                  <a:lnTo>
                    <a:pt x="4" y="106"/>
                  </a:lnTo>
                  <a:lnTo>
                    <a:pt x="16" y="78"/>
                  </a:lnTo>
                  <a:lnTo>
                    <a:pt x="15" y="50"/>
                  </a:lnTo>
                  <a:lnTo>
                    <a:pt x="23" y="39"/>
                  </a:lnTo>
                  <a:lnTo>
                    <a:pt x="23" y="26"/>
                  </a:lnTo>
                  <a:lnTo>
                    <a:pt x="4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0" name="Freeform 49"/>
            <p:cNvSpPr>
              <a:spLocks/>
            </p:cNvSpPr>
            <p:nvPr/>
          </p:nvSpPr>
          <p:spPr bwMode="auto">
            <a:xfrm>
              <a:off x="4945" y="3344"/>
              <a:ext cx="12" cy="39"/>
            </a:xfrm>
            <a:custGeom>
              <a:avLst/>
              <a:gdLst>
                <a:gd name="T0" fmla="*/ 4 w 24"/>
                <a:gd name="T1" fmla="*/ 0 h 79"/>
                <a:gd name="T2" fmla="*/ 0 w 24"/>
                <a:gd name="T3" fmla="*/ 18 h 79"/>
                <a:gd name="T4" fmla="*/ 5 w 24"/>
                <a:gd name="T5" fmla="*/ 19 h 79"/>
                <a:gd name="T6" fmla="*/ 5 w 24"/>
                <a:gd name="T7" fmla="*/ 15 h 79"/>
                <a:gd name="T8" fmla="*/ 6 w 24"/>
                <a:gd name="T9" fmla="*/ 12 h 79"/>
                <a:gd name="T10" fmla="*/ 5 w 24"/>
                <a:gd name="T11" fmla="*/ 8 h 79"/>
                <a:gd name="T12" fmla="*/ 4 w 24"/>
                <a:gd name="T13" fmla="*/ 0 h 7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 h="79">
                  <a:moveTo>
                    <a:pt x="14" y="0"/>
                  </a:moveTo>
                  <a:lnTo>
                    <a:pt x="0" y="73"/>
                  </a:lnTo>
                  <a:lnTo>
                    <a:pt x="20" y="79"/>
                  </a:lnTo>
                  <a:lnTo>
                    <a:pt x="19" y="62"/>
                  </a:lnTo>
                  <a:lnTo>
                    <a:pt x="24" y="50"/>
                  </a:lnTo>
                  <a:lnTo>
                    <a:pt x="19" y="32"/>
                  </a:lnTo>
                  <a:lnTo>
                    <a:pt x="14"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1" name="Freeform 50"/>
            <p:cNvSpPr>
              <a:spLocks/>
            </p:cNvSpPr>
            <p:nvPr/>
          </p:nvSpPr>
          <p:spPr bwMode="auto">
            <a:xfrm>
              <a:off x="4921" y="3437"/>
              <a:ext cx="58" cy="120"/>
            </a:xfrm>
            <a:custGeom>
              <a:avLst/>
              <a:gdLst>
                <a:gd name="T0" fmla="*/ 16 w 115"/>
                <a:gd name="T1" fmla="*/ 6 h 241"/>
                <a:gd name="T2" fmla="*/ 12 w 115"/>
                <a:gd name="T3" fmla="*/ 8 h 241"/>
                <a:gd name="T4" fmla="*/ 14 w 115"/>
                <a:gd name="T5" fmla="*/ 13 h 241"/>
                <a:gd name="T6" fmla="*/ 9 w 115"/>
                <a:gd name="T7" fmla="*/ 15 h 241"/>
                <a:gd name="T8" fmla="*/ 15 w 115"/>
                <a:gd name="T9" fmla="*/ 20 h 241"/>
                <a:gd name="T10" fmla="*/ 11 w 115"/>
                <a:gd name="T11" fmla="*/ 26 h 241"/>
                <a:gd name="T12" fmla="*/ 16 w 115"/>
                <a:gd name="T13" fmla="*/ 26 h 241"/>
                <a:gd name="T14" fmla="*/ 13 w 115"/>
                <a:gd name="T15" fmla="*/ 33 h 241"/>
                <a:gd name="T16" fmla="*/ 23 w 115"/>
                <a:gd name="T17" fmla="*/ 32 h 241"/>
                <a:gd name="T18" fmla="*/ 18 w 115"/>
                <a:gd name="T19" fmla="*/ 42 h 241"/>
                <a:gd name="T20" fmla="*/ 28 w 115"/>
                <a:gd name="T21" fmla="*/ 38 h 241"/>
                <a:gd name="T22" fmla="*/ 23 w 115"/>
                <a:gd name="T23" fmla="*/ 47 h 241"/>
                <a:gd name="T24" fmla="*/ 28 w 115"/>
                <a:gd name="T25" fmla="*/ 47 h 241"/>
                <a:gd name="T26" fmla="*/ 25 w 115"/>
                <a:gd name="T27" fmla="*/ 52 h 241"/>
                <a:gd name="T28" fmla="*/ 29 w 115"/>
                <a:gd name="T29" fmla="*/ 54 h 241"/>
                <a:gd name="T30" fmla="*/ 27 w 115"/>
                <a:gd name="T31" fmla="*/ 60 h 241"/>
                <a:gd name="T32" fmla="*/ 23 w 115"/>
                <a:gd name="T33" fmla="*/ 55 h 241"/>
                <a:gd name="T34" fmla="*/ 23 w 115"/>
                <a:gd name="T35" fmla="*/ 52 h 241"/>
                <a:gd name="T36" fmla="*/ 17 w 115"/>
                <a:gd name="T37" fmla="*/ 49 h 241"/>
                <a:gd name="T38" fmla="*/ 17 w 115"/>
                <a:gd name="T39" fmla="*/ 47 h 241"/>
                <a:gd name="T40" fmla="*/ 12 w 115"/>
                <a:gd name="T41" fmla="*/ 45 h 241"/>
                <a:gd name="T42" fmla="*/ 12 w 115"/>
                <a:gd name="T43" fmla="*/ 37 h 241"/>
                <a:gd name="T44" fmla="*/ 5 w 115"/>
                <a:gd name="T45" fmla="*/ 36 h 241"/>
                <a:gd name="T46" fmla="*/ 8 w 115"/>
                <a:gd name="T47" fmla="*/ 30 h 241"/>
                <a:gd name="T48" fmla="*/ 2 w 115"/>
                <a:gd name="T49" fmla="*/ 27 h 241"/>
                <a:gd name="T50" fmla="*/ 5 w 115"/>
                <a:gd name="T51" fmla="*/ 20 h 241"/>
                <a:gd name="T52" fmla="*/ 0 w 115"/>
                <a:gd name="T53" fmla="*/ 16 h 241"/>
                <a:gd name="T54" fmla="*/ 4 w 115"/>
                <a:gd name="T55" fmla="*/ 11 h 241"/>
                <a:gd name="T56" fmla="*/ 1 w 115"/>
                <a:gd name="T57" fmla="*/ 7 h 241"/>
                <a:gd name="T58" fmla="*/ 5 w 115"/>
                <a:gd name="T59" fmla="*/ 3 h 241"/>
                <a:gd name="T60" fmla="*/ 4 w 115"/>
                <a:gd name="T61" fmla="*/ 0 h 241"/>
                <a:gd name="T62" fmla="*/ 8 w 115"/>
                <a:gd name="T63" fmla="*/ 0 h 241"/>
                <a:gd name="T64" fmla="*/ 16 w 115"/>
                <a:gd name="T65" fmla="*/ 6 h 24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15" h="241">
                  <a:moveTo>
                    <a:pt x="62" y="24"/>
                  </a:moveTo>
                  <a:lnTo>
                    <a:pt x="46" y="34"/>
                  </a:lnTo>
                  <a:lnTo>
                    <a:pt x="56" y="53"/>
                  </a:lnTo>
                  <a:lnTo>
                    <a:pt x="35" y="63"/>
                  </a:lnTo>
                  <a:lnTo>
                    <a:pt x="59" y="83"/>
                  </a:lnTo>
                  <a:lnTo>
                    <a:pt x="42" y="107"/>
                  </a:lnTo>
                  <a:lnTo>
                    <a:pt x="62" y="107"/>
                  </a:lnTo>
                  <a:lnTo>
                    <a:pt x="51" y="133"/>
                  </a:lnTo>
                  <a:lnTo>
                    <a:pt x="89" y="130"/>
                  </a:lnTo>
                  <a:lnTo>
                    <a:pt x="72" y="171"/>
                  </a:lnTo>
                  <a:lnTo>
                    <a:pt x="109" y="154"/>
                  </a:lnTo>
                  <a:lnTo>
                    <a:pt x="92" y="191"/>
                  </a:lnTo>
                  <a:lnTo>
                    <a:pt x="111" y="191"/>
                  </a:lnTo>
                  <a:lnTo>
                    <a:pt x="98" y="208"/>
                  </a:lnTo>
                  <a:lnTo>
                    <a:pt x="115" y="217"/>
                  </a:lnTo>
                  <a:lnTo>
                    <a:pt x="105" y="241"/>
                  </a:lnTo>
                  <a:lnTo>
                    <a:pt x="89" y="220"/>
                  </a:lnTo>
                  <a:lnTo>
                    <a:pt x="89" y="208"/>
                  </a:lnTo>
                  <a:lnTo>
                    <a:pt x="67" y="198"/>
                  </a:lnTo>
                  <a:lnTo>
                    <a:pt x="68" y="188"/>
                  </a:lnTo>
                  <a:lnTo>
                    <a:pt x="48" y="182"/>
                  </a:lnTo>
                  <a:lnTo>
                    <a:pt x="48" y="150"/>
                  </a:lnTo>
                  <a:lnTo>
                    <a:pt x="17" y="146"/>
                  </a:lnTo>
                  <a:lnTo>
                    <a:pt x="31" y="120"/>
                  </a:lnTo>
                  <a:lnTo>
                    <a:pt x="8" y="111"/>
                  </a:lnTo>
                  <a:lnTo>
                    <a:pt x="17" y="83"/>
                  </a:lnTo>
                  <a:lnTo>
                    <a:pt x="0" y="66"/>
                  </a:lnTo>
                  <a:lnTo>
                    <a:pt x="16" y="44"/>
                  </a:lnTo>
                  <a:lnTo>
                    <a:pt x="1" y="30"/>
                  </a:lnTo>
                  <a:lnTo>
                    <a:pt x="17" y="13"/>
                  </a:lnTo>
                  <a:lnTo>
                    <a:pt x="16" y="0"/>
                  </a:lnTo>
                  <a:lnTo>
                    <a:pt x="29" y="0"/>
                  </a:lnTo>
                  <a:lnTo>
                    <a:pt x="62" y="2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2" name="Freeform 51"/>
            <p:cNvSpPr>
              <a:spLocks/>
            </p:cNvSpPr>
            <p:nvPr/>
          </p:nvSpPr>
          <p:spPr bwMode="auto">
            <a:xfrm>
              <a:off x="4927" y="3592"/>
              <a:ext cx="23" cy="97"/>
            </a:xfrm>
            <a:custGeom>
              <a:avLst/>
              <a:gdLst>
                <a:gd name="T0" fmla="*/ 0 w 47"/>
                <a:gd name="T1" fmla="*/ 0 h 193"/>
                <a:gd name="T2" fmla="*/ 0 w 47"/>
                <a:gd name="T3" fmla="*/ 13 h 193"/>
                <a:gd name="T4" fmla="*/ 6 w 47"/>
                <a:gd name="T5" fmla="*/ 34 h 193"/>
                <a:gd name="T6" fmla="*/ 6 w 47"/>
                <a:gd name="T7" fmla="*/ 37 h 193"/>
                <a:gd name="T8" fmla="*/ 9 w 47"/>
                <a:gd name="T9" fmla="*/ 38 h 193"/>
                <a:gd name="T10" fmla="*/ 9 w 47"/>
                <a:gd name="T11" fmla="*/ 44 h 193"/>
                <a:gd name="T12" fmla="*/ 11 w 47"/>
                <a:gd name="T13" fmla="*/ 49 h 193"/>
                <a:gd name="T14" fmla="*/ 11 w 47"/>
                <a:gd name="T15" fmla="*/ 37 h 193"/>
                <a:gd name="T16" fmla="*/ 7 w 47"/>
                <a:gd name="T17" fmla="*/ 24 h 193"/>
                <a:gd name="T18" fmla="*/ 2 w 47"/>
                <a:gd name="T19" fmla="*/ 10 h 193"/>
                <a:gd name="T20" fmla="*/ 0 w 47"/>
                <a:gd name="T21" fmla="*/ 0 h 1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193">
                  <a:moveTo>
                    <a:pt x="0" y="0"/>
                  </a:moveTo>
                  <a:lnTo>
                    <a:pt x="0" y="52"/>
                  </a:lnTo>
                  <a:lnTo>
                    <a:pt x="26" y="133"/>
                  </a:lnTo>
                  <a:lnTo>
                    <a:pt x="26" y="148"/>
                  </a:lnTo>
                  <a:lnTo>
                    <a:pt x="36" y="152"/>
                  </a:lnTo>
                  <a:lnTo>
                    <a:pt x="36" y="173"/>
                  </a:lnTo>
                  <a:lnTo>
                    <a:pt x="47" y="193"/>
                  </a:lnTo>
                  <a:lnTo>
                    <a:pt x="44" y="148"/>
                  </a:lnTo>
                  <a:lnTo>
                    <a:pt x="30" y="93"/>
                  </a:lnTo>
                  <a:lnTo>
                    <a:pt x="9" y="37"/>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3" name="Freeform 52"/>
            <p:cNvSpPr>
              <a:spLocks/>
            </p:cNvSpPr>
            <p:nvPr/>
          </p:nvSpPr>
          <p:spPr bwMode="auto">
            <a:xfrm>
              <a:off x="5153" y="3165"/>
              <a:ext cx="30" cy="198"/>
            </a:xfrm>
            <a:custGeom>
              <a:avLst/>
              <a:gdLst>
                <a:gd name="T0" fmla="*/ 4 w 59"/>
                <a:gd name="T1" fmla="*/ 0 h 398"/>
                <a:gd name="T2" fmla="*/ 2 w 59"/>
                <a:gd name="T3" fmla="*/ 12 h 398"/>
                <a:gd name="T4" fmla="*/ 4 w 59"/>
                <a:gd name="T5" fmla="*/ 14 h 398"/>
                <a:gd name="T6" fmla="*/ 2 w 59"/>
                <a:gd name="T7" fmla="*/ 17 h 398"/>
                <a:gd name="T8" fmla="*/ 5 w 59"/>
                <a:gd name="T9" fmla="*/ 22 h 398"/>
                <a:gd name="T10" fmla="*/ 0 w 59"/>
                <a:gd name="T11" fmla="*/ 31 h 398"/>
                <a:gd name="T12" fmla="*/ 6 w 59"/>
                <a:gd name="T13" fmla="*/ 36 h 398"/>
                <a:gd name="T14" fmla="*/ 1 w 59"/>
                <a:gd name="T15" fmla="*/ 44 h 398"/>
                <a:gd name="T16" fmla="*/ 7 w 59"/>
                <a:gd name="T17" fmla="*/ 46 h 398"/>
                <a:gd name="T18" fmla="*/ 4 w 59"/>
                <a:gd name="T19" fmla="*/ 56 h 398"/>
                <a:gd name="T20" fmla="*/ 10 w 59"/>
                <a:gd name="T21" fmla="*/ 60 h 398"/>
                <a:gd name="T22" fmla="*/ 8 w 59"/>
                <a:gd name="T23" fmla="*/ 70 h 398"/>
                <a:gd name="T24" fmla="*/ 11 w 59"/>
                <a:gd name="T25" fmla="*/ 75 h 398"/>
                <a:gd name="T26" fmla="*/ 10 w 59"/>
                <a:gd name="T27" fmla="*/ 88 h 398"/>
                <a:gd name="T28" fmla="*/ 13 w 59"/>
                <a:gd name="T29" fmla="*/ 99 h 398"/>
                <a:gd name="T30" fmla="*/ 15 w 59"/>
                <a:gd name="T31" fmla="*/ 83 h 398"/>
                <a:gd name="T32" fmla="*/ 13 w 59"/>
                <a:gd name="T33" fmla="*/ 77 h 398"/>
                <a:gd name="T34" fmla="*/ 14 w 59"/>
                <a:gd name="T35" fmla="*/ 65 h 398"/>
                <a:gd name="T36" fmla="*/ 12 w 59"/>
                <a:gd name="T37" fmla="*/ 60 h 398"/>
                <a:gd name="T38" fmla="*/ 15 w 59"/>
                <a:gd name="T39" fmla="*/ 53 h 398"/>
                <a:gd name="T40" fmla="*/ 10 w 59"/>
                <a:gd name="T41" fmla="*/ 48 h 398"/>
                <a:gd name="T42" fmla="*/ 15 w 59"/>
                <a:gd name="T43" fmla="*/ 42 h 398"/>
                <a:gd name="T44" fmla="*/ 10 w 59"/>
                <a:gd name="T45" fmla="*/ 36 h 398"/>
                <a:gd name="T46" fmla="*/ 15 w 59"/>
                <a:gd name="T47" fmla="*/ 26 h 398"/>
                <a:gd name="T48" fmla="*/ 8 w 59"/>
                <a:gd name="T49" fmla="*/ 22 h 398"/>
                <a:gd name="T50" fmla="*/ 11 w 59"/>
                <a:gd name="T51" fmla="*/ 13 h 398"/>
                <a:gd name="T52" fmla="*/ 6 w 59"/>
                <a:gd name="T53" fmla="*/ 9 h 398"/>
                <a:gd name="T54" fmla="*/ 8 w 59"/>
                <a:gd name="T55" fmla="*/ 4 h 398"/>
                <a:gd name="T56" fmla="*/ 4 w 59"/>
                <a:gd name="T57" fmla="*/ 0 h 39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9" h="398">
                  <a:moveTo>
                    <a:pt x="16" y="0"/>
                  </a:moveTo>
                  <a:lnTo>
                    <a:pt x="6" y="50"/>
                  </a:lnTo>
                  <a:lnTo>
                    <a:pt x="16" y="58"/>
                  </a:lnTo>
                  <a:lnTo>
                    <a:pt x="6" y="68"/>
                  </a:lnTo>
                  <a:lnTo>
                    <a:pt x="19" y="90"/>
                  </a:lnTo>
                  <a:lnTo>
                    <a:pt x="0" y="127"/>
                  </a:lnTo>
                  <a:lnTo>
                    <a:pt x="22" y="144"/>
                  </a:lnTo>
                  <a:lnTo>
                    <a:pt x="1" y="179"/>
                  </a:lnTo>
                  <a:lnTo>
                    <a:pt x="26" y="187"/>
                  </a:lnTo>
                  <a:lnTo>
                    <a:pt x="16" y="225"/>
                  </a:lnTo>
                  <a:lnTo>
                    <a:pt x="37" y="241"/>
                  </a:lnTo>
                  <a:lnTo>
                    <a:pt x="30" y="281"/>
                  </a:lnTo>
                  <a:lnTo>
                    <a:pt x="42" y="304"/>
                  </a:lnTo>
                  <a:lnTo>
                    <a:pt x="38" y="354"/>
                  </a:lnTo>
                  <a:lnTo>
                    <a:pt x="52" y="398"/>
                  </a:lnTo>
                  <a:lnTo>
                    <a:pt x="59" y="335"/>
                  </a:lnTo>
                  <a:lnTo>
                    <a:pt x="52" y="311"/>
                  </a:lnTo>
                  <a:lnTo>
                    <a:pt x="56" y="262"/>
                  </a:lnTo>
                  <a:lnTo>
                    <a:pt x="46" y="241"/>
                  </a:lnTo>
                  <a:lnTo>
                    <a:pt x="59" y="216"/>
                  </a:lnTo>
                  <a:lnTo>
                    <a:pt x="38" y="194"/>
                  </a:lnTo>
                  <a:lnTo>
                    <a:pt x="59" y="170"/>
                  </a:lnTo>
                  <a:lnTo>
                    <a:pt x="38" y="144"/>
                  </a:lnTo>
                  <a:lnTo>
                    <a:pt x="59" y="107"/>
                  </a:lnTo>
                  <a:lnTo>
                    <a:pt x="31" y="90"/>
                  </a:lnTo>
                  <a:lnTo>
                    <a:pt x="42" y="53"/>
                  </a:lnTo>
                  <a:lnTo>
                    <a:pt x="22" y="37"/>
                  </a:lnTo>
                  <a:lnTo>
                    <a:pt x="30" y="18"/>
                  </a:lnTo>
                  <a:lnTo>
                    <a:pt x="1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4" name="Freeform 53"/>
            <p:cNvSpPr>
              <a:spLocks/>
            </p:cNvSpPr>
            <p:nvPr/>
          </p:nvSpPr>
          <p:spPr bwMode="auto">
            <a:xfrm>
              <a:off x="4707" y="2554"/>
              <a:ext cx="15" cy="88"/>
            </a:xfrm>
            <a:custGeom>
              <a:avLst/>
              <a:gdLst>
                <a:gd name="T0" fmla="*/ 2 w 30"/>
                <a:gd name="T1" fmla="*/ 0 h 175"/>
                <a:gd name="T2" fmla="*/ 0 w 30"/>
                <a:gd name="T3" fmla="*/ 22 h 175"/>
                <a:gd name="T4" fmla="*/ 3 w 30"/>
                <a:gd name="T5" fmla="*/ 34 h 175"/>
                <a:gd name="T6" fmla="*/ 7 w 30"/>
                <a:gd name="T7" fmla="*/ 44 h 175"/>
                <a:gd name="T8" fmla="*/ 8 w 30"/>
                <a:gd name="T9" fmla="*/ 26 h 175"/>
                <a:gd name="T10" fmla="*/ 7 w 30"/>
                <a:gd name="T11" fmla="*/ 15 h 175"/>
                <a:gd name="T12" fmla="*/ 2 w 30"/>
                <a:gd name="T13" fmla="*/ 0 h 1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0" h="175">
                  <a:moveTo>
                    <a:pt x="8" y="0"/>
                  </a:moveTo>
                  <a:lnTo>
                    <a:pt x="0" y="85"/>
                  </a:lnTo>
                  <a:lnTo>
                    <a:pt x="12" y="136"/>
                  </a:lnTo>
                  <a:lnTo>
                    <a:pt x="26" y="175"/>
                  </a:lnTo>
                  <a:lnTo>
                    <a:pt x="30" y="102"/>
                  </a:lnTo>
                  <a:lnTo>
                    <a:pt x="26" y="60"/>
                  </a:lnTo>
                  <a:lnTo>
                    <a:pt x="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5" name="Freeform 54"/>
            <p:cNvSpPr>
              <a:spLocks/>
            </p:cNvSpPr>
            <p:nvPr/>
          </p:nvSpPr>
          <p:spPr bwMode="auto">
            <a:xfrm>
              <a:off x="4696" y="2384"/>
              <a:ext cx="69" cy="373"/>
            </a:xfrm>
            <a:custGeom>
              <a:avLst/>
              <a:gdLst>
                <a:gd name="T0" fmla="*/ 0 w 138"/>
                <a:gd name="T1" fmla="*/ 0 h 746"/>
                <a:gd name="T2" fmla="*/ 4 w 138"/>
                <a:gd name="T3" fmla="*/ 11 h 746"/>
                <a:gd name="T4" fmla="*/ 13 w 138"/>
                <a:gd name="T5" fmla="*/ 19 h 746"/>
                <a:gd name="T6" fmla="*/ 15 w 138"/>
                <a:gd name="T7" fmla="*/ 34 h 746"/>
                <a:gd name="T8" fmla="*/ 18 w 138"/>
                <a:gd name="T9" fmla="*/ 58 h 746"/>
                <a:gd name="T10" fmla="*/ 23 w 138"/>
                <a:gd name="T11" fmla="*/ 86 h 746"/>
                <a:gd name="T12" fmla="*/ 25 w 138"/>
                <a:gd name="T13" fmla="*/ 118 h 746"/>
                <a:gd name="T14" fmla="*/ 27 w 138"/>
                <a:gd name="T15" fmla="*/ 149 h 746"/>
                <a:gd name="T16" fmla="*/ 30 w 138"/>
                <a:gd name="T17" fmla="*/ 166 h 746"/>
                <a:gd name="T18" fmla="*/ 29 w 138"/>
                <a:gd name="T19" fmla="*/ 187 h 746"/>
                <a:gd name="T20" fmla="*/ 35 w 138"/>
                <a:gd name="T21" fmla="*/ 174 h 746"/>
                <a:gd name="T22" fmla="*/ 33 w 138"/>
                <a:gd name="T23" fmla="*/ 137 h 746"/>
                <a:gd name="T24" fmla="*/ 27 w 138"/>
                <a:gd name="T25" fmla="*/ 103 h 746"/>
                <a:gd name="T26" fmla="*/ 23 w 138"/>
                <a:gd name="T27" fmla="*/ 74 h 746"/>
                <a:gd name="T28" fmla="*/ 17 w 138"/>
                <a:gd name="T29" fmla="*/ 43 h 746"/>
                <a:gd name="T30" fmla="*/ 16 w 138"/>
                <a:gd name="T31" fmla="*/ 24 h 746"/>
                <a:gd name="T32" fmla="*/ 13 w 138"/>
                <a:gd name="T33" fmla="*/ 11 h 746"/>
                <a:gd name="T34" fmla="*/ 5 w 138"/>
                <a:gd name="T35" fmla="*/ 3 h 746"/>
                <a:gd name="T36" fmla="*/ 0 w 138"/>
                <a:gd name="T37" fmla="*/ 0 h 74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8" h="746">
                  <a:moveTo>
                    <a:pt x="0" y="0"/>
                  </a:moveTo>
                  <a:lnTo>
                    <a:pt x="14" y="44"/>
                  </a:lnTo>
                  <a:lnTo>
                    <a:pt x="49" y="73"/>
                  </a:lnTo>
                  <a:lnTo>
                    <a:pt x="57" y="136"/>
                  </a:lnTo>
                  <a:lnTo>
                    <a:pt x="69" y="232"/>
                  </a:lnTo>
                  <a:lnTo>
                    <a:pt x="90" y="344"/>
                  </a:lnTo>
                  <a:lnTo>
                    <a:pt x="99" y="472"/>
                  </a:lnTo>
                  <a:lnTo>
                    <a:pt x="108" y="593"/>
                  </a:lnTo>
                  <a:lnTo>
                    <a:pt x="120" y="661"/>
                  </a:lnTo>
                  <a:lnTo>
                    <a:pt x="116" y="746"/>
                  </a:lnTo>
                  <a:lnTo>
                    <a:pt x="138" y="694"/>
                  </a:lnTo>
                  <a:lnTo>
                    <a:pt x="129" y="548"/>
                  </a:lnTo>
                  <a:lnTo>
                    <a:pt x="108" y="409"/>
                  </a:lnTo>
                  <a:lnTo>
                    <a:pt x="90" y="293"/>
                  </a:lnTo>
                  <a:lnTo>
                    <a:pt x="65" y="172"/>
                  </a:lnTo>
                  <a:lnTo>
                    <a:pt x="61" y="96"/>
                  </a:lnTo>
                  <a:lnTo>
                    <a:pt x="49" y="44"/>
                  </a:lnTo>
                  <a:lnTo>
                    <a:pt x="19" y="10"/>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6" name="Freeform 55"/>
            <p:cNvSpPr>
              <a:spLocks/>
            </p:cNvSpPr>
            <p:nvPr/>
          </p:nvSpPr>
          <p:spPr bwMode="auto">
            <a:xfrm>
              <a:off x="4635" y="2310"/>
              <a:ext cx="67" cy="68"/>
            </a:xfrm>
            <a:custGeom>
              <a:avLst/>
              <a:gdLst>
                <a:gd name="T0" fmla="*/ 0 w 134"/>
                <a:gd name="T1" fmla="*/ 0 h 136"/>
                <a:gd name="T2" fmla="*/ 13 w 134"/>
                <a:gd name="T3" fmla="*/ 16 h 136"/>
                <a:gd name="T4" fmla="*/ 26 w 134"/>
                <a:gd name="T5" fmla="*/ 32 h 136"/>
                <a:gd name="T6" fmla="*/ 34 w 134"/>
                <a:gd name="T7" fmla="*/ 34 h 136"/>
                <a:gd name="T8" fmla="*/ 24 w 134"/>
                <a:gd name="T9" fmla="*/ 19 h 136"/>
                <a:gd name="T10" fmla="*/ 10 w 134"/>
                <a:gd name="T11" fmla="*/ 7 h 136"/>
                <a:gd name="T12" fmla="*/ 0 w 134"/>
                <a:gd name="T13" fmla="*/ 0 h 13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34" h="136">
                  <a:moveTo>
                    <a:pt x="0" y="0"/>
                  </a:moveTo>
                  <a:lnTo>
                    <a:pt x="51" y="63"/>
                  </a:lnTo>
                  <a:lnTo>
                    <a:pt x="102" y="128"/>
                  </a:lnTo>
                  <a:lnTo>
                    <a:pt x="134" y="136"/>
                  </a:lnTo>
                  <a:lnTo>
                    <a:pt x="94" y="73"/>
                  </a:lnTo>
                  <a:lnTo>
                    <a:pt x="38" y="25"/>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7" name="Freeform 56"/>
            <p:cNvSpPr>
              <a:spLocks/>
            </p:cNvSpPr>
            <p:nvPr/>
          </p:nvSpPr>
          <p:spPr bwMode="auto">
            <a:xfrm>
              <a:off x="4637" y="2721"/>
              <a:ext cx="51" cy="156"/>
            </a:xfrm>
            <a:custGeom>
              <a:avLst/>
              <a:gdLst>
                <a:gd name="T0" fmla="*/ 26 w 102"/>
                <a:gd name="T1" fmla="*/ 0 h 313"/>
                <a:gd name="T2" fmla="*/ 24 w 102"/>
                <a:gd name="T3" fmla="*/ 17 h 313"/>
                <a:gd name="T4" fmla="*/ 19 w 102"/>
                <a:gd name="T5" fmla="*/ 14 h 313"/>
                <a:gd name="T6" fmla="*/ 19 w 102"/>
                <a:gd name="T7" fmla="*/ 23 h 313"/>
                <a:gd name="T8" fmla="*/ 16 w 102"/>
                <a:gd name="T9" fmla="*/ 22 h 313"/>
                <a:gd name="T10" fmla="*/ 16 w 102"/>
                <a:gd name="T11" fmla="*/ 32 h 313"/>
                <a:gd name="T12" fmla="*/ 11 w 102"/>
                <a:gd name="T13" fmla="*/ 33 h 313"/>
                <a:gd name="T14" fmla="*/ 11 w 102"/>
                <a:gd name="T15" fmla="*/ 44 h 313"/>
                <a:gd name="T16" fmla="*/ 6 w 102"/>
                <a:gd name="T17" fmla="*/ 49 h 313"/>
                <a:gd name="T18" fmla="*/ 6 w 102"/>
                <a:gd name="T19" fmla="*/ 56 h 313"/>
                <a:gd name="T20" fmla="*/ 4 w 102"/>
                <a:gd name="T21" fmla="*/ 60 h 313"/>
                <a:gd name="T22" fmla="*/ 0 w 102"/>
                <a:gd name="T23" fmla="*/ 78 h 313"/>
                <a:gd name="T24" fmla="*/ 2 w 102"/>
                <a:gd name="T25" fmla="*/ 52 h 313"/>
                <a:gd name="T26" fmla="*/ 6 w 102"/>
                <a:gd name="T27" fmla="*/ 32 h 313"/>
                <a:gd name="T28" fmla="*/ 13 w 102"/>
                <a:gd name="T29" fmla="*/ 18 h 313"/>
                <a:gd name="T30" fmla="*/ 20 w 102"/>
                <a:gd name="T31" fmla="*/ 8 h 313"/>
                <a:gd name="T32" fmla="*/ 26 w 102"/>
                <a:gd name="T33" fmla="*/ 0 h 31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02" h="313">
                  <a:moveTo>
                    <a:pt x="102" y="0"/>
                  </a:moveTo>
                  <a:lnTo>
                    <a:pt x="94" y="69"/>
                  </a:lnTo>
                  <a:lnTo>
                    <a:pt x="73" y="56"/>
                  </a:lnTo>
                  <a:lnTo>
                    <a:pt x="73" y="95"/>
                  </a:lnTo>
                  <a:lnTo>
                    <a:pt x="61" y="90"/>
                  </a:lnTo>
                  <a:lnTo>
                    <a:pt x="61" y="128"/>
                  </a:lnTo>
                  <a:lnTo>
                    <a:pt x="43" y="134"/>
                  </a:lnTo>
                  <a:lnTo>
                    <a:pt x="43" y="177"/>
                  </a:lnTo>
                  <a:lnTo>
                    <a:pt x="22" y="198"/>
                  </a:lnTo>
                  <a:lnTo>
                    <a:pt x="22" y="227"/>
                  </a:lnTo>
                  <a:lnTo>
                    <a:pt x="14" y="240"/>
                  </a:lnTo>
                  <a:lnTo>
                    <a:pt x="0" y="313"/>
                  </a:lnTo>
                  <a:lnTo>
                    <a:pt x="5" y="211"/>
                  </a:lnTo>
                  <a:lnTo>
                    <a:pt x="22" y="131"/>
                  </a:lnTo>
                  <a:lnTo>
                    <a:pt x="51" y="73"/>
                  </a:lnTo>
                  <a:lnTo>
                    <a:pt x="77" y="34"/>
                  </a:lnTo>
                  <a:lnTo>
                    <a:pt x="102"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8" name="Freeform 57"/>
            <p:cNvSpPr>
              <a:spLocks/>
            </p:cNvSpPr>
            <p:nvPr/>
          </p:nvSpPr>
          <p:spPr bwMode="auto">
            <a:xfrm>
              <a:off x="4676" y="2802"/>
              <a:ext cx="22" cy="91"/>
            </a:xfrm>
            <a:custGeom>
              <a:avLst/>
              <a:gdLst>
                <a:gd name="T0" fmla="*/ 11 w 43"/>
                <a:gd name="T1" fmla="*/ 0 h 182"/>
                <a:gd name="T2" fmla="*/ 11 w 43"/>
                <a:gd name="T3" fmla="*/ 11 h 182"/>
                <a:gd name="T4" fmla="*/ 8 w 43"/>
                <a:gd name="T5" fmla="*/ 13 h 182"/>
                <a:gd name="T6" fmla="*/ 10 w 43"/>
                <a:gd name="T7" fmla="*/ 20 h 182"/>
                <a:gd name="T8" fmla="*/ 7 w 43"/>
                <a:gd name="T9" fmla="*/ 22 h 182"/>
                <a:gd name="T10" fmla="*/ 7 w 43"/>
                <a:gd name="T11" fmla="*/ 29 h 182"/>
                <a:gd name="T12" fmla="*/ 4 w 43"/>
                <a:gd name="T13" fmla="*/ 31 h 182"/>
                <a:gd name="T14" fmla="*/ 4 w 43"/>
                <a:gd name="T15" fmla="*/ 38 h 182"/>
                <a:gd name="T16" fmla="*/ 0 w 43"/>
                <a:gd name="T17" fmla="*/ 46 h 182"/>
                <a:gd name="T18" fmla="*/ 0 w 43"/>
                <a:gd name="T19" fmla="*/ 26 h 182"/>
                <a:gd name="T20" fmla="*/ 4 w 43"/>
                <a:gd name="T21" fmla="*/ 23 h 182"/>
                <a:gd name="T22" fmla="*/ 3 w 43"/>
                <a:gd name="T23" fmla="*/ 18 h 182"/>
                <a:gd name="T24" fmla="*/ 7 w 43"/>
                <a:gd name="T25" fmla="*/ 8 h 182"/>
                <a:gd name="T26" fmla="*/ 11 w 43"/>
                <a:gd name="T27" fmla="*/ 0 h 18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 h="182">
                  <a:moveTo>
                    <a:pt x="43" y="0"/>
                  </a:moveTo>
                  <a:lnTo>
                    <a:pt x="43" y="44"/>
                  </a:lnTo>
                  <a:lnTo>
                    <a:pt x="32" y="52"/>
                  </a:lnTo>
                  <a:lnTo>
                    <a:pt x="39" y="77"/>
                  </a:lnTo>
                  <a:lnTo>
                    <a:pt x="25" y="86"/>
                  </a:lnTo>
                  <a:lnTo>
                    <a:pt x="25" y="116"/>
                  </a:lnTo>
                  <a:lnTo>
                    <a:pt x="13" y="123"/>
                  </a:lnTo>
                  <a:lnTo>
                    <a:pt x="13" y="150"/>
                  </a:lnTo>
                  <a:lnTo>
                    <a:pt x="0" y="182"/>
                  </a:lnTo>
                  <a:lnTo>
                    <a:pt x="0" y="102"/>
                  </a:lnTo>
                  <a:lnTo>
                    <a:pt x="13" y="90"/>
                  </a:lnTo>
                  <a:lnTo>
                    <a:pt x="9" y="69"/>
                  </a:lnTo>
                  <a:lnTo>
                    <a:pt x="25" y="31"/>
                  </a:lnTo>
                  <a:lnTo>
                    <a:pt x="43"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19" name="Freeform 58"/>
            <p:cNvSpPr>
              <a:spLocks/>
            </p:cNvSpPr>
            <p:nvPr/>
          </p:nvSpPr>
          <p:spPr bwMode="auto">
            <a:xfrm>
              <a:off x="4579" y="2918"/>
              <a:ext cx="43" cy="100"/>
            </a:xfrm>
            <a:custGeom>
              <a:avLst/>
              <a:gdLst>
                <a:gd name="T0" fmla="*/ 22 w 85"/>
                <a:gd name="T1" fmla="*/ 0 h 200"/>
                <a:gd name="T2" fmla="*/ 17 w 85"/>
                <a:gd name="T3" fmla="*/ 3 h 200"/>
                <a:gd name="T4" fmla="*/ 17 w 85"/>
                <a:gd name="T5" fmla="*/ 9 h 200"/>
                <a:gd name="T6" fmla="*/ 13 w 85"/>
                <a:gd name="T7" fmla="*/ 10 h 200"/>
                <a:gd name="T8" fmla="*/ 13 w 85"/>
                <a:gd name="T9" fmla="*/ 16 h 200"/>
                <a:gd name="T10" fmla="*/ 7 w 85"/>
                <a:gd name="T11" fmla="*/ 17 h 200"/>
                <a:gd name="T12" fmla="*/ 9 w 85"/>
                <a:gd name="T13" fmla="*/ 25 h 200"/>
                <a:gd name="T14" fmla="*/ 3 w 85"/>
                <a:gd name="T15" fmla="*/ 28 h 200"/>
                <a:gd name="T16" fmla="*/ 6 w 85"/>
                <a:gd name="T17" fmla="*/ 32 h 200"/>
                <a:gd name="T18" fmla="*/ 0 w 85"/>
                <a:gd name="T19" fmla="*/ 34 h 200"/>
                <a:gd name="T20" fmla="*/ 2 w 85"/>
                <a:gd name="T21" fmla="*/ 43 h 200"/>
                <a:gd name="T22" fmla="*/ 2 w 85"/>
                <a:gd name="T23" fmla="*/ 50 h 200"/>
                <a:gd name="T24" fmla="*/ 12 w 85"/>
                <a:gd name="T25" fmla="*/ 34 h 200"/>
                <a:gd name="T26" fmla="*/ 10 w 85"/>
                <a:gd name="T27" fmla="*/ 30 h 200"/>
                <a:gd name="T28" fmla="*/ 14 w 85"/>
                <a:gd name="T29" fmla="*/ 27 h 200"/>
                <a:gd name="T30" fmla="*/ 13 w 85"/>
                <a:gd name="T31" fmla="*/ 21 h 200"/>
                <a:gd name="T32" fmla="*/ 20 w 85"/>
                <a:gd name="T33" fmla="*/ 17 h 200"/>
                <a:gd name="T34" fmla="*/ 19 w 85"/>
                <a:gd name="T35" fmla="*/ 14 h 200"/>
                <a:gd name="T36" fmla="*/ 22 w 85"/>
                <a:gd name="T37" fmla="*/ 10 h 200"/>
                <a:gd name="T38" fmla="*/ 22 w 85"/>
                <a:gd name="T39" fmla="*/ 4 h 200"/>
                <a:gd name="T40" fmla="*/ 22 w 85"/>
                <a:gd name="T41" fmla="*/ 0 h 2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5" h="200">
                  <a:moveTo>
                    <a:pt x="85" y="0"/>
                  </a:moveTo>
                  <a:lnTo>
                    <a:pt x="66" y="9"/>
                  </a:lnTo>
                  <a:lnTo>
                    <a:pt x="66" y="34"/>
                  </a:lnTo>
                  <a:lnTo>
                    <a:pt x="49" y="39"/>
                  </a:lnTo>
                  <a:lnTo>
                    <a:pt x="52" y="64"/>
                  </a:lnTo>
                  <a:lnTo>
                    <a:pt x="26" y="68"/>
                  </a:lnTo>
                  <a:lnTo>
                    <a:pt x="34" y="97"/>
                  </a:lnTo>
                  <a:lnTo>
                    <a:pt x="9" y="111"/>
                  </a:lnTo>
                  <a:lnTo>
                    <a:pt x="22" y="128"/>
                  </a:lnTo>
                  <a:lnTo>
                    <a:pt x="0" y="136"/>
                  </a:lnTo>
                  <a:lnTo>
                    <a:pt x="5" y="170"/>
                  </a:lnTo>
                  <a:lnTo>
                    <a:pt x="5" y="200"/>
                  </a:lnTo>
                  <a:lnTo>
                    <a:pt x="45" y="136"/>
                  </a:lnTo>
                  <a:lnTo>
                    <a:pt x="39" y="120"/>
                  </a:lnTo>
                  <a:lnTo>
                    <a:pt x="56" y="105"/>
                  </a:lnTo>
                  <a:lnTo>
                    <a:pt x="52" y="84"/>
                  </a:lnTo>
                  <a:lnTo>
                    <a:pt x="77" y="68"/>
                  </a:lnTo>
                  <a:lnTo>
                    <a:pt x="74" y="55"/>
                  </a:lnTo>
                  <a:lnTo>
                    <a:pt x="85" y="39"/>
                  </a:lnTo>
                  <a:lnTo>
                    <a:pt x="85" y="16"/>
                  </a:lnTo>
                  <a:lnTo>
                    <a:pt x="85"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0" name="Freeform 59"/>
            <p:cNvSpPr>
              <a:spLocks/>
            </p:cNvSpPr>
            <p:nvPr/>
          </p:nvSpPr>
          <p:spPr bwMode="auto">
            <a:xfrm>
              <a:off x="4646" y="2786"/>
              <a:ext cx="91" cy="304"/>
            </a:xfrm>
            <a:custGeom>
              <a:avLst/>
              <a:gdLst>
                <a:gd name="T0" fmla="*/ 9 w 181"/>
                <a:gd name="T1" fmla="*/ 125 h 607"/>
                <a:gd name="T2" fmla="*/ 4 w 181"/>
                <a:gd name="T3" fmla="*/ 127 h 607"/>
                <a:gd name="T4" fmla="*/ 8 w 181"/>
                <a:gd name="T5" fmla="*/ 132 h 607"/>
                <a:gd name="T6" fmla="*/ 2 w 181"/>
                <a:gd name="T7" fmla="*/ 134 h 607"/>
                <a:gd name="T8" fmla="*/ 7 w 181"/>
                <a:gd name="T9" fmla="*/ 139 h 607"/>
                <a:gd name="T10" fmla="*/ 2 w 181"/>
                <a:gd name="T11" fmla="*/ 141 h 607"/>
                <a:gd name="T12" fmla="*/ 4 w 181"/>
                <a:gd name="T13" fmla="*/ 145 h 607"/>
                <a:gd name="T14" fmla="*/ 0 w 181"/>
                <a:gd name="T15" fmla="*/ 146 h 607"/>
                <a:gd name="T16" fmla="*/ 7 w 181"/>
                <a:gd name="T17" fmla="*/ 152 h 607"/>
                <a:gd name="T18" fmla="*/ 9 w 181"/>
                <a:gd name="T19" fmla="*/ 141 h 607"/>
                <a:gd name="T20" fmla="*/ 14 w 181"/>
                <a:gd name="T21" fmla="*/ 121 h 607"/>
                <a:gd name="T22" fmla="*/ 30 w 181"/>
                <a:gd name="T23" fmla="*/ 83 h 607"/>
                <a:gd name="T24" fmla="*/ 40 w 181"/>
                <a:gd name="T25" fmla="*/ 45 h 607"/>
                <a:gd name="T26" fmla="*/ 46 w 181"/>
                <a:gd name="T27" fmla="*/ 0 h 607"/>
                <a:gd name="T28" fmla="*/ 34 w 181"/>
                <a:gd name="T29" fmla="*/ 60 h 607"/>
                <a:gd name="T30" fmla="*/ 16 w 181"/>
                <a:gd name="T31" fmla="*/ 105 h 607"/>
                <a:gd name="T32" fmla="*/ 9 w 181"/>
                <a:gd name="T33" fmla="*/ 121 h 607"/>
                <a:gd name="T34" fmla="*/ 9 w 181"/>
                <a:gd name="T35" fmla="*/ 125 h 6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81" h="607">
                  <a:moveTo>
                    <a:pt x="33" y="498"/>
                  </a:moveTo>
                  <a:lnTo>
                    <a:pt x="13" y="506"/>
                  </a:lnTo>
                  <a:lnTo>
                    <a:pt x="29" y="525"/>
                  </a:lnTo>
                  <a:lnTo>
                    <a:pt x="8" y="536"/>
                  </a:lnTo>
                  <a:lnTo>
                    <a:pt x="25" y="553"/>
                  </a:lnTo>
                  <a:lnTo>
                    <a:pt x="8" y="561"/>
                  </a:lnTo>
                  <a:lnTo>
                    <a:pt x="16" y="580"/>
                  </a:lnTo>
                  <a:lnTo>
                    <a:pt x="0" y="584"/>
                  </a:lnTo>
                  <a:lnTo>
                    <a:pt x="25" y="607"/>
                  </a:lnTo>
                  <a:lnTo>
                    <a:pt x="33" y="561"/>
                  </a:lnTo>
                  <a:lnTo>
                    <a:pt x="55" y="481"/>
                  </a:lnTo>
                  <a:lnTo>
                    <a:pt x="117" y="332"/>
                  </a:lnTo>
                  <a:lnTo>
                    <a:pt x="159" y="178"/>
                  </a:lnTo>
                  <a:lnTo>
                    <a:pt x="181" y="0"/>
                  </a:lnTo>
                  <a:lnTo>
                    <a:pt x="133" y="238"/>
                  </a:lnTo>
                  <a:lnTo>
                    <a:pt x="63" y="417"/>
                  </a:lnTo>
                  <a:lnTo>
                    <a:pt x="33" y="481"/>
                  </a:lnTo>
                  <a:lnTo>
                    <a:pt x="33" y="498"/>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1" name="Freeform 60"/>
            <p:cNvSpPr>
              <a:spLocks/>
            </p:cNvSpPr>
            <p:nvPr/>
          </p:nvSpPr>
          <p:spPr bwMode="auto">
            <a:xfrm>
              <a:off x="4483" y="2871"/>
              <a:ext cx="22" cy="26"/>
            </a:xfrm>
            <a:custGeom>
              <a:avLst/>
              <a:gdLst>
                <a:gd name="T0" fmla="*/ 0 w 45"/>
                <a:gd name="T1" fmla="*/ 1 h 53"/>
                <a:gd name="T2" fmla="*/ 2 w 45"/>
                <a:gd name="T3" fmla="*/ 13 h 53"/>
                <a:gd name="T4" fmla="*/ 11 w 45"/>
                <a:gd name="T5" fmla="*/ 0 h 53"/>
                <a:gd name="T6" fmla="*/ 0 w 45"/>
                <a:gd name="T7" fmla="*/ 1 h 5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 h="53">
                  <a:moveTo>
                    <a:pt x="0" y="4"/>
                  </a:moveTo>
                  <a:lnTo>
                    <a:pt x="9" y="53"/>
                  </a:lnTo>
                  <a:lnTo>
                    <a:pt x="45" y="0"/>
                  </a:lnTo>
                  <a:lnTo>
                    <a:pt x="0"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2" name="Freeform 61"/>
            <p:cNvSpPr>
              <a:spLocks/>
            </p:cNvSpPr>
            <p:nvPr/>
          </p:nvSpPr>
          <p:spPr bwMode="auto">
            <a:xfrm>
              <a:off x="4470" y="2828"/>
              <a:ext cx="71" cy="32"/>
            </a:xfrm>
            <a:custGeom>
              <a:avLst/>
              <a:gdLst>
                <a:gd name="T0" fmla="*/ 0 w 140"/>
                <a:gd name="T1" fmla="*/ 3 h 64"/>
                <a:gd name="T2" fmla="*/ 19 w 140"/>
                <a:gd name="T3" fmla="*/ 5 h 64"/>
                <a:gd name="T4" fmla="*/ 30 w 140"/>
                <a:gd name="T5" fmla="*/ 16 h 64"/>
                <a:gd name="T6" fmla="*/ 36 w 140"/>
                <a:gd name="T7" fmla="*/ 13 h 64"/>
                <a:gd name="T8" fmla="*/ 30 w 140"/>
                <a:gd name="T9" fmla="*/ 8 h 64"/>
                <a:gd name="T10" fmla="*/ 20 w 140"/>
                <a:gd name="T11" fmla="*/ 3 h 64"/>
                <a:gd name="T12" fmla="*/ 10 w 140"/>
                <a:gd name="T13" fmla="*/ 0 h 64"/>
                <a:gd name="T14" fmla="*/ 0 w 140"/>
                <a:gd name="T15" fmla="*/ 3 h 6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0" h="64">
                  <a:moveTo>
                    <a:pt x="0" y="12"/>
                  </a:moveTo>
                  <a:lnTo>
                    <a:pt x="74" y="17"/>
                  </a:lnTo>
                  <a:lnTo>
                    <a:pt x="116" y="64"/>
                  </a:lnTo>
                  <a:lnTo>
                    <a:pt x="140" y="50"/>
                  </a:lnTo>
                  <a:lnTo>
                    <a:pt x="116" y="30"/>
                  </a:lnTo>
                  <a:lnTo>
                    <a:pt x="77" y="9"/>
                  </a:lnTo>
                  <a:lnTo>
                    <a:pt x="38" y="0"/>
                  </a:lnTo>
                  <a:lnTo>
                    <a:pt x="0" y="12"/>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3" name="Freeform 62"/>
            <p:cNvSpPr>
              <a:spLocks/>
            </p:cNvSpPr>
            <p:nvPr/>
          </p:nvSpPr>
          <p:spPr bwMode="auto">
            <a:xfrm>
              <a:off x="4460" y="2893"/>
              <a:ext cx="12" cy="23"/>
            </a:xfrm>
            <a:custGeom>
              <a:avLst/>
              <a:gdLst>
                <a:gd name="T0" fmla="*/ 0 w 25"/>
                <a:gd name="T1" fmla="*/ 0 h 46"/>
                <a:gd name="T2" fmla="*/ 6 w 25"/>
                <a:gd name="T3" fmla="*/ 12 h 46"/>
                <a:gd name="T4" fmla="*/ 4 w 25"/>
                <a:gd name="T5" fmla="*/ 1 h 46"/>
                <a:gd name="T6" fmla="*/ 0 w 25"/>
                <a:gd name="T7" fmla="*/ 0 h 4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5" h="46">
                  <a:moveTo>
                    <a:pt x="0" y="0"/>
                  </a:moveTo>
                  <a:lnTo>
                    <a:pt x="25" y="46"/>
                  </a:lnTo>
                  <a:lnTo>
                    <a:pt x="17" y="3"/>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4" name="Freeform 63"/>
            <p:cNvSpPr>
              <a:spLocks/>
            </p:cNvSpPr>
            <p:nvPr/>
          </p:nvSpPr>
          <p:spPr bwMode="auto">
            <a:xfrm>
              <a:off x="4443" y="2946"/>
              <a:ext cx="22" cy="50"/>
            </a:xfrm>
            <a:custGeom>
              <a:avLst/>
              <a:gdLst>
                <a:gd name="T0" fmla="*/ 2 w 43"/>
                <a:gd name="T1" fmla="*/ 0 h 102"/>
                <a:gd name="T2" fmla="*/ 11 w 43"/>
                <a:gd name="T3" fmla="*/ 8 h 102"/>
                <a:gd name="T4" fmla="*/ 6 w 43"/>
                <a:gd name="T5" fmla="*/ 8 h 102"/>
                <a:gd name="T6" fmla="*/ 9 w 43"/>
                <a:gd name="T7" fmla="*/ 13 h 102"/>
                <a:gd name="T8" fmla="*/ 3 w 43"/>
                <a:gd name="T9" fmla="*/ 13 h 102"/>
                <a:gd name="T10" fmla="*/ 7 w 43"/>
                <a:gd name="T11" fmla="*/ 20 h 102"/>
                <a:gd name="T12" fmla="*/ 2 w 43"/>
                <a:gd name="T13" fmla="*/ 20 h 102"/>
                <a:gd name="T14" fmla="*/ 3 w 43"/>
                <a:gd name="T15" fmla="*/ 25 h 102"/>
                <a:gd name="T16" fmla="*/ 0 w 43"/>
                <a:gd name="T17" fmla="*/ 22 h 102"/>
                <a:gd name="T18" fmla="*/ 1 w 43"/>
                <a:gd name="T19" fmla="*/ 9 h 102"/>
                <a:gd name="T20" fmla="*/ 2 w 43"/>
                <a:gd name="T21" fmla="*/ 0 h 1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3" h="102">
                  <a:moveTo>
                    <a:pt x="8" y="0"/>
                  </a:moveTo>
                  <a:lnTo>
                    <a:pt x="43" y="34"/>
                  </a:lnTo>
                  <a:lnTo>
                    <a:pt x="21" y="34"/>
                  </a:lnTo>
                  <a:lnTo>
                    <a:pt x="34" y="56"/>
                  </a:lnTo>
                  <a:lnTo>
                    <a:pt x="12" y="56"/>
                  </a:lnTo>
                  <a:lnTo>
                    <a:pt x="25" y="81"/>
                  </a:lnTo>
                  <a:lnTo>
                    <a:pt x="8" y="84"/>
                  </a:lnTo>
                  <a:lnTo>
                    <a:pt x="12" y="102"/>
                  </a:lnTo>
                  <a:lnTo>
                    <a:pt x="0" y="90"/>
                  </a:lnTo>
                  <a:lnTo>
                    <a:pt x="4" y="37"/>
                  </a:lnTo>
                  <a:lnTo>
                    <a:pt x="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5" name="Freeform 64"/>
            <p:cNvSpPr>
              <a:spLocks/>
            </p:cNvSpPr>
            <p:nvPr/>
          </p:nvSpPr>
          <p:spPr bwMode="auto">
            <a:xfrm>
              <a:off x="4283" y="2786"/>
              <a:ext cx="22" cy="42"/>
            </a:xfrm>
            <a:custGeom>
              <a:avLst/>
              <a:gdLst>
                <a:gd name="T0" fmla="*/ 11 w 43"/>
                <a:gd name="T1" fmla="*/ 0 h 84"/>
                <a:gd name="T2" fmla="*/ 5 w 43"/>
                <a:gd name="T3" fmla="*/ 21 h 84"/>
                <a:gd name="T4" fmla="*/ 0 w 43"/>
                <a:gd name="T5" fmla="*/ 21 h 84"/>
                <a:gd name="T6" fmla="*/ 0 w 43"/>
                <a:gd name="T7" fmla="*/ 16 h 84"/>
                <a:gd name="T8" fmla="*/ 6 w 43"/>
                <a:gd name="T9" fmla="*/ 7 h 84"/>
                <a:gd name="T10" fmla="*/ 11 w 43"/>
                <a:gd name="T11" fmla="*/ 0 h 8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3" h="84">
                  <a:moveTo>
                    <a:pt x="43" y="0"/>
                  </a:moveTo>
                  <a:lnTo>
                    <a:pt x="18" y="84"/>
                  </a:lnTo>
                  <a:lnTo>
                    <a:pt x="0" y="84"/>
                  </a:lnTo>
                  <a:lnTo>
                    <a:pt x="0" y="63"/>
                  </a:lnTo>
                  <a:lnTo>
                    <a:pt x="21" y="25"/>
                  </a:lnTo>
                  <a:lnTo>
                    <a:pt x="43"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6" name="Freeform 65"/>
            <p:cNvSpPr>
              <a:spLocks/>
            </p:cNvSpPr>
            <p:nvPr/>
          </p:nvSpPr>
          <p:spPr bwMode="auto">
            <a:xfrm>
              <a:off x="4377" y="2935"/>
              <a:ext cx="6" cy="17"/>
            </a:xfrm>
            <a:custGeom>
              <a:avLst/>
              <a:gdLst>
                <a:gd name="T0" fmla="*/ 2 w 12"/>
                <a:gd name="T1" fmla="*/ 9 h 34"/>
                <a:gd name="T2" fmla="*/ 0 w 12"/>
                <a:gd name="T3" fmla="*/ 8 h 34"/>
                <a:gd name="T4" fmla="*/ 0 w 12"/>
                <a:gd name="T5" fmla="*/ 0 h 34"/>
                <a:gd name="T6" fmla="*/ 3 w 12"/>
                <a:gd name="T7" fmla="*/ 6 h 34"/>
                <a:gd name="T8" fmla="*/ 2 w 12"/>
                <a:gd name="T9" fmla="*/ 9 h 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34">
                  <a:moveTo>
                    <a:pt x="7" y="34"/>
                  </a:moveTo>
                  <a:lnTo>
                    <a:pt x="0" y="30"/>
                  </a:lnTo>
                  <a:lnTo>
                    <a:pt x="0" y="0"/>
                  </a:lnTo>
                  <a:lnTo>
                    <a:pt x="12" y="21"/>
                  </a:lnTo>
                  <a:lnTo>
                    <a:pt x="7" y="3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7" name="Freeform 66"/>
            <p:cNvSpPr>
              <a:spLocks/>
            </p:cNvSpPr>
            <p:nvPr/>
          </p:nvSpPr>
          <p:spPr bwMode="auto">
            <a:xfrm>
              <a:off x="4396" y="3007"/>
              <a:ext cx="40" cy="32"/>
            </a:xfrm>
            <a:custGeom>
              <a:avLst/>
              <a:gdLst>
                <a:gd name="T0" fmla="*/ 0 w 82"/>
                <a:gd name="T1" fmla="*/ 2 h 64"/>
                <a:gd name="T2" fmla="*/ 1 w 82"/>
                <a:gd name="T3" fmla="*/ 7 h 64"/>
                <a:gd name="T4" fmla="*/ 5 w 82"/>
                <a:gd name="T5" fmla="*/ 5 h 64"/>
                <a:gd name="T6" fmla="*/ 6 w 82"/>
                <a:gd name="T7" fmla="*/ 11 h 64"/>
                <a:gd name="T8" fmla="*/ 10 w 82"/>
                <a:gd name="T9" fmla="*/ 7 h 64"/>
                <a:gd name="T10" fmla="*/ 12 w 82"/>
                <a:gd name="T11" fmla="*/ 13 h 64"/>
                <a:gd name="T12" fmla="*/ 17 w 82"/>
                <a:gd name="T13" fmla="*/ 9 h 64"/>
                <a:gd name="T14" fmla="*/ 18 w 82"/>
                <a:gd name="T15" fmla="*/ 16 h 64"/>
                <a:gd name="T16" fmla="*/ 20 w 82"/>
                <a:gd name="T17" fmla="*/ 0 h 64"/>
                <a:gd name="T18" fmla="*/ 10 w 82"/>
                <a:gd name="T19" fmla="*/ 2 h 64"/>
                <a:gd name="T20" fmla="*/ 0 w 82"/>
                <a:gd name="T21" fmla="*/ 2 h 6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2" h="64">
                  <a:moveTo>
                    <a:pt x="0" y="5"/>
                  </a:moveTo>
                  <a:lnTo>
                    <a:pt x="6" y="26"/>
                  </a:lnTo>
                  <a:lnTo>
                    <a:pt x="21" y="18"/>
                  </a:lnTo>
                  <a:lnTo>
                    <a:pt x="27" y="43"/>
                  </a:lnTo>
                  <a:lnTo>
                    <a:pt x="44" y="26"/>
                  </a:lnTo>
                  <a:lnTo>
                    <a:pt x="51" y="52"/>
                  </a:lnTo>
                  <a:lnTo>
                    <a:pt x="70" y="34"/>
                  </a:lnTo>
                  <a:lnTo>
                    <a:pt x="76" y="64"/>
                  </a:lnTo>
                  <a:lnTo>
                    <a:pt x="82" y="0"/>
                  </a:lnTo>
                  <a:lnTo>
                    <a:pt x="40" y="5"/>
                  </a:lnTo>
                  <a:lnTo>
                    <a:pt x="0" y="5"/>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8" name="Freeform 67"/>
            <p:cNvSpPr>
              <a:spLocks/>
            </p:cNvSpPr>
            <p:nvPr/>
          </p:nvSpPr>
          <p:spPr bwMode="auto">
            <a:xfrm>
              <a:off x="4372" y="3046"/>
              <a:ext cx="66" cy="138"/>
            </a:xfrm>
            <a:custGeom>
              <a:avLst/>
              <a:gdLst>
                <a:gd name="T0" fmla="*/ 0 w 133"/>
                <a:gd name="T1" fmla="*/ 1 h 277"/>
                <a:gd name="T2" fmla="*/ 0 w 133"/>
                <a:gd name="T3" fmla="*/ 7 h 277"/>
                <a:gd name="T4" fmla="*/ 3 w 133"/>
                <a:gd name="T5" fmla="*/ 8 h 277"/>
                <a:gd name="T6" fmla="*/ 2 w 133"/>
                <a:gd name="T7" fmla="*/ 14 h 277"/>
                <a:gd name="T8" fmla="*/ 8 w 133"/>
                <a:gd name="T9" fmla="*/ 18 h 277"/>
                <a:gd name="T10" fmla="*/ 7 w 133"/>
                <a:gd name="T11" fmla="*/ 22 h 277"/>
                <a:gd name="T12" fmla="*/ 14 w 133"/>
                <a:gd name="T13" fmla="*/ 27 h 277"/>
                <a:gd name="T14" fmla="*/ 11 w 133"/>
                <a:gd name="T15" fmla="*/ 31 h 277"/>
                <a:gd name="T16" fmla="*/ 17 w 133"/>
                <a:gd name="T17" fmla="*/ 35 h 277"/>
                <a:gd name="T18" fmla="*/ 15 w 133"/>
                <a:gd name="T19" fmla="*/ 41 h 277"/>
                <a:gd name="T20" fmla="*/ 20 w 133"/>
                <a:gd name="T21" fmla="*/ 45 h 277"/>
                <a:gd name="T22" fmla="*/ 17 w 133"/>
                <a:gd name="T23" fmla="*/ 50 h 277"/>
                <a:gd name="T24" fmla="*/ 22 w 133"/>
                <a:gd name="T25" fmla="*/ 54 h 277"/>
                <a:gd name="T26" fmla="*/ 19 w 133"/>
                <a:gd name="T27" fmla="*/ 58 h 277"/>
                <a:gd name="T28" fmla="*/ 24 w 133"/>
                <a:gd name="T29" fmla="*/ 63 h 277"/>
                <a:gd name="T30" fmla="*/ 33 w 133"/>
                <a:gd name="T31" fmla="*/ 69 h 277"/>
                <a:gd name="T32" fmla="*/ 28 w 133"/>
                <a:gd name="T33" fmla="*/ 50 h 277"/>
                <a:gd name="T34" fmla="*/ 20 w 133"/>
                <a:gd name="T35" fmla="*/ 29 h 277"/>
                <a:gd name="T36" fmla="*/ 9 w 133"/>
                <a:gd name="T37" fmla="*/ 8 h 277"/>
                <a:gd name="T38" fmla="*/ 3 w 133"/>
                <a:gd name="T39" fmla="*/ 0 h 277"/>
                <a:gd name="T40" fmla="*/ 0 w 133"/>
                <a:gd name="T41" fmla="*/ 1 h 27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33" h="277">
                  <a:moveTo>
                    <a:pt x="0" y="6"/>
                  </a:moveTo>
                  <a:lnTo>
                    <a:pt x="0" y="31"/>
                  </a:lnTo>
                  <a:lnTo>
                    <a:pt x="14" y="34"/>
                  </a:lnTo>
                  <a:lnTo>
                    <a:pt x="10" y="56"/>
                  </a:lnTo>
                  <a:lnTo>
                    <a:pt x="34" y="73"/>
                  </a:lnTo>
                  <a:lnTo>
                    <a:pt x="31" y="88"/>
                  </a:lnTo>
                  <a:lnTo>
                    <a:pt x="56" y="111"/>
                  </a:lnTo>
                  <a:lnTo>
                    <a:pt x="47" y="127"/>
                  </a:lnTo>
                  <a:lnTo>
                    <a:pt x="68" y="140"/>
                  </a:lnTo>
                  <a:lnTo>
                    <a:pt x="60" y="165"/>
                  </a:lnTo>
                  <a:lnTo>
                    <a:pt x="83" y="182"/>
                  </a:lnTo>
                  <a:lnTo>
                    <a:pt x="68" y="200"/>
                  </a:lnTo>
                  <a:lnTo>
                    <a:pt x="91" y="216"/>
                  </a:lnTo>
                  <a:lnTo>
                    <a:pt x="77" y="234"/>
                  </a:lnTo>
                  <a:lnTo>
                    <a:pt x="98" y="254"/>
                  </a:lnTo>
                  <a:lnTo>
                    <a:pt x="133" y="277"/>
                  </a:lnTo>
                  <a:lnTo>
                    <a:pt x="112" y="200"/>
                  </a:lnTo>
                  <a:lnTo>
                    <a:pt x="83" y="119"/>
                  </a:lnTo>
                  <a:lnTo>
                    <a:pt x="38" y="34"/>
                  </a:lnTo>
                  <a:lnTo>
                    <a:pt x="14" y="0"/>
                  </a:lnTo>
                  <a:lnTo>
                    <a:pt x="0" y="6"/>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29" name="Freeform 68"/>
            <p:cNvSpPr>
              <a:spLocks/>
            </p:cNvSpPr>
            <p:nvPr/>
          </p:nvSpPr>
          <p:spPr bwMode="auto">
            <a:xfrm>
              <a:off x="4303" y="3086"/>
              <a:ext cx="22" cy="34"/>
            </a:xfrm>
            <a:custGeom>
              <a:avLst/>
              <a:gdLst>
                <a:gd name="T0" fmla="*/ 0 w 43"/>
                <a:gd name="T1" fmla="*/ 14 h 68"/>
                <a:gd name="T2" fmla="*/ 7 w 43"/>
                <a:gd name="T3" fmla="*/ 13 h 68"/>
                <a:gd name="T4" fmla="*/ 4 w 43"/>
                <a:gd name="T5" fmla="*/ 17 h 68"/>
                <a:gd name="T6" fmla="*/ 11 w 43"/>
                <a:gd name="T7" fmla="*/ 13 h 68"/>
                <a:gd name="T8" fmla="*/ 9 w 43"/>
                <a:gd name="T9" fmla="*/ 9 h 68"/>
                <a:gd name="T10" fmla="*/ 11 w 43"/>
                <a:gd name="T11" fmla="*/ 0 h 68"/>
                <a:gd name="T12" fmla="*/ 1 w 43"/>
                <a:gd name="T13" fmla="*/ 7 h 68"/>
                <a:gd name="T14" fmla="*/ 0 w 43"/>
                <a:gd name="T15" fmla="*/ 14 h 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43" h="68">
                  <a:moveTo>
                    <a:pt x="0" y="53"/>
                  </a:moveTo>
                  <a:lnTo>
                    <a:pt x="26" y="50"/>
                  </a:lnTo>
                  <a:lnTo>
                    <a:pt x="16" y="68"/>
                  </a:lnTo>
                  <a:lnTo>
                    <a:pt x="43" y="50"/>
                  </a:lnTo>
                  <a:lnTo>
                    <a:pt x="36" y="34"/>
                  </a:lnTo>
                  <a:lnTo>
                    <a:pt x="43" y="0"/>
                  </a:lnTo>
                  <a:lnTo>
                    <a:pt x="4" y="27"/>
                  </a:lnTo>
                  <a:lnTo>
                    <a:pt x="0" y="53"/>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0" name="Freeform 69"/>
            <p:cNvSpPr>
              <a:spLocks/>
            </p:cNvSpPr>
            <p:nvPr/>
          </p:nvSpPr>
          <p:spPr bwMode="auto">
            <a:xfrm>
              <a:off x="4319" y="3146"/>
              <a:ext cx="169" cy="236"/>
            </a:xfrm>
            <a:custGeom>
              <a:avLst/>
              <a:gdLst>
                <a:gd name="T0" fmla="*/ 17 w 337"/>
                <a:gd name="T1" fmla="*/ 5 h 471"/>
                <a:gd name="T2" fmla="*/ 29 w 337"/>
                <a:gd name="T3" fmla="*/ 12 h 471"/>
                <a:gd name="T4" fmla="*/ 35 w 337"/>
                <a:gd name="T5" fmla="*/ 19 h 471"/>
                <a:gd name="T6" fmla="*/ 32 w 337"/>
                <a:gd name="T7" fmla="*/ 21 h 471"/>
                <a:gd name="T8" fmla="*/ 39 w 337"/>
                <a:gd name="T9" fmla="*/ 24 h 471"/>
                <a:gd name="T10" fmla="*/ 34 w 337"/>
                <a:gd name="T11" fmla="*/ 27 h 471"/>
                <a:gd name="T12" fmla="*/ 42 w 337"/>
                <a:gd name="T13" fmla="*/ 30 h 471"/>
                <a:gd name="T14" fmla="*/ 34 w 337"/>
                <a:gd name="T15" fmla="*/ 33 h 471"/>
                <a:gd name="T16" fmla="*/ 45 w 337"/>
                <a:gd name="T17" fmla="*/ 39 h 471"/>
                <a:gd name="T18" fmla="*/ 33 w 337"/>
                <a:gd name="T19" fmla="*/ 40 h 471"/>
                <a:gd name="T20" fmla="*/ 48 w 337"/>
                <a:gd name="T21" fmla="*/ 52 h 471"/>
                <a:gd name="T22" fmla="*/ 33 w 337"/>
                <a:gd name="T23" fmla="*/ 51 h 471"/>
                <a:gd name="T24" fmla="*/ 56 w 337"/>
                <a:gd name="T25" fmla="*/ 73 h 471"/>
                <a:gd name="T26" fmla="*/ 55 w 337"/>
                <a:gd name="T27" fmla="*/ 89 h 471"/>
                <a:gd name="T28" fmla="*/ 60 w 337"/>
                <a:gd name="T29" fmla="*/ 104 h 471"/>
                <a:gd name="T30" fmla="*/ 69 w 337"/>
                <a:gd name="T31" fmla="*/ 118 h 471"/>
                <a:gd name="T32" fmla="*/ 66 w 337"/>
                <a:gd name="T33" fmla="*/ 105 h 471"/>
                <a:gd name="T34" fmla="*/ 66 w 337"/>
                <a:gd name="T35" fmla="*/ 94 h 471"/>
                <a:gd name="T36" fmla="*/ 70 w 337"/>
                <a:gd name="T37" fmla="*/ 102 h 471"/>
                <a:gd name="T38" fmla="*/ 72 w 337"/>
                <a:gd name="T39" fmla="*/ 96 h 471"/>
                <a:gd name="T40" fmla="*/ 74 w 337"/>
                <a:gd name="T41" fmla="*/ 100 h 471"/>
                <a:gd name="T42" fmla="*/ 77 w 337"/>
                <a:gd name="T43" fmla="*/ 99 h 471"/>
                <a:gd name="T44" fmla="*/ 85 w 337"/>
                <a:gd name="T45" fmla="*/ 109 h 471"/>
                <a:gd name="T46" fmla="*/ 78 w 337"/>
                <a:gd name="T47" fmla="*/ 96 h 471"/>
                <a:gd name="T48" fmla="*/ 72 w 337"/>
                <a:gd name="T49" fmla="*/ 87 h 471"/>
                <a:gd name="T50" fmla="*/ 65 w 337"/>
                <a:gd name="T51" fmla="*/ 81 h 471"/>
                <a:gd name="T52" fmla="*/ 63 w 337"/>
                <a:gd name="T53" fmla="*/ 74 h 471"/>
                <a:gd name="T54" fmla="*/ 62 w 337"/>
                <a:gd name="T55" fmla="*/ 58 h 471"/>
                <a:gd name="T56" fmla="*/ 57 w 337"/>
                <a:gd name="T57" fmla="*/ 38 h 471"/>
                <a:gd name="T58" fmla="*/ 48 w 337"/>
                <a:gd name="T59" fmla="*/ 22 h 471"/>
                <a:gd name="T60" fmla="*/ 41 w 337"/>
                <a:gd name="T61" fmla="*/ 13 h 471"/>
                <a:gd name="T62" fmla="*/ 34 w 337"/>
                <a:gd name="T63" fmla="*/ 7 h 471"/>
                <a:gd name="T64" fmla="*/ 23 w 337"/>
                <a:gd name="T65" fmla="*/ 0 h 471"/>
                <a:gd name="T66" fmla="*/ 10 w 337"/>
                <a:gd name="T67" fmla="*/ 1 h 471"/>
                <a:gd name="T68" fmla="*/ 0 w 337"/>
                <a:gd name="T69" fmla="*/ 6 h 471"/>
                <a:gd name="T70" fmla="*/ 17 w 337"/>
                <a:gd name="T71" fmla="*/ 5 h 47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7" h="471">
                  <a:moveTo>
                    <a:pt x="67" y="18"/>
                  </a:moveTo>
                  <a:lnTo>
                    <a:pt x="116" y="47"/>
                  </a:lnTo>
                  <a:lnTo>
                    <a:pt x="140" y="75"/>
                  </a:lnTo>
                  <a:lnTo>
                    <a:pt x="127" y="82"/>
                  </a:lnTo>
                  <a:lnTo>
                    <a:pt x="155" y="96"/>
                  </a:lnTo>
                  <a:lnTo>
                    <a:pt x="134" y="105"/>
                  </a:lnTo>
                  <a:lnTo>
                    <a:pt x="166" y="118"/>
                  </a:lnTo>
                  <a:lnTo>
                    <a:pt x="134" y="130"/>
                  </a:lnTo>
                  <a:lnTo>
                    <a:pt x="180" y="155"/>
                  </a:lnTo>
                  <a:lnTo>
                    <a:pt x="130" y="160"/>
                  </a:lnTo>
                  <a:lnTo>
                    <a:pt x="191" y="207"/>
                  </a:lnTo>
                  <a:lnTo>
                    <a:pt x="130" y="204"/>
                  </a:lnTo>
                  <a:lnTo>
                    <a:pt x="223" y="289"/>
                  </a:lnTo>
                  <a:lnTo>
                    <a:pt x="220" y="356"/>
                  </a:lnTo>
                  <a:lnTo>
                    <a:pt x="237" y="413"/>
                  </a:lnTo>
                  <a:lnTo>
                    <a:pt x="273" y="471"/>
                  </a:lnTo>
                  <a:lnTo>
                    <a:pt x="262" y="417"/>
                  </a:lnTo>
                  <a:lnTo>
                    <a:pt x="262" y="373"/>
                  </a:lnTo>
                  <a:lnTo>
                    <a:pt x="277" y="406"/>
                  </a:lnTo>
                  <a:lnTo>
                    <a:pt x="285" y="381"/>
                  </a:lnTo>
                  <a:lnTo>
                    <a:pt x="295" y="400"/>
                  </a:lnTo>
                  <a:lnTo>
                    <a:pt x="307" y="396"/>
                  </a:lnTo>
                  <a:lnTo>
                    <a:pt x="337" y="435"/>
                  </a:lnTo>
                  <a:lnTo>
                    <a:pt x="310" y="381"/>
                  </a:lnTo>
                  <a:lnTo>
                    <a:pt x="285" y="348"/>
                  </a:lnTo>
                  <a:lnTo>
                    <a:pt x="260" y="323"/>
                  </a:lnTo>
                  <a:lnTo>
                    <a:pt x="252" y="293"/>
                  </a:lnTo>
                  <a:lnTo>
                    <a:pt x="248" y="231"/>
                  </a:lnTo>
                  <a:lnTo>
                    <a:pt x="227" y="151"/>
                  </a:lnTo>
                  <a:lnTo>
                    <a:pt x="191" y="86"/>
                  </a:lnTo>
                  <a:lnTo>
                    <a:pt x="162" y="50"/>
                  </a:lnTo>
                  <a:lnTo>
                    <a:pt x="134" y="25"/>
                  </a:lnTo>
                  <a:lnTo>
                    <a:pt x="90" y="0"/>
                  </a:lnTo>
                  <a:lnTo>
                    <a:pt x="39" y="4"/>
                  </a:lnTo>
                  <a:lnTo>
                    <a:pt x="0" y="22"/>
                  </a:lnTo>
                  <a:lnTo>
                    <a:pt x="67" y="18"/>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1" name="Freeform 70"/>
            <p:cNvSpPr>
              <a:spLocks/>
            </p:cNvSpPr>
            <p:nvPr/>
          </p:nvSpPr>
          <p:spPr bwMode="auto">
            <a:xfrm>
              <a:off x="4518" y="3415"/>
              <a:ext cx="182" cy="28"/>
            </a:xfrm>
            <a:custGeom>
              <a:avLst/>
              <a:gdLst>
                <a:gd name="T0" fmla="*/ 2 w 363"/>
                <a:gd name="T1" fmla="*/ 1 h 57"/>
                <a:gd name="T2" fmla="*/ 0 w 363"/>
                <a:gd name="T3" fmla="*/ 6 h 57"/>
                <a:gd name="T4" fmla="*/ 6 w 363"/>
                <a:gd name="T5" fmla="*/ 3 h 57"/>
                <a:gd name="T6" fmla="*/ 6 w 363"/>
                <a:gd name="T7" fmla="*/ 11 h 57"/>
                <a:gd name="T8" fmla="*/ 12 w 363"/>
                <a:gd name="T9" fmla="*/ 5 h 57"/>
                <a:gd name="T10" fmla="*/ 14 w 363"/>
                <a:gd name="T11" fmla="*/ 13 h 57"/>
                <a:gd name="T12" fmla="*/ 20 w 363"/>
                <a:gd name="T13" fmla="*/ 6 h 57"/>
                <a:gd name="T14" fmla="*/ 24 w 363"/>
                <a:gd name="T15" fmla="*/ 14 h 57"/>
                <a:gd name="T16" fmla="*/ 27 w 363"/>
                <a:gd name="T17" fmla="*/ 7 h 57"/>
                <a:gd name="T18" fmla="*/ 31 w 363"/>
                <a:gd name="T19" fmla="*/ 11 h 57"/>
                <a:gd name="T20" fmla="*/ 35 w 363"/>
                <a:gd name="T21" fmla="*/ 8 h 57"/>
                <a:gd name="T22" fmla="*/ 40 w 363"/>
                <a:gd name="T23" fmla="*/ 11 h 57"/>
                <a:gd name="T24" fmla="*/ 46 w 363"/>
                <a:gd name="T25" fmla="*/ 7 h 57"/>
                <a:gd name="T26" fmla="*/ 53 w 363"/>
                <a:gd name="T27" fmla="*/ 10 h 57"/>
                <a:gd name="T28" fmla="*/ 91 w 363"/>
                <a:gd name="T29" fmla="*/ 5 h 57"/>
                <a:gd name="T30" fmla="*/ 58 w 363"/>
                <a:gd name="T31" fmla="*/ 3 h 57"/>
                <a:gd name="T32" fmla="*/ 34 w 363"/>
                <a:gd name="T33" fmla="*/ 0 h 57"/>
                <a:gd name="T34" fmla="*/ 13 w 363"/>
                <a:gd name="T35" fmla="*/ 0 h 57"/>
                <a:gd name="T36" fmla="*/ 2 w 363"/>
                <a:gd name="T37" fmla="*/ 1 h 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63" h="57">
                  <a:moveTo>
                    <a:pt x="5" y="4"/>
                  </a:moveTo>
                  <a:lnTo>
                    <a:pt x="0" y="24"/>
                  </a:lnTo>
                  <a:lnTo>
                    <a:pt x="22" y="15"/>
                  </a:lnTo>
                  <a:lnTo>
                    <a:pt x="22" y="45"/>
                  </a:lnTo>
                  <a:lnTo>
                    <a:pt x="47" y="20"/>
                  </a:lnTo>
                  <a:lnTo>
                    <a:pt x="55" y="54"/>
                  </a:lnTo>
                  <a:lnTo>
                    <a:pt x="80" y="24"/>
                  </a:lnTo>
                  <a:lnTo>
                    <a:pt x="93" y="57"/>
                  </a:lnTo>
                  <a:lnTo>
                    <a:pt x="106" y="28"/>
                  </a:lnTo>
                  <a:lnTo>
                    <a:pt x="123" y="45"/>
                  </a:lnTo>
                  <a:lnTo>
                    <a:pt x="137" y="32"/>
                  </a:lnTo>
                  <a:lnTo>
                    <a:pt x="158" y="45"/>
                  </a:lnTo>
                  <a:lnTo>
                    <a:pt x="182" y="28"/>
                  </a:lnTo>
                  <a:lnTo>
                    <a:pt x="210" y="40"/>
                  </a:lnTo>
                  <a:lnTo>
                    <a:pt x="363" y="20"/>
                  </a:lnTo>
                  <a:lnTo>
                    <a:pt x="232" y="15"/>
                  </a:lnTo>
                  <a:lnTo>
                    <a:pt x="135" y="0"/>
                  </a:lnTo>
                  <a:lnTo>
                    <a:pt x="51" y="0"/>
                  </a:lnTo>
                  <a:lnTo>
                    <a:pt x="5" y="4"/>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2" name="Freeform 71"/>
            <p:cNvSpPr>
              <a:spLocks/>
            </p:cNvSpPr>
            <p:nvPr/>
          </p:nvSpPr>
          <p:spPr bwMode="auto">
            <a:xfrm>
              <a:off x="4411" y="3375"/>
              <a:ext cx="86" cy="68"/>
            </a:xfrm>
            <a:custGeom>
              <a:avLst/>
              <a:gdLst>
                <a:gd name="T0" fmla="*/ 2 w 172"/>
                <a:gd name="T1" fmla="*/ 0 h 137"/>
                <a:gd name="T2" fmla="*/ 0 w 172"/>
                <a:gd name="T3" fmla="*/ 3 h 137"/>
                <a:gd name="T4" fmla="*/ 5 w 172"/>
                <a:gd name="T5" fmla="*/ 6 h 137"/>
                <a:gd name="T6" fmla="*/ 4 w 172"/>
                <a:gd name="T7" fmla="*/ 9 h 137"/>
                <a:gd name="T8" fmla="*/ 10 w 172"/>
                <a:gd name="T9" fmla="*/ 10 h 137"/>
                <a:gd name="T10" fmla="*/ 8 w 172"/>
                <a:gd name="T11" fmla="*/ 15 h 137"/>
                <a:gd name="T12" fmla="*/ 17 w 172"/>
                <a:gd name="T13" fmla="*/ 15 h 137"/>
                <a:gd name="T14" fmla="*/ 16 w 172"/>
                <a:gd name="T15" fmla="*/ 19 h 137"/>
                <a:gd name="T16" fmla="*/ 26 w 172"/>
                <a:gd name="T17" fmla="*/ 19 h 137"/>
                <a:gd name="T18" fmla="*/ 26 w 172"/>
                <a:gd name="T19" fmla="*/ 24 h 137"/>
                <a:gd name="T20" fmla="*/ 43 w 172"/>
                <a:gd name="T21" fmla="*/ 34 h 137"/>
                <a:gd name="T22" fmla="*/ 30 w 172"/>
                <a:gd name="T23" fmla="*/ 17 h 137"/>
                <a:gd name="T24" fmla="*/ 16 w 172"/>
                <a:gd name="T25" fmla="*/ 8 h 137"/>
                <a:gd name="T26" fmla="*/ 2 w 172"/>
                <a:gd name="T27" fmla="*/ 0 h 1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72" h="137">
                  <a:moveTo>
                    <a:pt x="8" y="0"/>
                  </a:moveTo>
                  <a:lnTo>
                    <a:pt x="0" y="15"/>
                  </a:lnTo>
                  <a:lnTo>
                    <a:pt x="19" y="25"/>
                  </a:lnTo>
                  <a:lnTo>
                    <a:pt x="15" y="36"/>
                  </a:lnTo>
                  <a:lnTo>
                    <a:pt x="40" y="40"/>
                  </a:lnTo>
                  <a:lnTo>
                    <a:pt x="29" y="61"/>
                  </a:lnTo>
                  <a:lnTo>
                    <a:pt x="65" y="63"/>
                  </a:lnTo>
                  <a:lnTo>
                    <a:pt x="62" y="79"/>
                  </a:lnTo>
                  <a:lnTo>
                    <a:pt x="102" y="79"/>
                  </a:lnTo>
                  <a:lnTo>
                    <a:pt x="102" y="98"/>
                  </a:lnTo>
                  <a:lnTo>
                    <a:pt x="172" y="137"/>
                  </a:lnTo>
                  <a:lnTo>
                    <a:pt x="119" y="71"/>
                  </a:lnTo>
                  <a:lnTo>
                    <a:pt x="62" y="32"/>
                  </a:lnTo>
                  <a:lnTo>
                    <a:pt x="8"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3" name="Freeform 72"/>
            <p:cNvSpPr>
              <a:spLocks/>
            </p:cNvSpPr>
            <p:nvPr/>
          </p:nvSpPr>
          <p:spPr bwMode="auto">
            <a:xfrm>
              <a:off x="4815" y="3364"/>
              <a:ext cx="145" cy="32"/>
            </a:xfrm>
            <a:custGeom>
              <a:avLst/>
              <a:gdLst>
                <a:gd name="T0" fmla="*/ 0 w 290"/>
                <a:gd name="T1" fmla="*/ 16 h 63"/>
                <a:gd name="T2" fmla="*/ 38 w 290"/>
                <a:gd name="T3" fmla="*/ 6 h 63"/>
                <a:gd name="T4" fmla="*/ 73 w 290"/>
                <a:gd name="T5" fmla="*/ 12 h 63"/>
                <a:gd name="T6" fmla="*/ 37 w 290"/>
                <a:gd name="T7" fmla="*/ 0 h 63"/>
                <a:gd name="T8" fmla="*/ 0 w 290"/>
                <a:gd name="T9" fmla="*/ 16 h 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0" h="63">
                  <a:moveTo>
                    <a:pt x="0" y="63"/>
                  </a:moveTo>
                  <a:lnTo>
                    <a:pt x="151" y="24"/>
                  </a:lnTo>
                  <a:lnTo>
                    <a:pt x="290" y="46"/>
                  </a:lnTo>
                  <a:lnTo>
                    <a:pt x="147" y="0"/>
                  </a:lnTo>
                  <a:lnTo>
                    <a:pt x="0" y="63"/>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4" name="Freeform 73"/>
            <p:cNvSpPr>
              <a:spLocks/>
            </p:cNvSpPr>
            <p:nvPr/>
          </p:nvSpPr>
          <p:spPr bwMode="auto">
            <a:xfrm>
              <a:off x="4257" y="3236"/>
              <a:ext cx="22" cy="69"/>
            </a:xfrm>
            <a:custGeom>
              <a:avLst/>
              <a:gdLst>
                <a:gd name="T0" fmla="*/ 3 w 43"/>
                <a:gd name="T1" fmla="*/ 0 h 138"/>
                <a:gd name="T2" fmla="*/ 11 w 43"/>
                <a:gd name="T3" fmla="*/ 21 h 138"/>
                <a:gd name="T4" fmla="*/ 4 w 43"/>
                <a:gd name="T5" fmla="*/ 16 h 138"/>
                <a:gd name="T6" fmla="*/ 8 w 43"/>
                <a:gd name="T7" fmla="*/ 27 h 138"/>
                <a:gd name="T8" fmla="*/ 3 w 43"/>
                <a:gd name="T9" fmla="*/ 26 h 138"/>
                <a:gd name="T10" fmla="*/ 8 w 43"/>
                <a:gd name="T11" fmla="*/ 35 h 138"/>
                <a:gd name="T12" fmla="*/ 1 w 43"/>
                <a:gd name="T13" fmla="*/ 35 h 138"/>
                <a:gd name="T14" fmla="*/ 0 w 43"/>
                <a:gd name="T15" fmla="*/ 25 h 138"/>
                <a:gd name="T16" fmla="*/ 3 w 43"/>
                <a:gd name="T17" fmla="*/ 0 h 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3" h="138">
                  <a:moveTo>
                    <a:pt x="9" y="0"/>
                  </a:moveTo>
                  <a:lnTo>
                    <a:pt x="43" y="82"/>
                  </a:lnTo>
                  <a:lnTo>
                    <a:pt x="15" y="63"/>
                  </a:lnTo>
                  <a:lnTo>
                    <a:pt x="32" y="107"/>
                  </a:lnTo>
                  <a:lnTo>
                    <a:pt x="9" y="103"/>
                  </a:lnTo>
                  <a:lnTo>
                    <a:pt x="32" y="138"/>
                  </a:lnTo>
                  <a:lnTo>
                    <a:pt x="4" y="138"/>
                  </a:lnTo>
                  <a:lnTo>
                    <a:pt x="0" y="97"/>
                  </a:lnTo>
                  <a:lnTo>
                    <a:pt x="9"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5" name="Freeform 74"/>
            <p:cNvSpPr>
              <a:spLocks/>
            </p:cNvSpPr>
            <p:nvPr/>
          </p:nvSpPr>
          <p:spPr bwMode="auto">
            <a:xfrm>
              <a:off x="4254" y="4014"/>
              <a:ext cx="40" cy="115"/>
            </a:xfrm>
            <a:custGeom>
              <a:avLst/>
              <a:gdLst>
                <a:gd name="T0" fmla="*/ 20 w 80"/>
                <a:gd name="T1" fmla="*/ 12 h 229"/>
                <a:gd name="T2" fmla="*/ 20 w 80"/>
                <a:gd name="T3" fmla="*/ 19 h 229"/>
                <a:gd name="T4" fmla="*/ 13 w 80"/>
                <a:gd name="T5" fmla="*/ 17 h 229"/>
                <a:gd name="T6" fmla="*/ 18 w 80"/>
                <a:gd name="T7" fmla="*/ 28 h 229"/>
                <a:gd name="T8" fmla="*/ 10 w 80"/>
                <a:gd name="T9" fmla="*/ 24 h 229"/>
                <a:gd name="T10" fmla="*/ 14 w 80"/>
                <a:gd name="T11" fmla="*/ 34 h 229"/>
                <a:gd name="T12" fmla="*/ 7 w 80"/>
                <a:gd name="T13" fmla="*/ 33 h 229"/>
                <a:gd name="T14" fmla="*/ 10 w 80"/>
                <a:gd name="T15" fmla="*/ 43 h 229"/>
                <a:gd name="T16" fmla="*/ 4 w 80"/>
                <a:gd name="T17" fmla="*/ 44 h 229"/>
                <a:gd name="T18" fmla="*/ 6 w 80"/>
                <a:gd name="T19" fmla="*/ 50 h 229"/>
                <a:gd name="T20" fmla="*/ 2 w 80"/>
                <a:gd name="T21" fmla="*/ 58 h 229"/>
                <a:gd name="T22" fmla="*/ 0 w 80"/>
                <a:gd name="T23" fmla="*/ 42 h 229"/>
                <a:gd name="T24" fmla="*/ 4 w 80"/>
                <a:gd name="T25" fmla="*/ 40 h 229"/>
                <a:gd name="T26" fmla="*/ 1 w 80"/>
                <a:gd name="T27" fmla="*/ 33 h 229"/>
                <a:gd name="T28" fmla="*/ 7 w 80"/>
                <a:gd name="T29" fmla="*/ 30 h 229"/>
                <a:gd name="T30" fmla="*/ 4 w 80"/>
                <a:gd name="T31" fmla="*/ 19 h 229"/>
                <a:gd name="T32" fmla="*/ 10 w 80"/>
                <a:gd name="T33" fmla="*/ 20 h 229"/>
                <a:gd name="T34" fmla="*/ 6 w 80"/>
                <a:gd name="T35" fmla="*/ 12 h 229"/>
                <a:gd name="T36" fmla="*/ 12 w 80"/>
                <a:gd name="T37" fmla="*/ 13 h 229"/>
                <a:gd name="T38" fmla="*/ 10 w 80"/>
                <a:gd name="T39" fmla="*/ 7 h 229"/>
                <a:gd name="T40" fmla="*/ 14 w 80"/>
                <a:gd name="T41" fmla="*/ 8 h 229"/>
                <a:gd name="T42" fmla="*/ 13 w 80"/>
                <a:gd name="T43" fmla="*/ 0 h 229"/>
                <a:gd name="T44" fmla="*/ 20 w 80"/>
                <a:gd name="T45" fmla="*/ 12 h 2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0" h="229">
                  <a:moveTo>
                    <a:pt x="77" y="47"/>
                  </a:moveTo>
                  <a:lnTo>
                    <a:pt x="80" y="76"/>
                  </a:lnTo>
                  <a:lnTo>
                    <a:pt x="52" y="65"/>
                  </a:lnTo>
                  <a:lnTo>
                    <a:pt x="69" y="111"/>
                  </a:lnTo>
                  <a:lnTo>
                    <a:pt x="40" y="94"/>
                  </a:lnTo>
                  <a:lnTo>
                    <a:pt x="55" y="136"/>
                  </a:lnTo>
                  <a:lnTo>
                    <a:pt x="27" y="132"/>
                  </a:lnTo>
                  <a:lnTo>
                    <a:pt x="38" y="171"/>
                  </a:lnTo>
                  <a:lnTo>
                    <a:pt x="14" y="174"/>
                  </a:lnTo>
                  <a:lnTo>
                    <a:pt x="23" y="197"/>
                  </a:lnTo>
                  <a:lnTo>
                    <a:pt x="6" y="229"/>
                  </a:lnTo>
                  <a:lnTo>
                    <a:pt x="0" y="166"/>
                  </a:lnTo>
                  <a:lnTo>
                    <a:pt x="14" y="157"/>
                  </a:lnTo>
                  <a:lnTo>
                    <a:pt x="2" y="132"/>
                  </a:lnTo>
                  <a:lnTo>
                    <a:pt x="27" y="119"/>
                  </a:lnTo>
                  <a:lnTo>
                    <a:pt x="15" y="76"/>
                  </a:lnTo>
                  <a:lnTo>
                    <a:pt x="38" y="80"/>
                  </a:lnTo>
                  <a:lnTo>
                    <a:pt x="23" y="47"/>
                  </a:lnTo>
                  <a:lnTo>
                    <a:pt x="48" y="51"/>
                  </a:lnTo>
                  <a:lnTo>
                    <a:pt x="38" y="26"/>
                  </a:lnTo>
                  <a:lnTo>
                    <a:pt x="55" y="32"/>
                  </a:lnTo>
                  <a:lnTo>
                    <a:pt x="52" y="0"/>
                  </a:lnTo>
                  <a:lnTo>
                    <a:pt x="77" y="47"/>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6" name="Freeform 75"/>
            <p:cNvSpPr>
              <a:spLocks/>
            </p:cNvSpPr>
            <p:nvPr/>
          </p:nvSpPr>
          <p:spPr bwMode="auto">
            <a:xfrm>
              <a:off x="4311" y="4082"/>
              <a:ext cx="22" cy="39"/>
            </a:xfrm>
            <a:custGeom>
              <a:avLst/>
              <a:gdLst>
                <a:gd name="T0" fmla="*/ 7 w 44"/>
                <a:gd name="T1" fmla="*/ 0 h 77"/>
                <a:gd name="T2" fmla="*/ 11 w 44"/>
                <a:gd name="T3" fmla="*/ 0 h 77"/>
                <a:gd name="T4" fmla="*/ 8 w 44"/>
                <a:gd name="T5" fmla="*/ 8 h 77"/>
                <a:gd name="T6" fmla="*/ 0 w 44"/>
                <a:gd name="T7" fmla="*/ 20 h 77"/>
                <a:gd name="T8" fmla="*/ 7 w 44"/>
                <a:gd name="T9" fmla="*/ 0 h 7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4" h="77">
                  <a:moveTo>
                    <a:pt x="26" y="0"/>
                  </a:moveTo>
                  <a:lnTo>
                    <a:pt x="44" y="0"/>
                  </a:lnTo>
                  <a:lnTo>
                    <a:pt x="29" y="30"/>
                  </a:lnTo>
                  <a:lnTo>
                    <a:pt x="0" y="77"/>
                  </a:lnTo>
                  <a:lnTo>
                    <a:pt x="26"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7" name="Freeform 76"/>
            <p:cNvSpPr>
              <a:spLocks/>
            </p:cNvSpPr>
            <p:nvPr/>
          </p:nvSpPr>
          <p:spPr bwMode="auto">
            <a:xfrm>
              <a:off x="4521" y="3984"/>
              <a:ext cx="107" cy="327"/>
            </a:xfrm>
            <a:custGeom>
              <a:avLst/>
              <a:gdLst>
                <a:gd name="T0" fmla="*/ 6 w 214"/>
                <a:gd name="T1" fmla="*/ 0 h 655"/>
                <a:gd name="T2" fmla="*/ 2 w 214"/>
                <a:gd name="T3" fmla="*/ 2 h 655"/>
                <a:gd name="T4" fmla="*/ 8 w 214"/>
                <a:gd name="T5" fmla="*/ 4 h 655"/>
                <a:gd name="T6" fmla="*/ 3 w 214"/>
                <a:gd name="T7" fmla="*/ 7 h 655"/>
                <a:gd name="T8" fmla="*/ 9 w 214"/>
                <a:gd name="T9" fmla="*/ 8 h 655"/>
                <a:gd name="T10" fmla="*/ 3 w 214"/>
                <a:gd name="T11" fmla="*/ 15 h 655"/>
                <a:gd name="T12" fmla="*/ 10 w 214"/>
                <a:gd name="T13" fmla="*/ 17 h 655"/>
                <a:gd name="T14" fmla="*/ 5 w 214"/>
                <a:gd name="T15" fmla="*/ 23 h 655"/>
                <a:gd name="T16" fmla="*/ 12 w 214"/>
                <a:gd name="T17" fmla="*/ 24 h 655"/>
                <a:gd name="T18" fmla="*/ 0 w 214"/>
                <a:gd name="T19" fmla="*/ 36 h 655"/>
                <a:gd name="T20" fmla="*/ 15 w 214"/>
                <a:gd name="T21" fmla="*/ 35 h 655"/>
                <a:gd name="T22" fmla="*/ 5 w 214"/>
                <a:gd name="T23" fmla="*/ 42 h 655"/>
                <a:gd name="T24" fmla="*/ 20 w 214"/>
                <a:gd name="T25" fmla="*/ 43 h 655"/>
                <a:gd name="T26" fmla="*/ 9 w 214"/>
                <a:gd name="T27" fmla="*/ 53 h 655"/>
                <a:gd name="T28" fmla="*/ 22 w 214"/>
                <a:gd name="T29" fmla="*/ 54 h 655"/>
                <a:gd name="T30" fmla="*/ 12 w 214"/>
                <a:gd name="T31" fmla="*/ 62 h 655"/>
                <a:gd name="T32" fmla="*/ 26 w 214"/>
                <a:gd name="T33" fmla="*/ 62 h 655"/>
                <a:gd name="T34" fmla="*/ 15 w 214"/>
                <a:gd name="T35" fmla="*/ 72 h 655"/>
                <a:gd name="T36" fmla="*/ 28 w 214"/>
                <a:gd name="T37" fmla="*/ 72 h 655"/>
                <a:gd name="T38" fmla="*/ 18 w 214"/>
                <a:gd name="T39" fmla="*/ 84 h 655"/>
                <a:gd name="T40" fmla="*/ 31 w 214"/>
                <a:gd name="T41" fmla="*/ 86 h 655"/>
                <a:gd name="T42" fmla="*/ 20 w 214"/>
                <a:gd name="T43" fmla="*/ 95 h 655"/>
                <a:gd name="T44" fmla="*/ 33 w 214"/>
                <a:gd name="T45" fmla="*/ 99 h 655"/>
                <a:gd name="T46" fmla="*/ 20 w 214"/>
                <a:gd name="T47" fmla="*/ 109 h 655"/>
                <a:gd name="T48" fmla="*/ 35 w 214"/>
                <a:gd name="T49" fmla="*/ 112 h 655"/>
                <a:gd name="T50" fmla="*/ 20 w 214"/>
                <a:gd name="T51" fmla="*/ 122 h 655"/>
                <a:gd name="T52" fmla="*/ 46 w 214"/>
                <a:gd name="T53" fmla="*/ 127 h 655"/>
                <a:gd name="T54" fmla="*/ 41 w 214"/>
                <a:gd name="T55" fmla="*/ 133 h 655"/>
                <a:gd name="T56" fmla="*/ 48 w 214"/>
                <a:gd name="T57" fmla="*/ 137 h 655"/>
                <a:gd name="T58" fmla="*/ 41 w 214"/>
                <a:gd name="T59" fmla="*/ 141 h 655"/>
                <a:gd name="T60" fmla="*/ 46 w 214"/>
                <a:gd name="T61" fmla="*/ 147 h 655"/>
                <a:gd name="T62" fmla="*/ 34 w 214"/>
                <a:gd name="T63" fmla="*/ 146 h 655"/>
                <a:gd name="T64" fmla="*/ 40 w 214"/>
                <a:gd name="T65" fmla="*/ 154 h 655"/>
                <a:gd name="T66" fmla="*/ 31 w 214"/>
                <a:gd name="T67" fmla="*/ 154 h 655"/>
                <a:gd name="T68" fmla="*/ 36 w 214"/>
                <a:gd name="T69" fmla="*/ 163 h 655"/>
                <a:gd name="T70" fmla="*/ 45 w 214"/>
                <a:gd name="T71" fmla="*/ 154 h 655"/>
                <a:gd name="T72" fmla="*/ 52 w 214"/>
                <a:gd name="T73" fmla="*/ 151 h 655"/>
                <a:gd name="T74" fmla="*/ 54 w 214"/>
                <a:gd name="T75" fmla="*/ 123 h 655"/>
                <a:gd name="T76" fmla="*/ 50 w 214"/>
                <a:gd name="T77" fmla="*/ 102 h 655"/>
                <a:gd name="T78" fmla="*/ 38 w 214"/>
                <a:gd name="T79" fmla="*/ 61 h 655"/>
                <a:gd name="T80" fmla="*/ 26 w 214"/>
                <a:gd name="T81" fmla="*/ 28 h 655"/>
                <a:gd name="T82" fmla="*/ 12 w 214"/>
                <a:gd name="T83" fmla="*/ 0 h 655"/>
                <a:gd name="T84" fmla="*/ 6 w 214"/>
                <a:gd name="T85" fmla="*/ 0 h 655"/>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14" h="655">
                  <a:moveTo>
                    <a:pt x="21" y="0"/>
                  </a:moveTo>
                  <a:lnTo>
                    <a:pt x="8" y="10"/>
                  </a:lnTo>
                  <a:lnTo>
                    <a:pt x="29" y="18"/>
                  </a:lnTo>
                  <a:lnTo>
                    <a:pt x="11" y="31"/>
                  </a:lnTo>
                  <a:lnTo>
                    <a:pt x="34" y="35"/>
                  </a:lnTo>
                  <a:lnTo>
                    <a:pt x="11" y="63"/>
                  </a:lnTo>
                  <a:lnTo>
                    <a:pt x="39" y="71"/>
                  </a:lnTo>
                  <a:lnTo>
                    <a:pt x="18" y="93"/>
                  </a:lnTo>
                  <a:lnTo>
                    <a:pt x="46" y="97"/>
                  </a:lnTo>
                  <a:lnTo>
                    <a:pt x="0" y="144"/>
                  </a:lnTo>
                  <a:lnTo>
                    <a:pt x="59" y="140"/>
                  </a:lnTo>
                  <a:lnTo>
                    <a:pt x="18" y="171"/>
                  </a:lnTo>
                  <a:lnTo>
                    <a:pt x="79" y="175"/>
                  </a:lnTo>
                  <a:lnTo>
                    <a:pt x="34" y="213"/>
                  </a:lnTo>
                  <a:lnTo>
                    <a:pt x="85" y="217"/>
                  </a:lnTo>
                  <a:lnTo>
                    <a:pt x="46" y="248"/>
                  </a:lnTo>
                  <a:lnTo>
                    <a:pt x="101" y="248"/>
                  </a:lnTo>
                  <a:lnTo>
                    <a:pt x="59" y="289"/>
                  </a:lnTo>
                  <a:lnTo>
                    <a:pt x="109" y="289"/>
                  </a:lnTo>
                  <a:lnTo>
                    <a:pt x="70" y="336"/>
                  </a:lnTo>
                  <a:lnTo>
                    <a:pt x="122" y="347"/>
                  </a:lnTo>
                  <a:lnTo>
                    <a:pt x="80" y="381"/>
                  </a:lnTo>
                  <a:lnTo>
                    <a:pt x="130" y="398"/>
                  </a:lnTo>
                  <a:lnTo>
                    <a:pt x="80" y="436"/>
                  </a:lnTo>
                  <a:lnTo>
                    <a:pt x="137" y="451"/>
                  </a:lnTo>
                  <a:lnTo>
                    <a:pt x="80" y="489"/>
                  </a:lnTo>
                  <a:lnTo>
                    <a:pt x="183" y="510"/>
                  </a:lnTo>
                  <a:lnTo>
                    <a:pt x="163" y="534"/>
                  </a:lnTo>
                  <a:lnTo>
                    <a:pt x="191" y="548"/>
                  </a:lnTo>
                  <a:lnTo>
                    <a:pt x="163" y="565"/>
                  </a:lnTo>
                  <a:lnTo>
                    <a:pt x="183" y="589"/>
                  </a:lnTo>
                  <a:lnTo>
                    <a:pt x="134" y="586"/>
                  </a:lnTo>
                  <a:lnTo>
                    <a:pt x="158" y="617"/>
                  </a:lnTo>
                  <a:lnTo>
                    <a:pt x="121" y="617"/>
                  </a:lnTo>
                  <a:lnTo>
                    <a:pt x="142" y="655"/>
                  </a:lnTo>
                  <a:lnTo>
                    <a:pt x="179" y="617"/>
                  </a:lnTo>
                  <a:lnTo>
                    <a:pt x="208" y="607"/>
                  </a:lnTo>
                  <a:lnTo>
                    <a:pt x="214" y="492"/>
                  </a:lnTo>
                  <a:lnTo>
                    <a:pt x="200" y="409"/>
                  </a:lnTo>
                  <a:lnTo>
                    <a:pt x="151" y="244"/>
                  </a:lnTo>
                  <a:lnTo>
                    <a:pt x="101" y="115"/>
                  </a:lnTo>
                  <a:lnTo>
                    <a:pt x="46" y="0"/>
                  </a:lnTo>
                  <a:lnTo>
                    <a:pt x="21"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8" name="Freeform 77"/>
            <p:cNvSpPr>
              <a:spLocks/>
            </p:cNvSpPr>
            <p:nvPr/>
          </p:nvSpPr>
          <p:spPr bwMode="auto">
            <a:xfrm>
              <a:off x="4614" y="3907"/>
              <a:ext cx="73" cy="100"/>
            </a:xfrm>
            <a:custGeom>
              <a:avLst/>
              <a:gdLst>
                <a:gd name="T0" fmla="*/ 0 w 145"/>
                <a:gd name="T1" fmla="*/ 3 h 200"/>
                <a:gd name="T2" fmla="*/ 2 w 145"/>
                <a:gd name="T3" fmla="*/ 21 h 200"/>
                <a:gd name="T4" fmla="*/ 8 w 145"/>
                <a:gd name="T5" fmla="*/ 33 h 200"/>
                <a:gd name="T6" fmla="*/ 18 w 145"/>
                <a:gd name="T7" fmla="*/ 41 h 200"/>
                <a:gd name="T8" fmla="*/ 35 w 145"/>
                <a:gd name="T9" fmla="*/ 50 h 200"/>
                <a:gd name="T10" fmla="*/ 37 w 145"/>
                <a:gd name="T11" fmla="*/ 41 h 200"/>
                <a:gd name="T12" fmla="*/ 32 w 145"/>
                <a:gd name="T13" fmla="*/ 42 h 200"/>
                <a:gd name="T14" fmla="*/ 32 w 145"/>
                <a:gd name="T15" fmla="*/ 34 h 200"/>
                <a:gd name="T16" fmla="*/ 27 w 145"/>
                <a:gd name="T17" fmla="*/ 41 h 200"/>
                <a:gd name="T18" fmla="*/ 27 w 145"/>
                <a:gd name="T19" fmla="*/ 25 h 200"/>
                <a:gd name="T20" fmla="*/ 22 w 145"/>
                <a:gd name="T21" fmla="*/ 39 h 200"/>
                <a:gd name="T22" fmla="*/ 21 w 145"/>
                <a:gd name="T23" fmla="*/ 20 h 200"/>
                <a:gd name="T24" fmla="*/ 17 w 145"/>
                <a:gd name="T25" fmla="*/ 34 h 200"/>
                <a:gd name="T26" fmla="*/ 17 w 145"/>
                <a:gd name="T27" fmla="*/ 14 h 200"/>
                <a:gd name="T28" fmla="*/ 10 w 145"/>
                <a:gd name="T29" fmla="*/ 29 h 200"/>
                <a:gd name="T30" fmla="*/ 11 w 145"/>
                <a:gd name="T31" fmla="*/ 5 h 200"/>
                <a:gd name="T32" fmla="*/ 6 w 145"/>
                <a:gd name="T33" fmla="*/ 21 h 200"/>
                <a:gd name="T34" fmla="*/ 6 w 145"/>
                <a:gd name="T35" fmla="*/ 0 h 200"/>
                <a:gd name="T36" fmla="*/ 3 w 145"/>
                <a:gd name="T37" fmla="*/ 7 h 200"/>
                <a:gd name="T38" fmla="*/ 0 w 145"/>
                <a:gd name="T39" fmla="*/ 3 h 2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45" h="200">
                  <a:moveTo>
                    <a:pt x="0" y="10"/>
                  </a:moveTo>
                  <a:lnTo>
                    <a:pt x="6" y="84"/>
                  </a:lnTo>
                  <a:lnTo>
                    <a:pt x="30" y="130"/>
                  </a:lnTo>
                  <a:lnTo>
                    <a:pt x="72" y="161"/>
                  </a:lnTo>
                  <a:lnTo>
                    <a:pt x="139" y="200"/>
                  </a:lnTo>
                  <a:lnTo>
                    <a:pt x="145" y="161"/>
                  </a:lnTo>
                  <a:lnTo>
                    <a:pt x="128" y="168"/>
                  </a:lnTo>
                  <a:lnTo>
                    <a:pt x="128" y="134"/>
                  </a:lnTo>
                  <a:lnTo>
                    <a:pt x="107" y="161"/>
                  </a:lnTo>
                  <a:lnTo>
                    <a:pt x="105" y="97"/>
                  </a:lnTo>
                  <a:lnTo>
                    <a:pt x="88" y="154"/>
                  </a:lnTo>
                  <a:lnTo>
                    <a:pt x="82" y="79"/>
                  </a:lnTo>
                  <a:lnTo>
                    <a:pt x="65" y="134"/>
                  </a:lnTo>
                  <a:lnTo>
                    <a:pt x="65" y="54"/>
                  </a:lnTo>
                  <a:lnTo>
                    <a:pt x="40" y="115"/>
                  </a:lnTo>
                  <a:lnTo>
                    <a:pt x="44" y="18"/>
                  </a:lnTo>
                  <a:lnTo>
                    <a:pt x="21" y="84"/>
                  </a:lnTo>
                  <a:lnTo>
                    <a:pt x="23" y="0"/>
                  </a:lnTo>
                  <a:lnTo>
                    <a:pt x="10" y="25"/>
                  </a:lnTo>
                  <a:lnTo>
                    <a:pt x="0" y="1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39" name="Freeform 78"/>
            <p:cNvSpPr>
              <a:spLocks/>
            </p:cNvSpPr>
            <p:nvPr/>
          </p:nvSpPr>
          <p:spPr bwMode="auto">
            <a:xfrm>
              <a:off x="4728" y="3937"/>
              <a:ext cx="108" cy="142"/>
            </a:xfrm>
            <a:custGeom>
              <a:avLst/>
              <a:gdLst>
                <a:gd name="T0" fmla="*/ 0 w 216"/>
                <a:gd name="T1" fmla="*/ 0 h 284"/>
                <a:gd name="T2" fmla="*/ 12 w 216"/>
                <a:gd name="T3" fmla="*/ 15 h 284"/>
                <a:gd name="T4" fmla="*/ 16 w 216"/>
                <a:gd name="T5" fmla="*/ 26 h 284"/>
                <a:gd name="T6" fmla="*/ 18 w 216"/>
                <a:gd name="T7" fmla="*/ 24 h 284"/>
                <a:gd name="T8" fmla="*/ 18 w 216"/>
                <a:gd name="T9" fmla="*/ 34 h 284"/>
                <a:gd name="T10" fmla="*/ 24 w 216"/>
                <a:gd name="T11" fmla="*/ 30 h 284"/>
                <a:gd name="T12" fmla="*/ 19 w 216"/>
                <a:gd name="T13" fmla="*/ 42 h 284"/>
                <a:gd name="T14" fmla="*/ 27 w 216"/>
                <a:gd name="T15" fmla="*/ 39 h 284"/>
                <a:gd name="T16" fmla="*/ 21 w 216"/>
                <a:gd name="T17" fmla="*/ 50 h 284"/>
                <a:gd name="T18" fmla="*/ 31 w 216"/>
                <a:gd name="T19" fmla="*/ 47 h 284"/>
                <a:gd name="T20" fmla="*/ 27 w 216"/>
                <a:gd name="T21" fmla="*/ 60 h 284"/>
                <a:gd name="T22" fmla="*/ 35 w 216"/>
                <a:gd name="T23" fmla="*/ 53 h 284"/>
                <a:gd name="T24" fmla="*/ 34 w 216"/>
                <a:gd name="T25" fmla="*/ 67 h 284"/>
                <a:gd name="T26" fmla="*/ 40 w 216"/>
                <a:gd name="T27" fmla="*/ 57 h 284"/>
                <a:gd name="T28" fmla="*/ 44 w 216"/>
                <a:gd name="T29" fmla="*/ 71 h 284"/>
                <a:gd name="T30" fmla="*/ 48 w 216"/>
                <a:gd name="T31" fmla="*/ 61 h 284"/>
                <a:gd name="T32" fmla="*/ 54 w 216"/>
                <a:gd name="T33" fmla="*/ 71 h 284"/>
                <a:gd name="T34" fmla="*/ 52 w 216"/>
                <a:gd name="T35" fmla="*/ 58 h 284"/>
                <a:gd name="T36" fmla="*/ 42 w 216"/>
                <a:gd name="T37" fmla="*/ 42 h 284"/>
                <a:gd name="T38" fmla="*/ 29 w 216"/>
                <a:gd name="T39" fmla="*/ 27 h 284"/>
                <a:gd name="T40" fmla="*/ 13 w 216"/>
                <a:gd name="T41" fmla="*/ 12 h 284"/>
                <a:gd name="T42" fmla="*/ 0 w 216"/>
                <a:gd name="T43" fmla="*/ 0 h 28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6" h="284">
                  <a:moveTo>
                    <a:pt x="0" y="0"/>
                  </a:moveTo>
                  <a:lnTo>
                    <a:pt x="48" y="59"/>
                  </a:lnTo>
                  <a:lnTo>
                    <a:pt x="63" y="101"/>
                  </a:lnTo>
                  <a:lnTo>
                    <a:pt x="72" y="94"/>
                  </a:lnTo>
                  <a:lnTo>
                    <a:pt x="72" y="133"/>
                  </a:lnTo>
                  <a:lnTo>
                    <a:pt x="93" y="117"/>
                  </a:lnTo>
                  <a:lnTo>
                    <a:pt x="76" y="165"/>
                  </a:lnTo>
                  <a:lnTo>
                    <a:pt x="106" y="154"/>
                  </a:lnTo>
                  <a:lnTo>
                    <a:pt x="84" y="199"/>
                  </a:lnTo>
                  <a:lnTo>
                    <a:pt x="121" y="186"/>
                  </a:lnTo>
                  <a:lnTo>
                    <a:pt x="106" y="240"/>
                  </a:lnTo>
                  <a:lnTo>
                    <a:pt x="139" y="209"/>
                  </a:lnTo>
                  <a:lnTo>
                    <a:pt x="135" y="265"/>
                  </a:lnTo>
                  <a:lnTo>
                    <a:pt x="160" y="226"/>
                  </a:lnTo>
                  <a:lnTo>
                    <a:pt x="176" y="284"/>
                  </a:lnTo>
                  <a:lnTo>
                    <a:pt x="189" y="244"/>
                  </a:lnTo>
                  <a:lnTo>
                    <a:pt x="216" y="284"/>
                  </a:lnTo>
                  <a:lnTo>
                    <a:pt x="206" y="230"/>
                  </a:lnTo>
                  <a:lnTo>
                    <a:pt x="168" y="166"/>
                  </a:lnTo>
                  <a:lnTo>
                    <a:pt x="115" y="108"/>
                  </a:lnTo>
                  <a:lnTo>
                    <a:pt x="51" y="45"/>
                  </a:lnTo>
                  <a:lnTo>
                    <a:pt x="0" y="0"/>
                  </a:lnTo>
                  <a:close/>
                </a:path>
              </a:pathLst>
            </a:custGeom>
            <a:solidFill>
              <a:srgbClr val="FFC281"/>
            </a:solidFill>
            <a:ln w="1588">
              <a:solidFill>
                <a:srgbClr val="FFC281"/>
              </a:solidFill>
              <a:prstDash val="solid"/>
              <a:round/>
              <a:headEnd/>
              <a:tailEnd/>
            </a:ln>
          </p:spPr>
          <p:txBody>
            <a:bodyPr/>
            <a:lstStyle/>
            <a:p>
              <a:endParaRPr lang="en-US" dirty="0"/>
            </a:p>
          </p:txBody>
        </p:sp>
        <p:sp>
          <p:nvSpPr>
            <p:cNvPr id="30840" name="Freeform 79"/>
            <p:cNvSpPr>
              <a:spLocks/>
            </p:cNvSpPr>
            <p:nvPr/>
          </p:nvSpPr>
          <p:spPr bwMode="auto">
            <a:xfrm>
              <a:off x="4741" y="2061"/>
              <a:ext cx="53" cy="60"/>
            </a:xfrm>
            <a:custGeom>
              <a:avLst/>
              <a:gdLst>
                <a:gd name="T0" fmla="*/ 27 w 106"/>
                <a:gd name="T1" fmla="*/ 1 h 121"/>
                <a:gd name="T2" fmla="*/ 22 w 106"/>
                <a:gd name="T3" fmla="*/ 4 h 121"/>
                <a:gd name="T4" fmla="*/ 22 w 106"/>
                <a:gd name="T5" fmla="*/ 8 h 121"/>
                <a:gd name="T6" fmla="*/ 19 w 106"/>
                <a:gd name="T7" fmla="*/ 9 h 121"/>
                <a:gd name="T8" fmla="*/ 18 w 106"/>
                <a:gd name="T9" fmla="*/ 13 h 121"/>
                <a:gd name="T10" fmla="*/ 16 w 106"/>
                <a:gd name="T11" fmla="*/ 15 h 121"/>
                <a:gd name="T12" fmla="*/ 16 w 106"/>
                <a:gd name="T13" fmla="*/ 19 h 121"/>
                <a:gd name="T14" fmla="*/ 14 w 106"/>
                <a:gd name="T15" fmla="*/ 21 h 121"/>
                <a:gd name="T16" fmla="*/ 14 w 106"/>
                <a:gd name="T17" fmla="*/ 25 h 121"/>
                <a:gd name="T18" fmla="*/ 11 w 106"/>
                <a:gd name="T19" fmla="*/ 30 h 121"/>
                <a:gd name="T20" fmla="*/ 2 w 106"/>
                <a:gd name="T21" fmla="*/ 30 h 121"/>
                <a:gd name="T22" fmla="*/ 0 w 106"/>
                <a:gd name="T23" fmla="*/ 28 h 121"/>
                <a:gd name="T24" fmla="*/ 1 w 106"/>
                <a:gd name="T25" fmla="*/ 24 h 121"/>
                <a:gd name="T26" fmla="*/ 12 w 106"/>
                <a:gd name="T27" fmla="*/ 6 h 121"/>
                <a:gd name="T28" fmla="*/ 23 w 106"/>
                <a:gd name="T29" fmla="*/ 0 h 121"/>
                <a:gd name="T30" fmla="*/ 27 w 106"/>
                <a:gd name="T31" fmla="*/ 1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6" h="121">
                  <a:moveTo>
                    <a:pt x="106" y="7"/>
                  </a:moveTo>
                  <a:lnTo>
                    <a:pt x="85" y="18"/>
                  </a:lnTo>
                  <a:lnTo>
                    <a:pt x="87" y="32"/>
                  </a:lnTo>
                  <a:lnTo>
                    <a:pt x="74" y="39"/>
                  </a:lnTo>
                  <a:lnTo>
                    <a:pt x="72" y="53"/>
                  </a:lnTo>
                  <a:lnTo>
                    <a:pt x="63" y="63"/>
                  </a:lnTo>
                  <a:lnTo>
                    <a:pt x="64" y="77"/>
                  </a:lnTo>
                  <a:lnTo>
                    <a:pt x="54" y="86"/>
                  </a:lnTo>
                  <a:lnTo>
                    <a:pt x="54" y="103"/>
                  </a:lnTo>
                  <a:lnTo>
                    <a:pt x="42" y="121"/>
                  </a:lnTo>
                  <a:lnTo>
                    <a:pt x="7" y="121"/>
                  </a:lnTo>
                  <a:lnTo>
                    <a:pt x="0" y="114"/>
                  </a:lnTo>
                  <a:lnTo>
                    <a:pt x="4" y="98"/>
                  </a:lnTo>
                  <a:lnTo>
                    <a:pt x="46" y="25"/>
                  </a:lnTo>
                  <a:lnTo>
                    <a:pt x="89" y="0"/>
                  </a:lnTo>
                  <a:lnTo>
                    <a:pt x="106" y="7"/>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1" name="Freeform 80"/>
            <p:cNvSpPr>
              <a:spLocks/>
            </p:cNvSpPr>
            <p:nvPr/>
          </p:nvSpPr>
          <p:spPr bwMode="auto">
            <a:xfrm>
              <a:off x="4973" y="2042"/>
              <a:ext cx="79" cy="106"/>
            </a:xfrm>
            <a:custGeom>
              <a:avLst/>
              <a:gdLst>
                <a:gd name="T0" fmla="*/ 12 w 156"/>
                <a:gd name="T1" fmla="*/ 0 h 212"/>
                <a:gd name="T2" fmla="*/ 13 w 156"/>
                <a:gd name="T3" fmla="*/ 9 h 212"/>
                <a:gd name="T4" fmla="*/ 12 w 156"/>
                <a:gd name="T5" fmla="*/ 15 h 212"/>
                <a:gd name="T6" fmla="*/ 16 w 156"/>
                <a:gd name="T7" fmla="*/ 14 h 212"/>
                <a:gd name="T8" fmla="*/ 16 w 156"/>
                <a:gd name="T9" fmla="*/ 20 h 212"/>
                <a:gd name="T10" fmla="*/ 20 w 156"/>
                <a:gd name="T11" fmla="*/ 20 h 212"/>
                <a:gd name="T12" fmla="*/ 21 w 156"/>
                <a:gd name="T13" fmla="*/ 26 h 212"/>
                <a:gd name="T14" fmla="*/ 26 w 156"/>
                <a:gd name="T15" fmla="*/ 28 h 212"/>
                <a:gd name="T16" fmla="*/ 25 w 156"/>
                <a:gd name="T17" fmla="*/ 32 h 212"/>
                <a:gd name="T18" fmla="*/ 31 w 156"/>
                <a:gd name="T19" fmla="*/ 34 h 212"/>
                <a:gd name="T20" fmla="*/ 32 w 156"/>
                <a:gd name="T21" fmla="*/ 37 h 212"/>
                <a:gd name="T22" fmla="*/ 40 w 156"/>
                <a:gd name="T23" fmla="*/ 38 h 212"/>
                <a:gd name="T24" fmla="*/ 30 w 156"/>
                <a:gd name="T25" fmla="*/ 45 h 212"/>
                <a:gd name="T26" fmla="*/ 26 w 156"/>
                <a:gd name="T27" fmla="*/ 53 h 212"/>
                <a:gd name="T28" fmla="*/ 22 w 156"/>
                <a:gd name="T29" fmla="*/ 51 h 212"/>
                <a:gd name="T30" fmla="*/ 14 w 156"/>
                <a:gd name="T31" fmla="*/ 37 h 212"/>
                <a:gd name="T32" fmla="*/ 0 w 156"/>
                <a:gd name="T33" fmla="*/ 21 h 212"/>
                <a:gd name="T34" fmla="*/ 1 w 156"/>
                <a:gd name="T35" fmla="*/ 15 h 212"/>
                <a:gd name="T36" fmla="*/ 10 w 156"/>
                <a:gd name="T37" fmla="*/ 1 h 212"/>
                <a:gd name="T38" fmla="*/ 12 w 156"/>
                <a:gd name="T39" fmla="*/ 0 h 21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6" h="212">
                  <a:moveTo>
                    <a:pt x="46" y="0"/>
                  </a:moveTo>
                  <a:lnTo>
                    <a:pt x="52" y="36"/>
                  </a:lnTo>
                  <a:lnTo>
                    <a:pt x="47" y="57"/>
                  </a:lnTo>
                  <a:lnTo>
                    <a:pt x="63" y="54"/>
                  </a:lnTo>
                  <a:lnTo>
                    <a:pt x="63" y="78"/>
                  </a:lnTo>
                  <a:lnTo>
                    <a:pt x="77" y="78"/>
                  </a:lnTo>
                  <a:lnTo>
                    <a:pt x="81" y="104"/>
                  </a:lnTo>
                  <a:lnTo>
                    <a:pt x="101" y="111"/>
                  </a:lnTo>
                  <a:lnTo>
                    <a:pt x="96" y="125"/>
                  </a:lnTo>
                  <a:lnTo>
                    <a:pt x="122" y="133"/>
                  </a:lnTo>
                  <a:lnTo>
                    <a:pt x="125" y="145"/>
                  </a:lnTo>
                  <a:lnTo>
                    <a:pt x="156" y="152"/>
                  </a:lnTo>
                  <a:lnTo>
                    <a:pt x="117" y="177"/>
                  </a:lnTo>
                  <a:lnTo>
                    <a:pt x="101" y="212"/>
                  </a:lnTo>
                  <a:lnTo>
                    <a:pt x="87" y="204"/>
                  </a:lnTo>
                  <a:lnTo>
                    <a:pt x="55" y="148"/>
                  </a:lnTo>
                  <a:lnTo>
                    <a:pt x="0" y="82"/>
                  </a:lnTo>
                  <a:lnTo>
                    <a:pt x="4" y="57"/>
                  </a:lnTo>
                  <a:lnTo>
                    <a:pt x="37" y="2"/>
                  </a:lnTo>
                  <a:lnTo>
                    <a:pt x="46" y="0"/>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2" name="Freeform 81"/>
            <p:cNvSpPr>
              <a:spLocks/>
            </p:cNvSpPr>
            <p:nvPr/>
          </p:nvSpPr>
          <p:spPr bwMode="auto">
            <a:xfrm>
              <a:off x="4751" y="1843"/>
              <a:ext cx="212" cy="204"/>
            </a:xfrm>
            <a:custGeom>
              <a:avLst/>
              <a:gdLst>
                <a:gd name="T0" fmla="*/ 84 w 424"/>
                <a:gd name="T1" fmla="*/ 102 h 408"/>
                <a:gd name="T2" fmla="*/ 89 w 424"/>
                <a:gd name="T3" fmla="*/ 99 h 408"/>
                <a:gd name="T4" fmla="*/ 94 w 424"/>
                <a:gd name="T5" fmla="*/ 95 h 408"/>
                <a:gd name="T6" fmla="*/ 89 w 424"/>
                <a:gd name="T7" fmla="*/ 80 h 408"/>
                <a:gd name="T8" fmla="*/ 70 w 424"/>
                <a:gd name="T9" fmla="*/ 67 h 408"/>
                <a:gd name="T10" fmla="*/ 63 w 424"/>
                <a:gd name="T11" fmla="*/ 61 h 408"/>
                <a:gd name="T12" fmla="*/ 61 w 424"/>
                <a:gd name="T13" fmla="*/ 56 h 408"/>
                <a:gd name="T14" fmla="*/ 63 w 424"/>
                <a:gd name="T15" fmla="*/ 53 h 408"/>
                <a:gd name="T16" fmla="*/ 74 w 424"/>
                <a:gd name="T17" fmla="*/ 58 h 408"/>
                <a:gd name="T18" fmla="*/ 88 w 424"/>
                <a:gd name="T19" fmla="*/ 68 h 408"/>
                <a:gd name="T20" fmla="*/ 97 w 424"/>
                <a:gd name="T21" fmla="*/ 69 h 408"/>
                <a:gd name="T22" fmla="*/ 91 w 424"/>
                <a:gd name="T23" fmla="*/ 57 h 408"/>
                <a:gd name="T24" fmla="*/ 74 w 424"/>
                <a:gd name="T25" fmla="*/ 39 h 408"/>
                <a:gd name="T26" fmla="*/ 73 w 424"/>
                <a:gd name="T27" fmla="*/ 35 h 408"/>
                <a:gd name="T28" fmla="*/ 75 w 424"/>
                <a:gd name="T29" fmla="*/ 33 h 408"/>
                <a:gd name="T30" fmla="*/ 84 w 424"/>
                <a:gd name="T31" fmla="*/ 38 h 408"/>
                <a:gd name="T32" fmla="*/ 94 w 424"/>
                <a:gd name="T33" fmla="*/ 47 h 408"/>
                <a:gd name="T34" fmla="*/ 101 w 424"/>
                <a:gd name="T35" fmla="*/ 58 h 408"/>
                <a:gd name="T36" fmla="*/ 106 w 424"/>
                <a:gd name="T37" fmla="*/ 62 h 408"/>
                <a:gd name="T38" fmla="*/ 106 w 424"/>
                <a:gd name="T39" fmla="*/ 54 h 408"/>
                <a:gd name="T40" fmla="*/ 102 w 424"/>
                <a:gd name="T41" fmla="*/ 39 h 408"/>
                <a:gd name="T42" fmla="*/ 97 w 424"/>
                <a:gd name="T43" fmla="*/ 29 h 408"/>
                <a:gd name="T44" fmla="*/ 98 w 424"/>
                <a:gd name="T45" fmla="*/ 25 h 408"/>
                <a:gd name="T46" fmla="*/ 101 w 424"/>
                <a:gd name="T47" fmla="*/ 24 h 408"/>
                <a:gd name="T48" fmla="*/ 95 w 424"/>
                <a:gd name="T49" fmla="*/ 17 h 408"/>
                <a:gd name="T50" fmla="*/ 86 w 424"/>
                <a:gd name="T51" fmla="*/ 10 h 408"/>
                <a:gd name="T52" fmla="*/ 74 w 424"/>
                <a:gd name="T53" fmla="*/ 4 h 408"/>
                <a:gd name="T54" fmla="*/ 62 w 424"/>
                <a:gd name="T55" fmla="*/ 0 h 408"/>
                <a:gd name="T56" fmla="*/ 49 w 424"/>
                <a:gd name="T57" fmla="*/ 0 h 408"/>
                <a:gd name="T58" fmla="*/ 38 w 424"/>
                <a:gd name="T59" fmla="*/ 3 h 408"/>
                <a:gd name="T60" fmla="*/ 27 w 424"/>
                <a:gd name="T61" fmla="*/ 8 h 408"/>
                <a:gd name="T62" fmla="*/ 17 w 424"/>
                <a:gd name="T63" fmla="*/ 15 h 408"/>
                <a:gd name="T64" fmla="*/ 9 w 424"/>
                <a:gd name="T65" fmla="*/ 26 h 408"/>
                <a:gd name="T66" fmla="*/ 3 w 424"/>
                <a:gd name="T67" fmla="*/ 39 h 408"/>
                <a:gd name="T68" fmla="*/ 1 w 424"/>
                <a:gd name="T69" fmla="*/ 48 h 408"/>
                <a:gd name="T70" fmla="*/ 0 w 424"/>
                <a:gd name="T71" fmla="*/ 56 h 408"/>
                <a:gd name="T72" fmla="*/ 1 w 424"/>
                <a:gd name="T73" fmla="*/ 65 h 408"/>
                <a:gd name="T74" fmla="*/ 3 w 424"/>
                <a:gd name="T75" fmla="*/ 73 h 408"/>
                <a:gd name="T76" fmla="*/ 6 w 424"/>
                <a:gd name="T77" fmla="*/ 79 h 408"/>
                <a:gd name="T78" fmla="*/ 10 w 424"/>
                <a:gd name="T79" fmla="*/ 88 h 408"/>
                <a:gd name="T80" fmla="*/ 16 w 424"/>
                <a:gd name="T81" fmla="*/ 95 h 408"/>
                <a:gd name="T82" fmla="*/ 29 w 424"/>
                <a:gd name="T83" fmla="*/ 102 h 408"/>
                <a:gd name="T84" fmla="*/ 41 w 424"/>
                <a:gd name="T85" fmla="*/ 97 h 408"/>
                <a:gd name="T86" fmla="*/ 62 w 424"/>
                <a:gd name="T87" fmla="*/ 96 h 408"/>
                <a:gd name="T88" fmla="*/ 80 w 424"/>
                <a:gd name="T89" fmla="*/ 88 h 408"/>
                <a:gd name="T90" fmla="*/ 85 w 424"/>
                <a:gd name="T91" fmla="*/ 90 h 408"/>
                <a:gd name="T92" fmla="*/ 84 w 424"/>
                <a:gd name="T93" fmla="*/ 102 h 40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24" h="408">
                  <a:moveTo>
                    <a:pt x="336" y="405"/>
                  </a:moveTo>
                  <a:lnTo>
                    <a:pt x="356" y="395"/>
                  </a:lnTo>
                  <a:lnTo>
                    <a:pt x="375" y="378"/>
                  </a:lnTo>
                  <a:lnTo>
                    <a:pt x="356" y="320"/>
                  </a:lnTo>
                  <a:lnTo>
                    <a:pt x="279" y="268"/>
                  </a:lnTo>
                  <a:lnTo>
                    <a:pt x="249" y="242"/>
                  </a:lnTo>
                  <a:lnTo>
                    <a:pt x="244" y="224"/>
                  </a:lnTo>
                  <a:lnTo>
                    <a:pt x="251" y="212"/>
                  </a:lnTo>
                  <a:lnTo>
                    <a:pt x="293" y="230"/>
                  </a:lnTo>
                  <a:lnTo>
                    <a:pt x="350" y="272"/>
                  </a:lnTo>
                  <a:lnTo>
                    <a:pt x="388" y="276"/>
                  </a:lnTo>
                  <a:lnTo>
                    <a:pt x="364" y="226"/>
                  </a:lnTo>
                  <a:lnTo>
                    <a:pt x="294" y="153"/>
                  </a:lnTo>
                  <a:lnTo>
                    <a:pt x="291" y="137"/>
                  </a:lnTo>
                  <a:lnTo>
                    <a:pt x="300" y="132"/>
                  </a:lnTo>
                  <a:lnTo>
                    <a:pt x="335" y="149"/>
                  </a:lnTo>
                  <a:lnTo>
                    <a:pt x="374" y="187"/>
                  </a:lnTo>
                  <a:lnTo>
                    <a:pt x="404" y="232"/>
                  </a:lnTo>
                  <a:lnTo>
                    <a:pt x="424" y="247"/>
                  </a:lnTo>
                  <a:lnTo>
                    <a:pt x="421" y="213"/>
                  </a:lnTo>
                  <a:lnTo>
                    <a:pt x="407" y="153"/>
                  </a:lnTo>
                  <a:lnTo>
                    <a:pt x="388" y="114"/>
                  </a:lnTo>
                  <a:lnTo>
                    <a:pt x="391" y="97"/>
                  </a:lnTo>
                  <a:lnTo>
                    <a:pt x="402" y="96"/>
                  </a:lnTo>
                  <a:lnTo>
                    <a:pt x="379" y="66"/>
                  </a:lnTo>
                  <a:lnTo>
                    <a:pt x="341" y="38"/>
                  </a:lnTo>
                  <a:lnTo>
                    <a:pt x="295" y="13"/>
                  </a:lnTo>
                  <a:lnTo>
                    <a:pt x="247" y="0"/>
                  </a:lnTo>
                  <a:lnTo>
                    <a:pt x="194" y="0"/>
                  </a:lnTo>
                  <a:lnTo>
                    <a:pt x="149" y="9"/>
                  </a:lnTo>
                  <a:lnTo>
                    <a:pt x="105" y="30"/>
                  </a:lnTo>
                  <a:lnTo>
                    <a:pt x="67" y="57"/>
                  </a:lnTo>
                  <a:lnTo>
                    <a:pt x="33" y="101"/>
                  </a:lnTo>
                  <a:lnTo>
                    <a:pt x="9" y="153"/>
                  </a:lnTo>
                  <a:lnTo>
                    <a:pt x="2" y="192"/>
                  </a:lnTo>
                  <a:lnTo>
                    <a:pt x="0" y="224"/>
                  </a:lnTo>
                  <a:lnTo>
                    <a:pt x="4" y="259"/>
                  </a:lnTo>
                  <a:lnTo>
                    <a:pt x="10" y="289"/>
                  </a:lnTo>
                  <a:lnTo>
                    <a:pt x="22" y="316"/>
                  </a:lnTo>
                  <a:lnTo>
                    <a:pt x="39" y="349"/>
                  </a:lnTo>
                  <a:lnTo>
                    <a:pt x="64" y="378"/>
                  </a:lnTo>
                  <a:lnTo>
                    <a:pt x="114" y="408"/>
                  </a:lnTo>
                  <a:lnTo>
                    <a:pt x="164" y="388"/>
                  </a:lnTo>
                  <a:lnTo>
                    <a:pt x="247" y="384"/>
                  </a:lnTo>
                  <a:lnTo>
                    <a:pt x="320" y="349"/>
                  </a:lnTo>
                  <a:lnTo>
                    <a:pt x="340" y="357"/>
                  </a:lnTo>
                  <a:lnTo>
                    <a:pt x="336" y="405"/>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43" name="Freeform 82"/>
            <p:cNvSpPr>
              <a:spLocks/>
            </p:cNvSpPr>
            <p:nvPr/>
          </p:nvSpPr>
          <p:spPr bwMode="auto">
            <a:xfrm>
              <a:off x="4759" y="1849"/>
              <a:ext cx="123" cy="113"/>
            </a:xfrm>
            <a:custGeom>
              <a:avLst/>
              <a:gdLst>
                <a:gd name="T0" fmla="*/ 51 w 245"/>
                <a:gd name="T1" fmla="*/ 0 h 226"/>
                <a:gd name="T2" fmla="*/ 35 w 245"/>
                <a:gd name="T3" fmla="*/ 3 h 226"/>
                <a:gd name="T4" fmla="*/ 20 w 245"/>
                <a:gd name="T5" fmla="*/ 10 h 226"/>
                <a:gd name="T6" fmla="*/ 10 w 245"/>
                <a:gd name="T7" fmla="*/ 21 h 226"/>
                <a:gd name="T8" fmla="*/ 4 w 245"/>
                <a:gd name="T9" fmla="*/ 33 h 226"/>
                <a:gd name="T10" fmla="*/ 1 w 245"/>
                <a:gd name="T11" fmla="*/ 45 h 226"/>
                <a:gd name="T12" fmla="*/ 0 w 245"/>
                <a:gd name="T13" fmla="*/ 57 h 226"/>
                <a:gd name="T14" fmla="*/ 2 w 245"/>
                <a:gd name="T15" fmla="*/ 45 h 226"/>
                <a:gd name="T16" fmla="*/ 5 w 245"/>
                <a:gd name="T17" fmla="*/ 42 h 226"/>
                <a:gd name="T18" fmla="*/ 5 w 245"/>
                <a:gd name="T19" fmla="*/ 39 h 226"/>
                <a:gd name="T20" fmla="*/ 8 w 245"/>
                <a:gd name="T21" fmla="*/ 37 h 226"/>
                <a:gd name="T22" fmla="*/ 8 w 245"/>
                <a:gd name="T23" fmla="*/ 33 h 226"/>
                <a:gd name="T24" fmla="*/ 11 w 245"/>
                <a:gd name="T25" fmla="*/ 30 h 226"/>
                <a:gd name="T26" fmla="*/ 11 w 245"/>
                <a:gd name="T27" fmla="*/ 26 h 226"/>
                <a:gd name="T28" fmla="*/ 16 w 245"/>
                <a:gd name="T29" fmla="*/ 24 h 226"/>
                <a:gd name="T30" fmla="*/ 15 w 245"/>
                <a:gd name="T31" fmla="*/ 19 h 226"/>
                <a:gd name="T32" fmla="*/ 21 w 245"/>
                <a:gd name="T33" fmla="*/ 19 h 226"/>
                <a:gd name="T34" fmla="*/ 22 w 245"/>
                <a:gd name="T35" fmla="*/ 13 h 226"/>
                <a:gd name="T36" fmla="*/ 29 w 245"/>
                <a:gd name="T37" fmla="*/ 13 h 226"/>
                <a:gd name="T38" fmla="*/ 31 w 245"/>
                <a:gd name="T39" fmla="*/ 8 h 226"/>
                <a:gd name="T40" fmla="*/ 36 w 245"/>
                <a:gd name="T41" fmla="*/ 8 h 226"/>
                <a:gd name="T42" fmla="*/ 39 w 245"/>
                <a:gd name="T43" fmla="*/ 5 h 226"/>
                <a:gd name="T44" fmla="*/ 44 w 245"/>
                <a:gd name="T45" fmla="*/ 6 h 226"/>
                <a:gd name="T46" fmla="*/ 47 w 245"/>
                <a:gd name="T47" fmla="*/ 3 h 226"/>
                <a:gd name="T48" fmla="*/ 54 w 245"/>
                <a:gd name="T49" fmla="*/ 4 h 226"/>
                <a:gd name="T50" fmla="*/ 62 w 245"/>
                <a:gd name="T51" fmla="*/ 1 h 226"/>
                <a:gd name="T52" fmla="*/ 51 w 245"/>
                <a:gd name="T53" fmla="*/ 0 h 22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45" h="226">
                  <a:moveTo>
                    <a:pt x="203" y="0"/>
                  </a:moveTo>
                  <a:lnTo>
                    <a:pt x="139" y="9"/>
                  </a:lnTo>
                  <a:lnTo>
                    <a:pt x="79" y="39"/>
                  </a:lnTo>
                  <a:lnTo>
                    <a:pt x="37" y="84"/>
                  </a:lnTo>
                  <a:lnTo>
                    <a:pt x="13" y="129"/>
                  </a:lnTo>
                  <a:lnTo>
                    <a:pt x="1" y="179"/>
                  </a:lnTo>
                  <a:lnTo>
                    <a:pt x="0" y="226"/>
                  </a:lnTo>
                  <a:lnTo>
                    <a:pt x="8" y="179"/>
                  </a:lnTo>
                  <a:lnTo>
                    <a:pt x="17" y="167"/>
                  </a:lnTo>
                  <a:lnTo>
                    <a:pt x="17" y="155"/>
                  </a:lnTo>
                  <a:lnTo>
                    <a:pt x="30" y="146"/>
                  </a:lnTo>
                  <a:lnTo>
                    <a:pt x="30" y="129"/>
                  </a:lnTo>
                  <a:lnTo>
                    <a:pt x="42" y="120"/>
                  </a:lnTo>
                  <a:lnTo>
                    <a:pt x="42" y="102"/>
                  </a:lnTo>
                  <a:lnTo>
                    <a:pt x="64" y="95"/>
                  </a:lnTo>
                  <a:lnTo>
                    <a:pt x="60" y="76"/>
                  </a:lnTo>
                  <a:lnTo>
                    <a:pt x="83" y="75"/>
                  </a:lnTo>
                  <a:lnTo>
                    <a:pt x="88" y="51"/>
                  </a:lnTo>
                  <a:lnTo>
                    <a:pt x="113" y="51"/>
                  </a:lnTo>
                  <a:lnTo>
                    <a:pt x="121" y="29"/>
                  </a:lnTo>
                  <a:lnTo>
                    <a:pt x="143" y="31"/>
                  </a:lnTo>
                  <a:lnTo>
                    <a:pt x="155" y="17"/>
                  </a:lnTo>
                  <a:lnTo>
                    <a:pt x="174" y="21"/>
                  </a:lnTo>
                  <a:lnTo>
                    <a:pt x="186" y="10"/>
                  </a:lnTo>
                  <a:lnTo>
                    <a:pt x="214" y="13"/>
                  </a:lnTo>
                  <a:lnTo>
                    <a:pt x="245" y="4"/>
                  </a:lnTo>
                  <a:lnTo>
                    <a:pt x="203" y="0"/>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844" name="Freeform 83"/>
            <p:cNvSpPr>
              <a:spLocks/>
            </p:cNvSpPr>
            <p:nvPr/>
          </p:nvSpPr>
          <p:spPr bwMode="auto">
            <a:xfrm>
              <a:off x="4778" y="1867"/>
              <a:ext cx="140" cy="136"/>
            </a:xfrm>
            <a:custGeom>
              <a:avLst/>
              <a:gdLst>
                <a:gd name="T0" fmla="*/ 70 w 281"/>
                <a:gd name="T1" fmla="*/ 3 h 273"/>
                <a:gd name="T2" fmla="*/ 54 w 281"/>
                <a:gd name="T3" fmla="*/ 0 h 273"/>
                <a:gd name="T4" fmla="*/ 37 w 281"/>
                <a:gd name="T5" fmla="*/ 2 h 273"/>
                <a:gd name="T6" fmla="*/ 23 w 281"/>
                <a:gd name="T7" fmla="*/ 10 h 273"/>
                <a:gd name="T8" fmla="*/ 13 w 281"/>
                <a:gd name="T9" fmla="*/ 19 h 273"/>
                <a:gd name="T10" fmla="*/ 5 w 281"/>
                <a:gd name="T11" fmla="*/ 31 h 273"/>
                <a:gd name="T12" fmla="*/ 1 w 281"/>
                <a:gd name="T13" fmla="*/ 44 h 273"/>
                <a:gd name="T14" fmla="*/ 0 w 281"/>
                <a:gd name="T15" fmla="*/ 57 h 273"/>
                <a:gd name="T16" fmla="*/ 0 w 281"/>
                <a:gd name="T17" fmla="*/ 68 h 273"/>
                <a:gd name="T18" fmla="*/ 4 w 281"/>
                <a:gd name="T19" fmla="*/ 63 h 273"/>
                <a:gd name="T20" fmla="*/ 1 w 281"/>
                <a:gd name="T21" fmla="*/ 61 h 273"/>
                <a:gd name="T22" fmla="*/ 5 w 281"/>
                <a:gd name="T23" fmla="*/ 59 h 273"/>
                <a:gd name="T24" fmla="*/ 2 w 281"/>
                <a:gd name="T25" fmla="*/ 54 h 273"/>
                <a:gd name="T26" fmla="*/ 7 w 281"/>
                <a:gd name="T27" fmla="*/ 53 h 273"/>
                <a:gd name="T28" fmla="*/ 3 w 281"/>
                <a:gd name="T29" fmla="*/ 47 h 273"/>
                <a:gd name="T30" fmla="*/ 8 w 281"/>
                <a:gd name="T31" fmla="*/ 47 h 273"/>
                <a:gd name="T32" fmla="*/ 5 w 281"/>
                <a:gd name="T33" fmla="*/ 41 h 273"/>
                <a:gd name="T34" fmla="*/ 12 w 281"/>
                <a:gd name="T35" fmla="*/ 41 h 273"/>
                <a:gd name="T36" fmla="*/ 9 w 281"/>
                <a:gd name="T37" fmla="*/ 34 h 273"/>
                <a:gd name="T38" fmla="*/ 16 w 281"/>
                <a:gd name="T39" fmla="*/ 35 h 273"/>
                <a:gd name="T40" fmla="*/ 13 w 281"/>
                <a:gd name="T41" fmla="*/ 28 h 273"/>
                <a:gd name="T42" fmla="*/ 22 w 281"/>
                <a:gd name="T43" fmla="*/ 30 h 273"/>
                <a:gd name="T44" fmla="*/ 19 w 281"/>
                <a:gd name="T45" fmla="*/ 21 h 273"/>
                <a:gd name="T46" fmla="*/ 26 w 281"/>
                <a:gd name="T47" fmla="*/ 24 h 273"/>
                <a:gd name="T48" fmla="*/ 26 w 281"/>
                <a:gd name="T49" fmla="*/ 13 h 273"/>
                <a:gd name="T50" fmla="*/ 32 w 281"/>
                <a:gd name="T51" fmla="*/ 17 h 273"/>
                <a:gd name="T52" fmla="*/ 33 w 281"/>
                <a:gd name="T53" fmla="*/ 9 h 273"/>
                <a:gd name="T54" fmla="*/ 37 w 281"/>
                <a:gd name="T55" fmla="*/ 12 h 273"/>
                <a:gd name="T56" fmla="*/ 39 w 281"/>
                <a:gd name="T57" fmla="*/ 5 h 273"/>
                <a:gd name="T58" fmla="*/ 44 w 281"/>
                <a:gd name="T59" fmla="*/ 10 h 273"/>
                <a:gd name="T60" fmla="*/ 46 w 281"/>
                <a:gd name="T61" fmla="*/ 4 h 273"/>
                <a:gd name="T62" fmla="*/ 50 w 281"/>
                <a:gd name="T63" fmla="*/ 7 h 273"/>
                <a:gd name="T64" fmla="*/ 52 w 281"/>
                <a:gd name="T65" fmla="*/ 2 h 273"/>
                <a:gd name="T66" fmla="*/ 56 w 281"/>
                <a:gd name="T67" fmla="*/ 6 h 273"/>
                <a:gd name="T68" fmla="*/ 59 w 281"/>
                <a:gd name="T69" fmla="*/ 3 h 273"/>
                <a:gd name="T70" fmla="*/ 61 w 281"/>
                <a:gd name="T71" fmla="*/ 5 h 273"/>
                <a:gd name="T72" fmla="*/ 70 w 281"/>
                <a:gd name="T73" fmla="*/ 3 h 27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81" h="273">
                  <a:moveTo>
                    <a:pt x="281" y="12"/>
                  </a:moveTo>
                  <a:lnTo>
                    <a:pt x="219" y="0"/>
                  </a:lnTo>
                  <a:lnTo>
                    <a:pt x="149" y="10"/>
                  </a:lnTo>
                  <a:lnTo>
                    <a:pt x="95" y="41"/>
                  </a:lnTo>
                  <a:lnTo>
                    <a:pt x="55" y="78"/>
                  </a:lnTo>
                  <a:lnTo>
                    <a:pt x="21" y="127"/>
                  </a:lnTo>
                  <a:lnTo>
                    <a:pt x="5" y="179"/>
                  </a:lnTo>
                  <a:lnTo>
                    <a:pt x="0" y="231"/>
                  </a:lnTo>
                  <a:lnTo>
                    <a:pt x="2" y="273"/>
                  </a:lnTo>
                  <a:lnTo>
                    <a:pt x="17" y="254"/>
                  </a:lnTo>
                  <a:lnTo>
                    <a:pt x="7" y="245"/>
                  </a:lnTo>
                  <a:lnTo>
                    <a:pt x="23" y="237"/>
                  </a:lnTo>
                  <a:lnTo>
                    <a:pt x="10" y="217"/>
                  </a:lnTo>
                  <a:lnTo>
                    <a:pt x="28" y="215"/>
                  </a:lnTo>
                  <a:lnTo>
                    <a:pt x="15" y="191"/>
                  </a:lnTo>
                  <a:lnTo>
                    <a:pt x="35" y="190"/>
                  </a:lnTo>
                  <a:lnTo>
                    <a:pt x="23" y="166"/>
                  </a:lnTo>
                  <a:lnTo>
                    <a:pt x="48" y="166"/>
                  </a:lnTo>
                  <a:lnTo>
                    <a:pt x="36" y="137"/>
                  </a:lnTo>
                  <a:lnTo>
                    <a:pt x="65" y="140"/>
                  </a:lnTo>
                  <a:lnTo>
                    <a:pt x="53" y="115"/>
                  </a:lnTo>
                  <a:lnTo>
                    <a:pt x="88" y="120"/>
                  </a:lnTo>
                  <a:lnTo>
                    <a:pt x="76" y="85"/>
                  </a:lnTo>
                  <a:lnTo>
                    <a:pt x="107" y="96"/>
                  </a:lnTo>
                  <a:lnTo>
                    <a:pt x="105" y="54"/>
                  </a:lnTo>
                  <a:lnTo>
                    <a:pt x="131" y="70"/>
                  </a:lnTo>
                  <a:lnTo>
                    <a:pt x="132" y="39"/>
                  </a:lnTo>
                  <a:lnTo>
                    <a:pt x="149" y="49"/>
                  </a:lnTo>
                  <a:lnTo>
                    <a:pt x="156" y="21"/>
                  </a:lnTo>
                  <a:lnTo>
                    <a:pt x="177" y="40"/>
                  </a:lnTo>
                  <a:lnTo>
                    <a:pt x="186" y="16"/>
                  </a:lnTo>
                  <a:lnTo>
                    <a:pt x="203" y="29"/>
                  </a:lnTo>
                  <a:lnTo>
                    <a:pt x="210" y="10"/>
                  </a:lnTo>
                  <a:lnTo>
                    <a:pt x="227" y="24"/>
                  </a:lnTo>
                  <a:lnTo>
                    <a:pt x="236" y="12"/>
                  </a:lnTo>
                  <a:lnTo>
                    <a:pt x="246" y="20"/>
                  </a:lnTo>
                  <a:lnTo>
                    <a:pt x="281" y="12"/>
                  </a:lnTo>
                  <a:close/>
                </a:path>
              </a:pathLst>
            </a:custGeom>
            <a:solidFill>
              <a:srgbClr val="FFFF00"/>
            </a:solidFill>
            <a:ln w="1588">
              <a:solidFill>
                <a:srgbClr val="FFFF00"/>
              </a:solidFill>
              <a:prstDash val="solid"/>
              <a:round/>
              <a:headEnd/>
              <a:tailEnd/>
            </a:ln>
          </p:spPr>
          <p:txBody>
            <a:bodyPr/>
            <a:lstStyle/>
            <a:p>
              <a:endParaRPr lang="en-US" dirty="0"/>
            </a:p>
          </p:txBody>
        </p:sp>
        <p:sp>
          <p:nvSpPr>
            <p:cNvPr id="30845" name="Freeform 84"/>
            <p:cNvSpPr>
              <a:spLocks/>
            </p:cNvSpPr>
            <p:nvPr/>
          </p:nvSpPr>
          <p:spPr bwMode="auto">
            <a:xfrm>
              <a:off x="4884" y="2439"/>
              <a:ext cx="365" cy="709"/>
            </a:xfrm>
            <a:custGeom>
              <a:avLst/>
              <a:gdLst>
                <a:gd name="T0" fmla="*/ 59 w 730"/>
                <a:gd name="T1" fmla="*/ 5 h 1419"/>
                <a:gd name="T2" fmla="*/ 43 w 730"/>
                <a:gd name="T3" fmla="*/ 1 h 1419"/>
                <a:gd name="T4" fmla="*/ 29 w 730"/>
                <a:gd name="T5" fmla="*/ 6 h 1419"/>
                <a:gd name="T6" fmla="*/ 5 w 730"/>
                <a:gd name="T7" fmla="*/ 61 h 1419"/>
                <a:gd name="T8" fmla="*/ 1 w 730"/>
                <a:gd name="T9" fmla="*/ 94 h 1419"/>
                <a:gd name="T10" fmla="*/ 2 w 730"/>
                <a:gd name="T11" fmla="*/ 122 h 1419"/>
                <a:gd name="T12" fmla="*/ 5 w 730"/>
                <a:gd name="T13" fmla="*/ 156 h 1419"/>
                <a:gd name="T14" fmla="*/ 13 w 730"/>
                <a:gd name="T15" fmla="*/ 194 h 1419"/>
                <a:gd name="T16" fmla="*/ 23 w 730"/>
                <a:gd name="T17" fmla="*/ 220 h 1419"/>
                <a:gd name="T18" fmla="*/ 24 w 730"/>
                <a:gd name="T19" fmla="*/ 236 h 1419"/>
                <a:gd name="T20" fmla="*/ 9 w 730"/>
                <a:gd name="T21" fmla="*/ 246 h 1419"/>
                <a:gd name="T22" fmla="*/ 2 w 730"/>
                <a:gd name="T23" fmla="*/ 268 h 1419"/>
                <a:gd name="T24" fmla="*/ 5 w 730"/>
                <a:gd name="T25" fmla="*/ 285 h 1419"/>
                <a:gd name="T26" fmla="*/ 0 w 730"/>
                <a:gd name="T27" fmla="*/ 301 h 1419"/>
                <a:gd name="T28" fmla="*/ 0 w 730"/>
                <a:gd name="T29" fmla="*/ 336 h 1419"/>
                <a:gd name="T30" fmla="*/ 51 w 730"/>
                <a:gd name="T31" fmla="*/ 354 h 1419"/>
                <a:gd name="T32" fmla="*/ 102 w 730"/>
                <a:gd name="T33" fmla="*/ 352 h 1419"/>
                <a:gd name="T34" fmla="*/ 183 w 730"/>
                <a:gd name="T35" fmla="*/ 330 h 1419"/>
                <a:gd name="T36" fmla="*/ 178 w 730"/>
                <a:gd name="T37" fmla="*/ 264 h 1419"/>
                <a:gd name="T38" fmla="*/ 172 w 730"/>
                <a:gd name="T39" fmla="*/ 242 h 1419"/>
                <a:gd name="T40" fmla="*/ 164 w 730"/>
                <a:gd name="T41" fmla="*/ 226 h 1419"/>
                <a:gd name="T42" fmla="*/ 164 w 730"/>
                <a:gd name="T43" fmla="*/ 210 h 1419"/>
                <a:gd name="T44" fmla="*/ 170 w 730"/>
                <a:gd name="T45" fmla="*/ 195 h 1419"/>
                <a:gd name="T46" fmla="*/ 167 w 730"/>
                <a:gd name="T47" fmla="*/ 168 h 1419"/>
                <a:gd name="T48" fmla="*/ 175 w 730"/>
                <a:gd name="T49" fmla="*/ 142 h 1419"/>
                <a:gd name="T50" fmla="*/ 174 w 730"/>
                <a:gd name="T51" fmla="*/ 114 h 1419"/>
                <a:gd name="T52" fmla="*/ 157 w 730"/>
                <a:gd name="T53" fmla="*/ 73 h 1419"/>
                <a:gd name="T54" fmla="*/ 143 w 730"/>
                <a:gd name="T55" fmla="*/ 34 h 1419"/>
                <a:gd name="T56" fmla="*/ 141 w 730"/>
                <a:gd name="T57" fmla="*/ 1 h 1419"/>
                <a:gd name="T58" fmla="*/ 128 w 730"/>
                <a:gd name="T59" fmla="*/ 0 h 1419"/>
                <a:gd name="T60" fmla="*/ 115 w 730"/>
                <a:gd name="T61" fmla="*/ 9 h 1419"/>
                <a:gd name="T62" fmla="*/ 84 w 730"/>
                <a:gd name="T63" fmla="*/ 16 h 1419"/>
                <a:gd name="T64" fmla="*/ 59 w 730"/>
                <a:gd name="T65" fmla="*/ 18 h 1419"/>
                <a:gd name="T66" fmla="*/ 59 w 730"/>
                <a:gd name="T67" fmla="*/ 5 h 141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30" h="1419">
                  <a:moveTo>
                    <a:pt x="235" y="20"/>
                  </a:moveTo>
                  <a:lnTo>
                    <a:pt x="171" y="7"/>
                  </a:lnTo>
                  <a:lnTo>
                    <a:pt x="116" y="24"/>
                  </a:lnTo>
                  <a:lnTo>
                    <a:pt x="19" y="246"/>
                  </a:lnTo>
                  <a:lnTo>
                    <a:pt x="4" y="378"/>
                  </a:lnTo>
                  <a:lnTo>
                    <a:pt x="8" y="491"/>
                  </a:lnTo>
                  <a:lnTo>
                    <a:pt x="17" y="625"/>
                  </a:lnTo>
                  <a:lnTo>
                    <a:pt x="50" y="778"/>
                  </a:lnTo>
                  <a:lnTo>
                    <a:pt x="90" y="882"/>
                  </a:lnTo>
                  <a:lnTo>
                    <a:pt x="94" y="946"/>
                  </a:lnTo>
                  <a:lnTo>
                    <a:pt x="34" y="984"/>
                  </a:lnTo>
                  <a:lnTo>
                    <a:pt x="8" y="1072"/>
                  </a:lnTo>
                  <a:lnTo>
                    <a:pt x="19" y="1142"/>
                  </a:lnTo>
                  <a:lnTo>
                    <a:pt x="0" y="1204"/>
                  </a:lnTo>
                  <a:lnTo>
                    <a:pt x="0" y="1346"/>
                  </a:lnTo>
                  <a:lnTo>
                    <a:pt x="203" y="1419"/>
                  </a:lnTo>
                  <a:lnTo>
                    <a:pt x="405" y="1411"/>
                  </a:lnTo>
                  <a:lnTo>
                    <a:pt x="730" y="1321"/>
                  </a:lnTo>
                  <a:lnTo>
                    <a:pt x="712" y="1058"/>
                  </a:lnTo>
                  <a:lnTo>
                    <a:pt x="688" y="969"/>
                  </a:lnTo>
                  <a:lnTo>
                    <a:pt x="653" y="907"/>
                  </a:lnTo>
                  <a:lnTo>
                    <a:pt x="653" y="840"/>
                  </a:lnTo>
                  <a:lnTo>
                    <a:pt x="677" y="782"/>
                  </a:lnTo>
                  <a:lnTo>
                    <a:pt x="665" y="672"/>
                  </a:lnTo>
                  <a:lnTo>
                    <a:pt x="699" y="569"/>
                  </a:lnTo>
                  <a:lnTo>
                    <a:pt x="696" y="459"/>
                  </a:lnTo>
                  <a:lnTo>
                    <a:pt x="625" y="294"/>
                  </a:lnTo>
                  <a:lnTo>
                    <a:pt x="569" y="138"/>
                  </a:lnTo>
                  <a:lnTo>
                    <a:pt x="561" y="7"/>
                  </a:lnTo>
                  <a:lnTo>
                    <a:pt x="510" y="0"/>
                  </a:lnTo>
                  <a:lnTo>
                    <a:pt x="460" y="37"/>
                  </a:lnTo>
                  <a:lnTo>
                    <a:pt x="335" y="67"/>
                  </a:lnTo>
                  <a:lnTo>
                    <a:pt x="234" y="72"/>
                  </a:lnTo>
                  <a:lnTo>
                    <a:pt x="235" y="20"/>
                  </a:lnTo>
                  <a:close/>
                </a:path>
              </a:pathLst>
            </a:custGeom>
            <a:solidFill>
              <a:srgbClr val="FFFFFF"/>
            </a:solidFill>
            <a:ln w="1588">
              <a:solidFill>
                <a:srgbClr val="FFFFFF"/>
              </a:solidFill>
              <a:prstDash val="solid"/>
              <a:round/>
              <a:headEnd/>
              <a:tailEnd/>
            </a:ln>
          </p:spPr>
          <p:txBody>
            <a:bodyPr/>
            <a:lstStyle/>
            <a:p>
              <a:endParaRPr lang="en-US" dirty="0"/>
            </a:p>
          </p:txBody>
        </p:sp>
        <p:sp>
          <p:nvSpPr>
            <p:cNvPr id="30846" name="Freeform 85"/>
            <p:cNvSpPr>
              <a:spLocks/>
            </p:cNvSpPr>
            <p:nvPr/>
          </p:nvSpPr>
          <p:spPr bwMode="auto">
            <a:xfrm>
              <a:off x="4916" y="2925"/>
              <a:ext cx="332" cy="223"/>
            </a:xfrm>
            <a:custGeom>
              <a:avLst/>
              <a:gdLst>
                <a:gd name="T0" fmla="*/ 38 w 665"/>
                <a:gd name="T1" fmla="*/ 48 h 447"/>
                <a:gd name="T2" fmla="*/ 68 w 665"/>
                <a:gd name="T3" fmla="*/ 74 h 447"/>
                <a:gd name="T4" fmla="*/ 74 w 665"/>
                <a:gd name="T5" fmla="*/ 86 h 447"/>
                <a:gd name="T6" fmla="*/ 98 w 665"/>
                <a:gd name="T7" fmla="*/ 54 h 447"/>
                <a:gd name="T8" fmla="*/ 87 w 665"/>
                <a:gd name="T9" fmla="*/ 79 h 447"/>
                <a:gd name="T10" fmla="*/ 98 w 665"/>
                <a:gd name="T11" fmla="*/ 78 h 447"/>
                <a:gd name="T12" fmla="*/ 106 w 665"/>
                <a:gd name="T13" fmla="*/ 62 h 447"/>
                <a:gd name="T14" fmla="*/ 134 w 665"/>
                <a:gd name="T15" fmla="*/ 50 h 447"/>
                <a:gd name="T16" fmla="*/ 150 w 665"/>
                <a:gd name="T17" fmla="*/ 26 h 447"/>
                <a:gd name="T18" fmla="*/ 158 w 665"/>
                <a:gd name="T19" fmla="*/ 23 h 447"/>
                <a:gd name="T20" fmla="*/ 157 w 665"/>
                <a:gd name="T21" fmla="*/ 0 h 447"/>
                <a:gd name="T22" fmla="*/ 166 w 665"/>
                <a:gd name="T23" fmla="*/ 69 h 447"/>
                <a:gd name="T24" fmla="*/ 149 w 665"/>
                <a:gd name="T25" fmla="*/ 79 h 447"/>
                <a:gd name="T26" fmla="*/ 105 w 665"/>
                <a:gd name="T27" fmla="*/ 89 h 447"/>
                <a:gd name="T28" fmla="*/ 142 w 665"/>
                <a:gd name="T29" fmla="*/ 68 h 447"/>
                <a:gd name="T30" fmla="*/ 131 w 665"/>
                <a:gd name="T31" fmla="*/ 65 h 447"/>
                <a:gd name="T32" fmla="*/ 111 w 665"/>
                <a:gd name="T33" fmla="*/ 75 h 447"/>
                <a:gd name="T34" fmla="*/ 95 w 665"/>
                <a:gd name="T35" fmla="*/ 93 h 447"/>
                <a:gd name="T36" fmla="*/ 74 w 665"/>
                <a:gd name="T37" fmla="*/ 111 h 447"/>
                <a:gd name="T38" fmla="*/ 54 w 665"/>
                <a:gd name="T39" fmla="*/ 107 h 447"/>
                <a:gd name="T40" fmla="*/ 21 w 665"/>
                <a:gd name="T41" fmla="*/ 105 h 447"/>
                <a:gd name="T42" fmla="*/ 0 w 665"/>
                <a:gd name="T43" fmla="*/ 95 h 447"/>
                <a:gd name="T44" fmla="*/ 39 w 665"/>
                <a:gd name="T45" fmla="*/ 93 h 447"/>
                <a:gd name="T46" fmla="*/ 23 w 665"/>
                <a:gd name="T47" fmla="*/ 79 h 447"/>
                <a:gd name="T48" fmla="*/ 23 w 665"/>
                <a:gd name="T49" fmla="*/ 74 h 447"/>
                <a:gd name="T50" fmla="*/ 51 w 665"/>
                <a:gd name="T51" fmla="*/ 67 h 447"/>
                <a:gd name="T52" fmla="*/ 38 w 665"/>
                <a:gd name="T53" fmla="*/ 48 h 44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665" h="447">
                  <a:moveTo>
                    <a:pt x="154" y="193"/>
                  </a:moveTo>
                  <a:lnTo>
                    <a:pt x="272" y="298"/>
                  </a:lnTo>
                  <a:lnTo>
                    <a:pt x="296" y="345"/>
                  </a:lnTo>
                  <a:lnTo>
                    <a:pt x="393" y="218"/>
                  </a:lnTo>
                  <a:lnTo>
                    <a:pt x="351" y="318"/>
                  </a:lnTo>
                  <a:lnTo>
                    <a:pt x="393" y="312"/>
                  </a:lnTo>
                  <a:lnTo>
                    <a:pt x="427" y="248"/>
                  </a:lnTo>
                  <a:lnTo>
                    <a:pt x="537" y="200"/>
                  </a:lnTo>
                  <a:lnTo>
                    <a:pt x="602" y="104"/>
                  </a:lnTo>
                  <a:lnTo>
                    <a:pt x="633" y="94"/>
                  </a:lnTo>
                  <a:lnTo>
                    <a:pt x="629" y="0"/>
                  </a:lnTo>
                  <a:lnTo>
                    <a:pt x="665" y="278"/>
                  </a:lnTo>
                  <a:lnTo>
                    <a:pt x="599" y="318"/>
                  </a:lnTo>
                  <a:lnTo>
                    <a:pt x="423" y="356"/>
                  </a:lnTo>
                  <a:lnTo>
                    <a:pt x="568" y="274"/>
                  </a:lnTo>
                  <a:lnTo>
                    <a:pt x="524" y="262"/>
                  </a:lnTo>
                  <a:lnTo>
                    <a:pt x="447" y="302"/>
                  </a:lnTo>
                  <a:lnTo>
                    <a:pt x="381" y="374"/>
                  </a:lnTo>
                  <a:lnTo>
                    <a:pt x="296" y="447"/>
                  </a:lnTo>
                  <a:lnTo>
                    <a:pt x="217" y="428"/>
                  </a:lnTo>
                  <a:lnTo>
                    <a:pt x="87" y="423"/>
                  </a:lnTo>
                  <a:lnTo>
                    <a:pt x="0" y="381"/>
                  </a:lnTo>
                  <a:lnTo>
                    <a:pt x="158" y="374"/>
                  </a:lnTo>
                  <a:lnTo>
                    <a:pt x="92" y="318"/>
                  </a:lnTo>
                  <a:lnTo>
                    <a:pt x="92" y="298"/>
                  </a:lnTo>
                  <a:lnTo>
                    <a:pt x="207" y="270"/>
                  </a:lnTo>
                  <a:lnTo>
                    <a:pt x="154" y="193"/>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7" name="Freeform 86"/>
            <p:cNvSpPr>
              <a:spLocks/>
            </p:cNvSpPr>
            <p:nvPr/>
          </p:nvSpPr>
          <p:spPr bwMode="auto">
            <a:xfrm>
              <a:off x="4916" y="2762"/>
              <a:ext cx="310" cy="196"/>
            </a:xfrm>
            <a:custGeom>
              <a:avLst/>
              <a:gdLst>
                <a:gd name="T0" fmla="*/ 0 w 622"/>
                <a:gd name="T1" fmla="*/ 36 h 392"/>
                <a:gd name="T2" fmla="*/ 9 w 622"/>
                <a:gd name="T3" fmla="*/ 47 h 392"/>
                <a:gd name="T4" fmla="*/ 13 w 622"/>
                <a:gd name="T5" fmla="*/ 30 h 392"/>
                <a:gd name="T6" fmla="*/ 25 w 622"/>
                <a:gd name="T7" fmla="*/ 50 h 392"/>
                <a:gd name="T8" fmla="*/ 41 w 622"/>
                <a:gd name="T9" fmla="*/ 48 h 392"/>
                <a:gd name="T10" fmla="*/ 45 w 622"/>
                <a:gd name="T11" fmla="*/ 38 h 392"/>
                <a:gd name="T12" fmla="*/ 59 w 622"/>
                <a:gd name="T13" fmla="*/ 47 h 392"/>
                <a:gd name="T14" fmla="*/ 78 w 622"/>
                <a:gd name="T15" fmla="*/ 25 h 392"/>
                <a:gd name="T16" fmla="*/ 87 w 622"/>
                <a:gd name="T17" fmla="*/ 25 h 392"/>
                <a:gd name="T18" fmla="*/ 85 w 622"/>
                <a:gd name="T19" fmla="*/ 44 h 392"/>
                <a:gd name="T20" fmla="*/ 90 w 622"/>
                <a:gd name="T21" fmla="*/ 38 h 392"/>
                <a:gd name="T22" fmla="*/ 103 w 622"/>
                <a:gd name="T23" fmla="*/ 43 h 392"/>
                <a:gd name="T24" fmla="*/ 113 w 622"/>
                <a:gd name="T25" fmla="*/ 35 h 392"/>
                <a:gd name="T26" fmla="*/ 134 w 622"/>
                <a:gd name="T27" fmla="*/ 44 h 392"/>
                <a:gd name="T28" fmla="*/ 145 w 622"/>
                <a:gd name="T29" fmla="*/ 28 h 392"/>
                <a:gd name="T30" fmla="*/ 150 w 622"/>
                <a:gd name="T31" fmla="*/ 0 h 392"/>
                <a:gd name="T32" fmla="*/ 154 w 622"/>
                <a:gd name="T33" fmla="*/ 33 h 392"/>
                <a:gd name="T34" fmla="*/ 148 w 622"/>
                <a:gd name="T35" fmla="*/ 50 h 392"/>
                <a:gd name="T36" fmla="*/ 148 w 622"/>
                <a:gd name="T37" fmla="*/ 64 h 392"/>
                <a:gd name="T38" fmla="*/ 155 w 622"/>
                <a:gd name="T39" fmla="*/ 79 h 392"/>
                <a:gd name="T40" fmla="*/ 148 w 622"/>
                <a:gd name="T41" fmla="*/ 75 h 392"/>
                <a:gd name="T42" fmla="*/ 139 w 622"/>
                <a:gd name="T43" fmla="*/ 74 h 392"/>
                <a:gd name="T44" fmla="*/ 131 w 622"/>
                <a:gd name="T45" fmla="*/ 71 h 392"/>
                <a:gd name="T46" fmla="*/ 117 w 622"/>
                <a:gd name="T47" fmla="*/ 72 h 392"/>
                <a:gd name="T48" fmla="*/ 95 w 622"/>
                <a:gd name="T49" fmla="*/ 89 h 392"/>
                <a:gd name="T50" fmla="*/ 98 w 622"/>
                <a:gd name="T51" fmla="*/ 74 h 392"/>
                <a:gd name="T52" fmla="*/ 92 w 622"/>
                <a:gd name="T53" fmla="*/ 75 h 392"/>
                <a:gd name="T54" fmla="*/ 86 w 622"/>
                <a:gd name="T55" fmla="*/ 73 h 392"/>
                <a:gd name="T56" fmla="*/ 59 w 622"/>
                <a:gd name="T57" fmla="*/ 74 h 392"/>
                <a:gd name="T58" fmla="*/ 50 w 622"/>
                <a:gd name="T59" fmla="*/ 83 h 392"/>
                <a:gd name="T60" fmla="*/ 37 w 622"/>
                <a:gd name="T61" fmla="*/ 76 h 392"/>
                <a:gd name="T62" fmla="*/ 35 w 622"/>
                <a:gd name="T63" fmla="*/ 81 h 392"/>
                <a:gd name="T64" fmla="*/ 39 w 622"/>
                <a:gd name="T65" fmla="*/ 98 h 392"/>
                <a:gd name="T66" fmla="*/ 24 w 622"/>
                <a:gd name="T67" fmla="*/ 80 h 392"/>
                <a:gd name="T68" fmla="*/ 5 w 622"/>
                <a:gd name="T69" fmla="*/ 80 h 392"/>
                <a:gd name="T70" fmla="*/ 6 w 622"/>
                <a:gd name="T71" fmla="*/ 68 h 392"/>
                <a:gd name="T72" fmla="*/ 6 w 622"/>
                <a:gd name="T73" fmla="*/ 56 h 392"/>
                <a:gd name="T74" fmla="*/ 1 w 622"/>
                <a:gd name="T75" fmla="*/ 44 h 392"/>
                <a:gd name="T76" fmla="*/ 0 w 622"/>
                <a:gd name="T77" fmla="*/ 36 h 39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22" h="392">
                  <a:moveTo>
                    <a:pt x="0" y="144"/>
                  </a:moveTo>
                  <a:lnTo>
                    <a:pt x="38" y="186"/>
                  </a:lnTo>
                  <a:lnTo>
                    <a:pt x="53" y="120"/>
                  </a:lnTo>
                  <a:lnTo>
                    <a:pt x="103" y="198"/>
                  </a:lnTo>
                  <a:lnTo>
                    <a:pt x="166" y="190"/>
                  </a:lnTo>
                  <a:lnTo>
                    <a:pt x="182" y="150"/>
                  </a:lnTo>
                  <a:lnTo>
                    <a:pt x="237" y="186"/>
                  </a:lnTo>
                  <a:lnTo>
                    <a:pt x="316" y="100"/>
                  </a:lnTo>
                  <a:lnTo>
                    <a:pt x="351" y="100"/>
                  </a:lnTo>
                  <a:lnTo>
                    <a:pt x="342" y="175"/>
                  </a:lnTo>
                  <a:lnTo>
                    <a:pt x="362" y="150"/>
                  </a:lnTo>
                  <a:lnTo>
                    <a:pt x="413" y="170"/>
                  </a:lnTo>
                  <a:lnTo>
                    <a:pt x="455" y="140"/>
                  </a:lnTo>
                  <a:lnTo>
                    <a:pt x="540" y="175"/>
                  </a:lnTo>
                  <a:lnTo>
                    <a:pt x="582" y="112"/>
                  </a:lnTo>
                  <a:lnTo>
                    <a:pt x="602" y="0"/>
                  </a:lnTo>
                  <a:lnTo>
                    <a:pt x="619" y="132"/>
                  </a:lnTo>
                  <a:lnTo>
                    <a:pt x="594" y="198"/>
                  </a:lnTo>
                  <a:lnTo>
                    <a:pt x="594" y="253"/>
                  </a:lnTo>
                  <a:lnTo>
                    <a:pt x="622" y="313"/>
                  </a:lnTo>
                  <a:lnTo>
                    <a:pt x="594" y="300"/>
                  </a:lnTo>
                  <a:lnTo>
                    <a:pt x="560" y="296"/>
                  </a:lnTo>
                  <a:lnTo>
                    <a:pt x="528" y="283"/>
                  </a:lnTo>
                  <a:lnTo>
                    <a:pt x="471" y="288"/>
                  </a:lnTo>
                  <a:lnTo>
                    <a:pt x="381" y="353"/>
                  </a:lnTo>
                  <a:lnTo>
                    <a:pt x="393" y="296"/>
                  </a:lnTo>
                  <a:lnTo>
                    <a:pt x="371" y="300"/>
                  </a:lnTo>
                  <a:lnTo>
                    <a:pt x="346" y="292"/>
                  </a:lnTo>
                  <a:lnTo>
                    <a:pt x="237" y="296"/>
                  </a:lnTo>
                  <a:lnTo>
                    <a:pt x="201" y="330"/>
                  </a:lnTo>
                  <a:lnTo>
                    <a:pt x="150" y="303"/>
                  </a:lnTo>
                  <a:lnTo>
                    <a:pt x="140" y="323"/>
                  </a:lnTo>
                  <a:lnTo>
                    <a:pt x="158" y="392"/>
                  </a:lnTo>
                  <a:lnTo>
                    <a:pt x="96" y="319"/>
                  </a:lnTo>
                  <a:lnTo>
                    <a:pt x="23" y="319"/>
                  </a:lnTo>
                  <a:lnTo>
                    <a:pt x="27" y="269"/>
                  </a:lnTo>
                  <a:lnTo>
                    <a:pt x="27" y="224"/>
                  </a:lnTo>
                  <a:lnTo>
                    <a:pt x="7" y="176"/>
                  </a:lnTo>
                  <a:lnTo>
                    <a:pt x="0" y="144"/>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8" name="Freeform 87"/>
            <p:cNvSpPr>
              <a:spLocks/>
            </p:cNvSpPr>
            <p:nvPr/>
          </p:nvSpPr>
          <p:spPr bwMode="auto">
            <a:xfrm>
              <a:off x="4888" y="2447"/>
              <a:ext cx="66" cy="260"/>
            </a:xfrm>
            <a:custGeom>
              <a:avLst/>
              <a:gdLst>
                <a:gd name="T0" fmla="*/ 20 w 133"/>
                <a:gd name="T1" fmla="*/ 29 h 521"/>
                <a:gd name="T2" fmla="*/ 15 w 133"/>
                <a:gd name="T3" fmla="*/ 48 h 521"/>
                <a:gd name="T4" fmla="*/ 15 w 133"/>
                <a:gd name="T5" fmla="*/ 72 h 521"/>
                <a:gd name="T6" fmla="*/ 4 w 133"/>
                <a:gd name="T7" fmla="*/ 130 h 521"/>
                <a:gd name="T8" fmla="*/ 11 w 133"/>
                <a:gd name="T9" fmla="*/ 76 h 521"/>
                <a:gd name="T10" fmla="*/ 9 w 133"/>
                <a:gd name="T11" fmla="*/ 54 h 521"/>
                <a:gd name="T12" fmla="*/ 0 w 133"/>
                <a:gd name="T13" fmla="*/ 76 h 521"/>
                <a:gd name="T14" fmla="*/ 2 w 133"/>
                <a:gd name="T15" fmla="*/ 53 h 521"/>
                <a:gd name="T16" fmla="*/ 11 w 133"/>
                <a:gd name="T17" fmla="*/ 24 h 521"/>
                <a:gd name="T18" fmla="*/ 33 w 133"/>
                <a:gd name="T19" fmla="*/ 0 h 521"/>
                <a:gd name="T20" fmla="*/ 20 w 133"/>
                <a:gd name="T21" fmla="*/ 29 h 5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33" h="521">
                  <a:moveTo>
                    <a:pt x="82" y="118"/>
                  </a:moveTo>
                  <a:lnTo>
                    <a:pt x="62" y="195"/>
                  </a:lnTo>
                  <a:lnTo>
                    <a:pt x="62" y="291"/>
                  </a:lnTo>
                  <a:lnTo>
                    <a:pt x="16" y="521"/>
                  </a:lnTo>
                  <a:lnTo>
                    <a:pt x="46" y="304"/>
                  </a:lnTo>
                  <a:lnTo>
                    <a:pt x="36" y="218"/>
                  </a:lnTo>
                  <a:lnTo>
                    <a:pt x="0" y="304"/>
                  </a:lnTo>
                  <a:lnTo>
                    <a:pt x="9" y="214"/>
                  </a:lnTo>
                  <a:lnTo>
                    <a:pt x="46" y="99"/>
                  </a:lnTo>
                  <a:lnTo>
                    <a:pt x="133" y="0"/>
                  </a:lnTo>
                  <a:lnTo>
                    <a:pt x="82" y="118"/>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49" name="Freeform 88"/>
            <p:cNvSpPr>
              <a:spLocks/>
            </p:cNvSpPr>
            <p:nvPr/>
          </p:nvSpPr>
          <p:spPr bwMode="auto">
            <a:xfrm>
              <a:off x="5028" y="2464"/>
              <a:ext cx="65" cy="44"/>
            </a:xfrm>
            <a:custGeom>
              <a:avLst/>
              <a:gdLst>
                <a:gd name="T0" fmla="*/ 25 w 130"/>
                <a:gd name="T1" fmla="*/ 9 h 88"/>
                <a:gd name="T2" fmla="*/ 14 w 130"/>
                <a:gd name="T3" fmla="*/ 22 h 88"/>
                <a:gd name="T4" fmla="*/ 0 w 130"/>
                <a:gd name="T5" fmla="*/ 22 h 88"/>
                <a:gd name="T6" fmla="*/ 7 w 130"/>
                <a:gd name="T7" fmla="*/ 13 h 88"/>
                <a:gd name="T8" fmla="*/ 33 w 130"/>
                <a:gd name="T9" fmla="*/ 0 h 88"/>
                <a:gd name="T10" fmla="*/ 25 w 130"/>
                <a:gd name="T11" fmla="*/ 9 h 8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0" h="88">
                  <a:moveTo>
                    <a:pt x="98" y="33"/>
                  </a:moveTo>
                  <a:lnTo>
                    <a:pt x="54" y="88"/>
                  </a:lnTo>
                  <a:lnTo>
                    <a:pt x="0" y="88"/>
                  </a:lnTo>
                  <a:lnTo>
                    <a:pt x="28" y="49"/>
                  </a:lnTo>
                  <a:lnTo>
                    <a:pt x="130" y="0"/>
                  </a:lnTo>
                  <a:lnTo>
                    <a:pt x="98" y="33"/>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50" name="Freeform 89"/>
            <p:cNvSpPr>
              <a:spLocks/>
            </p:cNvSpPr>
            <p:nvPr/>
          </p:nvSpPr>
          <p:spPr bwMode="auto">
            <a:xfrm>
              <a:off x="5071" y="2437"/>
              <a:ext cx="161" cy="328"/>
            </a:xfrm>
            <a:custGeom>
              <a:avLst/>
              <a:gdLst>
                <a:gd name="T0" fmla="*/ 1 w 321"/>
                <a:gd name="T1" fmla="*/ 23 h 657"/>
                <a:gd name="T2" fmla="*/ 26 w 321"/>
                <a:gd name="T3" fmla="*/ 15 h 657"/>
                <a:gd name="T4" fmla="*/ 13 w 321"/>
                <a:gd name="T5" fmla="*/ 56 h 657"/>
                <a:gd name="T6" fmla="*/ 0 w 321"/>
                <a:gd name="T7" fmla="*/ 76 h 657"/>
                <a:gd name="T8" fmla="*/ 12 w 321"/>
                <a:gd name="T9" fmla="*/ 63 h 657"/>
                <a:gd name="T10" fmla="*/ 25 w 321"/>
                <a:gd name="T11" fmla="*/ 37 h 657"/>
                <a:gd name="T12" fmla="*/ 35 w 321"/>
                <a:gd name="T13" fmla="*/ 15 h 657"/>
                <a:gd name="T14" fmla="*/ 47 w 321"/>
                <a:gd name="T15" fmla="*/ 80 h 657"/>
                <a:gd name="T16" fmla="*/ 57 w 321"/>
                <a:gd name="T17" fmla="*/ 113 h 657"/>
                <a:gd name="T18" fmla="*/ 57 w 321"/>
                <a:gd name="T19" fmla="*/ 82 h 657"/>
                <a:gd name="T20" fmla="*/ 71 w 321"/>
                <a:gd name="T21" fmla="*/ 115 h 657"/>
                <a:gd name="T22" fmla="*/ 70 w 321"/>
                <a:gd name="T23" fmla="*/ 148 h 657"/>
                <a:gd name="T24" fmla="*/ 74 w 321"/>
                <a:gd name="T25" fmla="*/ 164 h 657"/>
                <a:gd name="T26" fmla="*/ 81 w 321"/>
                <a:gd name="T27" fmla="*/ 141 h 657"/>
                <a:gd name="T28" fmla="*/ 80 w 321"/>
                <a:gd name="T29" fmla="*/ 119 h 657"/>
                <a:gd name="T30" fmla="*/ 61 w 321"/>
                <a:gd name="T31" fmla="*/ 73 h 657"/>
                <a:gd name="T32" fmla="*/ 49 w 321"/>
                <a:gd name="T33" fmla="*/ 37 h 657"/>
                <a:gd name="T34" fmla="*/ 40 w 321"/>
                <a:gd name="T35" fmla="*/ 0 h 657"/>
                <a:gd name="T36" fmla="*/ 33 w 321"/>
                <a:gd name="T37" fmla="*/ 2 h 657"/>
                <a:gd name="T38" fmla="*/ 18 w 321"/>
                <a:gd name="T39" fmla="*/ 13 h 657"/>
                <a:gd name="T40" fmla="*/ 1 w 321"/>
                <a:gd name="T41" fmla="*/ 23 h 65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1" h="657">
                  <a:moveTo>
                    <a:pt x="4" y="95"/>
                  </a:moveTo>
                  <a:lnTo>
                    <a:pt x="101" y="63"/>
                  </a:lnTo>
                  <a:lnTo>
                    <a:pt x="50" y="224"/>
                  </a:lnTo>
                  <a:lnTo>
                    <a:pt x="0" y="304"/>
                  </a:lnTo>
                  <a:lnTo>
                    <a:pt x="47" y="254"/>
                  </a:lnTo>
                  <a:lnTo>
                    <a:pt x="97" y="149"/>
                  </a:lnTo>
                  <a:lnTo>
                    <a:pt x="140" y="63"/>
                  </a:lnTo>
                  <a:lnTo>
                    <a:pt x="186" y="320"/>
                  </a:lnTo>
                  <a:lnTo>
                    <a:pt x="228" y="454"/>
                  </a:lnTo>
                  <a:lnTo>
                    <a:pt x="225" y="330"/>
                  </a:lnTo>
                  <a:lnTo>
                    <a:pt x="282" y="463"/>
                  </a:lnTo>
                  <a:lnTo>
                    <a:pt x="278" y="595"/>
                  </a:lnTo>
                  <a:lnTo>
                    <a:pt x="294" y="657"/>
                  </a:lnTo>
                  <a:lnTo>
                    <a:pt x="321" y="567"/>
                  </a:lnTo>
                  <a:lnTo>
                    <a:pt x="317" y="476"/>
                  </a:lnTo>
                  <a:lnTo>
                    <a:pt x="244" y="292"/>
                  </a:lnTo>
                  <a:lnTo>
                    <a:pt x="194" y="149"/>
                  </a:lnTo>
                  <a:lnTo>
                    <a:pt x="159" y="0"/>
                  </a:lnTo>
                  <a:lnTo>
                    <a:pt x="132" y="8"/>
                  </a:lnTo>
                  <a:lnTo>
                    <a:pt x="69" y="54"/>
                  </a:lnTo>
                  <a:lnTo>
                    <a:pt x="4" y="95"/>
                  </a:lnTo>
                  <a:close/>
                </a:path>
              </a:pathLst>
            </a:custGeom>
            <a:solidFill>
              <a:srgbClr val="B2B2B2"/>
            </a:solidFill>
            <a:ln w="1588">
              <a:solidFill>
                <a:srgbClr val="B2B2B2"/>
              </a:solidFill>
              <a:prstDash val="solid"/>
              <a:round/>
              <a:headEnd/>
              <a:tailEnd/>
            </a:ln>
          </p:spPr>
          <p:txBody>
            <a:bodyPr/>
            <a:lstStyle/>
            <a:p>
              <a:endParaRPr lang="en-US" dirty="0"/>
            </a:p>
          </p:txBody>
        </p:sp>
        <p:sp>
          <p:nvSpPr>
            <p:cNvPr id="30851" name="Freeform 90"/>
            <p:cNvSpPr>
              <a:spLocks/>
            </p:cNvSpPr>
            <p:nvPr/>
          </p:nvSpPr>
          <p:spPr bwMode="auto">
            <a:xfrm>
              <a:off x="4991" y="2461"/>
              <a:ext cx="127" cy="27"/>
            </a:xfrm>
            <a:custGeom>
              <a:avLst/>
              <a:gdLst>
                <a:gd name="T0" fmla="*/ 0 w 255"/>
                <a:gd name="T1" fmla="*/ 7 h 55"/>
                <a:gd name="T2" fmla="*/ 1 w 255"/>
                <a:gd name="T3" fmla="*/ 13 h 55"/>
                <a:gd name="T4" fmla="*/ 18 w 255"/>
                <a:gd name="T5" fmla="*/ 9 h 55"/>
                <a:gd name="T6" fmla="*/ 38 w 255"/>
                <a:gd name="T7" fmla="*/ 7 h 55"/>
                <a:gd name="T8" fmla="*/ 52 w 255"/>
                <a:gd name="T9" fmla="*/ 5 h 55"/>
                <a:gd name="T10" fmla="*/ 63 w 255"/>
                <a:gd name="T11" fmla="*/ 0 h 55"/>
                <a:gd name="T12" fmla="*/ 49 w 255"/>
                <a:gd name="T13" fmla="*/ 0 h 55"/>
                <a:gd name="T14" fmla="*/ 31 w 255"/>
                <a:gd name="T15" fmla="*/ 4 h 55"/>
                <a:gd name="T16" fmla="*/ 14 w 255"/>
                <a:gd name="T17" fmla="*/ 3 h 55"/>
                <a:gd name="T18" fmla="*/ 7 w 255"/>
                <a:gd name="T19" fmla="*/ 4 h 55"/>
                <a:gd name="T20" fmla="*/ 0 w 255"/>
                <a:gd name="T21" fmla="*/ 7 h 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55" h="55">
                  <a:moveTo>
                    <a:pt x="0" y="31"/>
                  </a:moveTo>
                  <a:lnTo>
                    <a:pt x="4" y="55"/>
                  </a:lnTo>
                  <a:lnTo>
                    <a:pt x="75" y="36"/>
                  </a:lnTo>
                  <a:lnTo>
                    <a:pt x="154" y="28"/>
                  </a:lnTo>
                  <a:lnTo>
                    <a:pt x="209" y="22"/>
                  </a:lnTo>
                  <a:lnTo>
                    <a:pt x="255" y="0"/>
                  </a:lnTo>
                  <a:lnTo>
                    <a:pt x="196" y="2"/>
                  </a:lnTo>
                  <a:lnTo>
                    <a:pt x="125" y="18"/>
                  </a:lnTo>
                  <a:lnTo>
                    <a:pt x="59" y="15"/>
                  </a:lnTo>
                  <a:lnTo>
                    <a:pt x="29" y="18"/>
                  </a:lnTo>
                  <a:lnTo>
                    <a:pt x="0" y="31"/>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2" name="Freeform 91"/>
            <p:cNvSpPr>
              <a:spLocks/>
            </p:cNvSpPr>
            <p:nvPr/>
          </p:nvSpPr>
          <p:spPr bwMode="auto">
            <a:xfrm>
              <a:off x="4956" y="2653"/>
              <a:ext cx="76" cy="128"/>
            </a:xfrm>
            <a:custGeom>
              <a:avLst/>
              <a:gdLst>
                <a:gd name="T0" fmla="*/ 1 w 151"/>
                <a:gd name="T1" fmla="*/ 23 h 255"/>
                <a:gd name="T2" fmla="*/ 0 w 151"/>
                <a:gd name="T3" fmla="*/ 8 h 255"/>
                <a:gd name="T4" fmla="*/ 4 w 151"/>
                <a:gd name="T5" fmla="*/ 3 h 255"/>
                <a:gd name="T6" fmla="*/ 25 w 151"/>
                <a:gd name="T7" fmla="*/ 0 h 255"/>
                <a:gd name="T8" fmla="*/ 32 w 151"/>
                <a:gd name="T9" fmla="*/ 10 h 255"/>
                <a:gd name="T10" fmla="*/ 32 w 151"/>
                <a:gd name="T11" fmla="*/ 22 h 255"/>
                <a:gd name="T12" fmla="*/ 18 w 151"/>
                <a:gd name="T13" fmla="*/ 53 h 255"/>
                <a:gd name="T14" fmla="*/ 30 w 151"/>
                <a:gd name="T15" fmla="*/ 51 h 255"/>
                <a:gd name="T16" fmla="*/ 32 w 151"/>
                <a:gd name="T17" fmla="*/ 42 h 255"/>
                <a:gd name="T18" fmla="*/ 38 w 151"/>
                <a:gd name="T19" fmla="*/ 41 h 255"/>
                <a:gd name="T20" fmla="*/ 38 w 151"/>
                <a:gd name="T21" fmla="*/ 53 h 255"/>
                <a:gd name="T22" fmla="*/ 32 w 151"/>
                <a:gd name="T23" fmla="*/ 60 h 255"/>
                <a:gd name="T24" fmla="*/ 21 w 151"/>
                <a:gd name="T25" fmla="*/ 60 h 255"/>
                <a:gd name="T26" fmla="*/ 8 w 151"/>
                <a:gd name="T27" fmla="*/ 64 h 255"/>
                <a:gd name="T28" fmla="*/ 7 w 151"/>
                <a:gd name="T29" fmla="*/ 52 h 255"/>
                <a:gd name="T30" fmla="*/ 21 w 151"/>
                <a:gd name="T31" fmla="*/ 20 h 255"/>
                <a:gd name="T32" fmla="*/ 23 w 151"/>
                <a:gd name="T33" fmla="*/ 11 h 255"/>
                <a:gd name="T34" fmla="*/ 10 w 151"/>
                <a:gd name="T35" fmla="*/ 11 h 255"/>
                <a:gd name="T36" fmla="*/ 10 w 151"/>
                <a:gd name="T37" fmla="*/ 23 h 255"/>
                <a:gd name="T38" fmla="*/ 1 w 151"/>
                <a:gd name="T39" fmla="*/ 23 h 25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1" h="255">
                  <a:moveTo>
                    <a:pt x="2" y="89"/>
                  </a:moveTo>
                  <a:lnTo>
                    <a:pt x="0" y="31"/>
                  </a:lnTo>
                  <a:lnTo>
                    <a:pt x="14" y="12"/>
                  </a:lnTo>
                  <a:lnTo>
                    <a:pt x="100" y="0"/>
                  </a:lnTo>
                  <a:lnTo>
                    <a:pt x="125" y="38"/>
                  </a:lnTo>
                  <a:lnTo>
                    <a:pt x="127" y="85"/>
                  </a:lnTo>
                  <a:lnTo>
                    <a:pt x="72" y="209"/>
                  </a:lnTo>
                  <a:lnTo>
                    <a:pt x="119" y="201"/>
                  </a:lnTo>
                  <a:lnTo>
                    <a:pt x="125" y="167"/>
                  </a:lnTo>
                  <a:lnTo>
                    <a:pt x="151" y="163"/>
                  </a:lnTo>
                  <a:lnTo>
                    <a:pt x="151" y="209"/>
                  </a:lnTo>
                  <a:lnTo>
                    <a:pt x="127" y="239"/>
                  </a:lnTo>
                  <a:lnTo>
                    <a:pt x="84" y="237"/>
                  </a:lnTo>
                  <a:lnTo>
                    <a:pt x="30" y="255"/>
                  </a:lnTo>
                  <a:lnTo>
                    <a:pt x="26" y="205"/>
                  </a:lnTo>
                  <a:lnTo>
                    <a:pt x="84" y="79"/>
                  </a:lnTo>
                  <a:lnTo>
                    <a:pt x="89" y="42"/>
                  </a:lnTo>
                  <a:lnTo>
                    <a:pt x="40" y="44"/>
                  </a:lnTo>
                  <a:lnTo>
                    <a:pt x="38" y="89"/>
                  </a:lnTo>
                  <a:lnTo>
                    <a:pt x="2" y="89"/>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3" name="Freeform 92"/>
            <p:cNvSpPr>
              <a:spLocks/>
            </p:cNvSpPr>
            <p:nvPr/>
          </p:nvSpPr>
          <p:spPr bwMode="auto">
            <a:xfrm>
              <a:off x="5045" y="2648"/>
              <a:ext cx="73" cy="122"/>
            </a:xfrm>
            <a:custGeom>
              <a:avLst/>
              <a:gdLst>
                <a:gd name="T0" fmla="*/ 0 w 146"/>
                <a:gd name="T1" fmla="*/ 21 h 243"/>
                <a:gd name="T2" fmla="*/ 12 w 146"/>
                <a:gd name="T3" fmla="*/ 18 h 243"/>
                <a:gd name="T4" fmla="*/ 15 w 146"/>
                <a:gd name="T5" fmla="*/ 9 h 243"/>
                <a:gd name="T6" fmla="*/ 23 w 146"/>
                <a:gd name="T7" fmla="*/ 9 h 243"/>
                <a:gd name="T8" fmla="*/ 23 w 146"/>
                <a:gd name="T9" fmla="*/ 24 h 243"/>
                <a:gd name="T10" fmla="*/ 15 w 146"/>
                <a:gd name="T11" fmla="*/ 27 h 243"/>
                <a:gd name="T12" fmla="*/ 15 w 146"/>
                <a:gd name="T13" fmla="*/ 33 h 243"/>
                <a:gd name="T14" fmla="*/ 24 w 146"/>
                <a:gd name="T15" fmla="*/ 36 h 243"/>
                <a:gd name="T16" fmla="*/ 23 w 146"/>
                <a:gd name="T17" fmla="*/ 45 h 243"/>
                <a:gd name="T18" fmla="*/ 20 w 146"/>
                <a:gd name="T19" fmla="*/ 51 h 243"/>
                <a:gd name="T20" fmla="*/ 12 w 146"/>
                <a:gd name="T21" fmla="*/ 49 h 243"/>
                <a:gd name="T22" fmla="*/ 9 w 146"/>
                <a:gd name="T23" fmla="*/ 41 h 243"/>
                <a:gd name="T24" fmla="*/ 0 w 146"/>
                <a:gd name="T25" fmla="*/ 42 h 243"/>
                <a:gd name="T26" fmla="*/ 4 w 146"/>
                <a:gd name="T27" fmla="*/ 57 h 243"/>
                <a:gd name="T28" fmla="*/ 9 w 146"/>
                <a:gd name="T29" fmla="*/ 60 h 243"/>
                <a:gd name="T30" fmla="*/ 29 w 146"/>
                <a:gd name="T31" fmla="*/ 61 h 243"/>
                <a:gd name="T32" fmla="*/ 37 w 146"/>
                <a:gd name="T33" fmla="*/ 54 h 243"/>
                <a:gd name="T34" fmla="*/ 36 w 146"/>
                <a:gd name="T35" fmla="*/ 38 h 243"/>
                <a:gd name="T36" fmla="*/ 29 w 146"/>
                <a:gd name="T37" fmla="*/ 33 h 243"/>
                <a:gd name="T38" fmla="*/ 35 w 146"/>
                <a:gd name="T39" fmla="*/ 25 h 243"/>
                <a:gd name="T40" fmla="*/ 36 w 146"/>
                <a:gd name="T41" fmla="*/ 6 h 243"/>
                <a:gd name="T42" fmla="*/ 31 w 146"/>
                <a:gd name="T43" fmla="*/ 3 h 243"/>
                <a:gd name="T44" fmla="*/ 11 w 146"/>
                <a:gd name="T45" fmla="*/ 0 h 243"/>
                <a:gd name="T46" fmla="*/ 0 w 146"/>
                <a:gd name="T47" fmla="*/ 11 h 243"/>
                <a:gd name="T48" fmla="*/ 0 w 146"/>
                <a:gd name="T49" fmla="*/ 21 h 24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46" h="243">
                  <a:moveTo>
                    <a:pt x="0" y="84"/>
                  </a:moveTo>
                  <a:lnTo>
                    <a:pt x="45" y="72"/>
                  </a:lnTo>
                  <a:lnTo>
                    <a:pt x="57" y="36"/>
                  </a:lnTo>
                  <a:lnTo>
                    <a:pt x="92" y="36"/>
                  </a:lnTo>
                  <a:lnTo>
                    <a:pt x="92" y="94"/>
                  </a:lnTo>
                  <a:lnTo>
                    <a:pt x="57" y="106"/>
                  </a:lnTo>
                  <a:lnTo>
                    <a:pt x="57" y="130"/>
                  </a:lnTo>
                  <a:lnTo>
                    <a:pt x="96" y="144"/>
                  </a:lnTo>
                  <a:lnTo>
                    <a:pt x="92" y="180"/>
                  </a:lnTo>
                  <a:lnTo>
                    <a:pt x="80" y="203"/>
                  </a:lnTo>
                  <a:lnTo>
                    <a:pt x="45" y="196"/>
                  </a:lnTo>
                  <a:lnTo>
                    <a:pt x="33" y="164"/>
                  </a:lnTo>
                  <a:lnTo>
                    <a:pt x="0" y="168"/>
                  </a:lnTo>
                  <a:lnTo>
                    <a:pt x="13" y="227"/>
                  </a:lnTo>
                  <a:lnTo>
                    <a:pt x="33" y="238"/>
                  </a:lnTo>
                  <a:lnTo>
                    <a:pt x="116" y="243"/>
                  </a:lnTo>
                  <a:lnTo>
                    <a:pt x="146" y="214"/>
                  </a:lnTo>
                  <a:lnTo>
                    <a:pt x="142" y="150"/>
                  </a:lnTo>
                  <a:lnTo>
                    <a:pt x="116" y="130"/>
                  </a:lnTo>
                  <a:lnTo>
                    <a:pt x="138" y="98"/>
                  </a:lnTo>
                  <a:lnTo>
                    <a:pt x="142" y="23"/>
                  </a:lnTo>
                  <a:lnTo>
                    <a:pt x="122" y="9"/>
                  </a:lnTo>
                  <a:lnTo>
                    <a:pt x="41" y="0"/>
                  </a:lnTo>
                  <a:lnTo>
                    <a:pt x="0" y="43"/>
                  </a:lnTo>
                  <a:lnTo>
                    <a:pt x="0" y="84"/>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4" name="Freeform 93"/>
            <p:cNvSpPr>
              <a:spLocks/>
            </p:cNvSpPr>
            <p:nvPr/>
          </p:nvSpPr>
          <p:spPr bwMode="auto">
            <a:xfrm>
              <a:off x="4927" y="2863"/>
              <a:ext cx="288" cy="47"/>
            </a:xfrm>
            <a:custGeom>
              <a:avLst/>
              <a:gdLst>
                <a:gd name="T0" fmla="*/ 0 w 576"/>
                <a:gd name="T1" fmla="*/ 15 h 95"/>
                <a:gd name="T2" fmla="*/ 1 w 576"/>
                <a:gd name="T3" fmla="*/ 23 h 95"/>
                <a:gd name="T4" fmla="*/ 55 w 576"/>
                <a:gd name="T5" fmla="*/ 15 h 95"/>
                <a:gd name="T6" fmla="*/ 133 w 576"/>
                <a:gd name="T7" fmla="*/ 15 h 95"/>
                <a:gd name="T8" fmla="*/ 144 w 576"/>
                <a:gd name="T9" fmla="*/ 15 h 95"/>
                <a:gd name="T10" fmla="*/ 143 w 576"/>
                <a:gd name="T11" fmla="*/ 4 h 95"/>
                <a:gd name="T12" fmla="*/ 87 w 576"/>
                <a:gd name="T13" fmla="*/ 0 h 95"/>
                <a:gd name="T14" fmla="*/ 25 w 576"/>
                <a:gd name="T15" fmla="*/ 6 h 95"/>
                <a:gd name="T16" fmla="*/ 0 w 576"/>
                <a:gd name="T17" fmla="*/ 15 h 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 h="95">
                  <a:moveTo>
                    <a:pt x="0" y="62"/>
                  </a:moveTo>
                  <a:lnTo>
                    <a:pt x="4" y="95"/>
                  </a:lnTo>
                  <a:lnTo>
                    <a:pt x="218" y="62"/>
                  </a:lnTo>
                  <a:lnTo>
                    <a:pt x="529" y="62"/>
                  </a:lnTo>
                  <a:lnTo>
                    <a:pt x="576" y="60"/>
                  </a:lnTo>
                  <a:lnTo>
                    <a:pt x="571" y="16"/>
                  </a:lnTo>
                  <a:lnTo>
                    <a:pt x="348" y="0"/>
                  </a:lnTo>
                  <a:lnTo>
                    <a:pt x="99" y="27"/>
                  </a:lnTo>
                  <a:lnTo>
                    <a:pt x="0" y="62"/>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5" name="Freeform 94"/>
            <p:cNvSpPr>
              <a:spLocks/>
            </p:cNvSpPr>
            <p:nvPr/>
          </p:nvSpPr>
          <p:spPr bwMode="auto">
            <a:xfrm>
              <a:off x="5151" y="2439"/>
              <a:ext cx="81" cy="243"/>
            </a:xfrm>
            <a:custGeom>
              <a:avLst/>
              <a:gdLst>
                <a:gd name="T0" fmla="*/ 31 w 162"/>
                <a:gd name="T1" fmla="*/ 105 h 487"/>
                <a:gd name="T2" fmla="*/ 18 w 162"/>
                <a:gd name="T3" fmla="*/ 69 h 487"/>
                <a:gd name="T4" fmla="*/ 7 w 162"/>
                <a:gd name="T5" fmla="*/ 36 h 487"/>
                <a:gd name="T6" fmla="*/ 0 w 162"/>
                <a:gd name="T7" fmla="*/ 0 h 487"/>
                <a:gd name="T8" fmla="*/ 13 w 162"/>
                <a:gd name="T9" fmla="*/ 1 h 487"/>
                <a:gd name="T10" fmla="*/ 14 w 162"/>
                <a:gd name="T11" fmla="*/ 34 h 487"/>
                <a:gd name="T12" fmla="*/ 17 w 162"/>
                <a:gd name="T13" fmla="*/ 52 h 487"/>
                <a:gd name="T14" fmla="*/ 31 w 162"/>
                <a:gd name="T15" fmla="*/ 86 h 487"/>
                <a:gd name="T16" fmla="*/ 41 w 162"/>
                <a:gd name="T17" fmla="*/ 121 h 487"/>
                <a:gd name="T18" fmla="*/ 31 w 162"/>
                <a:gd name="T19" fmla="*/ 105 h 48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62" h="487">
                  <a:moveTo>
                    <a:pt x="123" y="422"/>
                  </a:moveTo>
                  <a:lnTo>
                    <a:pt x="69" y="276"/>
                  </a:lnTo>
                  <a:lnTo>
                    <a:pt x="27" y="145"/>
                  </a:lnTo>
                  <a:lnTo>
                    <a:pt x="0" y="0"/>
                  </a:lnTo>
                  <a:lnTo>
                    <a:pt x="49" y="4"/>
                  </a:lnTo>
                  <a:lnTo>
                    <a:pt x="53" y="138"/>
                  </a:lnTo>
                  <a:lnTo>
                    <a:pt x="66" y="208"/>
                  </a:lnTo>
                  <a:lnTo>
                    <a:pt x="123" y="346"/>
                  </a:lnTo>
                  <a:lnTo>
                    <a:pt x="162" y="487"/>
                  </a:lnTo>
                  <a:lnTo>
                    <a:pt x="123" y="422"/>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6" name="Freeform 95"/>
            <p:cNvSpPr>
              <a:spLocks/>
            </p:cNvSpPr>
            <p:nvPr/>
          </p:nvSpPr>
          <p:spPr bwMode="auto">
            <a:xfrm>
              <a:off x="4898" y="2445"/>
              <a:ext cx="56" cy="111"/>
            </a:xfrm>
            <a:custGeom>
              <a:avLst/>
              <a:gdLst>
                <a:gd name="T0" fmla="*/ 28 w 113"/>
                <a:gd name="T1" fmla="*/ 0 h 222"/>
                <a:gd name="T2" fmla="*/ 11 w 113"/>
                <a:gd name="T3" fmla="*/ 27 h 222"/>
                <a:gd name="T4" fmla="*/ 0 w 113"/>
                <a:gd name="T5" fmla="*/ 56 h 222"/>
                <a:gd name="T6" fmla="*/ 5 w 113"/>
                <a:gd name="T7" fmla="*/ 31 h 222"/>
                <a:gd name="T8" fmla="*/ 18 w 113"/>
                <a:gd name="T9" fmla="*/ 1 h 222"/>
                <a:gd name="T10" fmla="*/ 28 w 113"/>
                <a:gd name="T11" fmla="*/ 0 h 2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 h="222">
                  <a:moveTo>
                    <a:pt x="113" y="0"/>
                  </a:moveTo>
                  <a:lnTo>
                    <a:pt x="46" y="107"/>
                  </a:lnTo>
                  <a:lnTo>
                    <a:pt x="0" y="222"/>
                  </a:lnTo>
                  <a:lnTo>
                    <a:pt x="20" y="122"/>
                  </a:lnTo>
                  <a:lnTo>
                    <a:pt x="73" y="4"/>
                  </a:lnTo>
                  <a:lnTo>
                    <a:pt x="113" y="0"/>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7" name="Freeform 96"/>
            <p:cNvSpPr>
              <a:spLocks/>
            </p:cNvSpPr>
            <p:nvPr/>
          </p:nvSpPr>
          <p:spPr bwMode="auto">
            <a:xfrm>
              <a:off x="4983" y="2447"/>
              <a:ext cx="22" cy="32"/>
            </a:xfrm>
            <a:custGeom>
              <a:avLst/>
              <a:gdLst>
                <a:gd name="T0" fmla="*/ 3 w 45"/>
                <a:gd name="T1" fmla="*/ 16 h 64"/>
                <a:gd name="T2" fmla="*/ 0 w 45"/>
                <a:gd name="T3" fmla="*/ 0 h 64"/>
                <a:gd name="T4" fmla="*/ 11 w 45"/>
                <a:gd name="T5" fmla="*/ 2 h 64"/>
                <a:gd name="T6" fmla="*/ 3 w 45"/>
                <a:gd name="T7" fmla="*/ 16 h 6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5" h="64">
                  <a:moveTo>
                    <a:pt x="12" y="64"/>
                  </a:moveTo>
                  <a:lnTo>
                    <a:pt x="0" y="0"/>
                  </a:lnTo>
                  <a:lnTo>
                    <a:pt x="45" y="8"/>
                  </a:lnTo>
                  <a:lnTo>
                    <a:pt x="12" y="64"/>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8" name="Freeform 97"/>
            <p:cNvSpPr>
              <a:spLocks/>
            </p:cNvSpPr>
            <p:nvPr/>
          </p:nvSpPr>
          <p:spPr bwMode="auto">
            <a:xfrm>
              <a:off x="4861" y="3106"/>
              <a:ext cx="200" cy="81"/>
            </a:xfrm>
            <a:custGeom>
              <a:avLst/>
              <a:gdLst>
                <a:gd name="T0" fmla="*/ 12 w 401"/>
                <a:gd name="T1" fmla="*/ 0 h 162"/>
                <a:gd name="T2" fmla="*/ 36 w 401"/>
                <a:gd name="T3" fmla="*/ 8 h 162"/>
                <a:gd name="T4" fmla="*/ 91 w 401"/>
                <a:gd name="T5" fmla="*/ 11 h 162"/>
                <a:gd name="T6" fmla="*/ 100 w 401"/>
                <a:gd name="T7" fmla="*/ 30 h 162"/>
                <a:gd name="T8" fmla="*/ 66 w 401"/>
                <a:gd name="T9" fmla="*/ 41 h 162"/>
                <a:gd name="T10" fmla="*/ 48 w 401"/>
                <a:gd name="T11" fmla="*/ 35 h 162"/>
                <a:gd name="T12" fmla="*/ 40 w 401"/>
                <a:gd name="T13" fmla="*/ 32 h 162"/>
                <a:gd name="T14" fmla="*/ 13 w 401"/>
                <a:gd name="T15" fmla="*/ 22 h 162"/>
                <a:gd name="T16" fmla="*/ 0 w 401"/>
                <a:gd name="T17" fmla="*/ 22 h 162"/>
                <a:gd name="T18" fmla="*/ 2 w 401"/>
                <a:gd name="T19" fmla="*/ 10 h 162"/>
                <a:gd name="T20" fmla="*/ 12 w 401"/>
                <a:gd name="T21" fmla="*/ 0 h 1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1" h="162">
                  <a:moveTo>
                    <a:pt x="50" y="0"/>
                  </a:moveTo>
                  <a:lnTo>
                    <a:pt x="144" y="31"/>
                  </a:lnTo>
                  <a:lnTo>
                    <a:pt x="365" y="44"/>
                  </a:lnTo>
                  <a:lnTo>
                    <a:pt x="401" y="120"/>
                  </a:lnTo>
                  <a:lnTo>
                    <a:pt x="267" y="162"/>
                  </a:lnTo>
                  <a:lnTo>
                    <a:pt x="193" y="140"/>
                  </a:lnTo>
                  <a:lnTo>
                    <a:pt x="162" y="128"/>
                  </a:lnTo>
                  <a:lnTo>
                    <a:pt x="54" y="85"/>
                  </a:lnTo>
                  <a:lnTo>
                    <a:pt x="0" y="85"/>
                  </a:lnTo>
                  <a:lnTo>
                    <a:pt x="8" y="38"/>
                  </a:lnTo>
                  <a:lnTo>
                    <a:pt x="50" y="0"/>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59" name="Freeform 98"/>
            <p:cNvSpPr>
              <a:spLocks/>
            </p:cNvSpPr>
            <p:nvPr/>
          </p:nvSpPr>
          <p:spPr bwMode="auto">
            <a:xfrm>
              <a:off x="5063" y="2965"/>
              <a:ext cx="203" cy="205"/>
            </a:xfrm>
            <a:custGeom>
              <a:avLst/>
              <a:gdLst>
                <a:gd name="T0" fmla="*/ 0 w 404"/>
                <a:gd name="T1" fmla="*/ 87 h 409"/>
                <a:gd name="T2" fmla="*/ 30 w 404"/>
                <a:gd name="T3" fmla="*/ 70 h 409"/>
                <a:gd name="T4" fmla="*/ 59 w 404"/>
                <a:gd name="T5" fmla="*/ 60 h 409"/>
                <a:gd name="T6" fmla="*/ 85 w 404"/>
                <a:gd name="T7" fmla="*/ 56 h 409"/>
                <a:gd name="T8" fmla="*/ 86 w 404"/>
                <a:gd name="T9" fmla="*/ 47 h 409"/>
                <a:gd name="T10" fmla="*/ 73 w 404"/>
                <a:gd name="T11" fmla="*/ 37 h 409"/>
                <a:gd name="T12" fmla="*/ 80 w 404"/>
                <a:gd name="T13" fmla="*/ 18 h 409"/>
                <a:gd name="T14" fmla="*/ 79 w 404"/>
                <a:gd name="T15" fmla="*/ 11 h 409"/>
                <a:gd name="T16" fmla="*/ 87 w 404"/>
                <a:gd name="T17" fmla="*/ 6 h 409"/>
                <a:gd name="T18" fmla="*/ 90 w 404"/>
                <a:gd name="T19" fmla="*/ 0 h 409"/>
                <a:gd name="T20" fmla="*/ 93 w 404"/>
                <a:gd name="T21" fmla="*/ 16 h 409"/>
                <a:gd name="T22" fmla="*/ 91 w 404"/>
                <a:gd name="T23" fmla="*/ 38 h 409"/>
                <a:gd name="T24" fmla="*/ 99 w 404"/>
                <a:gd name="T25" fmla="*/ 53 h 409"/>
                <a:gd name="T26" fmla="*/ 102 w 404"/>
                <a:gd name="T27" fmla="*/ 74 h 409"/>
                <a:gd name="T28" fmla="*/ 51 w 404"/>
                <a:gd name="T29" fmla="*/ 80 h 409"/>
                <a:gd name="T30" fmla="*/ 2 w 404"/>
                <a:gd name="T31" fmla="*/ 103 h 409"/>
                <a:gd name="T32" fmla="*/ 0 w 404"/>
                <a:gd name="T33" fmla="*/ 87 h 4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404" h="409">
                  <a:moveTo>
                    <a:pt x="0" y="347"/>
                  </a:moveTo>
                  <a:lnTo>
                    <a:pt x="119" y="277"/>
                  </a:lnTo>
                  <a:lnTo>
                    <a:pt x="232" y="237"/>
                  </a:lnTo>
                  <a:lnTo>
                    <a:pt x="337" y="221"/>
                  </a:lnTo>
                  <a:lnTo>
                    <a:pt x="340" y="187"/>
                  </a:lnTo>
                  <a:lnTo>
                    <a:pt x="290" y="147"/>
                  </a:lnTo>
                  <a:lnTo>
                    <a:pt x="318" y="69"/>
                  </a:lnTo>
                  <a:lnTo>
                    <a:pt x="314" y="43"/>
                  </a:lnTo>
                  <a:lnTo>
                    <a:pt x="345" y="23"/>
                  </a:lnTo>
                  <a:lnTo>
                    <a:pt x="357" y="0"/>
                  </a:lnTo>
                  <a:lnTo>
                    <a:pt x="369" y="62"/>
                  </a:lnTo>
                  <a:lnTo>
                    <a:pt x="360" y="151"/>
                  </a:lnTo>
                  <a:lnTo>
                    <a:pt x="395" y="209"/>
                  </a:lnTo>
                  <a:lnTo>
                    <a:pt x="404" y="293"/>
                  </a:lnTo>
                  <a:lnTo>
                    <a:pt x="202" y="319"/>
                  </a:lnTo>
                  <a:lnTo>
                    <a:pt x="8" y="409"/>
                  </a:lnTo>
                  <a:lnTo>
                    <a:pt x="0" y="347"/>
                  </a:lnTo>
                  <a:close/>
                </a:path>
              </a:pathLst>
            </a:custGeom>
            <a:solidFill>
              <a:srgbClr val="FF0000"/>
            </a:solidFill>
            <a:ln w="1588">
              <a:solidFill>
                <a:srgbClr val="FF0000"/>
              </a:solidFill>
              <a:prstDash val="solid"/>
              <a:round/>
              <a:headEnd/>
              <a:tailEnd/>
            </a:ln>
          </p:spPr>
          <p:txBody>
            <a:bodyPr/>
            <a:lstStyle/>
            <a:p>
              <a:endParaRPr lang="en-US" dirty="0"/>
            </a:p>
          </p:txBody>
        </p:sp>
        <p:sp>
          <p:nvSpPr>
            <p:cNvPr id="30860" name="Freeform 99"/>
            <p:cNvSpPr>
              <a:spLocks/>
            </p:cNvSpPr>
            <p:nvPr/>
          </p:nvSpPr>
          <p:spPr bwMode="auto">
            <a:xfrm>
              <a:off x="5035" y="2273"/>
              <a:ext cx="47" cy="12"/>
            </a:xfrm>
            <a:custGeom>
              <a:avLst/>
              <a:gdLst>
                <a:gd name="T0" fmla="*/ 0 w 96"/>
                <a:gd name="T1" fmla="*/ 1 h 25"/>
                <a:gd name="T2" fmla="*/ 15 w 96"/>
                <a:gd name="T3" fmla="*/ 0 h 25"/>
                <a:gd name="T4" fmla="*/ 22 w 96"/>
                <a:gd name="T5" fmla="*/ 2 h 25"/>
                <a:gd name="T6" fmla="*/ 23 w 96"/>
                <a:gd name="T7" fmla="*/ 6 h 25"/>
                <a:gd name="T8" fmla="*/ 15 w 96"/>
                <a:gd name="T9" fmla="*/ 3 h 25"/>
                <a:gd name="T10" fmla="*/ 0 w 96"/>
                <a:gd name="T11" fmla="*/ 1 h 2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6" h="25">
                  <a:moveTo>
                    <a:pt x="0" y="7"/>
                  </a:moveTo>
                  <a:lnTo>
                    <a:pt x="63" y="0"/>
                  </a:lnTo>
                  <a:lnTo>
                    <a:pt x="91" y="11"/>
                  </a:lnTo>
                  <a:lnTo>
                    <a:pt x="96" y="25"/>
                  </a:lnTo>
                  <a:lnTo>
                    <a:pt x="63" y="12"/>
                  </a:lnTo>
                  <a:lnTo>
                    <a:pt x="0"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1" name="Freeform 100"/>
            <p:cNvSpPr>
              <a:spLocks/>
            </p:cNvSpPr>
            <p:nvPr/>
          </p:nvSpPr>
          <p:spPr bwMode="auto">
            <a:xfrm>
              <a:off x="4993" y="2279"/>
              <a:ext cx="19" cy="10"/>
            </a:xfrm>
            <a:custGeom>
              <a:avLst/>
              <a:gdLst>
                <a:gd name="T0" fmla="*/ 10 w 38"/>
                <a:gd name="T1" fmla="*/ 2 h 21"/>
                <a:gd name="T2" fmla="*/ 7 w 38"/>
                <a:gd name="T3" fmla="*/ 0 h 21"/>
                <a:gd name="T4" fmla="*/ 4 w 38"/>
                <a:gd name="T5" fmla="*/ 0 h 21"/>
                <a:gd name="T6" fmla="*/ 0 w 38"/>
                <a:gd name="T7" fmla="*/ 2 h 21"/>
                <a:gd name="T8" fmla="*/ 1 w 38"/>
                <a:gd name="T9" fmla="*/ 5 h 21"/>
                <a:gd name="T10" fmla="*/ 3 w 38"/>
                <a:gd name="T11" fmla="*/ 2 h 21"/>
                <a:gd name="T12" fmla="*/ 10 w 38"/>
                <a:gd name="T13" fmla="*/ 2 h 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8" h="21">
                  <a:moveTo>
                    <a:pt x="38" y="8"/>
                  </a:moveTo>
                  <a:lnTo>
                    <a:pt x="27" y="0"/>
                  </a:lnTo>
                  <a:lnTo>
                    <a:pt x="16" y="0"/>
                  </a:lnTo>
                  <a:lnTo>
                    <a:pt x="0" y="8"/>
                  </a:lnTo>
                  <a:lnTo>
                    <a:pt x="3" y="21"/>
                  </a:lnTo>
                  <a:lnTo>
                    <a:pt x="11" y="9"/>
                  </a:lnTo>
                  <a:lnTo>
                    <a:pt x="38" y="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2" name="Freeform 101"/>
            <p:cNvSpPr>
              <a:spLocks/>
            </p:cNvSpPr>
            <p:nvPr/>
          </p:nvSpPr>
          <p:spPr bwMode="auto">
            <a:xfrm>
              <a:off x="5004" y="2319"/>
              <a:ext cx="35" cy="13"/>
            </a:xfrm>
            <a:custGeom>
              <a:avLst/>
              <a:gdLst>
                <a:gd name="T0" fmla="*/ 4 w 71"/>
                <a:gd name="T1" fmla="*/ 5 h 25"/>
                <a:gd name="T2" fmla="*/ 13 w 71"/>
                <a:gd name="T3" fmla="*/ 0 h 25"/>
                <a:gd name="T4" fmla="*/ 17 w 71"/>
                <a:gd name="T5" fmla="*/ 3 h 25"/>
                <a:gd name="T6" fmla="*/ 14 w 71"/>
                <a:gd name="T7" fmla="*/ 5 h 25"/>
                <a:gd name="T8" fmla="*/ 10 w 71"/>
                <a:gd name="T9" fmla="*/ 5 h 25"/>
                <a:gd name="T10" fmla="*/ 4 w 71"/>
                <a:gd name="T11" fmla="*/ 7 h 25"/>
                <a:gd name="T12" fmla="*/ 0 w 71"/>
                <a:gd name="T13" fmla="*/ 4 h 25"/>
                <a:gd name="T14" fmla="*/ 4 w 71"/>
                <a:gd name="T15" fmla="*/ 5 h 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1" h="25">
                  <a:moveTo>
                    <a:pt x="16" y="17"/>
                  </a:moveTo>
                  <a:lnTo>
                    <a:pt x="52" y="0"/>
                  </a:lnTo>
                  <a:lnTo>
                    <a:pt x="71" y="11"/>
                  </a:lnTo>
                  <a:lnTo>
                    <a:pt x="57" y="19"/>
                  </a:lnTo>
                  <a:lnTo>
                    <a:pt x="41" y="17"/>
                  </a:lnTo>
                  <a:lnTo>
                    <a:pt x="16" y="25"/>
                  </a:lnTo>
                  <a:lnTo>
                    <a:pt x="0" y="13"/>
                  </a:lnTo>
                  <a:lnTo>
                    <a:pt x="16"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3" name="Freeform 102"/>
            <p:cNvSpPr>
              <a:spLocks/>
            </p:cNvSpPr>
            <p:nvPr/>
          </p:nvSpPr>
          <p:spPr bwMode="auto">
            <a:xfrm>
              <a:off x="4998" y="2319"/>
              <a:ext cx="7" cy="9"/>
            </a:xfrm>
            <a:custGeom>
              <a:avLst/>
              <a:gdLst>
                <a:gd name="T0" fmla="*/ 2 w 13"/>
                <a:gd name="T1" fmla="*/ 5 h 17"/>
                <a:gd name="T2" fmla="*/ 0 w 13"/>
                <a:gd name="T3" fmla="*/ 2 h 17"/>
                <a:gd name="T4" fmla="*/ 2 w 13"/>
                <a:gd name="T5" fmla="*/ 0 h 17"/>
                <a:gd name="T6" fmla="*/ 2 w 13"/>
                <a:gd name="T7" fmla="*/ 2 h 17"/>
                <a:gd name="T8" fmla="*/ 4 w 13"/>
                <a:gd name="T9" fmla="*/ 4 h 17"/>
                <a:gd name="T10" fmla="*/ 2 w 13"/>
                <a:gd name="T11" fmla="*/ 5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3" h="17">
                  <a:moveTo>
                    <a:pt x="5" y="17"/>
                  </a:moveTo>
                  <a:lnTo>
                    <a:pt x="0" y="8"/>
                  </a:lnTo>
                  <a:lnTo>
                    <a:pt x="6" y="0"/>
                  </a:lnTo>
                  <a:lnTo>
                    <a:pt x="6" y="8"/>
                  </a:lnTo>
                  <a:lnTo>
                    <a:pt x="13" y="13"/>
                  </a:lnTo>
                  <a:lnTo>
                    <a:pt x="5"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4" name="Freeform 103"/>
            <p:cNvSpPr>
              <a:spLocks/>
            </p:cNvSpPr>
            <p:nvPr/>
          </p:nvSpPr>
          <p:spPr bwMode="auto">
            <a:xfrm>
              <a:off x="4997" y="2291"/>
              <a:ext cx="18" cy="19"/>
            </a:xfrm>
            <a:custGeom>
              <a:avLst/>
              <a:gdLst>
                <a:gd name="T0" fmla="*/ 4 w 37"/>
                <a:gd name="T1" fmla="*/ 10 h 38"/>
                <a:gd name="T2" fmla="*/ 7 w 37"/>
                <a:gd name="T3" fmla="*/ 5 h 38"/>
                <a:gd name="T4" fmla="*/ 9 w 37"/>
                <a:gd name="T5" fmla="*/ 1 h 38"/>
                <a:gd name="T6" fmla="*/ 6 w 37"/>
                <a:gd name="T7" fmla="*/ 0 h 38"/>
                <a:gd name="T8" fmla="*/ 2 w 37"/>
                <a:gd name="T9" fmla="*/ 2 h 38"/>
                <a:gd name="T10" fmla="*/ 0 w 37"/>
                <a:gd name="T11" fmla="*/ 6 h 38"/>
                <a:gd name="T12" fmla="*/ 2 w 37"/>
                <a:gd name="T13" fmla="*/ 5 h 38"/>
                <a:gd name="T14" fmla="*/ 5 w 37"/>
                <a:gd name="T15" fmla="*/ 5 h 38"/>
                <a:gd name="T16" fmla="*/ 6 w 37"/>
                <a:gd name="T17" fmla="*/ 3 h 38"/>
                <a:gd name="T18" fmla="*/ 6 w 37"/>
                <a:gd name="T19" fmla="*/ 5 h 38"/>
                <a:gd name="T20" fmla="*/ 4 w 37"/>
                <a:gd name="T21" fmla="*/ 10 h 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7" h="38">
                  <a:moveTo>
                    <a:pt x="19" y="38"/>
                  </a:moveTo>
                  <a:lnTo>
                    <a:pt x="30" y="20"/>
                  </a:lnTo>
                  <a:lnTo>
                    <a:pt x="37" y="4"/>
                  </a:lnTo>
                  <a:lnTo>
                    <a:pt x="26" y="0"/>
                  </a:lnTo>
                  <a:lnTo>
                    <a:pt x="8" y="7"/>
                  </a:lnTo>
                  <a:lnTo>
                    <a:pt x="0" y="21"/>
                  </a:lnTo>
                  <a:lnTo>
                    <a:pt x="9" y="20"/>
                  </a:lnTo>
                  <a:lnTo>
                    <a:pt x="23" y="18"/>
                  </a:lnTo>
                  <a:lnTo>
                    <a:pt x="26" y="9"/>
                  </a:lnTo>
                  <a:lnTo>
                    <a:pt x="26" y="20"/>
                  </a:lnTo>
                  <a:lnTo>
                    <a:pt x="19" y="3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5" name="Freeform 104"/>
            <p:cNvSpPr>
              <a:spLocks/>
            </p:cNvSpPr>
            <p:nvPr/>
          </p:nvSpPr>
          <p:spPr bwMode="auto">
            <a:xfrm>
              <a:off x="5045" y="2289"/>
              <a:ext cx="33" cy="13"/>
            </a:xfrm>
            <a:custGeom>
              <a:avLst/>
              <a:gdLst>
                <a:gd name="T0" fmla="*/ 0 w 66"/>
                <a:gd name="T1" fmla="*/ 4 h 25"/>
                <a:gd name="T2" fmla="*/ 3 w 66"/>
                <a:gd name="T3" fmla="*/ 1 h 25"/>
                <a:gd name="T4" fmla="*/ 7 w 66"/>
                <a:gd name="T5" fmla="*/ 0 h 25"/>
                <a:gd name="T6" fmla="*/ 11 w 66"/>
                <a:gd name="T7" fmla="*/ 2 h 25"/>
                <a:gd name="T8" fmla="*/ 16 w 66"/>
                <a:gd name="T9" fmla="*/ 5 h 25"/>
                <a:gd name="T10" fmla="*/ 17 w 66"/>
                <a:gd name="T11" fmla="*/ 7 h 25"/>
                <a:gd name="T12" fmla="*/ 11 w 66"/>
                <a:gd name="T13" fmla="*/ 3 h 25"/>
                <a:gd name="T14" fmla="*/ 9 w 66"/>
                <a:gd name="T15" fmla="*/ 5 h 25"/>
                <a:gd name="T16" fmla="*/ 4 w 66"/>
                <a:gd name="T17" fmla="*/ 5 h 25"/>
                <a:gd name="T18" fmla="*/ 3 w 66"/>
                <a:gd name="T19" fmla="*/ 4 h 25"/>
                <a:gd name="T20" fmla="*/ 0 w 66"/>
                <a:gd name="T21" fmla="*/ 4 h 2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66" h="25">
                  <a:moveTo>
                    <a:pt x="0" y="16"/>
                  </a:moveTo>
                  <a:lnTo>
                    <a:pt x="9" y="4"/>
                  </a:lnTo>
                  <a:lnTo>
                    <a:pt x="25" y="0"/>
                  </a:lnTo>
                  <a:lnTo>
                    <a:pt x="42" y="5"/>
                  </a:lnTo>
                  <a:lnTo>
                    <a:pt x="64" y="17"/>
                  </a:lnTo>
                  <a:lnTo>
                    <a:pt x="66" y="25"/>
                  </a:lnTo>
                  <a:lnTo>
                    <a:pt x="41" y="11"/>
                  </a:lnTo>
                  <a:lnTo>
                    <a:pt x="33" y="17"/>
                  </a:lnTo>
                  <a:lnTo>
                    <a:pt x="16" y="17"/>
                  </a:lnTo>
                  <a:lnTo>
                    <a:pt x="9" y="13"/>
                  </a:lnTo>
                  <a:lnTo>
                    <a:pt x="0" y="1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6" name="Freeform 105"/>
            <p:cNvSpPr>
              <a:spLocks/>
            </p:cNvSpPr>
            <p:nvPr/>
          </p:nvSpPr>
          <p:spPr bwMode="auto">
            <a:xfrm>
              <a:off x="5052" y="2299"/>
              <a:ext cx="23" cy="2"/>
            </a:xfrm>
            <a:custGeom>
              <a:avLst/>
              <a:gdLst>
                <a:gd name="T0" fmla="*/ 0 w 47"/>
                <a:gd name="T1" fmla="*/ 0 h 4"/>
                <a:gd name="T2" fmla="*/ 11 w 47"/>
                <a:gd name="T3" fmla="*/ 1 h 4"/>
                <a:gd name="T4" fmla="*/ 11 w 47"/>
                <a:gd name="T5" fmla="*/ 0 h 4"/>
                <a:gd name="T6" fmla="*/ 0 w 47"/>
                <a:gd name="T7" fmla="*/ 0 h 4"/>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 h="4">
                  <a:moveTo>
                    <a:pt x="0" y="0"/>
                  </a:moveTo>
                  <a:lnTo>
                    <a:pt x="47" y="4"/>
                  </a:lnTo>
                  <a:lnTo>
                    <a:pt x="45" y="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7" name="Freeform 106"/>
            <p:cNvSpPr>
              <a:spLocks/>
            </p:cNvSpPr>
            <p:nvPr/>
          </p:nvSpPr>
          <p:spPr bwMode="auto">
            <a:xfrm>
              <a:off x="5020" y="2277"/>
              <a:ext cx="30" cy="37"/>
            </a:xfrm>
            <a:custGeom>
              <a:avLst/>
              <a:gdLst>
                <a:gd name="T0" fmla="*/ 13 w 59"/>
                <a:gd name="T1" fmla="*/ 0 h 75"/>
                <a:gd name="T2" fmla="*/ 4 w 59"/>
                <a:gd name="T3" fmla="*/ 7 h 75"/>
                <a:gd name="T4" fmla="*/ 0 w 59"/>
                <a:gd name="T5" fmla="*/ 17 h 75"/>
                <a:gd name="T6" fmla="*/ 3 w 59"/>
                <a:gd name="T7" fmla="*/ 13 h 75"/>
                <a:gd name="T8" fmla="*/ 3 w 59"/>
                <a:gd name="T9" fmla="*/ 18 h 75"/>
                <a:gd name="T10" fmla="*/ 5 w 59"/>
                <a:gd name="T11" fmla="*/ 14 h 75"/>
                <a:gd name="T12" fmla="*/ 6 w 59"/>
                <a:gd name="T13" fmla="*/ 18 h 75"/>
                <a:gd name="T14" fmla="*/ 9 w 59"/>
                <a:gd name="T15" fmla="*/ 10 h 75"/>
                <a:gd name="T16" fmla="*/ 15 w 59"/>
                <a:gd name="T17" fmla="*/ 6 h 75"/>
                <a:gd name="T18" fmla="*/ 11 w 59"/>
                <a:gd name="T19" fmla="*/ 6 h 75"/>
                <a:gd name="T20" fmla="*/ 15 w 59"/>
                <a:gd name="T21" fmla="*/ 0 h 75"/>
                <a:gd name="T22" fmla="*/ 13 w 59"/>
                <a:gd name="T23" fmla="*/ 0 h 7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9" h="75">
                  <a:moveTo>
                    <a:pt x="50" y="0"/>
                  </a:moveTo>
                  <a:lnTo>
                    <a:pt x="13" y="29"/>
                  </a:lnTo>
                  <a:lnTo>
                    <a:pt x="0" y="69"/>
                  </a:lnTo>
                  <a:lnTo>
                    <a:pt x="11" y="55"/>
                  </a:lnTo>
                  <a:lnTo>
                    <a:pt x="11" y="72"/>
                  </a:lnTo>
                  <a:lnTo>
                    <a:pt x="19" y="59"/>
                  </a:lnTo>
                  <a:lnTo>
                    <a:pt x="24" y="75"/>
                  </a:lnTo>
                  <a:lnTo>
                    <a:pt x="34" y="41"/>
                  </a:lnTo>
                  <a:lnTo>
                    <a:pt x="58" y="25"/>
                  </a:lnTo>
                  <a:lnTo>
                    <a:pt x="44" y="25"/>
                  </a:lnTo>
                  <a:lnTo>
                    <a:pt x="59" y="3"/>
                  </a:lnTo>
                  <a:lnTo>
                    <a:pt x="5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8" name="Freeform 107"/>
            <p:cNvSpPr>
              <a:spLocks/>
            </p:cNvSpPr>
            <p:nvPr/>
          </p:nvSpPr>
          <p:spPr bwMode="auto">
            <a:xfrm>
              <a:off x="4986" y="2296"/>
              <a:ext cx="159" cy="182"/>
            </a:xfrm>
            <a:custGeom>
              <a:avLst/>
              <a:gdLst>
                <a:gd name="T0" fmla="*/ 5 w 319"/>
                <a:gd name="T1" fmla="*/ 4 h 363"/>
                <a:gd name="T2" fmla="*/ 0 w 319"/>
                <a:gd name="T3" fmla="*/ 26 h 363"/>
                <a:gd name="T4" fmla="*/ 5 w 319"/>
                <a:gd name="T5" fmla="*/ 56 h 363"/>
                <a:gd name="T6" fmla="*/ 21 w 319"/>
                <a:gd name="T7" fmla="*/ 72 h 363"/>
                <a:gd name="T8" fmla="*/ 5 w 319"/>
                <a:gd name="T9" fmla="*/ 77 h 363"/>
                <a:gd name="T10" fmla="*/ 17 w 319"/>
                <a:gd name="T11" fmla="*/ 87 h 363"/>
                <a:gd name="T12" fmla="*/ 54 w 319"/>
                <a:gd name="T13" fmla="*/ 84 h 363"/>
                <a:gd name="T14" fmla="*/ 19 w 319"/>
                <a:gd name="T15" fmla="*/ 84 h 363"/>
                <a:gd name="T16" fmla="*/ 14 w 319"/>
                <a:gd name="T17" fmla="*/ 78 h 363"/>
                <a:gd name="T18" fmla="*/ 28 w 319"/>
                <a:gd name="T19" fmla="*/ 75 h 363"/>
                <a:gd name="T20" fmla="*/ 27 w 319"/>
                <a:gd name="T21" fmla="*/ 73 h 363"/>
                <a:gd name="T22" fmla="*/ 44 w 319"/>
                <a:gd name="T23" fmla="*/ 72 h 363"/>
                <a:gd name="T24" fmla="*/ 43 w 319"/>
                <a:gd name="T25" fmla="*/ 73 h 363"/>
                <a:gd name="T26" fmla="*/ 57 w 319"/>
                <a:gd name="T27" fmla="*/ 76 h 363"/>
                <a:gd name="T28" fmla="*/ 60 w 319"/>
                <a:gd name="T29" fmla="*/ 75 h 363"/>
                <a:gd name="T30" fmla="*/ 56 w 319"/>
                <a:gd name="T31" fmla="*/ 72 h 363"/>
                <a:gd name="T32" fmla="*/ 67 w 319"/>
                <a:gd name="T33" fmla="*/ 43 h 363"/>
                <a:gd name="T34" fmla="*/ 74 w 319"/>
                <a:gd name="T35" fmla="*/ 45 h 363"/>
                <a:gd name="T36" fmla="*/ 68 w 319"/>
                <a:gd name="T37" fmla="*/ 79 h 363"/>
                <a:gd name="T38" fmla="*/ 77 w 319"/>
                <a:gd name="T39" fmla="*/ 50 h 363"/>
                <a:gd name="T40" fmla="*/ 77 w 319"/>
                <a:gd name="T41" fmla="*/ 39 h 363"/>
                <a:gd name="T42" fmla="*/ 71 w 319"/>
                <a:gd name="T43" fmla="*/ 27 h 363"/>
                <a:gd name="T44" fmla="*/ 73 w 319"/>
                <a:gd name="T45" fmla="*/ 10 h 363"/>
                <a:gd name="T46" fmla="*/ 64 w 319"/>
                <a:gd name="T47" fmla="*/ 13 h 363"/>
                <a:gd name="T48" fmla="*/ 54 w 319"/>
                <a:gd name="T49" fmla="*/ 16 h 363"/>
                <a:gd name="T50" fmla="*/ 51 w 319"/>
                <a:gd name="T51" fmla="*/ 17 h 363"/>
                <a:gd name="T52" fmla="*/ 47 w 319"/>
                <a:gd name="T53" fmla="*/ 19 h 363"/>
                <a:gd name="T54" fmla="*/ 43 w 319"/>
                <a:gd name="T55" fmla="*/ 22 h 363"/>
                <a:gd name="T56" fmla="*/ 39 w 319"/>
                <a:gd name="T57" fmla="*/ 25 h 363"/>
                <a:gd name="T58" fmla="*/ 47 w 319"/>
                <a:gd name="T59" fmla="*/ 27 h 363"/>
                <a:gd name="T60" fmla="*/ 48 w 319"/>
                <a:gd name="T61" fmla="*/ 33 h 363"/>
                <a:gd name="T62" fmla="*/ 35 w 319"/>
                <a:gd name="T63" fmla="*/ 55 h 363"/>
                <a:gd name="T64" fmla="*/ 32 w 319"/>
                <a:gd name="T65" fmla="*/ 54 h 363"/>
                <a:gd name="T66" fmla="*/ 29 w 319"/>
                <a:gd name="T67" fmla="*/ 52 h 363"/>
                <a:gd name="T68" fmla="*/ 13 w 319"/>
                <a:gd name="T69" fmla="*/ 54 h 363"/>
                <a:gd name="T70" fmla="*/ 6 w 319"/>
                <a:gd name="T71" fmla="*/ 53 h 363"/>
                <a:gd name="T72" fmla="*/ 1 w 319"/>
                <a:gd name="T73" fmla="*/ 26 h 363"/>
                <a:gd name="T74" fmla="*/ 5 w 319"/>
                <a:gd name="T75" fmla="*/ 5 h 36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19" h="363">
                  <a:moveTo>
                    <a:pt x="20" y="0"/>
                  </a:moveTo>
                  <a:lnTo>
                    <a:pt x="20" y="15"/>
                  </a:lnTo>
                  <a:lnTo>
                    <a:pt x="0" y="68"/>
                  </a:lnTo>
                  <a:lnTo>
                    <a:pt x="1" y="101"/>
                  </a:lnTo>
                  <a:lnTo>
                    <a:pt x="14" y="159"/>
                  </a:lnTo>
                  <a:lnTo>
                    <a:pt x="22" y="221"/>
                  </a:lnTo>
                  <a:lnTo>
                    <a:pt x="31" y="240"/>
                  </a:lnTo>
                  <a:lnTo>
                    <a:pt x="84" y="286"/>
                  </a:lnTo>
                  <a:lnTo>
                    <a:pt x="54" y="304"/>
                  </a:lnTo>
                  <a:lnTo>
                    <a:pt x="20" y="305"/>
                  </a:lnTo>
                  <a:lnTo>
                    <a:pt x="9" y="363"/>
                  </a:lnTo>
                  <a:lnTo>
                    <a:pt x="71" y="346"/>
                  </a:lnTo>
                  <a:lnTo>
                    <a:pt x="134" y="350"/>
                  </a:lnTo>
                  <a:lnTo>
                    <a:pt x="218" y="336"/>
                  </a:lnTo>
                  <a:lnTo>
                    <a:pt x="134" y="344"/>
                  </a:lnTo>
                  <a:lnTo>
                    <a:pt x="76" y="336"/>
                  </a:lnTo>
                  <a:lnTo>
                    <a:pt x="42" y="339"/>
                  </a:lnTo>
                  <a:lnTo>
                    <a:pt x="58" y="311"/>
                  </a:lnTo>
                  <a:lnTo>
                    <a:pt x="136" y="298"/>
                  </a:lnTo>
                  <a:lnTo>
                    <a:pt x="113" y="297"/>
                  </a:lnTo>
                  <a:lnTo>
                    <a:pt x="136" y="290"/>
                  </a:lnTo>
                  <a:lnTo>
                    <a:pt x="109" y="289"/>
                  </a:lnTo>
                  <a:lnTo>
                    <a:pt x="134" y="284"/>
                  </a:lnTo>
                  <a:lnTo>
                    <a:pt x="178" y="285"/>
                  </a:lnTo>
                  <a:lnTo>
                    <a:pt x="155" y="289"/>
                  </a:lnTo>
                  <a:lnTo>
                    <a:pt x="175" y="292"/>
                  </a:lnTo>
                  <a:lnTo>
                    <a:pt x="157" y="298"/>
                  </a:lnTo>
                  <a:lnTo>
                    <a:pt x="230" y="304"/>
                  </a:lnTo>
                  <a:lnTo>
                    <a:pt x="255" y="309"/>
                  </a:lnTo>
                  <a:lnTo>
                    <a:pt x="243" y="298"/>
                  </a:lnTo>
                  <a:lnTo>
                    <a:pt x="252" y="294"/>
                  </a:lnTo>
                  <a:lnTo>
                    <a:pt x="227" y="286"/>
                  </a:lnTo>
                  <a:lnTo>
                    <a:pt x="244" y="267"/>
                  </a:lnTo>
                  <a:lnTo>
                    <a:pt x="269" y="171"/>
                  </a:lnTo>
                  <a:lnTo>
                    <a:pt x="284" y="181"/>
                  </a:lnTo>
                  <a:lnTo>
                    <a:pt x="298" y="177"/>
                  </a:lnTo>
                  <a:lnTo>
                    <a:pt x="295" y="294"/>
                  </a:lnTo>
                  <a:lnTo>
                    <a:pt x="272" y="314"/>
                  </a:lnTo>
                  <a:lnTo>
                    <a:pt x="305" y="289"/>
                  </a:lnTo>
                  <a:lnTo>
                    <a:pt x="308" y="200"/>
                  </a:lnTo>
                  <a:lnTo>
                    <a:pt x="319" y="144"/>
                  </a:lnTo>
                  <a:lnTo>
                    <a:pt x="308" y="154"/>
                  </a:lnTo>
                  <a:lnTo>
                    <a:pt x="285" y="143"/>
                  </a:lnTo>
                  <a:lnTo>
                    <a:pt x="285" y="107"/>
                  </a:lnTo>
                  <a:lnTo>
                    <a:pt x="295" y="90"/>
                  </a:lnTo>
                  <a:lnTo>
                    <a:pt x="295" y="39"/>
                  </a:lnTo>
                  <a:lnTo>
                    <a:pt x="278" y="19"/>
                  </a:lnTo>
                  <a:lnTo>
                    <a:pt x="256" y="50"/>
                  </a:lnTo>
                  <a:lnTo>
                    <a:pt x="230" y="68"/>
                  </a:lnTo>
                  <a:lnTo>
                    <a:pt x="218" y="61"/>
                  </a:lnTo>
                  <a:lnTo>
                    <a:pt x="215" y="79"/>
                  </a:lnTo>
                  <a:lnTo>
                    <a:pt x="205" y="68"/>
                  </a:lnTo>
                  <a:lnTo>
                    <a:pt x="199" y="85"/>
                  </a:lnTo>
                  <a:lnTo>
                    <a:pt x="189" y="76"/>
                  </a:lnTo>
                  <a:lnTo>
                    <a:pt x="184" y="92"/>
                  </a:lnTo>
                  <a:lnTo>
                    <a:pt x="173" y="85"/>
                  </a:lnTo>
                  <a:lnTo>
                    <a:pt x="168" y="100"/>
                  </a:lnTo>
                  <a:lnTo>
                    <a:pt x="159" y="97"/>
                  </a:lnTo>
                  <a:lnTo>
                    <a:pt x="155" y="113"/>
                  </a:lnTo>
                  <a:lnTo>
                    <a:pt x="189" y="107"/>
                  </a:lnTo>
                  <a:lnTo>
                    <a:pt x="209" y="101"/>
                  </a:lnTo>
                  <a:lnTo>
                    <a:pt x="193" y="130"/>
                  </a:lnTo>
                  <a:lnTo>
                    <a:pt x="163" y="198"/>
                  </a:lnTo>
                  <a:lnTo>
                    <a:pt x="143" y="219"/>
                  </a:lnTo>
                  <a:lnTo>
                    <a:pt x="110" y="229"/>
                  </a:lnTo>
                  <a:lnTo>
                    <a:pt x="130" y="213"/>
                  </a:lnTo>
                  <a:lnTo>
                    <a:pt x="92" y="221"/>
                  </a:lnTo>
                  <a:lnTo>
                    <a:pt x="118" y="206"/>
                  </a:lnTo>
                  <a:lnTo>
                    <a:pt x="84" y="215"/>
                  </a:lnTo>
                  <a:lnTo>
                    <a:pt x="55" y="215"/>
                  </a:lnTo>
                  <a:lnTo>
                    <a:pt x="30" y="215"/>
                  </a:lnTo>
                  <a:lnTo>
                    <a:pt x="27" y="211"/>
                  </a:lnTo>
                  <a:lnTo>
                    <a:pt x="20" y="154"/>
                  </a:lnTo>
                  <a:lnTo>
                    <a:pt x="6" y="104"/>
                  </a:lnTo>
                  <a:lnTo>
                    <a:pt x="6" y="64"/>
                  </a:lnTo>
                  <a:lnTo>
                    <a:pt x="22" y="18"/>
                  </a:lnTo>
                  <a:lnTo>
                    <a:pt x="2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69" name="Freeform 108"/>
            <p:cNvSpPr>
              <a:spLocks/>
            </p:cNvSpPr>
            <p:nvPr/>
          </p:nvSpPr>
          <p:spPr bwMode="auto">
            <a:xfrm>
              <a:off x="5075" y="2256"/>
              <a:ext cx="31" cy="46"/>
            </a:xfrm>
            <a:custGeom>
              <a:avLst/>
              <a:gdLst>
                <a:gd name="T0" fmla="*/ 0 w 62"/>
                <a:gd name="T1" fmla="*/ 21 h 91"/>
                <a:gd name="T2" fmla="*/ 1 w 62"/>
                <a:gd name="T3" fmla="*/ 19 h 91"/>
                <a:gd name="T4" fmla="*/ 4 w 62"/>
                <a:gd name="T5" fmla="*/ 19 h 91"/>
                <a:gd name="T6" fmla="*/ 2 w 62"/>
                <a:gd name="T7" fmla="*/ 18 h 91"/>
                <a:gd name="T8" fmla="*/ 5 w 62"/>
                <a:gd name="T9" fmla="*/ 18 h 91"/>
                <a:gd name="T10" fmla="*/ 2 w 62"/>
                <a:gd name="T11" fmla="*/ 16 h 91"/>
                <a:gd name="T12" fmla="*/ 6 w 62"/>
                <a:gd name="T13" fmla="*/ 16 h 91"/>
                <a:gd name="T14" fmla="*/ 2 w 62"/>
                <a:gd name="T15" fmla="*/ 14 h 91"/>
                <a:gd name="T16" fmla="*/ 2 w 62"/>
                <a:gd name="T17" fmla="*/ 10 h 91"/>
                <a:gd name="T18" fmla="*/ 6 w 62"/>
                <a:gd name="T19" fmla="*/ 12 h 91"/>
                <a:gd name="T20" fmla="*/ 3 w 62"/>
                <a:gd name="T21" fmla="*/ 7 h 91"/>
                <a:gd name="T22" fmla="*/ 6 w 62"/>
                <a:gd name="T23" fmla="*/ 9 h 91"/>
                <a:gd name="T24" fmla="*/ 4 w 62"/>
                <a:gd name="T25" fmla="*/ 5 h 91"/>
                <a:gd name="T26" fmla="*/ 9 w 62"/>
                <a:gd name="T27" fmla="*/ 8 h 91"/>
                <a:gd name="T28" fmla="*/ 7 w 62"/>
                <a:gd name="T29" fmla="*/ 0 h 91"/>
                <a:gd name="T30" fmla="*/ 16 w 62"/>
                <a:gd name="T31" fmla="*/ 15 h 91"/>
                <a:gd name="T32" fmla="*/ 14 w 62"/>
                <a:gd name="T33" fmla="*/ 18 h 91"/>
                <a:gd name="T34" fmla="*/ 9 w 62"/>
                <a:gd name="T35" fmla="*/ 19 h 91"/>
                <a:gd name="T36" fmla="*/ 8 w 62"/>
                <a:gd name="T37" fmla="*/ 21 h 91"/>
                <a:gd name="T38" fmla="*/ 2 w 62"/>
                <a:gd name="T39" fmla="*/ 23 h 91"/>
                <a:gd name="T40" fmla="*/ 0 w 62"/>
                <a:gd name="T41" fmla="*/ 21 h 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2" h="91">
                  <a:moveTo>
                    <a:pt x="0" y="83"/>
                  </a:moveTo>
                  <a:lnTo>
                    <a:pt x="3" y="74"/>
                  </a:lnTo>
                  <a:lnTo>
                    <a:pt x="15" y="74"/>
                  </a:lnTo>
                  <a:lnTo>
                    <a:pt x="6" y="69"/>
                  </a:lnTo>
                  <a:lnTo>
                    <a:pt x="20" y="69"/>
                  </a:lnTo>
                  <a:lnTo>
                    <a:pt x="6" y="61"/>
                  </a:lnTo>
                  <a:lnTo>
                    <a:pt x="23" y="63"/>
                  </a:lnTo>
                  <a:lnTo>
                    <a:pt x="6" y="56"/>
                  </a:lnTo>
                  <a:lnTo>
                    <a:pt x="6" y="40"/>
                  </a:lnTo>
                  <a:lnTo>
                    <a:pt x="21" y="46"/>
                  </a:lnTo>
                  <a:lnTo>
                    <a:pt x="11" y="28"/>
                  </a:lnTo>
                  <a:lnTo>
                    <a:pt x="23" y="36"/>
                  </a:lnTo>
                  <a:lnTo>
                    <a:pt x="15" y="17"/>
                  </a:lnTo>
                  <a:lnTo>
                    <a:pt x="36" y="32"/>
                  </a:lnTo>
                  <a:lnTo>
                    <a:pt x="27" y="0"/>
                  </a:lnTo>
                  <a:lnTo>
                    <a:pt x="62" y="58"/>
                  </a:lnTo>
                  <a:lnTo>
                    <a:pt x="53" y="70"/>
                  </a:lnTo>
                  <a:lnTo>
                    <a:pt x="36" y="74"/>
                  </a:lnTo>
                  <a:lnTo>
                    <a:pt x="32" y="83"/>
                  </a:lnTo>
                  <a:lnTo>
                    <a:pt x="6" y="91"/>
                  </a:lnTo>
                  <a:lnTo>
                    <a:pt x="0" y="8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0" name="Freeform 109"/>
            <p:cNvSpPr>
              <a:spLocks/>
            </p:cNvSpPr>
            <p:nvPr/>
          </p:nvSpPr>
          <p:spPr bwMode="auto">
            <a:xfrm>
              <a:off x="5048" y="2303"/>
              <a:ext cx="23" cy="6"/>
            </a:xfrm>
            <a:custGeom>
              <a:avLst/>
              <a:gdLst>
                <a:gd name="T0" fmla="*/ 0 w 48"/>
                <a:gd name="T1" fmla="*/ 0 h 12"/>
                <a:gd name="T2" fmla="*/ 7 w 48"/>
                <a:gd name="T3" fmla="*/ 3 h 12"/>
                <a:gd name="T4" fmla="*/ 11 w 48"/>
                <a:gd name="T5" fmla="*/ 2 h 12"/>
                <a:gd name="T6" fmla="*/ 6 w 48"/>
                <a:gd name="T7" fmla="*/ 2 h 12"/>
                <a:gd name="T8" fmla="*/ 0 w 48"/>
                <a:gd name="T9" fmla="*/ 0 h 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8" h="12">
                  <a:moveTo>
                    <a:pt x="0" y="0"/>
                  </a:moveTo>
                  <a:lnTo>
                    <a:pt x="32" y="12"/>
                  </a:lnTo>
                  <a:lnTo>
                    <a:pt x="48" y="6"/>
                  </a:lnTo>
                  <a:lnTo>
                    <a:pt x="27" y="5"/>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1" name="Freeform 110"/>
            <p:cNvSpPr>
              <a:spLocks/>
            </p:cNvSpPr>
            <p:nvPr/>
          </p:nvSpPr>
          <p:spPr bwMode="auto">
            <a:xfrm>
              <a:off x="4998" y="2350"/>
              <a:ext cx="42" cy="11"/>
            </a:xfrm>
            <a:custGeom>
              <a:avLst/>
              <a:gdLst>
                <a:gd name="T0" fmla="*/ 0 w 83"/>
                <a:gd name="T1" fmla="*/ 3 h 24"/>
                <a:gd name="T2" fmla="*/ 2 w 83"/>
                <a:gd name="T3" fmla="*/ 0 h 24"/>
                <a:gd name="T4" fmla="*/ 11 w 83"/>
                <a:gd name="T5" fmla="*/ 0 h 24"/>
                <a:gd name="T6" fmla="*/ 21 w 83"/>
                <a:gd name="T7" fmla="*/ 3 h 24"/>
                <a:gd name="T8" fmla="*/ 6 w 83"/>
                <a:gd name="T9" fmla="*/ 5 h 24"/>
                <a:gd name="T10" fmla="*/ 2 w 83"/>
                <a:gd name="T11" fmla="*/ 4 h 24"/>
                <a:gd name="T12" fmla="*/ 2 w 83"/>
                <a:gd name="T13" fmla="*/ 4 h 24"/>
                <a:gd name="T14" fmla="*/ 4 w 83"/>
                <a:gd name="T15" fmla="*/ 4 h 24"/>
                <a:gd name="T16" fmla="*/ 11 w 83"/>
                <a:gd name="T17" fmla="*/ 3 h 24"/>
                <a:gd name="T18" fmla="*/ 18 w 83"/>
                <a:gd name="T19" fmla="*/ 3 h 24"/>
                <a:gd name="T20" fmla="*/ 11 w 83"/>
                <a:gd name="T21" fmla="*/ 1 h 24"/>
                <a:gd name="T22" fmla="*/ 3 w 83"/>
                <a:gd name="T23" fmla="*/ 1 h 24"/>
                <a:gd name="T24" fmla="*/ 0 w 83"/>
                <a:gd name="T25" fmla="*/ 3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3" h="24">
                  <a:moveTo>
                    <a:pt x="0" y="12"/>
                  </a:moveTo>
                  <a:lnTo>
                    <a:pt x="6" y="0"/>
                  </a:lnTo>
                  <a:lnTo>
                    <a:pt x="43" y="0"/>
                  </a:lnTo>
                  <a:lnTo>
                    <a:pt x="83" y="16"/>
                  </a:lnTo>
                  <a:lnTo>
                    <a:pt x="22" y="24"/>
                  </a:lnTo>
                  <a:lnTo>
                    <a:pt x="5" y="19"/>
                  </a:lnTo>
                  <a:lnTo>
                    <a:pt x="13" y="17"/>
                  </a:lnTo>
                  <a:lnTo>
                    <a:pt x="41" y="16"/>
                  </a:lnTo>
                  <a:lnTo>
                    <a:pt x="71" y="15"/>
                  </a:lnTo>
                  <a:lnTo>
                    <a:pt x="44" y="4"/>
                  </a:lnTo>
                  <a:lnTo>
                    <a:pt x="12" y="4"/>
                  </a:lnTo>
                  <a:lnTo>
                    <a:pt x="0" y="1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2" name="Freeform 111"/>
            <p:cNvSpPr>
              <a:spLocks/>
            </p:cNvSpPr>
            <p:nvPr/>
          </p:nvSpPr>
          <p:spPr bwMode="auto">
            <a:xfrm>
              <a:off x="5015" y="2342"/>
              <a:ext cx="27" cy="13"/>
            </a:xfrm>
            <a:custGeom>
              <a:avLst/>
              <a:gdLst>
                <a:gd name="T0" fmla="*/ 0 w 54"/>
                <a:gd name="T1" fmla="*/ 1 h 25"/>
                <a:gd name="T2" fmla="*/ 6 w 54"/>
                <a:gd name="T3" fmla="*/ 2 h 25"/>
                <a:gd name="T4" fmla="*/ 11 w 54"/>
                <a:gd name="T5" fmla="*/ 4 h 25"/>
                <a:gd name="T6" fmla="*/ 14 w 54"/>
                <a:gd name="T7" fmla="*/ 7 h 25"/>
                <a:gd name="T8" fmla="*/ 11 w 54"/>
                <a:gd name="T9" fmla="*/ 4 h 25"/>
                <a:gd name="T10" fmla="*/ 6 w 54"/>
                <a:gd name="T11" fmla="*/ 1 h 25"/>
                <a:gd name="T12" fmla="*/ 1 w 54"/>
                <a:gd name="T13" fmla="*/ 0 h 25"/>
                <a:gd name="T14" fmla="*/ 0 w 54"/>
                <a:gd name="T15" fmla="*/ 1 h 2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 h="25">
                  <a:moveTo>
                    <a:pt x="0" y="4"/>
                  </a:moveTo>
                  <a:lnTo>
                    <a:pt x="23" y="8"/>
                  </a:lnTo>
                  <a:lnTo>
                    <a:pt x="42" y="15"/>
                  </a:lnTo>
                  <a:lnTo>
                    <a:pt x="54" y="25"/>
                  </a:lnTo>
                  <a:lnTo>
                    <a:pt x="42" y="13"/>
                  </a:lnTo>
                  <a:lnTo>
                    <a:pt x="22" y="4"/>
                  </a:lnTo>
                  <a:lnTo>
                    <a:pt x="1" y="0"/>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3" name="Freeform 112"/>
            <p:cNvSpPr>
              <a:spLocks/>
            </p:cNvSpPr>
            <p:nvPr/>
          </p:nvSpPr>
          <p:spPr bwMode="auto">
            <a:xfrm>
              <a:off x="5004" y="2367"/>
              <a:ext cx="29" cy="9"/>
            </a:xfrm>
            <a:custGeom>
              <a:avLst/>
              <a:gdLst>
                <a:gd name="T0" fmla="*/ 2 w 58"/>
                <a:gd name="T1" fmla="*/ 4 h 17"/>
                <a:gd name="T2" fmla="*/ 5 w 58"/>
                <a:gd name="T3" fmla="*/ 5 h 17"/>
                <a:gd name="T4" fmla="*/ 15 w 58"/>
                <a:gd name="T5" fmla="*/ 4 h 17"/>
                <a:gd name="T6" fmla="*/ 13 w 58"/>
                <a:gd name="T7" fmla="*/ 3 h 17"/>
                <a:gd name="T8" fmla="*/ 15 w 58"/>
                <a:gd name="T9" fmla="*/ 0 h 17"/>
                <a:gd name="T10" fmla="*/ 5 w 58"/>
                <a:gd name="T11" fmla="*/ 2 h 17"/>
                <a:gd name="T12" fmla="*/ 0 w 58"/>
                <a:gd name="T13" fmla="*/ 2 h 17"/>
                <a:gd name="T14" fmla="*/ 2 w 58"/>
                <a:gd name="T15" fmla="*/ 4 h 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8" h="17">
                  <a:moveTo>
                    <a:pt x="6" y="13"/>
                  </a:moveTo>
                  <a:lnTo>
                    <a:pt x="19" y="17"/>
                  </a:lnTo>
                  <a:lnTo>
                    <a:pt x="58" y="13"/>
                  </a:lnTo>
                  <a:lnTo>
                    <a:pt x="49" y="9"/>
                  </a:lnTo>
                  <a:lnTo>
                    <a:pt x="58" y="0"/>
                  </a:lnTo>
                  <a:lnTo>
                    <a:pt x="19" y="6"/>
                  </a:lnTo>
                  <a:lnTo>
                    <a:pt x="0" y="6"/>
                  </a:lnTo>
                  <a:lnTo>
                    <a:pt x="6"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4" name="Freeform 113"/>
            <p:cNvSpPr>
              <a:spLocks/>
            </p:cNvSpPr>
            <p:nvPr/>
          </p:nvSpPr>
          <p:spPr bwMode="auto">
            <a:xfrm>
              <a:off x="4999" y="2223"/>
              <a:ext cx="70" cy="53"/>
            </a:xfrm>
            <a:custGeom>
              <a:avLst/>
              <a:gdLst>
                <a:gd name="T0" fmla="*/ 0 w 139"/>
                <a:gd name="T1" fmla="*/ 27 h 105"/>
                <a:gd name="T2" fmla="*/ 9 w 139"/>
                <a:gd name="T3" fmla="*/ 10 h 105"/>
                <a:gd name="T4" fmla="*/ 19 w 139"/>
                <a:gd name="T5" fmla="*/ 4 h 105"/>
                <a:gd name="T6" fmla="*/ 34 w 139"/>
                <a:gd name="T7" fmla="*/ 0 h 105"/>
                <a:gd name="T8" fmla="*/ 35 w 139"/>
                <a:gd name="T9" fmla="*/ 1 h 105"/>
                <a:gd name="T10" fmla="*/ 21 w 139"/>
                <a:gd name="T11" fmla="*/ 5 h 105"/>
                <a:gd name="T12" fmla="*/ 10 w 139"/>
                <a:gd name="T13" fmla="*/ 11 h 105"/>
                <a:gd name="T14" fmla="*/ 7 w 139"/>
                <a:gd name="T15" fmla="*/ 21 h 105"/>
                <a:gd name="T16" fmla="*/ 3 w 139"/>
                <a:gd name="T17" fmla="*/ 22 h 105"/>
                <a:gd name="T18" fmla="*/ 0 w 139"/>
                <a:gd name="T19" fmla="*/ 27 h 1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9" h="105">
                  <a:moveTo>
                    <a:pt x="0" y="105"/>
                  </a:moveTo>
                  <a:lnTo>
                    <a:pt x="34" y="38"/>
                  </a:lnTo>
                  <a:lnTo>
                    <a:pt x="74" y="13"/>
                  </a:lnTo>
                  <a:lnTo>
                    <a:pt x="135" y="0"/>
                  </a:lnTo>
                  <a:lnTo>
                    <a:pt x="139" y="2"/>
                  </a:lnTo>
                  <a:lnTo>
                    <a:pt x="82" y="17"/>
                  </a:lnTo>
                  <a:lnTo>
                    <a:pt x="40" y="43"/>
                  </a:lnTo>
                  <a:lnTo>
                    <a:pt x="28" y="82"/>
                  </a:lnTo>
                  <a:lnTo>
                    <a:pt x="12" y="88"/>
                  </a:lnTo>
                  <a:lnTo>
                    <a:pt x="0" y="10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5" name="Freeform 114"/>
            <p:cNvSpPr>
              <a:spLocks/>
            </p:cNvSpPr>
            <p:nvPr/>
          </p:nvSpPr>
          <p:spPr bwMode="auto">
            <a:xfrm>
              <a:off x="5098" y="2281"/>
              <a:ext cx="31" cy="55"/>
            </a:xfrm>
            <a:custGeom>
              <a:avLst/>
              <a:gdLst>
                <a:gd name="T0" fmla="*/ 1 w 63"/>
                <a:gd name="T1" fmla="*/ 25 h 110"/>
                <a:gd name="T2" fmla="*/ 1 w 63"/>
                <a:gd name="T3" fmla="*/ 20 h 110"/>
                <a:gd name="T4" fmla="*/ 5 w 63"/>
                <a:gd name="T5" fmla="*/ 22 h 110"/>
                <a:gd name="T6" fmla="*/ 2 w 63"/>
                <a:gd name="T7" fmla="*/ 15 h 110"/>
                <a:gd name="T8" fmla="*/ 8 w 63"/>
                <a:gd name="T9" fmla="*/ 16 h 110"/>
                <a:gd name="T10" fmla="*/ 2 w 63"/>
                <a:gd name="T11" fmla="*/ 10 h 110"/>
                <a:gd name="T12" fmla="*/ 7 w 63"/>
                <a:gd name="T13" fmla="*/ 10 h 110"/>
                <a:gd name="T14" fmla="*/ 0 w 63"/>
                <a:gd name="T15" fmla="*/ 5 h 110"/>
                <a:gd name="T16" fmla="*/ 3 w 63"/>
                <a:gd name="T17" fmla="*/ 0 h 110"/>
                <a:gd name="T18" fmla="*/ 10 w 63"/>
                <a:gd name="T19" fmla="*/ 10 h 110"/>
                <a:gd name="T20" fmla="*/ 15 w 63"/>
                <a:gd name="T21" fmla="*/ 16 h 110"/>
                <a:gd name="T22" fmla="*/ 9 w 63"/>
                <a:gd name="T23" fmla="*/ 28 h 110"/>
                <a:gd name="T24" fmla="*/ 1 w 63"/>
                <a:gd name="T25" fmla="*/ 25 h 11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 h="110">
                  <a:moveTo>
                    <a:pt x="7" y="99"/>
                  </a:moveTo>
                  <a:lnTo>
                    <a:pt x="4" y="77"/>
                  </a:lnTo>
                  <a:lnTo>
                    <a:pt x="20" y="85"/>
                  </a:lnTo>
                  <a:lnTo>
                    <a:pt x="11" y="58"/>
                  </a:lnTo>
                  <a:lnTo>
                    <a:pt x="32" y="62"/>
                  </a:lnTo>
                  <a:lnTo>
                    <a:pt x="11" y="38"/>
                  </a:lnTo>
                  <a:lnTo>
                    <a:pt x="28" y="37"/>
                  </a:lnTo>
                  <a:lnTo>
                    <a:pt x="0" y="20"/>
                  </a:lnTo>
                  <a:lnTo>
                    <a:pt x="12" y="0"/>
                  </a:lnTo>
                  <a:lnTo>
                    <a:pt x="40" y="38"/>
                  </a:lnTo>
                  <a:lnTo>
                    <a:pt x="63" y="62"/>
                  </a:lnTo>
                  <a:lnTo>
                    <a:pt x="38" y="110"/>
                  </a:lnTo>
                  <a:lnTo>
                    <a:pt x="7" y="9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6" name="Freeform 115"/>
            <p:cNvSpPr>
              <a:spLocks/>
            </p:cNvSpPr>
            <p:nvPr/>
          </p:nvSpPr>
          <p:spPr bwMode="auto">
            <a:xfrm>
              <a:off x="5033" y="2154"/>
              <a:ext cx="147" cy="375"/>
            </a:xfrm>
            <a:custGeom>
              <a:avLst/>
              <a:gdLst>
                <a:gd name="T0" fmla="*/ 0 w 296"/>
                <a:gd name="T1" fmla="*/ 0 h 750"/>
                <a:gd name="T2" fmla="*/ 12 w 296"/>
                <a:gd name="T3" fmla="*/ 25 h 750"/>
                <a:gd name="T4" fmla="*/ 23 w 296"/>
                <a:gd name="T5" fmla="*/ 48 h 750"/>
                <a:gd name="T6" fmla="*/ 41 w 296"/>
                <a:gd name="T7" fmla="*/ 73 h 750"/>
                <a:gd name="T8" fmla="*/ 51 w 296"/>
                <a:gd name="T9" fmla="*/ 86 h 750"/>
                <a:gd name="T10" fmla="*/ 54 w 296"/>
                <a:gd name="T11" fmla="*/ 104 h 750"/>
                <a:gd name="T12" fmla="*/ 61 w 296"/>
                <a:gd name="T13" fmla="*/ 125 h 750"/>
                <a:gd name="T14" fmla="*/ 71 w 296"/>
                <a:gd name="T15" fmla="*/ 140 h 750"/>
                <a:gd name="T16" fmla="*/ 68 w 296"/>
                <a:gd name="T17" fmla="*/ 165 h 750"/>
                <a:gd name="T18" fmla="*/ 73 w 296"/>
                <a:gd name="T19" fmla="*/ 188 h 750"/>
                <a:gd name="T20" fmla="*/ 73 w 296"/>
                <a:gd name="T21" fmla="*/ 156 h 750"/>
                <a:gd name="T22" fmla="*/ 73 w 296"/>
                <a:gd name="T23" fmla="*/ 140 h 750"/>
                <a:gd name="T24" fmla="*/ 65 w 296"/>
                <a:gd name="T25" fmla="*/ 125 h 750"/>
                <a:gd name="T26" fmla="*/ 58 w 296"/>
                <a:gd name="T27" fmla="*/ 106 h 750"/>
                <a:gd name="T28" fmla="*/ 53 w 296"/>
                <a:gd name="T29" fmla="*/ 83 h 750"/>
                <a:gd name="T30" fmla="*/ 39 w 296"/>
                <a:gd name="T31" fmla="*/ 67 h 750"/>
                <a:gd name="T32" fmla="*/ 26 w 296"/>
                <a:gd name="T33" fmla="*/ 47 h 750"/>
                <a:gd name="T34" fmla="*/ 0 w 296"/>
                <a:gd name="T35" fmla="*/ 0 h 75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96" h="750">
                  <a:moveTo>
                    <a:pt x="0" y="0"/>
                  </a:moveTo>
                  <a:lnTo>
                    <a:pt x="50" y="99"/>
                  </a:lnTo>
                  <a:lnTo>
                    <a:pt x="92" y="191"/>
                  </a:lnTo>
                  <a:lnTo>
                    <a:pt x="167" y="290"/>
                  </a:lnTo>
                  <a:lnTo>
                    <a:pt x="208" y="343"/>
                  </a:lnTo>
                  <a:lnTo>
                    <a:pt x="218" y="416"/>
                  </a:lnTo>
                  <a:lnTo>
                    <a:pt x="247" y="497"/>
                  </a:lnTo>
                  <a:lnTo>
                    <a:pt x="285" y="559"/>
                  </a:lnTo>
                  <a:lnTo>
                    <a:pt x="275" y="659"/>
                  </a:lnTo>
                  <a:lnTo>
                    <a:pt x="293" y="750"/>
                  </a:lnTo>
                  <a:lnTo>
                    <a:pt x="293" y="622"/>
                  </a:lnTo>
                  <a:lnTo>
                    <a:pt x="296" y="559"/>
                  </a:lnTo>
                  <a:lnTo>
                    <a:pt x="261" y="497"/>
                  </a:lnTo>
                  <a:lnTo>
                    <a:pt x="233" y="422"/>
                  </a:lnTo>
                  <a:lnTo>
                    <a:pt x="215" y="332"/>
                  </a:lnTo>
                  <a:lnTo>
                    <a:pt x="159" y="266"/>
                  </a:lnTo>
                  <a:lnTo>
                    <a:pt x="106" y="187"/>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7" name="Freeform 116"/>
            <p:cNvSpPr>
              <a:spLocks/>
            </p:cNvSpPr>
            <p:nvPr/>
          </p:nvSpPr>
          <p:spPr bwMode="auto">
            <a:xfrm>
              <a:off x="5086" y="2138"/>
              <a:ext cx="179" cy="426"/>
            </a:xfrm>
            <a:custGeom>
              <a:avLst/>
              <a:gdLst>
                <a:gd name="T0" fmla="*/ 0 w 359"/>
                <a:gd name="T1" fmla="*/ 7 h 851"/>
                <a:gd name="T2" fmla="*/ 3 w 359"/>
                <a:gd name="T3" fmla="*/ 12 h 851"/>
                <a:gd name="T4" fmla="*/ 7 w 359"/>
                <a:gd name="T5" fmla="*/ 17 h 851"/>
                <a:gd name="T6" fmla="*/ 11 w 359"/>
                <a:gd name="T7" fmla="*/ 24 h 851"/>
                <a:gd name="T8" fmla="*/ 15 w 359"/>
                <a:gd name="T9" fmla="*/ 30 h 851"/>
                <a:gd name="T10" fmla="*/ 19 w 359"/>
                <a:gd name="T11" fmla="*/ 36 h 851"/>
                <a:gd name="T12" fmla="*/ 22 w 359"/>
                <a:gd name="T13" fmla="*/ 42 h 851"/>
                <a:gd name="T14" fmla="*/ 26 w 359"/>
                <a:gd name="T15" fmla="*/ 49 h 851"/>
                <a:gd name="T16" fmla="*/ 30 w 359"/>
                <a:gd name="T17" fmla="*/ 56 h 851"/>
                <a:gd name="T18" fmla="*/ 34 w 359"/>
                <a:gd name="T19" fmla="*/ 64 h 851"/>
                <a:gd name="T20" fmla="*/ 36 w 359"/>
                <a:gd name="T21" fmla="*/ 74 h 851"/>
                <a:gd name="T22" fmla="*/ 37 w 359"/>
                <a:gd name="T23" fmla="*/ 82 h 851"/>
                <a:gd name="T24" fmla="*/ 16 w 359"/>
                <a:gd name="T25" fmla="*/ 62 h 851"/>
                <a:gd name="T26" fmla="*/ 32 w 359"/>
                <a:gd name="T27" fmla="*/ 90 h 851"/>
                <a:gd name="T28" fmla="*/ 41 w 359"/>
                <a:gd name="T29" fmla="*/ 95 h 851"/>
                <a:gd name="T30" fmla="*/ 44 w 359"/>
                <a:gd name="T31" fmla="*/ 122 h 851"/>
                <a:gd name="T32" fmla="*/ 53 w 359"/>
                <a:gd name="T33" fmla="*/ 143 h 851"/>
                <a:gd name="T34" fmla="*/ 52 w 359"/>
                <a:gd name="T35" fmla="*/ 173 h 851"/>
                <a:gd name="T36" fmla="*/ 60 w 359"/>
                <a:gd name="T37" fmla="*/ 190 h 851"/>
                <a:gd name="T38" fmla="*/ 67 w 359"/>
                <a:gd name="T39" fmla="*/ 195 h 851"/>
                <a:gd name="T40" fmla="*/ 73 w 359"/>
                <a:gd name="T41" fmla="*/ 205 h 851"/>
                <a:gd name="T42" fmla="*/ 82 w 359"/>
                <a:gd name="T43" fmla="*/ 213 h 851"/>
                <a:gd name="T44" fmla="*/ 80 w 359"/>
                <a:gd name="T45" fmla="*/ 207 h 851"/>
                <a:gd name="T46" fmla="*/ 76 w 359"/>
                <a:gd name="T47" fmla="*/ 203 h 851"/>
                <a:gd name="T48" fmla="*/ 73 w 359"/>
                <a:gd name="T49" fmla="*/ 199 h 851"/>
                <a:gd name="T50" fmla="*/ 84 w 359"/>
                <a:gd name="T51" fmla="*/ 185 h 851"/>
                <a:gd name="T52" fmla="*/ 89 w 359"/>
                <a:gd name="T53" fmla="*/ 163 h 851"/>
                <a:gd name="T54" fmla="*/ 82 w 359"/>
                <a:gd name="T55" fmla="*/ 181 h 851"/>
                <a:gd name="T56" fmla="*/ 79 w 359"/>
                <a:gd name="T57" fmla="*/ 183 h 851"/>
                <a:gd name="T58" fmla="*/ 74 w 359"/>
                <a:gd name="T59" fmla="*/ 183 h 851"/>
                <a:gd name="T60" fmla="*/ 69 w 359"/>
                <a:gd name="T61" fmla="*/ 180 h 851"/>
                <a:gd name="T62" fmla="*/ 66 w 359"/>
                <a:gd name="T63" fmla="*/ 174 h 851"/>
                <a:gd name="T64" fmla="*/ 67 w 359"/>
                <a:gd name="T65" fmla="*/ 169 h 851"/>
                <a:gd name="T66" fmla="*/ 79 w 359"/>
                <a:gd name="T67" fmla="*/ 153 h 851"/>
                <a:gd name="T68" fmla="*/ 81 w 359"/>
                <a:gd name="T69" fmla="*/ 139 h 851"/>
                <a:gd name="T70" fmla="*/ 69 w 359"/>
                <a:gd name="T71" fmla="*/ 108 h 851"/>
                <a:gd name="T72" fmla="*/ 51 w 359"/>
                <a:gd name="T73" fmla="*/ 82 h 851"/>
                <a:gd name="T74" fmla="*/ 29 w 359"/>
                <a:gd name="T75" fmla="*/ 36 h 851"/>
                <a:gd name="T76" fmla="*/ 9 w 359"/>
                <a:gd name="T77" fmla="*/ 9 h 85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359" h="851">
                  <a:moveTo>
                    <a:pt x="0" y="0"/>
                  </a:moveTo>
                  <a:lnTo>
                    <a:pt x="0" y="27"/>
                  </a:lnTo>
                  <a:lnTo>
                    <a:pt x="15" y="30"/>
                  </a:lnTo>
                  <a:lnTo>
                    <a:pt x="15" y="46"/>
                  </a:lnTo>
                  <a:lnTo>
                    <a:pt x="36" y="48"/>
                  </a:lnTo>
                  <a:lnTo>
                    <a:pt x="29" y="68"/>
                  </a:lnTo>
                  <a:lnTo>
                    <a:pt x="53" y="73"/>
                  </a:lnTo>
                  <a:lnTo>
                    <a:pt x="44" y="95"/>
                  </a:lnTo>
                  <a:lnTo>
                    <a:pt x="70" y="98"/>
                  </a:lnTo>
                  <a:lnTo>
                    <a:pt x="61" y="120"/>
                  </a:lnTo>
                  <a:lnTo>
                    <a:pt x="85" y="120"/>
                  </a:lnTo>
                  <a:lnTo>
                    <a:pt x="78" y="143"/>
                  </a:lnTo>
                  <a:lnTo>
                    <a:pt x="99" y="143"/>
                  </a:lnTo>
                  <a:lnTo>
                    <a:pt x="91" y="168"/>
                  </a:lnTo>
                  <a:lnTo>
                    <a:pt x="112" y="168"/>
                  </a:lnTo>
                  <a:lnTo>
                    <a:pt x="106" y="193"/>
                  </a:lnTo>
                  <a:lnTo>
                    <a:pt x="127" y="196"/>
                  </a:lnTo>
                  <a:lnTo>
                    <a:pt x="120" y="221"/>
                  </a:lnTo>
                  <a:lnTo>
                    <a:pt x="144" y="229"/>
                  </a:lnTo>
                  <a:lnTo>
                    <a:pt x="137" y="254"/>
                  </a:lnTo>
                  <a:lnTo>
                    <a:pt x="158" y="264"/>
                  </a:lnTo>
                  <a:lnTo>
                    <a:pt x="144" y="293"/>
                  </a:lnTo>
                  <a:lnTo>
                    <a:pt x="162" y="310"/>
                  </a:lnTo>
                  <a:lnTo>
                    <a:pt x="148" y="326"/>
                  </a:lnTo>
                  <a:lnTo>
                    <a:pt x="112" y="298"/>
                  </a:lnTo>
                  <a:lnTo>
                    <a:pt x="66" y="246"/>
                  </a:lnTo>
                  <a:lnTo>
                    <a:pt x="99" y="310"/>
                  </a:lnTo>
                  <a:lnTo>
                    <a:pt x="131" y="359"/>
                  </a:lnTo>
                  <a:lnTo>
                    <a:pt x="152" y="375"/>
                  </a:lnTo>
                  <a:lnTo>
                    <a:pt x="166" y="379"/>
                  </a:lnTo>
                  <a:lnTo>
                    <a:pt x="169" y="425"/>
                  </a:lnTo>
                  <a:lnTo>
                    <a:pt x="179" y="485"/>
                  </a:lnTo>
                  <a:lnTo>
                    <a:pt x="190" y="527"/>
                  </a:lnTo>
                  <a:lnTo>
                    <a:pt x="215" y="572"/>
                  </a:lnTo>
                  <a:lnTo>
                    <a:pt x="207" y="635"/>
                  </a:lnTo>
                  <a:lnTo>
                    <a:pt x="211" y="689"/>
                  </a:lnTo>
                  <a:lnTo>
                    <a:pt x="221" y="731"/>
                  </a:lnTo>
                  <a:lnTo>
                    <a:pt x="240" y="760"/>
                  </a:lnTo>
                  <a:lnTo>
                    <a:pt x="261" y="773"/>
                  </a:lnTo>
                  <a:lnTo>
                    <a:pt x="270" y="777"/>
                  </a:lnTo>
                  <a:lnTo>
                    <a:pt x="280" y="801"/>
                  </a:lnTo>
                  <a:lnTo>
                    <a:pt x="292" y="820"/>
                  </a:lnTo>
                  <a:lnTo>
                    <a:pt x="313" y="835"/>
                  </a:lnTo>
                  <a:lnTo>
                    <a:pt x="330" y="851"/>
                  </a:lnTo>
                  <a:lnTo>
                    <a:pt x="337" y="830"/>
                  </a:lnTo>
                  <a:lnTo>
                    <a:pt x="320" y="826"/>
                  </a:lnTo>
                  <a:lnTo>
                    <a:pt x="330" y="812"/>
                  </a:lnTo>
                  <a:lnTo>
                    <a:pt x="305" y="812"/>
                  </a:lnTo>
                  <a:lnTo>
                    <a:pt x="326" y="791"/>
                  </a:lnTo>
                  <a:lnTo>
                    <a:pt x="292" y="795"/>
                  </a:lnTo>
                  <a:lnTo>
                    <a:pt x="320" y="773"/>
                  </a:lnTo>
                  <a:lnTo>
                    <a:pt x="339" y="739"/>
                  </a:lnTo>
                  <a:lnTo>
                    <a:pt x="355" y="696"/>
                  </a:lnTo>
                  <a:lnTo>
                    <a:pt x="359" y="652"/>
                  </a:lnTo>
                  <a:lnTo>
                    <a:pt x="346" y="696"/>
                  </a:lnTo>
                  <a:lnTo>
                    <a:pt x="330" y="721"/>
                  </a:lnTo>
                  <a:lnTo>
                    <a:pt x="325" y="704"/>
                  </a:lnTo>
                  <a:lnTo>
                    <a:pt x="316" y="729"/>
                  </a:lnTo>
                  <a:lnTo>
                    <a:pt x="305" y="710"/>
                  </a:lnTo>
                  <a:lnTo>
                    <a:pt x="296" y="731"/>
                  </a:lnTo>
                  <a:lnTo>
                    <a:pt x="288" y="706"/>
                  </a:lnTo>
                  <a:lnTo>
                    <a:pt x="279" y="718"/>
                  </a:lnTo>
                  <a:lnTo>
                    <a:pt x="280" y="693"/>
                  </a:lnTo>
                  <a:lnTo>
                    <a:pt x="267" y="696"/>
                  </a:lnTo>
                  <a:lnTo>
                    <a:pt x="280" y="679"/>
                  </a:lnTo>
                  <a:lnTo>
                    <a:pt x="270" y="676"/>
                  </a:lnTo>
                  <a:lnTo>
                    <a:pt x="284" y="646"/>
                  </a:lnTo>
                  <a:lnTo>
                    <a:pt x="316" y="610"/>
                  </a:lnTo>
                  <a:lnTo>
                    <a:pt x="320" y="587"/>
                  </a:lnTo>
                  <a:lnTo>
                    <a:pt x="325" y="555"/>
                  </a:lnTo>
                  <a:lnTo>
                    <a:pt x="309" y="495"/>
                  </a:lnTo>
                  <a:lnTo>
                    <a:pt x="279" y="431"/>
                  </a:lnTo>
                  <a:lnTo>
                    <a:pt x="246" y="375"/>
                  </a:lnTo>
                  <a:lnTo>
                    <a:pt x="207" y="326"/>
                  </a:lnTo>
                  <a:lnTo>
                    <a:pt x="169" y="231"/>
                  </a:lnTo>
                  <a:lnTo>
                    <a:pt x="116" y="143"/>
                  </a:lnTo>
                  <a:lnTo>
                    <a:pt x="70" y="77"/>
                  </a:lnTo>
                  <a:lnTo>
                    <a:pt x="36" y="3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8" name="Freeform 117"/>
            <p:cNvSpPr>
              <a:spLocks/>
            </p:cNvSpPr>
            <p:nvPr/>
          </p:nvSpPr>
          <p:spPr bwMode="auto">
            <a:xfrm>
              <a:off x="4999" y="2036"/>
              <a:ext cx="286" cy="558"/>
            </a:xfrm>
            <a:custGeom>
              <a:avLst/>
              <a:gdLst>
                <a:gd name="T0" fmla="*/ 0 w 573"/>
                <a:gd name="T1" fmla="*/ 2 h 1114"/>
                <a:gd name="T2" fmla="*/ 5 w 573"/>
                <a:gd name="T3" fmla="*/ 0 h 1114"/>
                <a:gd name="T4" fmla="*/ 16 w 573"/>
                <a:gd name="T5" fmla="*/ 0 h 1114"/>
                <a:gd name="T6" fmla="*/ 27 w 573"/>
                <a:gd name="T7" fmla="*/ 18 h 1114"/>
                <a:gd name="T8" fmla="*/ 43 w 573"/>
                <a:gd name="T9" fmla="*/ 37 h 1114"/>
                <a:gd name="T10" fmla="*/ 44 w 573"/>
                <a:gd name="T11" fmla="*/ 43 h 1114"/>
                <a:gd name="T12" fmla="*/ 63 w 573"/>
                <a:gd name="T13" fmla="*/ 64 h 1114"/>
                <a:gd name="T14" fmla="*/ 81 w 573"/>
                <a:gd name="T15" fmla="*/ 87 h 1114"/>
                <a:gd name="T16" fmla="*/ 92 w 573"/>
                <a:gd name="T17" fmla="*/ 104 h 1114"/>
                <a:gd name="T18" fmla="*/ 101 w 573"/>
                <a:gd name="T19" fmla="*/ 122 h 1114"/>
                <a:gd name="T20" fmla="*/ 108 w 573"/>
                <a:gd name="T21" fmla="*/ 139 h 1114"/>
                <a:gd name="T22" fmla="*/ 114 w 573"/>
                <a:gd name="T23" fmla="*/ 149 h 1114"/>
                <a:gd name="T24" fmla="*/ 121 w 573"/>
                <a:gd name="T25" fmla="*/ 159 h 1114"/>
                <a:gd name="T26" fmla="*/ 127 w 573"/>
                <a:gd name="T27" fmla="*/ 174 h 1114"/>
                <a:gd name="T28" fmla="*/ 133 w 573"/>
                <a:gd name="T29" fmla="*/ 198 h 1114"/>
                <a:gd name="T30" fmla="*/ 141 w 573"/>
                <a:gd name="T31" fmla="*/ 211 h 1114"/>
                <a:gd name="T32" fmla="*/ 143 w 573"/>
                <a:gd name="T33" fmla="*/ 220 h 1114"/>
                <a:gd name="T34" fmla="*/ 143 w 573"/>
                <a:gd name="T35" fmla="*/ 230 h 1114"/>
                <a:gd name="T36" fmla="*/ 139 w 573"/>
                <a:gd name="T37" fmla="*/ 242 h 1114"/>
                <a:gd name="T38" fmla="*/ 135 w 573"/>
                <a:gd name="T39" fmla="*/ 249 h 1114"/>
                <a:gd name="T40" fmla="*/ 135 w 573"/>
                <a:gd name="T41" fmla="*/ 262 h 1114"/>
                <a:gd name="T42" fmla="*/ 129 w 573"/>
                <a:gd name="T43" fmla="*/ 280 h 1114"/>
                <a:gd name="T44" fmla="*/ 132 w 573"/>
                <a:gd name="T45" fmla="*/ 264 h 1114"/>
                <a:gd name="T46" fmla="*/ 130 w 573"/>
                <a:gd name="T47" fmla="*/ 253 h 1114"/>
                <a:gd name="T48" fmla="*/ 124 w 573"/>
                <a:gd name="T49" fmla="*/ 242 h 1114"/>
                <a:gd name="T50" fmla="*/ 133 w 573"/>
                <a:gd name="T51" fmla="*/ 244 h 1114"/>
                <a:gd name="T52" fmla="*/ 130 w 573"/>
                <a:gd name="T53" fmla="*/ 238 h 1114"/>
                <a:gd name="T54" fmla="*/ 135 w 573"/>
                <a:gd name="T55" fmla="*/ 237 h 1114"/>
                <a:gd name="T56" fmla="*/ 133 w 573"/>
                <a:gd name="T57" fmla="*/ 232 h 1114"/>
                <a:gd name="T58" fmla="*/ 137 w 573"/>
                <a:gd name="T59" fmla="*/ 230 h 1114"/>
                <a:gd name="T60" fmla="*/ 134 w 573"/>
                <a:gd name="T61" fmla="*/ 228 h 1114"/>
                <a:gd name="T62" fmla="*/ 136 w 573"/>
                <a:gd name="T63" fmla="*/ 223 h 1114"/>
                <a:gd name="T64" fmla="*/ 134 w 573"/>
                <a:gd name="T65" fmla="*/ 216 h 1114"/>
                <a:gd name="T66" fmla="*/ 133 w 573"/>
                <a:gd name="T67" fmla="*/ 211 h 1114"/>
                <a:gd name="T68" fmla="*/ 130 w 573"/>
                <a:gd name="T69" fmla="*/ 200 h 1114"/>
                <a:gd name="T70" fmla="*/ 127 w 573"/>
                <a:gd name="T71" fmla="*/ 182 h 1114"/>
                <a:gd name="T72" fmla="*/ 124 w 573"/>
                <a:gd name="T73" fmla="*/ 172 h 1114"/>
                <a:gd name="T74" fmla="*/ 116 w 573"/>
                <a:gd name="T75" fmla="*/ 156 h 1114"/>
                <a:gd name="T76" fmla="*/ 110 w 573"/>
                <a:gd name="T77" fmla="*/ 146 h 1114"/>
                <a:gd name="T78" fmla="*/ 104 w 573"/>
                <a:gd name="T79" fmla="*/ 138 h 1114"/>
                <a:gd name="T80" fmla="*/ 98 w 573"/>
                <a:gd name="T81" fmla="*/ 123 h 1114"/>
                <a:gd name="T82" fmla="*/ 90 w 573"/>
                <a:gd name="T83" fmla="*/ 103 h 1114"/>
                <a:gd name="T84" fmla="*/ 78 w 573"/>
                <a:gd name="T85" fmla="*/ 87 h 1114"/>
                <a:gd name="T86" fmla="*/ 65 w 573"/>
                <a:gd name="T87" fmla="*/ 69 h 1114"/>
                <a:gd name="T88" fmla="*/ 42 w 573"/>
                <a:gd name="T89" fmla="*/ 43 h 1114"/>
                <a:gd name="T90" fmla="*/ 32 w 573"/>
                <a:gd name="T91" fmla="*/ 39 h 1114"/>
                <a:gd name="T92" fmla="*/ 39 w 573"/>
                <a:gd name="T93" fmla="*/ 36 h 1114"/>
                <a:gd name="T94" fmla="*/ 32 w 573"/>
                <a:gd name="T95" fmla="*/ 27 h 1114"/>
                <a:gd name="T96" fmla="*/ 24 w 573"/>
                <a:gd name="T97" fmla="*/ 19 h 1114"/>
                <a:gd name="T98" fmla="*/ 16 w 573"/>
                <a:gd name="T99" fmla="*/ 6 h 1114"/>
                <a:gd name="T100" fmla="*/ 14 w 573"/>
                <a:gd name="T101" fmla="*/ 4 h 1114"/>
                <a:gd name="T102" fmla="*/ 0 w 573"/>
                <a:gd name="T103" fmla="*/ 2 h 1114"/>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73" h="1114">
                  <a:moveTo>
                    <a:pt x="0" y="6"/>
                  </a:moveTo>
                  <a:lnTo>
                    <a:pt x="21" y="0"/>
                  </a:lnTo>
                  <a:lnTo>
                    <a:pt x="67" y="0"/>
                  </a:lnTo>
                  <a:lnTo>
                    <a:pt x="110" y="71"/>
                  </a:lnTo>
                  <a:lnTo>
                    <a:pt x="173" y="147"/>
                  </a:lnTo>
                  <a:lnTo>
                    <a:pt x="177" y="172"/>
                  </a:lnTo>
                  <a:lnTo>
                    <a:pt x="254" y="256"/>
                  </a:lnTo>
                  <a:lnTo>
                    <a:pt x="325" y="345"/>
                  </a:lnTo>
                  <a:lnTo>
                    <a:pt x="370" y="414"/>
                  </a:lnTo>
                  <a:lnTo>
                    <a:pt x="406" y="485"/>
                  </a:lnTo>
                  <a:lnTo>
                    <a:pt x="434" y="555"/>
                  </a:lnTo>
                  <a:lnTo>
                    <a:pt x="457" y="595"/>
                  </a:lnTo>
                  <a:lnTo>
                    <a:pt x="486" y="635"/>
                  </a:lnTo>
                  <a:lnTo>
                    <a:pt x="510" y="692"/>
                  </a:lnTo>
                  <a:lnTo>
                    <a:pt x="533" y="791"/>
                  </a:lnTo>
                  <a:lnTo>
                    <a:pt x="564" y="842"/>
                  </a:lnTo>
                  <a:lnTo>
                    <a:pt x="573" y="876"/>
                  </a:lnTo>
                  <a:lnTo>
                    <a:pt x="573" y="918"/>
                  </a:lnTo>
                  <a:lnTo>
                    <a:pt x="556" y="967"/>
                  </a:lnTo>
                  <a:lnTo>
                    <a:pt x="543" y="995"/>
                  </a:lnTo>
                  <a:lnTo>
                    <a:pt x="543" y="1047"/>
                  </a:lnTo>
                  <a:lnTo>
                    <a:pt x="519" y="1114"/>
                  </a:lnTo>
                  <a:lnTo>
                    <a:pt x="528" y="1055"/>
                  </a:lnTo>
                  <a:lnTo>
                    <a:pt x="520" y="1009"/>
                  </a:lnTo>
                  <a:lnTo>
                    <a:pt x="498" y="967"/>
                  </a:lnTo>
                  <a:lnTo>
                    <a:pt x="532" y="974"/>
                  </a:lnTo>
                  <a:lnTo>
                    <a:pt x="520" y="950"/>
                  </a:lnTo>
                  <a:lnTo>
                    <a:pt x="543" y="946"/>
                  </a:lnTo>
                  <a:lnTo>
                    <a:pt x="533" y="927"/>
                  </a:lnTo>
                  <a:lnTo>
                    <a:pt x="549" y="918"/>
                  </a:lnTo>
                  <a:lnTo>
                    <a:pt x="539" y="908"/>
                  </a:lnTo>
                  <a:lnTo>
                    <a:pt x="545" y="889"/>
                  </a:lnTo>
                  <a:lnTo>
                    <a:pt x="539" y="862"/>
                  </a:lnTo>
                  <a:lnTo>
                    <a:pt x="532" y="842"/>
                  </a:lnTo>
                  <a:lnTo>
                    <a:pt x="520" y="796"/>
                  </a:lnTo>
                  <a:lnTo>
                    <a:pt x="510" y="727"/>
                  </a:lnTo>
                  <a:lnTo>
                    <a:pt x="499" y="685"/>
                  </a:lnTo>
                  <a:lnTo>
                    <a:pt x="465" y="620"/>
                  </a:lnTo>
                  <a:lnTo>
                    <a:pt x="440" y="583"/>
                  </a:lnTo>
                  <a:lnTo>
                    <a:pt x="419" y="552"/>
                  </a:lnTo>
                  <a:lnTo>
                    <a:pt x="394" y="489"/>
                  </a:lnTo>
                  <a:lnTo>
                    <a:pt x="360" y="410"/>
                  </a:lnTo>
                  <a:lnTo>
                    <a:pt x="314" y="345"/>
                  </a:lnTo>
                  <a:lnTo>
                    <a:pt x="260" y="275"/>
                  </a:lnTo>
                  <a:lnTo>
                    <a:pt x="170" y="172"/>
                  </a:lnTo>
                  <a:lnTo>
                    <a:pt x="128" y="155"/>
                  </a:lnTo>
                  <a:lnTo>
                    <a:pt x="159" y="143"/>
                  </a:lnTo>
                  <a:lnTo>
                    <a:pt x="128" y="106"/>
                  </a:lnTo>
                  <a:lnTo>
                    <a:pt x="97" y="75"/>
                  </a:lnTo>
                  <a:lnTo>
                    <a:pt x="67" y="21"/>
                  </a:lnTo>
                  <a:lnTo>
                    <a:pt x="57" y="13"/>
                  </a:lnTo>
                  <a:lnTo>
                    <a:pt x="0" y="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79" name="Freeform 118"/>
            <p:cNvSpPr>
              <a:spLocks/>
            </p:cNvSpPr>
            <p:nvPr/>
          </p:nvSpPr>
          <p:spPr bwMode="auto">
            <a:xfrm>
              <a:off x="4742" y="1987"/>
              <a:ext cx="182" cy="196"/>
            </a:xfrm>
            <a:custGeom>
              <a:avLst/>
              <a:gdLst>
                <a:gd name="T0" fmla="*/ 11 w 362"/>
                <a:gd name="T1" fmla="*/ 44 h 392"/>
                <a:gd name="T2" fmla="*/ 15 w 362"/>
                <a:gd name="T3" fmla="*/ 39 h 392"/>
                <a:gd name="T4" fmla="*/ 15 w 362"/>
                <a:gd name="T5" fmla="*/ 36 h 392"/>
                <a:gd name="T6" fmla="*/ 16 w 362"/>
                <a:gd name="T7" fmla="*/ 33 h 392"/>
                <a:gd name="T8" fmla="*/ 7 w 362"/>
                <a:gd name="T9" fmla="*/ 20 h 392"/>
                <a:gd name="T10" fmla="*/ 5 w 362"/>
                <a:gd name="T11" fmla="*/ 12 h 392"/>
                <a:gd name="T12" fmla="*/ 4 w 362"/>
                <a:gd name="T13" fmla="*/ 1 h 392"/>
                <a:gd name="T14" fmla="*/ 7 w 362"/>
                <a:gd name="T15" fmla="*/ 0 h 392"/>
                <a:gd name="T16" fmla="*/ 8 w 362"/>
                <a:gd name="T17" fmla="*/ 4 h 392"/>
                <a:gd name="T18" fmla="*/ 7 w 362"/>
                <a:gd name="T19" fmla="*/ 6 h 392"/>
                <a:gd name="T20" fmla="*/ 8 w 362"/>
                <a:gd name="T21" fmla="*/ 13 h 392"/>
                <a:gd name="T22" fmla="*/ 11 w 362"/>
                <a:gd name="T23" fmla="*/ 24 h 392"/>
                <a:gd name="T24" fmla="*/ 20 w 362"/>
                <a:gd name="T25" fmla="*/ 29 h 392"/>
                <a:gd name="T26" fmla="*/ 19 w 362"/>
                <a:gd name="T27" fmla="*/ 33 h 392"/>
                <a:gd name="T28" fmla="*/ 22 w 362"/>
                <a:gd name="T29" fmla="*/ 32 h 392"/>
                <a:gd name="T30" fmla="*/ 22 w 362"/>
                <a:gd name="T31" fmla="*/ 37 h 392"/>
                <a:gd name="T32" fmla="*/ 34 w 362"/>
                <a:gd name="T33" fmla="*/ 39 h 392"/>
                <a:gd name="T34" fmla="*/ 42 w 362"/>
                <a:gd name="T35" fmla="*/ 33 h 392"/>
                <a:gd name="T36" fmla="*/ 56 w 362"/>
                <a:gd name="T37" fmla="*/ 30 h 392"/>
                <a:gd name="T38" fmla="*/ 69 w 362"/>
                <a:gd name="T39" fmla="*/ 31 h 392"/>
                <a:gd name="T40" fmla="*/ 75 w 362"/>
                <a:gd name="T41" fmla="*/ 29 h 392"/>
                <a:gd name="T42" fmla="*/ 74 w 362"/>
                <a:gd name="T43" fmla="*/ 25 h 392"/>
                <a:gd name="T44" fmla="*/ 88 w 362"/>
                <a:gd name="T45" fmla="*/ 15 h 392"/>
                <a:gd name="T46" fmla="*/ 92 w 362"/>
                <a:gd name="T47" fmla="*/ 17 h 392"/>
                <a:gd name="T48" fmla="*/ 91 w 362"/>
                <a:gd name="T49" fmla="*/ 19 h 392"/>
                <a:gd name="T50" fmla="*/ 79 w 362"/>
                <a:gd name="T51" fmla="*/ 35 h 392"/>
                <a:gd name="T52" fmla="*/ 67 w 362"/>
                <a:gd name="T53" fmla="*/ 40 h 392"/>
                <a:gd name="T54" fmla="*/ 61 w 362"/>
                <a:gd name="T55" fmla="*/ 46 h 392"/>
                <a:gd name="T56" fmla="*/ 50 w 362"/>
                <a:gd name="T57" fmla="*/ 50 h 392"/>
                <a:gd name="T58" fmla="*/ 51 w 362"/>
                <a:gd name="T59" fmla="*/ 57 h 392"/>
                <a:gd name="T60" fmla="*/ 44 w 362"/>
                <a:gd name="T61" fmla="*/ 68 h 392"/>
                <a:gd name="T62" fmla="*/ 38 w 362"/>
                <a:gd name="T63" fmla="*/ 81 h 392"/>
                <a:gd name="T64" fmla="*/ 36 w 362"/>
                <a:gd name="T65" fmla="*/ 86 h 392"/>
                <a:gd name="T66" fmla="*/ 32 w 362"/>
                <a:gd name="T67" fmla="*/ 88 h 392"/>
                <a:gd name="T68" fmla="*/ 27 w 362"/>
                <a:gd name="T69" fmla="*/ 83 h 392"/>
                <a:gd name="T70" fmla="*/ 26 w 362"/>
                <a:gd name="T71" fmla="*/ 82 h 392"/>
                <a:gd name="T72" fmla="*/ 15 w 362"/>
                <a:gd name="T73" fmla="*/ 98 h 392"/>
                <a:gd name="T74" fmla="*/ 14 w 362"/>
                <a:gd name="T75" fmla="*/ 93 h 392"/>
                <a:gd name="T76" fmla="*/ 17 w 362"/>
                <a:gd name="T77" fmla="*/ 92 h 392"/>
                <a:gd name="T78" fmla="*/ 15 w 362"/>
                <a:gd name="T79" fmla="*/ 88 h 392"/>
                <a:gd name="T80" fmla="*/ 20 w 362"/>
                <a:gd name="T81" fmla="*/ 87 h 392"/>
                <a:gd name="T82" fmla="*/ 16 w 362"/>
                <a:gd name="T83" fmla="*/ 82 h 392"/>
                <a:gd name="T84" fmla="*/ 22 w 362"/>
                <a:gd name="T85" fmla="*/ 82 h 392"/>
                <a:gd name="T86" fmla="*/ 18 w 362"/>
                <a:gd name="T87" fmla="*/ 76 h 392"/>
                <a:gd name="T88" fmla="*/ 10 w 362"/>
                <a:gd name="T89" fmla="*/ 71 h 392"/>
                <a:gd name="T90" fmla="*/ 3 w 362"/>
                <a:gd name="T91" fmla="*/ 71 h 392"/>
                <a:gd name="T92" fmla="*/ 0 w 362"/>
                <a:gd name="T93" fmla="*/ 67 h 392"/>
                <a:gd name="T94" fmla="*/ 11 w 362"/>
                <a:gd name="T95" fmla="*/ 66 h 392"/>
                <a:gd name="T96" fmla="*/ 27 w 362"/>
                <a:gd name="T97" fmla="*/ 74 h 392"/>
                <a:gd name="T98" fmla="*/ 33 w 362"/>
                <a:gd name="T99" fmla="*/ 80 h 392"/>
                <a:gd name="T100" fmla="*/ 48 w 362"/>
                <a:gd name="T101" fmla="*/ 57 h 392"/>
                <a:gd name="T102" fmla="*/ 44 w 362"/>
                <a:gd name="T103" fmla="*/ 48 h 392"/>
                <a:gd name="T104" fmla="*/ 34 w 362"/>
                <a:gd name="T105" fmla="*/ 41 h 392"/>
                <a:gd name="T106" fmla="*/ 23 w 362"/>
                <a:gd name="T107" fmla="*/ 39 h 392"/>
                <a:gd name="T108" fmla="*/ 18 w 362"/>
                <a:gd name="T109" fmla="*/ 39 h 392"/>
                <a:gd name="T110" fmla="*/ 11 w 362"/>
                <a:gd name="T111" fmla="*/ 44 h 39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62" h="392">
                  <a:moveTo>
                    <a:pt x="42" y="174"/>
                  </a:moveTo>
                  <a:lnTo>
                    <a:pt x="57" y="155"/>
                  </a:lnTo>
                  <a:lnTo>
                    <a:pt x="57" y="142"/>
                  </a:lnTo>
                  <a:lnTo>
                    <a:pt x="63" y="132"/>
                  </a:lnTo>
                  <a:lnTo>
                    <a:pt x="26" y="79"/>
                  </a:lnTo>
                  <a:lnTo>
                    <a:pt x="17" y="48"/>
                  </a:lnTo>
                  <a:lnTo>
                    <a:pt x="15" y="4"/>
                  </a:lnTo>
                  <a:lnTo>
                    <a:pt x="25" y="0"/>
                  </a:lnTo>
                  <a:lnTo>
                    <a:pt x="30" y="13"/>
                  </a:lnTo>
                  <a:lnTo>
                    <a:pt x="26" y="21"/>
                  </a:lnTo>
                  <a:lnTo>
                    <a:pt x="30" y="51"/>
                  </a:lnTo>
                  <a:lnTo>
                    <a:pt x="44" y="95"/>
                  </a:lnTo>
                  <a:lnTo>
                    <a:pt x="77" y="113"/>
                  </a:lnTo>
                  <a:lnTo>
                    <a:pt x="76" y="130"/>
                  </a:lnTo>
                  <a:lnTo>
                    <a:pt x="88" y="125"/>
                  </a:lnTo>
                  <a:lnTo>
                    <a:pt x="88" y="145"/>
                  </a:lnTo>
                  <a:lnTo>
                    <a:pt x="136" y="153"/>
                  </a:lnTo>
                  <a:lnTo>
                    <a:pt x="166" y="132"/>
                  </a:lnTo>
                  <a:lnTo>
                    <a:pt x="220" y="120"/>
                  </a:lnTo>
                  <a:lnTo>
                    <a:pt x="274" y="123"/>
                  </a:lnTo>
                  <a:lnTo>
                    <a:pt x="298" y="113"/>
                  </a:lnTo>
                  <a:lnTo>
                    <a:pt x="294" y="100"/>
                  </a:lnTo>
                  <a:lnTo>
                    <a:pt x="349" y="58"/>
                  </a:lnTo>
                  <a:lnTo>
                    <a:pt x="362" y="66"/>
                  </a:lnTo>
                  <a:lnTo>
                    <a:pt x="361" y="76"/>
                  </a:lnTo>
                  <a:lnTo>
                    <a:pt x="312" y="140"/>
                  </a:lnTo>
                  <a:lnTo>
                    <a:pt x="266" y="158"/>
                  </a:lnTo>
                  <a:lnTo>
                    <a:pt x="240" y="182"/>
                  </a:lnTo>
                  <a:lnTo>
                    <a:pt x="197" y="198"/>
                  </a:lnTo>
                  <a:lnTo>
                    <a:pt x="203" y="226"/>
                  </a:lnTo>
                  <a:lnTo>
                    <a:pt x="176" y="271"/>
                  </a:lnTo>
                  <a:lnTo>
                    <a:pt x="151" y="324"/>
                  </a:lnTo>
                  <a:lnTo>
                    <a:pt x="141" y="344"/>
                  </a:lnTo>
                  <a:lnTo>
                    <a:pt x="128" y="350"/>
                  </a:lnTo>
                  <a:lnTo>
                    <a:pt x="107" y="332"/>
                  </a:lnTo>
                  <a:lnTo>
                    <a:pt x="102" y="328"/>
                  </a:lnTo>
                  <a:lnTo>
                    <a:pt x="60" y="392"/>
                  </a:lnTo>
                  <a:lnTo>
                    <a:pt x="56" y="369"/>
                  </a:lnTo>
                  <a:lnTo>
                    <a:pt x="67" y="366"/>
                  </a:lnTo>
                  <a:lnTo>
                    <a:pt x="57" y="351"/>
                  </a:lnTo>
                  <a:lnTo>
                    <a:pt x="78" y="346"/>
                  </a:lnTo>
                  <a:lnTo>
                    <a:pt x="63" y="328"/>
                  </a:lnTo>
                  <a:lnTo>
                    <a:pt x="86" y="328"/>
                  </a:lnTo>
                  <a:lnTo>
                    <a:pt x="72" y="301"/>
                  </a:lnTo>
                  <a:lnTo>
                    <a:pt x="38" y="282"/>
                  </a:lnTo>
                  <a:lnTo>
                    <a:pt x="10" y="282"/>
                  </a:lnTo>
                  <a:lnTo>
                    <a:pt x="0" y="265"/>
                  </a:lnTo>
                  <a:lnTo>
                    <a:pt x="42" y="263"/>
                  </a:lnTo>
                  <a:lnTo>
                    <a:pt x="105" y="295"/>
                  </a:lnTo>
                  <a:lnTo>
                    <a:pt x="131" y="319"/>
                  </a:lnTo>
                  <a:lnTo>
                    <a:pt x="189" y="226"/>
                  </a:lnTo>
                  <a:lnTo>
                    <a:pt x="176" y="192"/>
                  </a:lnTo>
                  <a:lnTo>
                    <a:pt x="134" y="162"/>
                  </a:lnTo>
                  <a:lnTo>
                    <a:pt x="90" y="153"/>
                  </a:lnTo>
                  <a:lnTo>
                    <a:pt x="71" y="155"/>
                  </a:lnTo>
                  <a:lnTo>
                    <a:pt x="42" y="17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0" name="Freeform 119"/>
            <p:cNvSpPr>
              <a:spLocks/>
            </p:cNvSpPr>
            <p:nvPr/>
          </p:nvSpPr>
          <p:spPr bwMode="auto">
            <a:xfrm>
              <a:off x="4761" y="2000"/>
              <a:ext cx="159" cy="50"/>
            </a:xfrm>
            <a:custGeom>
              <a:avLst/>
              <a:gdLst>
                <a:gd name="T0" fmla="*/ 0 w 318"/>
                <a:gd name="T1" fmla="*/ 0 h 99"/>
                <a:gd name="T2" fmla="*/ 4 w 318"/>
                <a:gd name="T3" fmla="*/ 7 h 99"/>
                <a:gd name="T4" fmla="*/ 9 w 318"/>
                <a:gd name="T5" fmla="*/ 14 h 99"/>
                <a:gd name="T6" fmla="*/ 16 w 318"/>
                <a:gd name="T7" fmla="*/ 20 h 99"/>
                <a:gd name="T8" fmla="*/ 23 w 318"/>
                <a:gd name="T9" fmla="*/ 22 h 99"/>
                <a:gd name="T10" fmla="*/ 25 w 318"/>
                <a:gd name="T11" fmla="*/ 23 h 99"/>
                <a:gd name="T12" fmla="*/ 35 w 318"/>
                <a:gd name="T13" fmla="*/ 18 h 99"/>
                <a:gd name="T14" fmla="*/ 49 w 318"/>
                <a:gd name="T15" fmla="*/ 17 h 99"/>
                <a:gd name="T16" fmla="*/ 60 w 318"/>
                <a:gd name="T17" fmla="*/ 13 h 99"/>
                <a:gd name="T18" fmla="*/ 67 w 318"/>
                <a:gd name="T19" fmla="*/ 8 h 99"/>
                <a:gd name="T20" fmla="*/ 64 w 318"/>
                <a:gd name="T21" fmla="*/ 14 h 99"/>
                <a:gd name="T22" fmla="*/ 75 w 318"/>
                <a:gd name="T23" fmla="*/ 7 h 99"/>
                <a:gd name="T24" fmla="*/ 80 w 318"/>
                <a:gd name="T25" fmla="*/ 9 h 99"/>
                <a:gd name="T26" fmla="*/ 75 w 318"/>
                <a:gd name="T27" fmla="*/ 9 h 99"/>
                <a:gd name="T28" fmla="*/ 60 w 318"/>
                <a:gd name="T29" fmla="*/ 20 h 99"/>
                <a:gd name="T30" fmla="*/ 50 w 318"/>
                <a:gd name="T31" fmla="*/ 19 h 99"/>
                <a:gd name="T32" fmla="*/ 41 w 318"/>
                <a:gd name="T33" fmla="*/ 20 h 99"/>
                <a:gd name="T34" fmla="*/ 28 w 318"/>
                <a:gd name="T35" fmla="*/ 23 h 99"/>
                <a:gd name="T36" fmla="*/ 23 w 318"/>
                <a:gd name="T37" fmla="*/ 25 h 99"/>
                <a:gd name="T38" fmla="*/ 14 w 318"/>
                <a:gd name="T39" fmla="*/ 19 h 99"/>
                <a:gd name="T40" fmla="*/ 9 w 318"/>
                <a:gd name="T41" fmla="*/ 16 h 99"/>
                <a:gd name="T42" fmla="*/ 5 w 318"/>
                <a:gd name="T43" fmla="*/ 14 h 99"/>
                <a:gd name="T44" fmla="*/ 4 w 318"/>
                <a:gd name="T45" fmla="*/ 9 h 99"/>
                <a:gd name="T46" fmla="*/ 0 w 318"/>
                <a:gd name="T47" fmla="*/ 0 h 9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18" h="99">
                  <a:moveTo>
                    <a:pt x="0" y="0"/>
                  </a:moveTo>
                  <a:lnTo>
                    <a:pt x="13" y="25"/>
                  </a:lnTo>
                  <a:lnTo>
                    <a:pt x="34" y="53"/>
                  </a:lnTo>
                  <a:lnTo>
                    <a:pt x="64" y="77"/>
                  </a:lnTo>
                  <a:lnTo>
                    <a:pt x="89" y="87"/>
                  </a:lnTo>
                  <a:lnTo>
                    <a:pt x="100" y="91"/>
                  </a:lnTo>
                  <a:lnTo>
                    <a:pt x="139" y="69"/>
                  </a:lnTo>
                  <a:lnTo>
                    <a:pt x="194" y="66"/>
                  </a:lnTo>
                  <a:lnTo>
                    <a:pt x="237" y="50"/>
                  </a:lnTo>
                  <a:lnTo>
                    <a:pt x="268" y="31"/>
                  </a:lnTo>
                  <a:lnTo>
                    <a:pt x="253" y="54"/>
                  </a:lnTo>
                  <a:lnTo>
                    <a:pt x="300" y="28"/>
                  </a:lnTo>
                  <a:lnTo>
                    <a:pt x="318" y="36"/>
                  </a:lnTo>
                  <a:lnTo>
                    <a:pt x="300" y="35"/>
                  </a:lnTo>
                  <a:lnTo>
                    <a:pt x="237" y="77"/>
                  </a:lnTo>
                  <a:lnTo>
                    <a:pt x="198" y="74"/>
                  </a:lnTo>
                  <a:lnTo>
                    <a:pt x="163" y="77"/>
                  </a:lnTo>
                  <a:lnTo>
                    <a:pt x="109" y="91"/>
                  </a:lnTo>
                  <a:lnTo>
                    <a:pt x="90" y="99"/>
                  </a:lnTo>
                  <a:lnTo>
                    <a:pt x="54" y="74"/>
                  </a:lnTo>
                  <a:lnTo>
                    <a:pt x="34" y="62"/>
                  </a:lnTo>
                  <a:lnTo>
                    <a:pt x="18" y="53"/>
                  </a:lnTo>
                  <a:lnTo>
                    <a:pt x="13" y="36"/>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1" name="Freeform 120"/>
            <p:cNvSpPr>
              <a:spLocks/>
            </p:cNvSpPr>
            <p:nvPr/>
          </p:nvSpPr>
          <p:spPr bwMode="auto">
            <a:xfrm>
              <a:off x="4869" y="1948"/>
              <a:ext cx="102" cy="123"/>
            </a:xfrm>
            <a:custGeom>
              <a:avLst/>
              <a:gdLst>
                <a:gd name="T0" fmla="*/ 0 w 205"/>
                <a:gd name="T1" fmla="*/ 61 h 248"/>
                <a:gd name="T2" fmla="*/ 18 w 205"/>
                <a:gd name="T3" fmla="*/ 58 h 248"/>
                <a:gd name="T4" fmla="*/ 23 w 205"/>
                <a:gd name="T5" fmla="*/ 52 h 248"/>
                <a:gd name="T6" fmla="*/ 32 w 205"/>
                <a:gd name="T7" fmla="*/ 39 h 248"/>
                <a:gd name="T8" fmla="*/ 33 w 205"/>
                <a:gd name="T9" fmla="*/ 37 h 248"/>
                <a:gd name="T10" fmla="*/ 36 w 205"/>
                <a:gd name="T11" fmla="*/ 45 h 248"/>
                <a:gd name="T12" fmla="*/ 43 w 205"/>
                <a:gd name="T13" fmla="*/ 53 h 248"/>
                <a:gd name="T14" fmla="*/ 51 w 205"/>
                <a:gd name="T15" fmla="*/ 61 h 248"/>
                <a:gd name="T16" fmla="*/ 51 w 205"/>
                <a:gd name="T17" fmla="*/ 59 h 248"/>
                <a:gd name="T18" fmla="*/ 45 w 205"/>
                <a:gd name="T19" fmla="*/ 51 h 248"/>
                <a:gd name="T20" fmla="*/ 40 w 205"/>
                <a:gd name="T21" fmla="*/ 45 h 248"/>
                <a:gd name="T22" fmla="*/ 30 w 205"/>
                <a:gd name="T23" fmla="*/ 26 h 248"/>
                <a:gd name="T24" fmla="*/ 19 w 205"/>
                <a:gd name="T25" fmla="*/ 18 h 248"/>
                <a:gd name="T26" fmla="*/ 4 w 205"/>
                <a:gd name="T27" fmla="*/ 7 h 248"/>
                <a:gd name="T28" fmla="*/ 2 w 205"/>
                <a:gd name="T29" fmla="*/ 4 h 248"/>
                <a:gd name="T30" fmla="*/ 3 w 205"/>
                <a:gd name="T31" fmla="*/ 1 h 248"/>
                <a:gd name="T32" fmla="*/ 5 w 205"/>
                <a:gd name="T33" fmla="*/ 0 h 248"/>
                <a:gd name="T34" fmla="*/ 2 w 205"/>
                <a:gd name="T35" fmla="*/ 0 h 248"/>
                <a:gd name="T36" fmla="*/ 0 w 205"/>
                <a:gd name="T37" fmla="*/ 3 h 248"/>
                <a:gd name="T38" fmla="*/ 3 w 205"/>
                <a:gd name="T39" fmla="*/ 9 h 248"/>
                <a:gd name="T40" fmla="*/ 14 w 205"/>
                <a:gd name="T41" fmla="*/ 18 h 248"/>
                <a:gd name="T42" fmla="*/ 28 w 205"/>
                <a:gd name="T43" fmla="*/ 29 h 248"/>
                <a:gd name="T44" fmla="*/ 27 w 205"/>
                <a:gd name="T45" fmla="*/ 34 h 248"/>
                <a:gd name="T46" fmla="*/ 24 w 205"/>
                <a:gd name="T47" fmla="*/ 38 h 248"/>
                <a:gd name="T48" fmla="*/ 15 w 205"/>
                <a:gd name="T49" fmla="*/ 49 h 248"/>
                <a:gd name="T50" fmla="*/ 2 w 205"/>
                <a:gd name="T51" fmla="*/ 58 h 248"/>
                <a:gd name="T52" fmla="*/ 0 w 205"/>
                <a:gd name="T53" fmla="*/ 61 h 2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5" h="248">
                  <a:moveTo>
                    <a:pt x="0" y="248"/>
                  </a:moveTo>
                  <a:lnTo>
                    <a:pt x="74" y="234"/>
                  </a:lnTo>
                  <a:lnTo>
                    <a:pt x="93" y="211"/>
                  </a:lnTo>
                  <a:lnTo>
                    <a:pt x="128" y="159"/>
                  </a:lnTo>
                  <a:lnTo>
                    <a:pt x="133" y="152"/>
                  </a:lnTo>
                  <a:lnTo>
                    <a:pt x="145" y="184"/>
                  </a:lnTo>
                  <a:lnTo>
                    <a:pt x="175" y="215"/>
                  </a:lnTo>
                  <a:lnTo>
                    <a:pt x="205" y="245"/>
                  </a:lnTo>
                  <a:lnTo>
                    <a:pt x="205" y="240"/>
                  </a:lnTo>
                  <a:lnTo>
                    <a:pt x="181" y="205"/>
                  </a:lnTo>
                  <a:lnTo>
                    <a:pt x="160" y="182"/>
                  </a:lnTo>
                  <a:lnTo>
                    <a:pt x="120" y="105"/>
                  </a:lnTo>
                  <a:lnTo>
                    <a:pt x="76" y="75"/>
                  </a:lnTo>
                  <a:lnTo>
                    <a:pt x="16" y="28"/>
                  </a:lnTo>
                  <a:lnTo>
                    <a:pt x="11" y="17"/>
                  </a:lnTo>
                  <a:lnTo>
                    <a:pt x="13" y="5"/>
                  </a:lnTo>
                  <a:lnTo>
                    <a:pt x="21" y="0"/>
                  </a:lnTo>
                  <a:lnTo>
                    <a:pt x="8" y="0"/>
                  </a:lnTo>
                  <a:lnTo>
                    <a:pt x="3" y="12"/>
                  </a:lnTo>
                  <a:lnTo>
                    <a:pt x="13" y="37"/>
                  </a:lnTo>
                  <a:lnTo>
                    <a:pt x="58" y="74"/>
                  </a:lnTo>
                  <a:lnTo>
                    <a:pt x="114" y="116"/>
                  </a:lnTo>
                  <a:lnTo>
                    <a:pt x="108" y="137"/>
                  </a:lnTo>
                  <a:lnTo>
                    <a:pt x="99" y="153"/>
                  </a:lnTo>
                  <a:lnTo>
                    <a:pt x="61" y="199"/>
                  </a:lnTo>
                  <a:lnTo>
                    <a:pt x="8" y="234"/>
                  </a:lnTo>
                  <a:lnTo>
                    <a:pt x="0" y="24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2" name="Freeform 121"/>
            <p:cNvSpPr>
              <a:spLocks/>
            </p:cNvSpPr>
            <p:nvPr/>
          </p:nvSpPr>
          <p:spPr bwMode="auto">
            <a:xfrm>
              <a:off x="4883" y="1907"/>
              <a:ext cx="69" cy="77"/>
            </a:xfrm>
            <a:custGeom>
              <a:avLst/>
              <a:gdLst>
                <a:gd name="T0" fmla="*/ 0 w 138"/>
                <a:gd name="T1" fmla="*/ 21 h 155"/>
                <a:gd name="T2" fmla="*/ 14 w 138"/>
                <a:gd name="T3" fmla="*/ 29 h 155"/>
                <a:gd name="T4" fmla="*/ 22 w 138"/>
                <a:gd name="T5" fmla="*/ 35 h 155"/>
                <a:gd name="T6" fmla="*/ 30 w 138"/>
                <a:gd name="T7" fmla="*/ 35 h 155"/>
                <a:gd name="T8" fmla="*/ 26 w 138"/>
                <a:gd name="T9" fmla="*/ 28 h 155"/>
                <a:gd name="T10" fmla="*/ 19 w 138"/>
                <a:gd name="T11" fmla="*/ 19 h 155"/>
                <a:gd name="T12" fmla="*/ 7 w 138"/>
                <a:gd name="T13" fmla="*/ 7 h 155"/>
                <a:gd name="T14" fmla="*/ 6 w 138"/>
                <a:gd name="T15" fmla="*/ 2 h 155"/>
                <a:gd name="T16" fmla="*/ 9 w 138"/>
                <a:gd name="T17" fmla="*/ 0 h 155"/>
                <a:gd name="T18" fmla="*/ 14 w 138"/>
                <a:gd name="T19" fmla="*/ 2 h 155"/>
                <a:gd name="T20" fmla="*/ 9 w 138"/>
                <a:gd name="T21" fmla="*/ 2 h 155"/>
                <a:gd name="T22" fmla="*/ 8 w 138"/>
                <a:gd name="T23" fmla="*/ 3 h 155"/>
                <a:gd name="T24" fmla="*/ 9 w 138"/>
                <a:gd name="T25" fmla="*/ 6 h 155"/>
                <a:gd name="T26" fmla="*/ 19 w 138"/>
                <a:gd name="T27" fmla="*/ 16 h 155"/>
                <a:gd name="T28" fmla="*/ 29 w 138"/>
                <a:gd name="T29" fmla="*/ 28 h 155"/>
                <a:gd name="T30" fmla="*/ 35 w 138"/>
                <a:gd name="T31" fmla="*/ 38 h 155"/>
                <a:gd name="T32" fmla="*/ 22 w 138"/>
                <a:gd name="T33" fmla="*/ 36 h 155"/>
                <a:gd name="T34" fmla="*/ 12 w 138"/>
                <a:gd name="T35" fmla="*/ 29 h 155"/>
                <a:gd name="T36" fmla="*/ 0 w 138"/>
                <a:gd name="T37" fmla="*/ 21 h 1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8" h="155">
                  <a:moveTo>
                    <a:pt x="0" y="86"/>
                  </a:moveTo>
                  <a:lnTo>
                    <a:pt x="54" y="118"/>
                  </a:lnTo>
                  <a:lnTo>
                    <a:pt x="86" y="140"/>
                  </a:lnTo>
                  <a:lnTo>
                    <a:pt x="119" y="140"/>
                  </a:lnTo>
                  <a:lnTo>
                    <a:pt x="103" y="114"/>
                  </a:lnTo>
                  <a:lnTo>
                    <a:pt x="76" y="76"/>
                  </a:lnTo>
                  <a:lnTo>
                    <a:pt x="26" y="29"/>
                  </a:lnTo>
                  <a:lnTo>
                    <a:pt x="22" y="9"/>
                  </a:lnTo>
                  <a:lnTo>
                    <a:pt x="33" y="0"/>
                  </a:lnTo>
                  <a:lnTo>
                    <a:pt x="54" y="9"/>
                  </a:lnTo>
                  <a:lnTo>
                    <a:pt x="35" y="8"/>
                  </a:lnTo>
                  <a:lnTo>
                    <a:pt x="30" y="15"/>
                  </a:lnTo>
                  <a:lnTo>
                    <a:pt x="35" y="27"/>
                  </a:lnTo>
                  <a:lnTo>
                    <a:pt x="76" y="65"/>
                  </a:lnTo>
                  <a:lnTo>
                    <a:pt x="114" y="114"/>
                  </a:lnTo>
                  <a:lnTo>
                    <a:pt x="138" y="155"/>
                  </a:lnTo>
                  <a:lnTo>
                    <a:pt x="86" y="146"/>
                  </a:lnTo>
                  <a:lnTo>
                    <a:pt x="46" y="119"/>
                  </a:lnTo>
                  <a:lnTo>
                    <a:pt x="0" y="8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3" name="Freeform 122"/>
            <p:cNvSpPr>
              <a:spLocks/>
            </p:cNvSpPr>
            <p:nvPr/>
          </p:nvSpPr>
          <p:spPr bwMode="auto">
            <a:xfrm>
              <a:off x="4916" y="1891"/>
              <a:ext cx="50" cy="80"/>
            </a:xfrm>
            <a:custGeom>
              <a:avLst/>
              <a:gdLst>
                <a:gd name="T0" fmla="*/ 0 w 100"/>
                <a:gd name="T1" fmla="*/ 12 h 161"/>
                <a:gd name="T2" fmla="*/ 10 w 100"/>
                <a:gd name="T3" fmla="*/ 20 h 161"/>
                <a:gd name="T4" fmla="*/ 20 w 100"/>
                <a:gd name="T5" fmla="*/ 33 h 161"/>
                <a:gd name="T6" fmla="*/ 24 w 100"/>
                <a:gd name="T7" fmla="*/ 36 h 161"/>
                <a:gd name="T8" fmla="*/ 20 w 100"/>
                <a:gd name="T9" fmla="*/ 17 h 161"/>
                <a:gd name="T10" fmla="*/ 14 w 100"/>
                <a:gd name="T11" fmla="*/ 4 h 161"/>
                <a:gd name="T12" fmla="*/ 14 w 100"/>
                <a:gd name="T13" fmla="*/ 0 h 161"/>
                <a:gd name="T14" fmla="*/ 17 w 100"/>
                <a:gd name="T15" fmla="*/ 0 h 161"/>
                <a:gd name="T16" fmla="*/ 16 w 100"/>
                <a:gd name="T17" fmla="*/ 1 h 161"/>
                <a:gd name="T18" fmla="*/ 16 w 100"/>
                <a:gd name="T19" fmla="*/ 5 h 161"/>
                <a:gd name="T20" fmla="*/ 21 w 100"/>
                <a:gd name="T21" fmla="*/ 17 h 161"/>
                <a:gd name="T22" fmla="*/ 25 w 100"/>
                <a:gd name="T23" fmla="*/ 31 h 161"/>
                <a:gd name="T24" fmla="*/ 25 w 100"/>
                <a:gd name="T25" fmla="*/ 40 h 161"/>
                <a:gd name="T26" fmla="*/ 19 w 100"/>
                <a:gd name="T27" fmla="*/ 34 h 161"/>
                <a:gd name="T28" fmla="*/ 9 w 100"/>
                <a:gd name="T29" fmla="*/ 21 h 161"/>
                <a:gd name="T30" fmla="*/ 0 w 100"/>
                <a:gd name="T31" fmla="*/ 12 h 1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0" h="161">
                  <a:moveTo>
                    <a:pt x="0" y="50"/>
                  </a:moveTo>
                  <a:lnTo>
                    <a:pt x="40" y="82"/>
                  </a:lnTo>
                  <a:lnTo>
                    <a:pt x="80" y="133"/>
                  </a:lnTo>
                  <a:lnTo>
                    <a:pt x="96" y="146"/>
                  </a:lnTo>
                  <a:lnTo>
                    <a:pt x="78" y="71"/>
                  </a:lnTo>
                  <a:lnTo>
                    <a:pt x="54" y="16"/>
                  </a:lnTo>
                  <a:lnTo>
                    <a:pt x="56" y="3"/>
                  </a:lnTo>
                  <a:lnTo>
                    <a:pt x="65" y="0"/>
                  </a:lnTo>
                  <a:lnTo>
                    <a:pt x="61" y="5"/>
                  </a:lnTo>
                  <a:lnTo>
                    <a:pt x="62" y="20"/>
                  </a:lnTo>
                  <a:lnTo>
                    <a:pt x="84" y="68"/>
                  </a:lnTo>
                  <a:lnTo>
                    <a:pt x="100" y="125"/>
                  </a:lnTo>
                  <a:lnTo>
                    <a:pt x="100" y="161"/>
                  </a:lnTo>
                  <a:lnTo>
                    <a:pt x="73" y="137"/>
                  </a:lnTo>
                  <a:lnTo>
                    <a:pt x="35" y="86"/>
                  </a:lnTo>
                  <a:lnTo>
                    <a:pt x="0" y="5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4" name="Freeform 123"/>
            <p:cNvSpPr>
              <a:spLocks/>
            </p:cNvSpPr>
            <p:nvPr/>
          </p:nvSpPr>
          <p:spPr bwMode="auto">
            <a:xfrm>
              <a:off x="4953" y="1892"/>
              <a:ext cx="49" cy="121"/>
            </a:xfrm>
            <a:custGeom>
              <a:avLst/>
              <a:gdLst>
                <a:gd name="T0" fmla="*/ 0 w 97"/>
                <a:gd name="T1" fmla="*/ 0 h 240"/>
                <a:gd name="T2" fmla="*/ 9 w 97"/>
                <a:gd name="T3" fmla="*/ 13 h 240"/>
                <a:gd name="T4" fmla="*/ 16 w 97"/>
                <a:gd name="T5" fmla="*/ 35 h 240"/>
                <a:gd name="T6" fmla="*/ 17 w 97"/>
                <a:gd name="T7" fmla="*/ 27 h 240"/>
                <a:gd name="T8" fmla="*/ 12 w 97"/>
                <a:gd name="T9" fmla="*/ 8 h 240"/>
                <a:gd name="T10" fmla="*/ 14 w 97"/>
                <a:gd name="T11" fmla="*/ 6 h 240"/>
                <a:gd name="T12" fmla="*/ 14 w 97"/>
                <a:gd name="T13" fmla="*/ 9 h 240"/>
                <a:gd name="T14" fmla="*/ 18 w 97"/>
                <a:gd name="T15" fmla="*/ 25 h 240"/>
                <a:gd name="T16" fmla="*/ 18 w 97"/>
                <a:gd name="T17" fmla="*/ 38 h 240"/>
                <a:gd name="T18" fmla="*/ 25 w 97"/>
                <a:gd name="T19" fmla="*/ 61 h 240"/>
                <a:gd name="T20" fmla="*/ 17 w 97"/>
                <a:gd name="T21" fmla="*/ 46 h 240"/>
                <a:gd name="T22" fmla="*/ 17 w 97"/>
                <a:gd name="T23" fmla="*/ 41 h 240"/>
                <a:gd name="T24" fmla="*/ 15 w 97"/>
                <a:gd name="T25" fmla="*/ 35 h 240"/>
                <a:gd name="T26" fmla="*/ 8 w 97"/>
                <a:gd name="T27" fmla="*/ 14 h 240"/>
                <a:gd name="T28" fmla="*/ 0 w 97"/>
                <a:gd name="T29" fmla="*/ 0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7" h="240">
                  <a:moveTo>
                    <a:pt x="0" y="0"/>
                  </a:moveTo>
                  <a:lnTo>
                    <a:pt x="33" y="52"/>
                  </a:lnTo>
                  <a:lnTo>
                    <a:pt x="62" y="138"/>
                  </a:lnTo>
                  <a:lnTo>
                    <a:pt x="66" y="105"/>
                  </a:lnTo>
                  <a:lnTo>
                    <a:pt x="47" y="31"/>
                  </a:lnTo>
                  <a:lnTo>
                    <a:pt x="53" y="21"/>
                  </a:lnTo>
                  <a:lnTo>
                    <a:pt x="53" y="33"/>
                  </a:lnTo>
                  <a:lnTo>
                    <a:pt x="71" y="100"/>
                  </a:lnTo>
                  <a:lnTo>
                    <a:pt x="69" y="150"/>
                  </a:lnTo>
                  <a:lnTo>
                    <a:pt x="97" y="240"/>
                  </a:lnTo>
                  <a:lnTo>
                    <a:pt x="66" y="181"/>
                  </a:lnTo>
                  <a:lnTo>
                    <a:pt x="66" y="160"/>
                  </a:lnTo>
                  <a:lnTo>
                    <a:pt x="57" y="139"/>
                  </a:lnTo>
                  <a:lnTo>
                    <a:pt x="30" y="5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5" name="Freeform 124"/>
            <p:cNvSpPr>
              <a:spLocks/>
            </p:cNvSpPr>
            <p:nvPr/>
          </p:nvSpPr>
          <p:spPr bwMode="auto">
            <a:xfrm>
              <a:off x="4970" y="1984"/>
              <a:ext cx="15" cy="27"/>
            </a:xfrm>
            <a:custGeom>
              <a:avLst/>
              <a:gdLst>
                <a:gd name="T0" fmla="*/ 0 w 30"/>
                <a:gd name="T1" fmla="*/ 0 h 54"/>
                <a:gd name="T2" fmla="*/ 0 w 30"/>
                <a:gd name="T3" fmla="*/ 3 h 54"/>
                <a:gd name="T4" fmla="*/ 8 w 30"/>
                <a:gd name="T5" fmla="*/ 14 h 54"/>
                <a:gd name="T6" fmla="*/ 4 w 30"/>
                <a:gd name="T7" fmla="*/ 3 h 54"/>
                <a:gd name="T8" fmla="*/ 0 w 30"/>
                <a:gd name="T9" fmla="*/ 0 h 5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0" h="54">
                  <a:moveTo>
                    <a:pt x="0" y="0"/>
                  </a:moveTo>
                  <a:lnTo>
                    <a:pt x="0" y="10"/>
                  </a:lnTo>
                  <a:lnTo>
                    <a:pt x="30" y="54"/>
                  </a:lnTo>
                  <a:lnTo>
                    <a:pt x="14" y="9"/>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6" name="Freeform 125"/>
            <p:cNvSpPr>
              <a:spLocks/>
            </p:cNvSpPr>
            <p:nvPr/>
          </p:nvSpPr>
          <p:spPr bwMode="auto">
            <a:xfrm>
              <a:off x="4982" y="1901"/>
              <a:ext cx="35" cy="130"/>
            </a:xfrm>
            <a:custGeom>
              <a:avLst/>
              <a:gdLst>
                <a:gd name="T0" fmla="*/ 0 w 70"/>
                <a:gd name="T1" fmla="*/ 0 h 259"/>
                <a:gd name="T2" fmla="*/ 3 w 70"/>
                <a:gd name="T3" fmla="*/ 1 h 259"/>
                <a:gd name="T4" fmla="*/ 10 w 70"/>
                <a:gd name="T5" fmla="*/ 18 h 259"/>
                <a:gd name="T6" fmla="*/ 10 w 70"/>
                <a:gd name="T7" fmla="*/ 27 h 259"/>
                <a:gd name="T8" fmla="*/ 14 w 70"/>
                <a:gd name="T9" fmla="*/ 35 h 259"/>
                <a:gd name="T10" fmla="*/ 14 w 70"/>
                <a:gd name="T11" fmla="*/ 46 h 259"/>
                <a:gd name="T12" fmla="*/ 17 w 70"/>
                <a:gd name="T13" fmla="*/ 59 h 259"/>
                <a:gd name="T14" fmla="*/ 18 w 70"/>
                <a:gd name="T15" fmla="*/ 65 h 259"/>
                <a:gd name="T16" fmla="*/ 16 w 70"/>
                <a:gd name="T17" fmla="*/ 59 h 259"/>
                <a:gd name="T18" fmla="*/ 11 w 70"/>
                <a:gd name="T19" fmla="*/ 43 h 259"/>
                <a:gd name="T20" fmla="*/ 9 w 70"/>
                <a:gd name="T21" fmla="*/ 29 h 259"/>
                <a:gd name="T22" fmla="*/ 9 w 70"/>
                <a:gd name="T23" fmla="*/ 18 h 259"/>
                <a:gd name="T24" fmla="*/ 3 w 70"/>
                <a:gd name="T25" fmla="*/ 2 h 259"/>
                <a:gd name="T26" fmla="*/ 0 w 70"/>
                <a:gd name="T27" fmla="*/ 0 h 2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0" h="259">
                  <a:moveTo>
                    <a:pt x="0" y="0"/>
                  </a:moveTo>
                  <a:lnTo>
                    <a:pt x="11" y="4"/>
                  </a:lnTo>
                  <a:lnTo>
                    <a:pt x="38" y="72"/>
                  </a:lnTo>
                  <a:lnTo>
                    <a:pt x="38" y="108"/>
                  </a:lnTo>
                  <a:lnTo>
                    <a:pt x="53" y="138"/>
                  </a:lnTo>
                  <a:lnTo>
                    <a:pt x="53" y="181"/>
                  </a:lnTo>
                  <a:lnTo>
                    <a:pt x="67" y="234"/>
                  </a:lnTo>
                  <a:lnTo>
                    <a:pt x="70" y="259"/>
                  </a:lnTo>
                  <a:lnTo>
                    <a:pt x="63" y="233"/>
                  </a:lnTo>
                  <a:lnTo>
                    <a:pt x="43" y="170"/>
                  </a:lnTo>
                  <a:lnTo>
                    <a:pt x="35" y="116"/>
                  </a:lnTo>
                  <a:lnTo>
                    <a:pt x="33" y="72"/>
                  </a:lnTo>
                  <a:lnTo>
                    <a:pt x="9" y="6"/>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87" name="Freeform 126"/>
            <p:cNvSpPr>
              <a:spLocks/>
            </p:cNvSpPr>
            <p:nvPr/>
          </p:nvSpPr>
          <p:spPr bwMode="auto">
            <a:xfrm>
              <a:off x="4751" y="1843"/>
              <a:ext cx="202" cy="159"/>
            </a:xfrm>
            <a:custGeom>
              <a:avLst/>
              <a:gdLst>
                <a:gd name="T0" fmla="*/ 101 w 404"/>
                <a:gd name="T1" fmla="*/ 25 h 317"/>
                <a:gd name="T2" fmla="*/ 98 w 404"/>
                <a:gd name="T3" fmla="*/ 20 h 317"/>
                <a:gd name="T4" fmla="*/ 95 w 404"/>
                <a:gd name="T5" fmla="*/ 16 h 317"/>
                <a:gd name="T6" fmla="*/ 91 w 404"/>
                <a:gd name="T7" fmla="*/ 13 h 317"/>
                <a:gd name="T8" fmla="*/ 86 w 404"/>
                <a:gd name="T9" fmla="*/ 9 h 317"/>
                <a:gd name="T10" fmla="*/ 81 w 404"/>
                <a:gd name="T11" fmla="*/ 6 h 317"/>
                <a:gd name="T12" fmla="*/ 76 w 404"/>
                <a:gd name="T13" fmla="*/ 4 h 317"/>
                <a:gd name="T14" fmla="*/ 71 w 404"/>
                <a:gd name="T15" fmla="*/ 2 h 317"/>
                <a:gd name="T16" fmla="*/ 65 w 404"/>
                <a:gd name="T17" fmla="*/ 1 h 317"/>
                <a:gd name="T18" fmla="*/ 59 w 404"/>
                <a:gd name="T19" fmla="*/ 0 h 317"/>
                <a:gd name="T20" fmla="*/ 54 w 404"/>
                <a:gd name="T21" fmla="*/ 0 h 317"/>
                <a:gd name="T22" fmla="*/ 49 w 404"/>
                <a:gd name="T23" fmla="*/ 0 h 317"/>
                <a:gd name="T24" fmla="*/ 43 w 404"/>
                <a:gd name="T25" fmla="*/ 2 h 317"/>
                <a:gd name="T26" fmla="*/ 37 w 404"/>
                <a:gd name="T27" fmla="*/ 3 h 317"/>
                <a:gd name="T28" fmla="*/ 32 w 404"/>
                <a:gd name="T29" fmla="*/ 5 h 317"/>
                <a:gd name="T30" fmla="*/ 27 w 404"/>
                <a:gd name="T31" fmla="*/ 8 h 317"/>
                <a:gd name="T32" fmla="*/ 22 w 404"/>
                <a:gd name="T33" fmla="*/ 11 h 317"/>
                <a:gd name="T34" fmla="*/ 18 w 404"/>
                <a:gd name="T35" fmla="*/ 14 h 317"/>
                <a:gd name="T36" fmla="*/ 14 w 404"/>
                <a:gd name="T37" fmla="*/ 18 h 317"/>
                <a:gd name="T38" fmla="*/ 10 w 404"/>
                <a:gd name="T39" fmla="*/ 23 h 317"/>
                <a:gd name="T40" fmla="*/ 8 w 404"/>
                <a:gd name="T41" fmla="*/ 27 h 317"/>
                <a:gd name="T42" fmla="*/ 5 w 404"/>
                <a:gd name="T43" fmla="*/ 32 h 317"/>
                <a:gd name="T44" fmla="*/ 3 w 404"/>
                <a:gd name="T45" fmla="*/ 38 h 317"/>
                <a:gd name="T46" fmla="*/ 1 w 404"/>
                <a:gd name="T47" fmla="*/ 43 h 317"/>
                <a:gd name="T48" fmla="*/ 0 w 404"/>
                <a:gd name="T49" fmla="*/ 49 h 317"/>
                <a:gd name="T50" fmla="*/ 0 w 404"/>
                <a:gd name="T51" fmla="*/ 54 h 317"/>
                <a:gd name="T52" fmla="*/ 0 w 404"/>
                <a:gd name="T53" fmla="*/ 60 h 317"/>
                <a:gd name="T54" fmla="*/ 1 w 404"/>
                <a:gd name="T55" fmla="*/ 65 h 317"/>
                <a:gd name="T56" fmla="*/ 3 w 404"/>
                <a:gd name="T57" fmla="*/ 71 h 317"/>
                <a:gd name="T58" fmla="*/ 5 w 404"/>
                <a:gd name="T59" fmla="*/ 76 h 317"/>
                <a:gd name="T60" fmla="*/ 6 w 404"/>
                <a:gd name="T61" fmla="*/ 80 h 31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404" h="317">
                  <a:moveTo>
                    <a:pt x="404" y="99"/>
                  </a:moveTo>
                  <a:lnTo>
                    <a:pt x="391" y="80"/>
                  </a:lnTo>
                  <a:lnTo>
                    <a:pt x="377" y="63"/>
                  </a:lnTo>
                  <a:lnTo>
                    <a:pt x="361" y="50"/>
                  </a:lnTo>
                  <a:lnTo>
                    <a:pt x="342" y="36"/>
                  </a:lnTo>
                  <a:lnTo>
                    <a:pt x="323" y="24"/>
                  </a:lnTo>
                  <a:lnTo>
                    <a:pt x="303" y="14"/>
                  </a:lnTo>
                  <a:lnTo>
                    <a:pt x="282" y="7"/>
                  </a:lnTo>
                  <a:lnTo>
                    <a:pt x="258" y="3"/>
                  </a:lnTo>
                  <a:lnTo>
                    <a:pt x="236" y="0"/>
                  </a:lnTo>
                  <a:lnTo>
                    <a:pt x="215" y="0"/>
                  </a:lnTo>
                  <a:lnTo>
                    <a:pt x="193" y="0"/>
                  </a:lnTo>
                  <a:lnTo>
                    <a:pt x="170" y="5"/>
                  </a:lnTo>
                  <a:lnTo>
                    <a:pt x="148" y="11"/>
                  </a:lnTo>
                  <a:lnTo>
                    <a:pt x="127" y="18"/>
                  </a:lnTo>
                  <a:lnTo>
                    <a:pt x="106" y="29"/>
                  </a:lnTo>
                  <a:lnTo>
                    <a:pt x="88" y="41"/>
                  </a:lnTo>
                  <a:lnTo>
                    <a:pt x="71" y="55"/>
                  </a:lnTo>
                  <a:lnTo>
                    <a:pt x="55" y="72"/>
                  </a:lnTo>
                  <a:lnTo>
                    <a:pt x="40" y="89"/>
                  </a:lnTo>
                  <a:lnTo>
                    <a:pt x="29" y="108"/>
                  </a:lnTo>
                  <a:lnTo>
                    <a:pt x="18" y="128"/>
                  </a:lnTo>
                  <a:lnTo>
                    <a:pt x="10" y="150"/>
                  </a:lnTo>
                  <a:lnTo>
                    <a:pt x="4" y="171"/>
                  </a:lnTo>
                  <a:lnTo>
                    <a:pt x="0" y="193"/>
                  </a:lnTo>
                  <a:lnTo>
                    <a:pt x="0" y="216"/>
                  </a:lnTo>
                  <a:lnTo>
                    <a:pt x="0" y="238"/>
                  </a:lnTo>
                  <a:lnTo>
                    <a:pt x="4" y="259"/>
                  </a:lnTo>
                  <a:lnTo>
                    <a:pt x="9" y="283"/>
                  </a:lnTo>
                  <a:lnTo>
                    <a:pt x="17" y="304"/>
                  </a:lnTo>
                  <a:lnTo>
                    <a:pt x="22" y="317"/>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88" name="Freeform 127"/>
            <p:cNvSpPr>
              <a:spLocks/>
            </p:cNvSpPr>
            <p:nvPr/>
          </p:nvSpPr>
          <p:spPr bwMode="auto">
            <a:xfrm>
              <a:off x="4917" y="2030"/>
              <a:ext cx="24" cy="18"/>
            </a:xfrm>
            <a:custGeom>
              <a:avLst/>
              <a:gdLst>
                <a:gd name="T0" fmla="*/ 12 w 49"/>
                <a:gd name="T1" fmla="*/ 0 h 37"/>
                <a:gd name="T2" fmla="*/ 7 w 49"/>
                <a:gd name="T3" fmla="*/ 4 h 37"/>
                <a:gd name="T4" fmla="*/ 0 w 49"/>
                <a:gd name="T5" fmla="*/ 9 h 37"/>
                <a:gd name="T6" fmla="*/ 0 60000 65536"/>
                <a:gd name="T7" fmla="*/ 0 60000 65536"/>
                <a:gd name="T8" fmla="*/ 0 60000 65536"/>
              </a:gdLst>
              <a:ahLst/>
              <a:cxnLst>
                <a:cxn ang="T6">
                  <a:pos x="T0" y="T1"/>
                </a:cxn>
                <a:cxn ang="T7">
                  <a:pos x="T2" y="T3"/>
                </a:cxn>
                <a:cxn ang="T8">
                  <a:pos x="T4" y="T5"/>
                </a:cxn>
              </a:cxnLst>
              <a:rect l="0" t="0" r="r" b="b"/>
              <a:pathLst>
                <a:path w="49" h="37">
                  <a:moveTo>
                    <a:pt x="49" y="0"/>
                  </a:moveTo>
                  <a:lnTo>
                    <a:pt x="28" y="18"/>
                  </a:lnTo>
                  <a:lnTo>
                    <a:pt x="0" y="37"/>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89" name="Freeform 128"/>
            <p:cNvSpPr>
              <a:spLocks/>
            </p:cNvSpPr>
            <p:nvPr/>
          </p:nvSpPr>
          <p:spPr bwMode="auto">
            <a:xfrm>
              <a:off x="4767" y="1859"/>
              <a:ext cx="168" cy="173"/>
            </a:xfrm>
            <a:custGeom>
              <a:avLst/>
              <a:gdLst>
                <a:gd name="T0" fmla="*/ 85 w 334"/>
                <a:gd name="T1" fmla="*/ 6 h 346"/>
                <a:gd name="T2" fmla="*/ 79 w 334"/>
                <a:gd name="T3" fmla="*/ 4 h 346"/>
                <a:gd name="T4" fmla="*/ 73 w 334"/>
                <a:gd name="T5" fmla="*/ 2 h 346"/>
                <a:gd name="T6" fmla="*/ 67 w 334"/>
                <a:gd name="T7" fmla="*/ 1 h 346"/>
                <a:gd name="T8" fmla="*/ 62 w 334"/>
                <a:gd name="T9" fmla="*/ 0 h 346"/>
                <a:gd name="T10" fmla="*/ 56 w 334"/>
                <a:gd name="T11" fmla="*/ 0 h 346"/>
                <a:gd name="T12" fmla="*/ 50 w 334"/>
                <a:gd name="T13" fmla="*/ 1 h 346"/>
                <a:gd name="T14" fmla="*/ 45 w 334"/>
                <a:gd name="T15" fmla="*/ 2 h 346"/>
                <a:gd name="T16" fmla="*/ 39 w 334"/>
                <a:gd name="T17" fmla="*/ 4 h 346"/>
                <a:gd name="T18" fmla="*/ 33 w 334"/>
                <a:gd name="T19" fmla="*/ 6 h 346"/>
                <a:gd name="T20" fmla="*/ 29 w 334"/>
                <a:gd name="T21" fmla="*/ 9 h 346"/>
                <a:gd name="T22" fmla="*/ 24 w 334"/>
                <a:gd name="T23" fmla="*/ 12 h 346"/>
                <a:gd name="T24" fmla="*/ 19 w 334"/>
                <a:gd name="T25" fmla="*/ 16 h 346"/>
                <a:gd name="T26" fmla="*/ 15 w 334"/>
                <a:gd name="T27" fmla="*/ 20 h 346"/>
                <a:gd name="T28" fmla="*/ 11 w 334"/>
                <a:gd name="T29" fmla="*/ 25 h 346"/>
                <a:gd name="T30" fmla="*/ 8 w 334"/>
                <a:gd name="T31" fmla="*/ 30 h 346"/>
                <a:gd name="T32" fmla="*/ 6 w 334"/>
                <a:gd name="T33" fmla="*/ 35 h 346"/>
                <a:gd name="T34" fmla="*/ 3 w 334"/>
                <a:gd name="T35" fmla="*/ 40 h 346"/>
                <a:gd name="T36" fmla="*/ 2 w 334"/>
                <a:gd name="T37" fmla="*/ 46 h 346"/>
                <a:gd name="T38" fmla="*/ 1 w 334"/>
                <a:gd name="T39" fmla="*/ 52 h 346"/>
                <a:gd name="T40" fmla="*/ 0 w 334"/>
                <a:gd name="T41" fmla="*/ 57 h 346"/>
                <a:gd name="T42" fmla="*/ 1 w 334"/>
                <a:gd name="T43" fmla="*/ 63 h 346"/>
                <a:gd name="T44" fmla="*/ 1 w 334"/>
                <a:gd name="T45" fmla="*/ 69 h 346"/>
                <a:gd name="T46" fmla="*/ 2 w 334"/>
                <a:gd name="T47" fmla="*/ 74 h 346"/>
                <a:gd name="T48" fmla="*/ 4 w 334"/>
                <a:gd name="T49" fmla="*/ 80 h 346"/>
                <a:gd name="T50" fmla="*/ 7 w 334"/>
                <a:gd name="T51" fmla="*/ 85 h 346"/>
                <a:gd name="T52" fmla="*/ 7 w 334"/>
                <a:gd name="T53" fmla="*/ 87 h 34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334" h="346">
                  <a:moveTo>
                    <a:pt x="334" y="22"/>
                  </a:moveTo>
                  <a:lnTo>
                    <a:pt x="312" y="13"/>
                  </a:lnTo>
                  <a:lnTo>
                    <a:pt x="290" y="5"/>
                  </a:lnTo>
                  <a:lnTo>
                    <a:pt x="267" y="3"/>
                  </a:lnTo>
                  <a:lnTo>
                    <a:pt x="244" y="0"/>
                  </a:lnTo>
                  <a:lnTo>
                    <a:pt x="222" y="0"/>
                  </a:lnTo>
                  <a:lnTo>
                    <a:pt x="198" y="3"/>
                  </a:lnTo>
                  <a:lnTo>
                    <a:pt x="176" y="8"/>
                  </a:lnTo>
                  <a:lnTo>
                    <a:pt x="153" y="13"/>
                  </a:lnTo>
                  <a:lnTo>
                    <a:pt x="131" y="24"/>
                  </a:lnTo>
                  <a:lnTo>
                    <a:pt x="113" y="34"/>
                  </a:lnTo>
                  <a:lnTo>
                    <a:pt x="93" y="47"/>
                  </a:lnTo>
                  <a:lnTo>
                    <a:pt x="73" y="63"/>
                  </a:lnTo>
                  <a:lnTo>
                    <a:pt x="57" y="79"/>
                  </a:lnTo>
                  <a:lnTo>
                    <a:pt x="43" y="99"/>
                  </a:lnTo>
                  <a:lnTo>
                    <a:pt x="31" y="117"/>
                  </a:lnTo>
                  <a:lnTo>
                    <a:pt x="21" y="138"/>
                  </a:lnTo>
                  <a:lnTo>
                    <a:pt x="11" y="159"/>
                  </a:lnTo>
                  <a:lnTo>
                    <a:pt x="5" y="181"/>
                  </a:lnTo>
                  <a:lnTo>
                    <a:pt x="1" y="205"/>
                  </a:lnTo>
                  <a:lnTo>
                    <a:pt x="0" y="228"/>
                  </a:lnTo>
                  <a:lnTo>
                    <a:pt x="1" y="251"/>
                  </a:lnTo>
                  <a:lnTo>
                    <a:pt x="2" y="274"/>
                  </a:lnTo>
                  <a:lnTo>
                    <a:pt x="7" y="296"/>
                  </a:lnTo>
                  <a:lnTo>
                    <a:pt x="15" y="317"/>
                  </a:lnTo>
                  <a:lnTo>
                    <a:pt x="25" y="339"/>
                  </a:lnTo>
                  <a:lnTo>
                    <a:pt x="27" y="346"/>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90" name="Freeform 129"/>
            <p:cNvSpPr>
              <a:spLocks/>
            </p:cNvSpPr>
            <p:nvPr/>
          </p:nvSpPr>
          <p:spPr bwMode="auto">
            <a:xfrm>
              <a:off x="4788" y="1881"/>
              <a:ext cx="155" cy="155"/>
            </a:xfrm>
            <a:custGeom>
              <a:avLst/>
              <a:gdLst>
                <a:gd name="T0" fmla="*/ 78 w 310"/>
                <a:gd name="T1" fmla="*/ 0 h 311"/>
                <a:gd name="T2" fmla="*/ 70 w 310"/>
                <a:gd name="T3" fmla="*/ 2 h 311"/>
                <a:gd name="T4" fmla="*/ 62 w 310"/>
                <a:gd name="T5" fmla="*/ 6 h 311"/>
                <a:gd name="T6" fmla="*/ 55 w 310"/>
                <a:gd name="T7" fmla="*/ 10 h 311"/>
                <a:gd name="T8" fmla="*/ 48 w 310"/>
                <a:gd name="T9" fmla="*/ 15 h 311"/>
                <a:gd name="T10" fmla="*/ 41 w 310"/>
                <a:gd name="T11" fmla="*/ 19 h 311"/>
                <a:gd name="T12" fmla="*/ 35 w 310"/>
                <a:gd name="T13" fmla="*/ 25 h 311"/>
                <a:gd name="T14" fmla="*/ 29 w 310"/>
                <a:gd name="T15" fmla="*/ 31 h 311"/>
                <a:gd name="T16" fmla="*/ 23 w 310"/>
                <a:gd name="T17" fmla="*/ 37 h 311"/>
                <a:gd name="T18" fmla="*/ 18 w 310"/>
                <a:gd name="T19" fmla="*/ 43 h 311"/>
                <a:gd name="T20" fmla="*/ 13 w 310"/>
                <a:gd name="T21" fmla="*/ 50 h 311"/>
                <a:gd name="T22" fmla="*/ 9 w 310"/>
                <a:gd name="T23" fmla="*/ 58 h 311"/>
                <a:gd name="T24" fmla="*/ 5 w 310"/>
                <a:gd name="T25" fmla="*/ 65 h 311"/>
                <a:gd name="T26" fmla="*/ 2 w 310"/>
                <a:gd name="T27" fmla="*/ 73 h 311"/>
                <a:gd name="T28" fmla="*/ 0 w 310"/>
                <a:gd name="T29" fmla="*/ 77 h 31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10" h="311">
                  <a:moveTo>
                    <a:pt x="310" y="0"/>
                  </a:moveTo>
                  <a:lnTo>
                    <a:pt x="279" y="11"/>
                  </a:lnTo>
                  <a:lnTo>
                    <a:pt x="248" y="25"/>
                  </a:lnTo>
                  <a:lnTo>
                    <a:pt x="219" y="40"/>
                  </a:lnTo>
                  <a:lnTo>
                    <a:pt x="190" y="60"/>
                  </a:lnTo>
                  <a:lnTo>
                    <a:pt x="164" y="79"/>
                  </a:lnTo>
                  <a:lnTo>
                    <a:pt x="137" y="102"/>
                  </a:lnTo>
                  <a:lnTo>
                    <a:pt x="114" y="124"/>
                  </a:lnTo>
                  <a:lnTo>
                    <a:pt x="90" y="149"/>
                  </a:lnTo>
                  <a:lnTo>
                    <a:pt x="71" y="175"/>
                  </a:lnTo>
                  <a:lnTo>
                    <a:pt x="52" y="203"/>
                  </a:lnTo>
                  <a:lnTo>
                    <a:pt x="34" y="232"/>
                  </a:lnTo>
                  <a:lnTo>
                    <a:pt x="19" y="263"/>
                  </a:lnTo>
                  <a:lnTo>
                    <a:pt x="6" y="294"/>
                  </a:lnTo>
                  <a:lnTo>
                    <a:pt x="0" y="311"/>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91" name="Freeform 130"/>
            <p:cNvSpPr>
              <a:spLocks/>
            </p:cNvSpPr>
            <p:nvPr/>
          </p:nvSpPr>
          <p:spPr bwMode="auto">
            <a:xfrm>
              <a:off x="4898" y="1996"/>
              <a:ext cx="18" cy="17"/>
            </a:xfrm>
            <a:custGeom>
              <a:avLst/>
              <a:gdLst>
                <a:gd name="T0" fmla="*/ 0 w 37"/>
                <a:gd name="T1" fmla="*/ 9 h 34"/>
                <a:gd name="T2" fmla="*/ 6 w 37"/>
                <a:gd name="T3" fmla="*/ 3 h 34"/>
                <a:gd name="T4" fmla="*/ 9 w 37"/>
                <a:gd name="T5" fmla="*/ 0 h 34"/>
                <a:gd name="T6" fmla="*/ 0 60000 65536"/>
                <a:gd name="T7" fmla="*/ 0 60000 65536"/>
                <a:gd name="T8" fmla="*/ 0 60000 65536"/>
              </a:gdLst>
              <a:ahLst/>
              <a:cxnLst>
                <a:cxn ang="T6">
                  <a:pos x="T0" y="T1"/>
                </a:cxn>
                <a:cxn ang="T7">
                  <a:pos x="T2" y="T3"/>
                </a:cxn>
                <a:cxn ang="T8">
                  <a:pos x="T4" y="T5"/>
                </a:cxn>
              </a:cxnLst>
              <a:rect l="0" t="0" r="r" b="b"/>
              <a:pathLst>
                <a:path w="37" h="34">
                  <a:moveTo>
                    <a:pt x="0" y="34"/>
                  </a:moveTo>
                  <a:lnTo>
                    <a:pt x="27" y="9"/>
                  </a:lnTo>
                  <a:lnTo>
                    <a:pt x="37" y="0"/>
                  </a:lnTo>
                </a:path>
              </a:pathLst>
            </a:custGeom>
            <a:noFill/>
            <a:ln w="158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0892" name="Line 131"/>
            <p:cNvSpPr>
              <a:spLocks noChangeShapeType="1"/>
            </p:cNvSpPr>
            <p:nvPr/>
          </p:nvSpPr>
          <p:spPr bwMode="auto">
            <a:xfrm flipV="1">
              <a:off x="4929" y="1966"/>
              <a:ext cx="8" cy="13"/>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93" name="Line 132"/>
            <p:cNvSpPr>
              <a:spLocks noChangeShapeType="1"/>
            </p:cNvSpPr>
            <p:nvPr/>
          </p:nvSpPr>
          <p:spPr bwMode="auto">
            <a:xfrm flipV="1">
              <a:off x="4947" y="1922"/>
              <a:ext cx="6" cy="26"/>
            </a:xfrm>
            <a:prstGeom prst="line">
              <a:avLst/>
            </a:prstGeom>
            <a:noFill/>
            <a:ln w="1588">
              <a:solidFill>
                <a:srgbClr val="000000"/>
              </a:solidFill>
              <a:round/>
              <a:headEnd/>
              <a:tailEnd/>
            </a:ln>
            <a:extLst>
              <a:ext uri="{909E8E84-426E-40DD-AFC4-6F175D3DCCD1}">
                <a14:hiddenFill xmlns:a14="http://schemas.microsoft.com/office/drawing/2010/main">
                  <a:noFill/>
                </a14:hiddenFill>
              </a:ext>
            </a:extLst>
          </p:spPr>
          <p:txBody>
            <a:bodyPr/>
            <a:lstStyle/>
            <a:p>
              <a:endParaRPr lang="en-US" dirty="0"/>
            </a:p>
          </p:txBody>
        </p:sp>
        <p:sp>
          <p:nvSpPr>
            <p:cNvPr id="30894" name="Freeform 133"/>
            <p:cNvSpPr>
              <a:spLocks/>
            </p:cNvSpPr>
            <p:nvPr/>
          </p:nvSpPr>
          <p:spPr bwMode="auto">
            <a:xfrm>
              <a:off x="4969" y="2042"/>
              <a:ext cx="85" cy="110"/>
            </a:xfrm>
            <a:custGeom>
              <a:avLst/>
              <a:gdLst>
                <a:gd name="T0" fmla="*/ 31 w 170"/>
                <a:gd name="T1" fmla="*/ 55 h 221"/>
                <a:gd name="T2" fmla="*/ 24 w 170"/>
                <a:gd name="T3" fmla="*/ 53 h 221"/>
                <a:gd name="T4" fmla="*/ 16 w 170"/>
                <a:gd name="T5" fmla="*/ 38 h 221"/>
                <a:gd name="T6" fmla="*/ 0 w 170"/>
                <a:gd name="T7" fmla="*/ 20 h 221"/>
                <a:gd name="T8" fmla="*/ 1 w 170"/>
                <a:gd name="T9" fmla="*/ 13 h 221"/>
                <a:gd name="T10" fmla="*/ 12 w 170"/>
                <a:gd name="T11" fmla="*/ 0 h 221"/>
                <a:gd name="T12" fmla="*/ 12 w 170"/>
                <a:gd name="T13" fmla="*/ 8 h 221"/>
                <a:gd name="T14" fmla="*/ 10 w 170"/>
                <a:gd name="T15" fmla="*/ 17 h 221"/>
                <a:gd name="T16" fmla="*/ 5 w 170"/>
                <a:gd name="T17" fmla="*/ 17 h 221"/>
                <a:gd name="T18" fmla="*/ 14 w 170"/>
                <a:gd name="T19" fmla="*/ 32 h 221"/>
                <a:gd name="T20" fmla="*/ 23 w 170"/>
                <a:gd name="T21" fmla="*/ 44 h 221"/>
                <a:gd name="T22" fmla="*/ 26 w 170"/>
                <a:gd name="T23" fmla="*/ 50 h 221"/>
                <a:gd name="T24" fmla="*/ 31 w 170"/>
                <a:gd name="T25" fmla="*/ 42 h 221"/>
                <a:gd name="T26" fmla="*/ 43 w 170"/>
                <a:gd name="T27" fmla="*/ 37 h 221"/>
                <a:gd name="T28" fmla="*/ 34 w 170"/>
                <a:gd name="T29" fmla="*/ 46 h 221"/>
                <a:gd name="T30" fmla="*/ 31 w 170"/>
                <a:gd name="T31" fmla="*/ 53 h 221"/>
                <a:gd name="T32" fmla="*/ 31 w 170"/>
                <a:gd name="T33" fmla="*/ 55 h 22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70" h="221">
                  <a:moveTo>
                    <a:pt x="121" y="221"/>
                  </a:moveTo>
                  <a:lnTo>
                    <a:pt x="94" y="214"/>
                  </a:lnTo>
                  <a:lnTo>
                    <a:pt x="64" y="153"/>
                  </a:lnTo>
                  <a:lnTo>
                    <a:pt x="0" y="82"/>
                  </a:lnTo>
                  <a:lnTo>
                    <a:pt x="4" y="52"/>
                  </a:lnTo>
                  <a:lnTo>
                    <a:pt x="46" y="0"/>
                  </a:lnTo>
                  <a:lnTo>
                    <a:pt x="46" y="33"/>
                  </a:lnTo>
                  <a:lnTo>
                    <a:pt x="39" y="71"/>
                  </a:lnTo>
                  <a:lnTo>
                    <a:pt x="18" y="71"/>
                  </a:lnTo>
                  <a:lnTo>
                    <a:pt x="56" y="128"/>
                  </a:lnTo>
                  <a:lnTo>
                    <a:pt x="89" y="179"/>
                  </a:lnTo>
                  <a:lnTo>
                    <a:pt x="102" y="203"/>
                  </a:lnTo>
                  <a:lnTo>
                    <a:pt x="121" y="169"/>
                  </a:lnTo>
                  <a:lnTo>
                    <a:pt x="170" y="148"/>
                  </a:lnTo>
                  <a:lnTo>
                    <a:pt x="136" y="186"/>
                  </a:lnTo>
                  <a:lnTo>
                    <a:pt x="123" y="212"/>
                  </a:lnTo>
                  <a:lnTo>
                    <a:pt x="121" y="22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5" name="Freeform 134"/>
            <p:cNvSpPr>
              <a:spLocks/>
            </p:cNvSpPr>
            <p:nvPr/>
          </p:nvSpPr>
          <p:spPr bwMode="auto">
            <a:xfrm>
              <a:off x="4675" y="2146"/>
              <a:ext cx="256" cy="465"/>
            </a:xfrm>
            <a:custGeom>
              <a:avLst/>
              <a:gdLst>
                <a:gd name="T0" fmla="*/ 22 w 511"/>
                <a:gd name="T1" fmla="*/ 20 h 931"/>
                <a:gd name="T2" fmla="*/ 6 w 511"/>
                <a:gd name="T3" fmla="*/ 68 h 931"/>
                <a:gd name="T4" fmla="*/ 10 w 511"/>
                <a:gd name="T5" fmla="*/ 113 h 931"/>
                <a:gd name="T6" fmla="*/ 34 w 511"/>
                <a:gd name="T7" fmla="*/ 149 h 931"/>
                <a:gd name="T8" fmla="*/ 62 w 511"/>
                <a:gd name="T9" fmla="*/ 175 h 931"/>
                <a:gd name="T10" fmla="*/ 93 w 511"/>
                <a:gd name="T11" fmla="*/ 194 h 931"/>
                <a:gd name="T12" fmla="*/ 105 w 511"/>
                <a:gd name="T13" fmla="*/ 221 h 931"/>
                <a:gd name="T14" fmla="*/ 114 w 511"/>
                <a:gd name="T15" fmla="*/ 187 h 931"/>
                <a:gd name="T16" fmla="*/ 110 w 511"/>
                <a:gd name="T17" fmla="*/ 185 h 931"/>
                <a:gd name="T18" fmla="*/ 100 w 511"/>
                <a:gd name="T19" fmla="*/ 183 h 931"/>
                <a:gd name="T20" fmla="*/ 100 w 511"/>
                <a:gd name="T21" fmla="*/ 177 h 931"/>
                <a:gd name="T22" fmla="*/ 100 w 511"/>
                <a:gd name="T23" fmla="*/ 172 h 931"/>
                <a:gd name="T24" fmla="*/ 99 w 511"/>
                <a:gd name="T25" fmla="*/ 168 h 931"/>
                <a:gd name="T26" fmla="*/ 99 w 511"/>
                <a:gd name="T27" fmla="*/ 163 h 931"/>
                <a:gd name="T28" fmla="*/ 108 w 511"/>
                <a:gd name="T29" fmla="*/ 163 h 931"/>
                <a:gd name="T30" fmla="*/ 112 w 511"/>
                <a:gd name="T31" fmla="*/ 167 h 931"/>
                <a:gd name="T32" fmla="*/ 115 w 511"/>
                <a:gd name="T33" fmla="*/ 170 h 931"/>
                <a:gd name="T34" fmla="*/ 117 w 511"/>
                <a:gd name="T35" fmla="*/ 178 h 931"/>
                <a:gd name="T36" fmla="*/ 118 w 511"/>
                <a:gd name="T37" fmla="*/ 149 h 931"/>
                <a:gd name="T38" fmla="*/ 102 w 511"/>
                <a:gd name="T39" fmla="*/ 151 h 931"/>
                <a:gd name="T40" fmla="*/ 92 w 511"/>
                <a:gd name="T41" fmla="*/ 158 h 931"/>
                <a:gd name="T42" fmla="*/ 76 w 511"/>
                <a:gd name="T43" fmla="*/ 154 h 931"/>
                <a:gd name="T44" fmla="*/ 64 w 511"/>
                <a:gd name="T45" fmla="*/ 145 h 931"/>
                <a:gd name="T46" fmla="*/ 60 w 511"/>
                <a:gd name="T47" fmla="*/ 141 h 931"/>
                <a:gd name="T48" fmla="*/ 55 w 511"/>
                <a:gd name="T49" fmla="*/ 137 h 931"/>
                <a:gd name="T50" fmla="*/ 52 w 511"/>
                <a:gd name="T51" fmla="*/ 132 h 931"/>
                <a:gd name="T52" fmla="*/ 49 w 511"/>
                <a:gd name="T53" fmla="*/ 127 h 931"/>
                <a:gd name="T54" fmla="*/ 45 w 511"/>
                <a:gd name="T55" fmla="*/ 121 h 931"/>
                <a:gd name="T56" fmla="*/ 42 w 511"/>
                <a:gd name="T57" fmla="*/ 116 h 931"/>
                <a:gd name="T58" fmla="*/ 38 w 511"/>
                <a:gd name="T59" fmla="*/ 111 h 931"/>
                <a:gd name="T60" fmla="*/ 34 w 511"/>
                <a:gd name="T61" fmla="*/ 105 h 931"/>
                <a:gd name="T62" fmla="*/ 29 w 511"/>
                <a:gd name="T63" fmla="*/ 99 h 931"/>
                <a:gd name="T64" fmla="*/ 43 w 511"/>
                <a:gd name="T65" fmla="*/ 128 h 931"/>
                <a:gd name="T66" fmla="*/ 20 w 511"/>
                <a:gd name="T67" fmla="*/ 100 h 931"/>
                <a:gd name="T68" fmla="*/ 16 w 511"/>
                <a:gd name="T69" fmla="*/ 96 h 931"/>
                <a:gd name="T70" fmla="*/ 20 w 511"/>
                <a:gd name="T71" fmla="*/ 88 h 931"/>
                <a:gd name="T72" fmla="*/ 22 w 511"/>
                <a:gd name="T73" fmla="*/ 83 h 931"/>
                <a:gd name="T74" fmla="*/ 24 w 511"/>
                <a:gd name="T75" fmla="*/ 77 h 931"/>
                <a:gd name="T76" fmla="*/ 26 w 511"/>
                <a:gd name="T77" fmla="*/ 72 h 931"/>
                <a:gd name="T78" fmla="*/ 28 w 511"/>
                <a:gd name="T79" fmla="*/ 67 h 931"/>
                <a:gd name="T80" fmla="*/ 29 w 511"/>
                <a:gd name="T81" fmla="*/ 62 h 931"/>
                <a:gd name="T82" fmla="*/ 31 w 511"/>
                <a:gd name="T83" fmla="*/ 57 h 931"/>
                <a:gd name="T84" fmla="*/ 33 w 511"/>
                <a:gd name="T85" fmla="*/ 52 h 931"/>
                <a:gd name="T86" fmla="*/ 34 w 511"/>
                <a:gd name="T87" fmla="*/ 48 h 931"/>
                <a:gd name="T88" fmla="*/ 26 w 511"/>
                <a:gd name="T89" fmla="*/ 63 h 931"/>
                <a:gd name="T90" fmla="*/ 15 w 511"/>
                <a:gd name="T91" fmla="*/ 94 h 931"/>
                <a:gd name="T92" fmla="*/ 8 w 511"/>
                <a:gd name="T93" fmla="*/ 100 h 931"/>
                <a:gd name="T94" fmla="*/ 5 w 511"/>
                <a:gd name="T95" fmla="*/ 91 h 931"/>
                <a:gd name="T96" fmla="*/ 8 w 511"/>
                <a:gd name="T97" fmla="*/ 66 h 931"/>
                <a:gd name="T98" fmla="*/ 21 w 511"/>
                <a:gd name="T99" fmla="*/ 25 h 93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11" h="931">
                  <a:moveTo>
                    <a:pt x="130" y="0"/>
                  </a:moveTo>
                  <a:lnTo>
                    <a:pt x="86" y="81"/>
                  </a:lnTo>
                  <a:lnTo>
                    <a:pt x="46" y="183"/>
                  </a:lnTo>
                  <a:lnTo>
                    <a:pt x="21" y="274"/>
                  </a:lnTo>
                  <a:lnTo>
                    <a:pt x="0" y="381"/>
                  </a:lnTo>
                  <a:lnTo>
                    <a:pt x="39" y="453"/>
                  </a:lnTo>
                  <a:lnTo>
                    <a:pt x="86" y="529"/>
                  </a:lnTo>
                  <a:lnTo>
                    <a:pt x="135" y="596"/>
                  </a:lnTo>
                  <a:lnTo>
                    <a:pt x="190" y="652"/>
                  </a:lnTo>
                  <a:lnTo>
                    <a:pt x="248" y="702"/>
                  </a:lnTo>
                  <a:lnTo>
                    <a:pt x="308" y="746"/>
                  </a:lnTo>
                  <a:lnTo>
                    <a:pt x="370" y="778"/>
                  </a:lnTo>
                  <a:lnTo>
                    <a:pt x="398" y="837"/>
                  </a:lnTo>
                  <a:lnTo>
                    <a:pt x="420" y="886"/>
                  </a:lnTo>
                  <a:lnTo>
                    <a:pt x="420" y="931"/>
                  </a:lnTo>
                  <a:lnTo>
                    <a:pt x="454" y="749"/>
                  </a:lnTo>
                  <a:lnTo>
                    <a:pt x="420" y="782"/>
                  </a:lnTo>
                  <a:lnTo>
                    <a:pt x="438" y="742"/>
                  </a:lnTo>
                  <a:lnTo>
                    <a:pt x="428" y="728"/>
                  </a:lnTo>
                  <a:lnTo>
                    <a:pt x="400" y="732"/>
                  </a:lnTo>
                  <a:lnTo>
                    <a:pt x="420" y="711"/>
                  </a:lnTo>
                  <a:lnTo>
                    <a:pt x="398" y="709"/>
                  </a:lnTo>
                  <a:lnTo>
                    <a:pt x="417" y="695"/>
                  </a:lnTo>
                  <a:lnTo>
                    <a:pt x="398" y="690"/>
                  </a:lnTo>
                  <a:lnTo>
                    <a:pt x="413" y="679"/>
                  </a:lnTo>
                  <a:lnTo>
                    <a:pt x="395" y="675"/>
                  </a:lnTo>
                  <a:lnTo>
                    <a:pt x="413" y="665"/>
                  </a:lnTo>
                  <a:lnTo>
                    <a:pt x="395" y="654"/>
                  </a:lnTo>
                  <a:lnTo>
                    <a:pt x="434" y="641"/>
                  </a:lnTo>
                  <a:lnTo>
                    <a:pt x="430" y="654"/>
                  </a:lnTo>
                  <a:lnTo>
                    <a:pt x="445" y="644"/>
                  </a:lnTo>
                  <a:lnTo>
                    <a:pt x="445" y="670"/>
                  </a:lnTo>
                  <a:lnTo>
                    <a:pt x="461" y="652"/>
                  </a:lnTo>
                  <a:lnTo>
                    <a:pt x="457" y="682"/>
                  </a:lnTo>
                  <a:lnTo>
                    <a:pt x="476" y="661"/>
                  </a:lnTo>
                  <a:lnTo>
                    <a:pt x="466" y="715"/>
                  </a:lnTo>
                  <a:lnTo>
                    <a:pt x="511" y="607"/>
                  </a:lnTo>
                  <a:lnTo>
                    <a:pt x="472" y="599"/>
                  </a:lnTo>
                  <a:lnTo>
                    <a:pt x="438" y="596"/>
                  </a:lnTo>
                  <a:lnTo>
                    <a:pt x="406" y="604"/>
                  </a:lnTo>
                  <a:lnTo>
                    <a:pt x="378" y="621"/>
                  </a:lnTo>
                  <a:lnTo>
                    <a:pt x="366" y="632"/>
                  </a:lnTo>
                  <a:lnTo>
                    <a:pt x="331" y="629"/>
                  </a:lnTo>
                  <a:lnTo>
                    <a:pt x="303" y="616"/>
                  </a:lnTo>
                  <a:lnTo>
                    <a:pt x="277" y="599"/>
                  </a:lnTo>
                  <a:lnTo>
                    <a:pt x="256" y="582"/>
                  </a:lnTo>
                  <a:lnTo>
                    <a:pt x="253" y="563"/>
                  </a:lnTo>
                  <a:lnTo>
                    <a:pt x="237" y="566"/>
                  </a:lnTo>
                  <a:lnTo>
                    <a:pt x="237" y="549"/>
                  </a:lnTo>
                  <a:lnTo>
                    <a:pt x="220" y="549"/>
                  </a:lnTo>
                  <a:lnTo>
                    <a:pt x="228" y="529"/>
                  </a:lnTo>
                  <a:lnTo>
                    <a:pt x="206" y="529"/>
                  </a:lnTo>
                  <a:lnTo>
                    <a:pt x="212" y="506"/>
                  </a:lnTo>
                  <a:lnTo>
                    <a:pt x="194" y="509"/>
                  </a:lnTo>
                  <a:lnTo>
                    <a:pt x="203" y="487"/>
                  </a:lnTo>
                  <a:lnTo>
                    <a:pt x="178" y="487"/>
                  </a:lnTo>
                  <a:lnTo>
                    <a:pt x="194" y="467"/>
                  </a:lnTo>
                  <a:lnTo>
                    <a:pt x="168" y="467"/>
                  </a:lnTo>
                  <a:lnTo>
                    <a:pt x="181" y="446"/>
                  </a:lnTo>
                  <a:lnTo>
                    <a:pt x="151" y="445"/>
                  </a:lnTo>
                  <a:lnTo>
                    <a:pt x="165" y="428"/>
                  </a:lnTo>
                  <a:lnTo>
                    <a:pt x="135" y="423"/>
                  </a:lnTo>
                  <a:lnTo>
                    <a:pt x="148" y="412"/>
                  </a:lnTo>
                  <a:lnTo>
                    <a:pt x="114" y="396"/>
                  </a:lnTo>
                  <a:lnTo>
                    <a:pt x="140" y="457"/>
                  </a:lnTo>
                  <a:lnTo>
                    <a:pt x="170" y="515"/>
                  </a:lnTo>
                  <a:lnTo>
                    <a:pt x="130" y="469"/>
                  </a:lnTo>
                  <a:lnTo>
                    <a:pt x="80" y="402"/>
                  </a:lnTo>
                  <a:lnTo>
                    <a:pt x="73" y="420"/>
                  </a:lnTo>
                  <a:lnTo>
                    <a:pt x="61" y="384"/>
                  </a:lnTo>
                  <a:lnTo>
                    <a:pt x="80" y="363"/>
                  </a:lnTo>
                  <a:lnTo>
                    <a:pt x="79" y="352"/>
                  </a:lnTo>
                  <a:lnTo>
                    <a:pt x="90" y="348"/>
                  </a:lnTo>
                  <a:lnTo>
                    <a:pt x="86" y="333"/>
                  </a:lnTo>
                  <a:lnTo>
                    <a:pt x="105" y="328"/>
                  </a:lnTo>
                  <a:lnTo>
                    <a:pt x="93" y="311"/>
                  </a:lnTo>
                  <a:lnTo>
                    <a:pt x="115" y="309"/>
                  </a:lnTo>
                  <a:lnTo>
                    <a:pt x="101" y="291"/>
                  </a:lnTo>
                  <a:lnTo>
                    <a:pt x="126" y="288"/>
                  </a:lnTo>
                  <a:lnTo>
                    <a:pt x="110" y="271"/>
                  </a:lnTo>
                  <a:lnTo>
                    <a:pt x="135" y="266"/>
                  </a:lnTo>
                  <a:lnTo>
                    <a:pt x="115" y="249"/>
                  </a:lnTo>
                  <a:lnTo>
                    <a:pt x="138" y="244"/>
                  </a:lnTo>
                  <a:lnTo>
                    <a:pt x="123" y="229"/>
                  </a:lnTo>
                  <a:lnTo>
                    <a:pt x="140" y="220"/>
                  </a:lnTo>
                  <a:lnTo>
                    <a:pt x="130" y="208"/>
                  </a:lnTo>
                  <a:lnTo>
                    <a:pt x="143" y="200"/>
                  </a:lnTo>
                  <a:lnTo>
                    <a:pt x="135" y="194"/>
                  </a:lnTo>
                  <a:lnTo>
                    <a:pt x="138" y="171"/>
                  </a:lnTo>
                  <a:lnTo>
                    <a:pt x="103" y="254"/>
                  </a:lnTo>
                  <a:lnTo>
                    <a:pt x="76" y="325"/>
                  </a:lnTo>
                  <a:lnTo>
                    <a:pt x="59" y="377"/>
                  </a:lnTo>
                  <a:lnTo>
                    <a:pt x="44" y="398"/>
                  </a:lnTo>
                  <a:lnTo>
                    <a:pt x="30" y="402"/>
                  </a:lnTo>
                  <a:lnTo>
                    <a:pt x="21" y="387"/>
                  </a:lnTo>
                  <a:lnTo>
                    <a:pt x="18" y="367"/>
                  </a:lnTo>
                  <a:lnTo>
                    <a:pt x="18" y="341"/>
                  </a:lnTo>
                  <a:lnTo>
                    <a:pt x="31" y="265"/>
                  </a:lnTo>
                  <a:lnTo>
                    <a:pt x="57" y="183"/>
                  </a:lnTo>
                  <a:lnTo>
                    <a:pt x="84" y="103"/>
                  </a:lnTo>
                  <a:lnTo>
                    <a:pt x="13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6" name="Freeform 135"/>
            <p:cNvSpPr>
              <a:spLocks/>
            </p:cNvSpPr>
            <p:nvPr/>
          </p:nvSpPr>
          <p:spPr bwMode="auto">
            <a:xfrm>
              <a:off x="4743" y="2156"/>
              <a:ext cx="179" cy="284"/>
            </a:xfrm>
            <a:custGeom>
              <a:avLst/>
              <a:gdLst>
                <a:gd name="T0" fmla="*/ 32 w 357"/>
                <a:gd name="T1" fmla="*/ 1 h 568"/>
                <a:gd name="T2" fmla="*/ 26 w 357"/>
                <a:gd name="T3" fmla="*/ 26 h 568"/>
                <a:gd name="T4" fmla="*/ 21 w 357"/>
                <a:gd name="T5" fmla="*/ 56 h 568"/>
                <a:gd name="T6" fmla="*/ 17 w 357"/>
                <a:gd name="T7" fmla="*/ 73 h 568"/>
                <a:gd name="T8" fmla="*/ 13 w 357"/>
                <a:gd name="T9" fmla="*/ 87 h 568"/>
                <a:gd name="T10" fmla="*/ 27 w 357"/>
                <a:gd name="T11" fmla="*/ 93 h 568"/>
                <a:gd name="T12" fmla="*/ 41 w 357"/>
                <a:gd name="T13" fmla="*/ 102 h 568"/>
                <a:gd name="T14" fmla="*/ 50 w 357"/>
                <a:gd name="T15" fmla="*/ 110 h 568"/>
                <a:gd name="T16" fmla="*/ 57 w 357"/>
                <a:gd name="T17" fmla="*/ 117 h 568"/>
                <a:gd name="T18" fmla="*/ 62 w 357"/>
                <a:gd name="T19" fmla="*/ 123 h 568"/>
                <a:gd name="T20" fmla="*/ 67 w 357"/>
                <a:gd name="T21" fmla="*/ 131 h 568"/>
                <a:gd name="T22" fmla="*/ 69 w 357"/>
                <a:gd name="T23" fmla="*/ 135 h 568"/>
                <a:gd name="T24" fmla="*/ 79 w 357"/>
                <a:gd name="T25" fmla="*/ 136 h 568"/>
                <a:gd name="T26" fmla="*/ 86 w 357"/>
                <a:gd name="T27" fmla="*/ 139 h 568"/>
                <a:gd name="T28" fmla="*/ 90 w 357"/>
                <a:gd name="T29" fmla="*/ 142 h 568"/>
                <a:gd name="T30" fmla="*/ 86 w 357"/>
                <a:gd name="T31" fmla="*/ 141 h 568"/>
                <a:gd name="T32" fmla="*/ 78 w 357"/>
                <a:gd name="T33" fmla="*/ 139 h 568"/>
                <a:gd name="T34" fmla="*/ 72 w 357"/>
                <a:gd name="T35" fmla="*/ 139 h 568"/>
                <a:gd name="T36" fmla="*/ 66 w 357"/>
                <a:gd name="T37" fmla="*/ 140 h 568"/>
                <a:gd name="T38" fmla="*/ 62 w 357"/>
                <a:gd name="T39" fmla="*/ 130 h 568"/>
                <a:gd name="T40" fmla="*/ 52 w 357"/>
                <a:gd name="T41" fmla="*/ 116 h 568"/>
                <a:gd name="T42" fmla="*/ 39 w 357"/>
                <a:gd name="T43" fmla="*/ 105 h 568"/>
                <a:gd name="T44" fmla="*/ 29 w 357"/>
                <a:gd name="T45" fmla="*/ 98 h 568"/>
                <a:gd name="T46" fmla="*/ 19 w 357"/>
                <a:gd name="T47" fmla="*/ 94 h 568"/>
                <a:gd name="T48" fmla="*/ 10 w 357"/>
                <a:gd name="T49" fmla="*/ 93 h 568"/>
                <a:gd name="T50" fmla="*/ 5 w 357"/>
                <a:gd name="T51" fmla="*/ 97 h 568"/>
                <a:gd name="T52" fmla="*/ 4 w 357"/>
                <a:gd name="T53" fmla="*/ 91 h 568"/>
                <a:gd name="T54" fmla="*/ 8 w 357"/>
                <a:gd name="T55" fmla="*/ 89 h 568"/>
                <a:gd name="T56" fmla="*/ 1 w 357"/>
                <a:gd name="T57" fmla="*/ 84 h 568"/>
                <a:gd name="T58" fmla="*/ 9 w 357"/>
                <a:gd name="T59" fmla="*/ 84 h 568"/>
                <a:gd name="T60" fmla="*/ 0 w 357"/>
                <a:gd name="T61" fmla="*/ 77 h 568"/>
                <a:gd name="T62" fmla="*/ 11 w 357"/>
                <a:gd name="T63" fmla="*/ 79 h 568"/>
                <a:gd name="T64" fmla="*/ 2 w 357"/>
                <a:gd name="T65" fmla="*/ 71 h 568"/>
                <a:gd name="T66" fmla="*/ 12 w 357"/>
                <a:gd name="T67" fmla="*/ 73 h 568"/>
                <a:gd name="T68" fmla="*/ 5 w 357"/>
                <a:gd name="T69" fmla="*/ 66 h 568"/>
                <a:gd name="T70" fmla="*/ 14 w 357"/>
                <a:gd name="T71" fmla="*/ 66 h 568"/>
                <a:gd name="T72" fmla="*/ 8 w 357"/>
                <a:gd name="T73" fmla="*/ 60 h 568"/>
                <a:gd name="T74" fmla="*/ 15 w 357"/>
                <a:gd name="T75" fmla="*/ 60 h 568"/>
                <a:gd name="T76" fmla="*/ 10 w 357"/>
                <a:gd name="T77" fmla="*/ 55 h 568"/>
                <a:gd name="T78" fmla="*/ 17 w 357"/>
                <a:gd name="T79" fmla="*/ 55 h 568"/>
                <a:gd name="T80" fmla="*/ 13 w 357"/>
                <a:gd name="T81" fmla="*/ 49 h 568"/>
                <a:gd name="T82" fmla="*/ 18 w 357"/>
                <a:gd name="T83" fmla="*/ 49 h 568"/>
                <a:gd name="T84" fmla="*/ 15 w 357"/>
                <a:gd name="T85" fmla="*/ 45 h 568"/>
                <a:gd name="T86" fmla="*/ 19 w 357"/>
                <a:gd name="T87" fmla="*/ 44 h 568"/>
                <a:gd name="T88" fmla="*/ 17 w 357"/>
                <a:gd name="T89" fmla="*/ 40 h 568"/>
                <a:gd name="T90" fmla="*/ 20 w 357"/>
                <a:gd name="T91" fmla="*/ 39 h 568"/>
                <a:gd name="T92" fmla="*/ 20 w 357"/>
                <a:gd name="T93" fmla="*/ 36 h 568"/>
                <a:gd name="T94" fmla="*/ 22 w 357"/>
                <a:gd name="T95" fmla="*/ 31 h 568"/>
                <a:gd name="T96" fmla="*/ 25 w 357"/>
                <a:gd name="T97" fmla="*/ 21 h 568"/>
                <a:gd name="T98" fmla="*/ 30 w 357"/>
                <a:gd name="T99" fmla="*/ 0 h 568"/>
                <a:gd name="T100" fmla="*/ 32 w 357"/>
                <a:gd name="T101" fmla="*/ 1 h 56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357" h="568">
                  <a:moveTo>
                    <a:pt x="125" y="4"/>
                  </a:moveTo>
                  <a:lnTo>
                    <a:pt x="101" y="104"/>
                  </a:lnTo>
                  <a:lnTo>
                    <a:pt x="83" y="221"/>
                  </a:lnTo>
                  <a:lnTo>
                    <a:pt x="68" y="289"/>
                  </a:lnTo>
                  <a:lnTo>
                    <a:pt x="49" y="347"/>
                  </a:lnTo>
                  <a:lnTo>
                    <a:pt x="106" y="372"/>
                  </a:lnTo>
                  <a:lnTo>
                    <a:pt x="164" y="408"/>
                  </a:lnTo>
                  <a:lnTo>
                    <a:pt x="198" y="437"/>
                  </a:lnTo>
                  <a:lnTo>
                    <a:pt x="226" y="467"/>
                  </a:lnTo>
                  <a:lnTo>
                    <a:pt x="247" y="492"/>
                  </a:lnTo>
                  <a:lnTo>
                    <a:pt x="265" y="522"/>
                  </a:lnTo>
                  <a:lnTo>
                    <a:pt x="276" y="539"/>
                  </a:lnTo>
                  <a:lnTo>
                    <a:pt x="315" y="543"/>
                  </a:lnTo>
                  <a:lnTo>
                    <a:pt x="341" y="555"/>
                  </a:lnTo>
                  <a:lnTo>
                    <a:pt x="357" y="568"/>
                  </a:lnTo>
                  <a:lnTo>
                    <a:pt x="341" y="562"/>
                  </a:lnTo>
                  <a:lnTo>
                    <a:pt x="310" y="555"/>
                  </a:lnTo>
                  <a:lnTo>
                    <a:pt x="285" y="555"/>
                  </a:lnTo>
                  <a:lnTo>
                    <a:pt x="263" y="559"/>
                  </a:lnTo>
                  <a:lnTo>
                    <a:pt x="247" y="517"/>
                  </a:lnTo>
                  <a:lnTo>
                    <a:pt x="205" y="463"/>
                  </a:lnTo>
                  <a:lnTo>
                    <a:pt x="154" y="417"/>
                  </a:lnTo>
                  <a:lnTo>
                    <a:pt x="116" y="392"/>
                  </a:lnTo>
                  <a:lnTo>
                    <a:pt x="74" y="376"/>
                  </a:lnTo>
                  <a:lnTo>
                    <a:pt x="38" y="371"/>
                  </a:lnTo>
                  <a:lnTo>
                    <a:pt x="20" y="387"/>
                  </a:lnTo>
                  <a:lnTo>
                    <a:pt x="13" y="361"/>
                  </a:lnTo>
                  <a:lnTo>
                    <a:pt x="29" y="353"/>
                  </a:lnTo>
                  <a:lnTo>
                    <a:pt x="3" y="333"/>
                  </a:lnTo>
                  <a:lnTo>
                    <a:pt x="35" y="333"/>
                  </a:lnTo>
                  <a:lnTo>
                    <a:pt x="0" y="308"/>
                  </a:lnTo>
                  <a:lnTo>
                    <a:pt x="43" y="313"/>
                  </a:lnTo>
                  <a:lnTo>
                    <a:pt x="8" y="284"/>
                  </a:lnTo>
                  <a:lnTo>
                    <a:pt x="46" y="289"/>
                  </a:lnTo>
                  <a:lnTo>
                    <a:pt x="18" y="262"/>
                  </a:lnTo>
                  <a:lnTo>
                    <a:pt x="54" y="262"/>
                  </a:lnTo>
                  <a:lnTo>
                    <a:pt x="29" y="237"/>
                  </a:lnTo>
                  <a:lnTo>
                    <a:pt x="60" y="238"/>
                  </a:lnTo>
                  <a:lnTo>
                    <a:pt x="38" y="217"/>
                  </a:lnTo>
                  <a:lnTo>
                    <a:pt x="68" y="217"/>
                  </a:lnTo>
                  <a:lnTo>
                    <a:pt x="50" y="196"/>
                  </a:lnTo>
                  <a:lnTo>
                    <a:pt x="71" y="196"/>
                  </a:lnTo>
                  <a:lnTo>
                    <a:pt x="59" y="178"/>
                  </a:lnTo>
                  <a:lnTo>
                    <a:pt x="75" y="175"/>
                  </a:lnTo>
                  <a:lnTo>
                    <a:pt x="68" y="158"/>
                  </a:lnTo>
                  <a:lnTo>
                    <a:pt x="80" y="155"/>
                  </a:lnTo>
                  <a:lnTo>
                    <a:pt x="77" y="141"/>
                  </a:lnTo>
                  <a:lnTo>
                    <a:pt x="87" y="124"/>
                  </a:lnTo>
                  <a:lnTo>
                    <a:pt x="97" y="83"/>
                  </a:lnTo>
                  <a:lnTo>
                    <a:pt x="118" y="0"/>
                  </a:lnTo>
                  <a:lnTo>
                    <a:pt x="125"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7" name="Freeform 136"/>
            <p:cNvSpPr>
              <a:spLocks/>
            </p:cNvSpPr>
            <p:nvPr/>
          </p:nvSpPr>
          <p:spPr bwMode="auto">
            <a:xfrm>
              <a:off x="4775" y="2354"/>
              <a:ext cx="87" cy="96"/>
            </a:xfrm>
            <a:custGeom>
              <a:avLst/>
              <a:gdLst>
                <a:gd name="T0" fmla="*/ 2 w 176"/>
                <a:gd name="T1" fmla="*/ 9 h 191"/>
                <a:gd name="T2" fmla="*/ 7 w 176"/>
                <a:gd name="T3" fmla="*/ 19 h 191"/>
                <a:gd name="T4" fmla="*/ 13 w 176"/>
                <a:gd name="T5" fmla="*/ 28 h 191"/>
                <a:gd name="T6" fmla="*/ 21 w 176"/>
                <a:gd name="T7" fmla="*/ 37 h 191"/>
                <a:gd name="T8" fmla="*/ 29 w 176"/>
                <a:gd name="T9" fmla="*/ 43 h 191"/>
                <a:gd name="T10" fmla="*/ 40 w 176"/>
                <a:gd name="T11" fmla="*/ 48 h 191"/>
                <a:gd name="T12" fmla="*/ 43 w 176"/>
                <a:gd name="T13" fmla="*/ 37 h 191"/>
                <a:gd name="T14" fmla="*/ 39 w 176"/>
                <a:gd name="T15" fmla="*/ 39 h 191"/>
                <a:gd name="T16" fmla="*/ 37 w 176"/>
                <a:gd name="T17" fmla="*/ 34 h 191"/>
                <a:gd name="T18" fmla="*/ 34 w 176"/>
                <a:gd name="T19" fmla="*/ 37 h 191"/>
                <a:gd name="T20" fmla="*/ 33 w 176"/>
                <a:gd name="T21" fmla="*/ 32 h 191"/>
                <a:gd name="T22" fmla="*/ 28 w 176"/>
                <a:gd name="T23" fmla="*/ 34 h 191"/>
                <a:gd name="T24" fmla="*/ 28 w 176"/>
                <a:gd name="T25" fmla="*/ 28 h 191"/>
                <a:gd name="T26" fmla="*/ 24 w 176"/>
                <a:gd name="T27" fmla="*/ 31 h 191"/>
                <a:gd name="T28" fmla="*/ 23 w 176"/>
                <a:gd name="T29" fmla="*/ 25 h 191"/>
                <a:gd name="T30" fmla="*/ 20 w 176"/>
                <a:gd name="T31" fmla="*/ 27 h 191"/>
                <a:gd name="T32" fmla="*/ 20 w 176"/>
                <a:gd name="T33" fmla="*/ 22 h 191"/>
                <a:gd name="T34" fmla="*/ 17 w 176"/>
                <a:gd name="T35" fmla="*/ 24 h 191"/>
                <a:gd name="T36" fmla="*/ 17 w 176"/>
                <a:gd name="T37" fmla="*/ 18 h 191"/>
                <a:gd name="T38" fmla="*/ 13 w 176"/>
                <a:gd name="T39" fmla="*/ 21 h 191"/>
                <a:gd name="T40" fmla="*/ 13 w 176"/>
                <a:gd name="T41" fmla="*/ 14 h 191"/>
                <a:gd name="T42" fmla="*/ 9 w 176"/>
                <a:gd name="T43" fmla="*/ 17 h 191"/>
                <a:gd name="T44" fmla="*/ 9 w 176"/>
                <a:gd name="T45" fmla="*/ 10 h 191"/>
                <a:gd name="T46" fmla="*/ 6 w 176"/>
                <a:gd name="T47" fmla="*/ 13 h 191"/>
                <a:gd name="T48" fmla="*/ 5 w 176"/>
                <a:gd name="T49" fmla="*/ 5 h 191"/>
                <a:gd name="T50" fmla="*/ 3 w 176"/>
                <a:gd name="T51" fmla="*/ 7 h 191"/>
                <a:gd name="T52" fmla="*/ 0 w 176"/>
                <a:gd name="T53" fmla="*/ 0 h 191"/>
                <a:gd name="T54" fmla="*/ 2 w 176"/>
                <a:gd name="T55" fmla="*/ 9 h 19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76" h="191">
                  <a:moveTo>
                    <a:pt x="11" y="36"/>
                  </a:moveTo>
                  <a:lnTo>
                    <a:pt x="28" y="75"/>
                  </a:lnTo>
                  <a:lnTo>
                    <a:pt x="55" y="112"/>
                  </a:lnTo>
                  <a:lnTo>
                    <a:pt x="87" y="146"/>
                  </a:lnTo>
                  <a:lnTo>
                    <a:pt x="118" y="171"/>
                  </a:lnTo>
                  <a:lnTo>
                    <a:pt x="162" y="191"/>
                  </a:lnTo>
                  <a:lnTo>
                    <a:pt x="176" y="145"/>
                  </a:lnTo>
                  <a:lnTo>
                    <a:pt x="158" y="156"/>
                  </a:lnTo>
                  <a:lnTo>
                    <a:pt x="152" y="135"/>
                  </a:lnTo>
                  <a:lnTo>
                    <a:pt x="138" y="145"/>
                  </a:lnTo>
                  <a:lnTo>
                    <a:pt x="133" y="125"/>
                  </a:lnTo>
                  <a:lnTo>
                    <a:pt x="116" y="135"/>
                  </a:lnTo>
                  <a:lnTo>
                    <a:pt x="113" y="112"/>
                  </a:lnTo>
                  <a:lnTo>
                    <a:pt x="99" y="121"/>
                  </a:lnTo>
                  <a:lnTo>
                    <a:pt x="96" y="100"/>
                  </a:lnTo>
                  <a:lnTo>
                    <a:pt x="83" y="108"/>
                  </a:lnTo>
                  <a:lnTo>
                    <a:pt x="83" y="85"/>
                  </a:lnTo>
                  <a:lnTo>
                    <a:pt x="70" y="95"/>
                  </a:lnTo>
                  <a:lnTo>
                    <a:pt x="70" y="71"/>
                  </a:lnTo>
                  <a:lnTo>
                    <a:pt x="55" y="81"/>
                  </a:lnTo>
                  <a:lnTo>
                    <a:pt x="53" y="56"/>
                  </a:lnTo>
                  <a:lnTo>
                    <a:pt x="39" y="66"/>
                  </a:lnTo>
                  <a:lnTo>
                    <a:pt x="38" y="39"/>
                  </a:lnTo>
                  <a:lnTo>
                    <a:pt x="24" y="49"/>
                  </a:lnTo>
                  <a:lnTo>
                    <a:pt x="20" y="20"/>
                  </a:lnTo>
                  <a:lnTo>
                    <a:pt x="12" y="25"/>
                  </a:lnTo>
                  <a:lnTo>
                    <a:pt x="0" y="0"/>
                  </a:lnTo>
                  <a:lnTo>
                    <a:pt x="11" y="3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8" name="Freeform 137"/>
            <p:cNvSpPr>
              <a:spLocks/>
            </p:cNvSpPr>
            <p:nvPr/>
          </p:nvSpPr>
          <p:spPr bwMode="auto">
            <a:xfrm>
              <a:off x="4884" y="2515"/>
              <a:ext cx="374" cy="383"/>
            </a:xfrm>
            <a:custGeom>
              <a:avLst/>
              <a:gdLst>
                <a:gd name="T0" fmla="*/ 0 w 749"/>
                <a:gd name="T1" fmla="*/ 84 h 768"/>
                <a:gd name="T2" fmla="*/ 7 w 749"/>
                <a:gd name="T3" fmla="*/ 143 h 768"/>
                <a:gd name="T4" fmla="*/ 21 w 749"/>
                <a:gd name="T5" fmla="*/ 183 h 768"/>
                <a:gd name="T6" fmla="*/ 41 w 749"/>
                <a:gd name="T7" fmla="*/ 186 h 768"/>
                <a:gd name="T8" fmla="*/ 98 w 749"/>
                <a:gd name="T9" fmla="*/ 178 h 768"/>
                <a:gd name="T10" fmla="*/ 152 w 749"/>
                <a:gd name="T11" fmla="*/ 178 h 768"/>
                <a:gd name="T12" fmla="*/ 164 w 749"/>
                <a:gd name="T13" fmla="*/ 173 h 768"/>
                <a:gd name="T14" fmla="*/ 173 w 749"/>
                <a:gd name="T15" fmla="*/ 158 h 768"/>
                <a:gd name="T16" fmla="*/ 169 w 749"/>
                <a:gd name="T17" fmla="*/ 131 h 768"/>
                <a:gd name="T18" fmla="*/ 178 w 749"/>
                <a:gd name="T19" fmla="*/ 75 h 768"/>
                <a:gd name="T20" fmla="*/ 187 w 749"/>
                <a:gd name="T21" fmla="*/ 45 h 768"/>
                <a:gd name="T22" fmla="*/ 176 w 749"/>
                <a:gd name="T23" fmla="*/ 73 h 768"/>
                <a:gd name="T24" fmla="*/ 152 w 749"/>
                <a:gd name="T25" fmla="*/ 23 h 768"/>
                <a:gd name="T26" fmla="*/ 166 w 749"/>
                <a:gd name="T27" fmla="*/ 75 h 768"/>
                <a:gd name="T28" fmla="*/ 172 w 749"/>
                <a:gd name="T29" fmla="*/ 106 h 768"/>
                <a:gd name="T30" fmla="*/ 161 w 749"/>
                <a:gd name="T31" fmla="*/ 99 h 768"/>
                <a:gd name="T32" fmla="*/ 150 w 749"/>
                <a:gd name="T33" fmla="*/ 65 h 768"/>
                <a:gd name="T34" fmla="*/ 138 w 749"/>
                <a:gd name="T35" fmla="*/ 0 h 768"/>
                <a:gd name="T36" fmla="*/ 149 w 749"/>
                <a:gd name="T37" fmla="*/ 68 h 768"/>
                <a:gd name="T38" fmla="*/ 161 w 749"/>
                <a:gd name="T39" fmla="*/ 109 h 768"/>
                <a:gd name="T40" fmla="*/ 163 w 749"/>
                <a:gd name="T41" fmla="*/ 138 h 768"/>
                <a:gd name="T42" fmla="*/ 164 w 749"/>
                <a:gd name="T43" fmla="*/ 164 h 768"/>
                <a:gd name="T44" fmla="*/ 129 w 749"/>
                <a:gd name="T45" fmla="*/ 163 h 768"/>
                <a:gd name="T46" fmla="*/ 108 w 749"/>
                <a:gd name="T47" fmla="*/ 169 h 768"/>
                <a:gd name="T48" fmla="*/ 96 w 749"/>
                <a:gd name="T49" fmla="*/ 159 h 768"/>
                <a:gd name="T50" fmla="*/ 75 w 749"/>
                <a:gd name="T51" fmla="*/ 171 h 768"/>
                <a:gd name="T52" fmla="*/ 62 w 749"/>
                <a:gd name="T53" fmla="*/ 167 h 768"/>
                <a:gd name="T54" fmla="*/ 41 w 749"/>
                <a:gd name="T55" fmla="*/ 177 h 768"/>
                <a:gd name="T56" fmla="*/ 34 w 749"/>
                <a:gd name="T57" fmla="*/ 176 h 768"/>
                <a:gd name="T58" fmla="*/ 26 w 749"/>
                <a:gd name="T59" fmla="*/ 181 h 768"/>
                <a:gd name="T60" fmla="*/ 9 w 749"/>
                <a:gd name="T61" fmla="*/ 140 h 768"/>
                <a:gd name="T62" fmla="*/ 1 w 749"/>
                <a:gd name="T63" fmla="*/ 89 h 7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49" h="768">
                  <a:moveTo>
                    <a:pt x="0" y="231"/>
                  </a:moveTo>
                  <a:lnTo>
                    <a:pt x="0" y="336"/>
                  </a:lnTo>
                  <a:lnTo>
                    <a:pt x="11" y="461"/>
                  </a:lnTo>
                  <a:lnTo>
                    <a:pt x="28" y="574"/>
                  </a:lnTo>
                  <a:lnTo>
                    <a:pt x="53" y="666"/>
                  </a:lnTo>
                  <a:lnTo>
                    <a:pt x="84" y="735"/>
                  </a:lnTo>
                  <a:lnTo>
                    <a:pt x="86" y="768"/>
                  </a:lnTo>
                  <a:lnTo>
                    <a:pt x="166" y="746"/>
                  </a:lnTo>
                  <a:lnTo>
                    <a:pt x="280" y="725"/>
                  </a:lnTo>
                  <a:lnTo>
                    <a:pt x="392" y="716"/>
                  </a:lnTo>
                  <a:lnTo>
                    <a:pt x="497" y="715"/>
                  </a:lnTo>
                  <a:lnTo>
                    <a:pt x="610" y="716"/>
                  </a:lnTo>
                  <a:lnTo>
                    <a:pt x="657" y="719"/>
                  </a:lnTo>
                  <a:lnTo>
                    <a:pt x="657" y="693"/>
                  </a:lnTo>
                  <a:lnTo>
                    <a:pt x="692" y="662"/>
                  </a:lnTo>
                  <a:lnTo>
                    <a:pt x="694" y="635"/>
                  </a:lnTo>
                  <a:lnTo>
                    <a:pt x="683" y="590"/>
                  </a:lnTo>
                  <a:lnTo>
                    <a:pt x="677" y="528"/>
                  </a:lnTo>
                  <a:lnTo>
                    <a:pt x="703" y="421"/>
                  </a:lnTo>
                  <a:lnTo>
                    <a:pt x="713" y="303"/>
                  </a:lnTo>
                  <a:lnTo>
                    <a:pt x="738" y="248"/>
                  </a:lnTo>
                  <a:lnTo>
                    <a:pt x="749" y="181"/>
                  </a:lnTo>
                  <a:lnTo>
                    <a:pt x="724" y="262"/>
                  </a:lnTo>
                  <a:lnTo>
                    <a:pt x="707" y="293"/>
                  </a:lnTo>
                  <a:lnTo>
                    <a:pt x="677" y="227"/>
                  </a:lnTo>
                  <a:lnTo>
                    <a:pt x="610" y="93"/>
                  </a:lnTo>
                  <a:lnTo>
                    <a:pt x="645" y="190"/>
                  </a:lnTo>
                  <a:lnTo>
                    <a:pt x="665" y="300"/>
                  </a:lnTo>
                  <a:lnTo>
                    <a:pt x="692" y="374"/>
                  </a:lnTo>
                  <a:lnTo>
                    <a:pt x="688" y="427"/>
                  </a:lnTo>
                  <a:lnTo>
                    <a:pt x="669" y="486"/>
                  </a:lnTo>
                  <a:lnTo>
                    <a:pt x="644" y="400"/>
                  </a:lnTo>
                  <a:lnTo>
                    <a:pt x="629" y="318"/>
                  </a:lnTo>
                  <a:lnTo>
                    <a:pt x="602" y="261"/>
                  </a:lnTo>
                  <a:lnTo>
                    <a:pt x="566" y="95"/>
                  </a:lnTo>
                  <a:lnTo>
                    <a:pt x="555" y="0"/>
                  </a:lnTo>
                  <a:lnTo>
                    <a:pt x="570" y="143"/>
                  </a:lnTo>
                  <a:lnTo>
                    <a:pt x="597" y="273"/>
                  </a:lnTo>
                  <a:lnTo>
                    <a:pt x="625" y="374"/>
                  </a:lnTo>
                  <a:lnTo>
                    <a:pt x="645" y="440"/>
                  </a:lnTo>
                  <a:lnTo>
                    <a:pt x="660" y="515"/>
                  </a:lnTo>
                  <a:lnTo>
                    <a:pt x="652" y="556"/>
                  </a:lnTo>
                  <a:lnTo>
                    <a:pt x="669" y="604"/>
                  </a:lnTo>
                  <a:lnTo>
                    <a:pt x="657" y="660"/>
                  </a:lnTo>
                  <a:lnTo>
                    <a:pt x="624" y="685"/>
                  </a:lnTo>
                  <a:lnTo>
                    <a:pt x="516" y="654"/>
                  </a:lnTo>
                  <a:lnTo>
                    <a:pt x="486" y="677"/>
                  </a:lnTo>
                  <a:lnTo>
                    <a:pt x="435" y="677"/>
                  </a:lnTo>
                  <a:lnTo>
                    <a:pt x="375" y="682"/>
                  </a:lnTo>
                  <a:lnTo>
                    <a:pt x="385" y="637"/>
                  </a:lnTo>
                  <a:lnTo>
                    <a:pt x="363" y="635"/>
                  </a:lnTo>
                  <a:lnTo>
                    <a:pt x="301" y="687"/>
                  </a:lnTo>
                  <a:lnTo>
                    <a:pt x="276" y="685"/>
                  </a:lnTo>
                  <a:lnTo>
                    <a:pt x="249" y="670"/>
                  </a:lnTo>
                  <a:lnTo>
                    <a:pt x="231" y="695"/>
                  </a:lnTo>
                  <a:lnTo>
                    <a:pt x="164" y="710"/>
                  </a:lnTo>
                  <a:lnTo>
                    <a:pt x="138" y="677"/>
                  </a:lnTo>
                  <a:lnTo>
                    <a:pt x="138" y="706"/>
                  </a:lnTo>
                  <a:lnTo>
                    <a:pt x="115" y="696"/>
                  </a:lnTo>
                  <a:lnTo>
                    <a:pt x="107" y="727"/>
                  </a:lnTo>
                  <a:lnTo>
                    <a:pt x="82" y="693"/>
                  </a:lnTo>
                  <a:lnTo>
                    <a:pt x="38" y="561"/>
                  </a:lnTo>
                  <a:lnTo>
                    <a:pt x="17" y="437"/>
                  </a:lnTo>
                  <a:lnTo>
                    <a:pt x="7" y="357"/>
                  </a:lnTo>
                  <a:lnTo>
                    <a:pt x="0" y="23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899" name="Freeform 138"/>
            <p:cNvSpPr>
              <a:spLocks/>
            </p:cNvSpPr>
            <p:nvPr/>
          </p:nvSpPr>
          <p:spPr bwMode="auto">
            <a:xfrm>
              <a:off x="5046" y="2464"/>
              <a:ext cx="61" cy="38"/>
            </a:xfrm>
            <a:custGeom>
              <a:avLst/>
              <a:gdLst>
                <a:gd name="T0" fmla="*/ 30 w 124"/>
                <a:gd name="T1" fmla="*/ 0 h 75"/>
                <a:gd name="T2" fmla="*/ 1 w 124"/>
                <a:gd name="T3" fmla="*/ 16 h 75"/>
                <a:gd name="T4" fmla="*/ 0 w 124"/>
                <a:gd name="T5" fmla="*/ 19 h 75"/>
                <a:gd name="T6" fmla="*/ 4 w 124"/>
                <a:gd name="T7" fmla="*/ 19 h 75"/>
                <a:gd name="T8" fmla="*/ 15 w 124"/>
                <a:gd name="T9" fmla="*/ 10 h 75"/>
                <a:gd name="T10" fmla="*/ 30 w 124"/>
                <a:gd name="T11" fmla="*/ 0 h 7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4" h="75">
                  <a:moveTo>
                    <a:pt x="124" y="0"/>
                  </a:moveTo>
                  <a:lnTo>
                    <a:pt x="7" y="62"/>
                  </a:lnTo>
                  <a:lnTo>
                    <a:pt x="0" y="74"/>
                  </a:lnTo>
                  <a:lnTo>
                    <a:pt x="19" y="75"/>
                  </a:lnTo>
                  <a:lnTo>
                    <a:pt x="61" y="37"/>
                  </a:lnTo>
                  <a:lnTo>
                    <a:pt x="124"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0" name="Freeform 139"/>
            <p:cNvSpPr>
              <a:spLocks/>
            </p:cNvSpPr>
            <p:nvPr/>
          </p:nvSpPr>
          <p:spPr bwMode="auto">
            <a:xfrm>
              <a:off x="5045" y="2451"/>
              <a:ext cx="95" cy="156"/>
            </a:xfrm>
            <a:custGeom>
              <a:avLst/>
              <a:gdLst>
                <a:gd name="T0" fmla="*/ 48 w 189"/>
                <a:gd name="T1" fmla="*/ 0 h 312"/>
                <a:gd name="T2" fmla="*/ 39 w 189"/>
                <a:gd name="T3" fmla="*/ 28 h 312"/>
                <a:gd name="T4" fmla="*/ 21 w 189"/>
                <a:gd name="T5" fmla="*/ 67 h 312"/>
                <a:gd name="T6" fmla="*/ 4 w 189"/>
                <a:gd name="T7" fmla="*/ 78 h 312"/>
                <a:gd name="T8" fmla="*/ 0 w 189"/>
                <a:gd name="T9" fmla="*/ 77 h 312"/>
                <a:gd name="T10" fmla="*/ 24 w 189"/>
                <a:gd name="T11" fmla="*/ 57 h 312"/>
                <a:gd name="T12" fmla="*/ 39 w 189"/>
                <a:gd name="T13" fmla="*/ 28 h 312"/>
                <a:gd name="T14" fmla="*/ 48 w 189"/>
                <a:gd name="T15" fmla="*/ 0 h 3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9" h="312">
                  <a:moveTo>
                    <a:pt x="189" y="0"/>
                  </a:moveTo>
                  <a:lnTo>
                    <a:pt x="156" y="110"/>
                  </a:lnTo>
                  <a:lnTo>
                    <a:pt x="83" y="266"/>
                  </a:lnTo>
                  <a:lnTo>
                    <a:pt x="13" y="312"/>
                  </a:lnTo>
                  <a:lnTo>
                    <a:pt x="0" y="305"/>
                  </a:lnTo>
                  <a:lnTo>
                    <a:pt x="95" y="226"/>
                  </a:lnTo>
                  <a:lnTo>
                    <a:pt x="155" y="110"/>
                  </a:lnTo>
                  <a:lnTo>
                    <a:pt x="18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1" name="Freeform 140"/>
            <p:cNvSpPr>
              <a:spLocks/>
            </p:cNvSpPr>
            <p:nvPr/>
          </p:nvSpPr>
          <p:spPr bwMode="auto">
            <a:xfrm>
              <a:off x="4953" y="2651"/>
              <a:ext cx="81" cy="130"/>
            </a:xfrm>
            <a:custGeom>
              <a:avLst/>
              <a:gdLst>
                <a:gd name="T0" fmla="*/ 2 w 162"/>
                <a:gd name="T1" fmla="*/ 24 h 260"/>
                <a:gd name="T2" fmla="*/ 0 w 162"/>
                <a:gd name="T3" fmla="*/ 9 h 260"/>
                <a:gd name="T4" fmla="*/ 5 w 162"/>
                <a:gd name="T5" fmla="*/ 4 h 260"/>
                <a:gd name="T6" fmla="*/ 27 w 162"/>
                <a:gd name="T7" fmla="*/ 0 h 260"/>
                <a:gd name="T8" fmla="*/ 35 w 162"/>
                <a:gd name="T9" fmla="*/ 11 h 260"/>
                <a:gd name="T10" fmla="*/ 35 w 162"/>
                <a:gd name="T11" fmla="*/ 23 h 260"/>
                <a:gd name="T12" fmla="*/ 21 w 162"/>
                <a:gd name="T13" fmla="*/ 51 h 260"/>
                <a:gd name="T14" fmla="*/ 31 w 162"/>
                <a:gd name="T15" fmla="*/ 50 h 260"/>
                <a:gd name="T16" fmla="*/ 31 w 162"/>
                <a:gd name="T17" fmla="*/ 42 h 260"/>
                <a:gd name="T18" fmla="*/ 41 w 162"/>
                <a:gd name="T19" fmla="*/ 41 h 260"/>
                <a:gd name="T20" fmla="*/ 41 w 162"/>
                <a:gd name="T21" fmla="*/ 56 h 260"/>
                <a:gd name="T22" fmla="*/ 36 w 162"/>
                <a:gd name="T23" fmla="*/ 63 h 260"/>
                <a:gd name="T24" fmla="*/ 23 w 162"/>
                <a:gd name="T25" fmla="*/ 62 h 260"/>
                <a:gd name="T26" fmla="*/ 10 w 162"/>
                <a:gd name="T27" fmla="*/ 65 h 260"/>
                <a:gd name="T28" fmla="*/ 24 w 162"/>
                <a:gd name="T29" fmla="*/ 61 h 260"/>
                <a:gd name="T30" fmla="*/ 35 w 162"/>
                <a:gd name="T31" fmla="*/ 61 h 260"/>
                <a:gd name="T32" fmla="*/ 39 w 162"/>
                <a:gd name="T33" fmla="*/ 55 h 260"/>
                <a:gd name="T34" fmla="*/ 39 w 162"/>
                <a:gd name="T35" fmla="*/ 43 h 260"/>
                <a:gd name="T36" fmla="*/ 33 w 162"/>
                <a:gd name="T37" fmla="*/ 45 h 260"/>
                <a:gd name="T38" fmla="*/ 33 w 162"/>
                <a:gd name="T39" fmla="*/ 52 h 260"/>
                <a:gd name="T40" fmla="*/ 18 w 162"/>
                <a:gd name="T41" fmla="*/ 54 h 260"/>
                <a:gd name="T42" fmla="*/ 32 w 162"/>
                <a:gd name="T43" fmla="*/ 23 h 260"/>
                <a:gd name="T44" fmla="*/ 32 w 162"/>
                <a:gd name="T45" fmla="*/ 11 h 260"/>
                <a:gd name="T46" fmla="*/ 26 w 162"/>
                <a:gd name="T47" fmla="*/ 4 h 260"/>
                <a:gd name="T48" fmla="*/ 6 w 162"/>
                <a:gd name="T49" fmla="*/ 5 h 260"/>
                <a:gd name="T50" fmla="*/ 3 w 162"/>
                <a:gd name="T51" fmla="*/ 10 h 260"/>
                <a:gd name="T52" fmla="*/ 4 w 162"/>
                <a:gd name="T53" fmla="*/ 23 h 260"/>
                <a:gd name="T54" fmla="*/ 2 w 162"/>
                <a:gd name="T55" fmla="*/ 24 h 26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62" h="260">
                  <a:moveTo>
                    <a:pt x="7" y="93"/>
                  </a:moveTo>
                  <a:lnTo>
                    <a:pt x="0" y="35"/>
                  </a:lnTo>
                  <a:lnTo>
                    <a:pt x="17" y="13"/>
                  </a:lnTo>
                  <a:lnTo>
                    <a:pt x="108" y="0"/>
                  </a:lnTo>
                  <a:lnTo>
                    <a:pt x="137" y="41"/>
                  </a:lnTo>
                  <a:lnTo>
                    <a:pt x="137" y="92"/>
                  </a:lnTo>
                  <a:lnTo>
                    <a:pt x="83" y="204"/>
                  </a:lnTo>
                  <a:lnTo>
                    <a:pt x="121" y="198"/>
                  </a:lnTo>
                  <a:lnTo>
                    <a:pt x="121" y="167"/>
                  </a:lnTo>
                  <a:lnTo>
                    <a:pt x="162" y="162"/>
                  </a:lnTo>
                  <a:lnTo>
                    <a:pt x="162" y="222"/>
                  </a:lnTo>
                  <a:lnTo>
                    <a:pt x="142" y="250"/>
                  </a:lnTo>
                  <a:lnTo>
                    <a:pt x="91" y="246"/>
                  </a:lnTo>
                  <a:lnTo>
                    <a:pt x="37" y="260"/>
                  </a:lnTo>
                  <a:lnTo>
                    <a:pt x="93" y="242"/>
                  </a:lnTo>
                  <a:lnTo>
                    <a:pt x="137" y="242"/>
                  </a:lnTo>
                  <a:lnTo>
                    <a:pt x="154" y="220"/>
                  </a:lnTo>
                  <a:lnTo>
                    <a:pt x="154" y="172"/>
                  </a:lnTo>
                  <a:lnTo>
                    <a:pt x="132" y="177"/>
                  </a:lnTo>
                  <a:lnTo>
                    <a:pt x="132" y="208"/>
                  </a:lnTo>
                  <a:lnTo>
                    <a:pt x="72" y="213"/>
                  </a:lnTo>
                  <a:lnTo>
                    <a:pt x="126" y="89"/>
                  </a:lnTo>
                  <a:lnTo>
                    <a:pt x="126" y="42"/>
                  </a:lnTo>
                  <a:lnTo>
                    <a:pt x="104" y="13"/>
                  </a:lnTo>
                  <a:lnTo>
                    <a:pt x="24" y="20"/>
                  </a:lnTo>
                  <a:lnTo>
                    <a:pt x="11" y="37"/>
                  </a:lnTo>
                  <a:lnTo>
                    <a:pt x="16" y="92"/>
                  </a:lnTo>
                  <a:lnTo>
                    <a:pt x="7" y="9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2" name="Freeform 141"/>
            <p:cNvSpPr>
              <a:spLocks/>
            </p:cNvSpPr>
            <p:nvPr/>
          </p:nvSpPr>
          <p:spPr bwMode="auto">
            <a:xfrm>
              <a:off x="4954" y="2669"/>
              <a:ext cx="47" cy="112"/>
            </a:xfrm>
            <a:custGeom>
              <a:avLst/>
              <a:gdLst>
                <a:gd name="T0" fmla="*/ 0 w 93"/>
                <a:gd name="T1" fmla="*/ 14 h 223"/>
                <a:gd name="T2" fmla="*/ 11 w 93"/>
                <a:gd name="T3" fmla="*/ 14 h 223"/>
                <a:gd name="T4" fmla="*/ 11 w 93"/>
                <a:gd name="T5" fmla="*/ 3 h 223"/>
                <a:gd name="T6" fmla="*/ 22 w 93"/>
                <a:gd name="T7" fmla="*/ 3 h 223"/>
                <a:gd name="T8" fmla="*/ 22 w 93"/>
                <a:gd name="T9" fmla="*/ 12 h 223"/>
                <a:gd name="T10" fmla="*/ 6 w 93"/>
                <a:gd name="T11" fmla="*/ 44 h 223"/>
                <a:gd name="T12" fmla="*/ 8 w 93"/>
                <a:gd name="T13" fmla="*/ 56 h 223"/>
                <a:gd name="T14" fmla="*/ 10 w 93"/>
                <a:gd name="T15" fmla="*/ 56 h 223"/>
                <a:gd name="T16" fmla="*/ 8 w 93"/>
                <a:gd name="T17" fmla="*/ 44 h 223"/>
                <a:gd name="T18" fmla="*/ 24 w 93"/>
                <a:gd name="T19" fmla="*/ 12 h 223"/>
                <a:gd name="T20" fmla="*/ 24 w 93"/>
                <a:gd name="T21" fmla="*/ 0 h 223"/>
                <a:gd name="T22" fmla="*/ 11 w 93"/>
                <a:gd name="T23" fmla="*/ 3 h 223"/>
                <a:gd name="T24" fmla="*/ 11 w 93"/>
                <a:gd name="T25" fmla="*/ 13 h 223"/>
                <a:gd name="T26" fmla="*/ 3 w 93"/>
                <a:gd name="T27" fmla="*/ 13 h 223"/>
                <a:gd name="T28" fmla="*/ 0 w 93"/>
                <a:gd name="T29" fmla="*/ 14 h 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93" h="223">
                  <a:moveTo>
                    <a:pt x="0" y="56"/>
                  </a:moveTo>
                  <a:lnTo>
                    <a:pt x="44" y="56"/>
                  </a:lnTo>
                  <a:lnTo>
                    <a:pt x="44" y="11"/>
                  </a:lnTo>
                  <a:lnTo>
                    <a:pt x="85" y="11"/>
                  </a:lnTo>
                  <a:lnTo>
                    <a:pt x="85" y="46"/>
                  </a:lnTo>
                  <a:lnTo>
                    <a:pt x="21" y="176"/>
                  </a:lnTo>
                  <a:lnTo>
                    <a:pt x="30" y="223"/>
                  </a:lnTo>
                  <a:lnTo>
                    <a:pt x="38" y="223"/>
                  </a:lnTo>
                  <a:lnTo>
                    <a:pt x="30" y="176"/>
                  </a:lnTo>
                  <a:lnTo>
                    <a:pt x="93" y="46"/>
                  </a:lnTo>
                  <a:lnTo>
                    <a:pt x="93" y="0"/>
                  </a:lnTo>
                  <a:lnTo>
                    <a:pt x="42" y="10"/>
                  </a:lnTo>
                  <a:lnTo>
                    <a:pt x="42" y="50"/>
                  </a:lnTo>
                  <a:lnTo>
                    <a:pt x="10" y="52"/>
                  </a:lnTo>
                  <a:lnTo>
                    <a:pt x="0" y="5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3" name="Freeform 142"/>
            <p:cNvSpPr>
              <a:spLocks/>
            </p:cNvSpPr>
            <p:nvPr/>
          </p:nvSpPr>
          <p:spPr bwMode="auto">
            <a:xfrm>
              <a:off x="5042" y="2645"/>
              <a:ext cx="79" cy="126"/>
            </a:xfrm>
            <a:custGeom>
              <a:avLst/>
              <a:gdLst>
                <a:gd name="T0" fmla="*/ 0 w 156"/>
                <a:gd name="T1" fmla="*/ 12 h 251"/>
                <a:gd name="T2" fmla="*/ 9 w 156"/>
                <a:gd name="T3" fmla="*/ 0 h 251"/>
                <a:gd name="T4" fmla="*/ 33 w 156"/>
                <a:gd name="T5" fmla="*/ 2 h 251"/>
                <a:gd name="T6" fmla="*/ 38 w 156"/>
                <a:gd name="T7" fmla="*/ 8 h 251"/>
                <a:gd name="T8" fmla="*/ 37 w 156"/>
                <a:gd name="T9" fmla="*/ 29 h 251"/>
                <a:gd name="T10" fmla="*/ 32 w 156"/>
                <a:gd name="T11" fmla="*/ 34 h 251"/>
                <a:gd name="T12" fmla="*/ 37 w 156"/>
                <a:gd name="T13" fmla="*/ 37 h 251"/>
                <a:gd name="T14" fmla="*/ 40 w 156"/>
                <a:gd name="T15" fmla="*/ 56 h 251"/>
                <a:gd name="T16" fmla="*/ 35 w 156"/>
                <a:gd name="T17" fmla="*/ 63 h 251"/>
                <a:gd name="T18" fmla="*/ 14 w 156"/>
                <a:gd name="T19" fmla="*/ 63 h 251"/>
                <a:gd name="T20" fmla="*/ 10 w 156"/>
                <a:gd name="T21" fmla="*/ 63 h 251"/>
                <a:gd name="T22" fmla="*/ 3 w 156"/>
                <a:gd name="T23" fmla="*/ 59 h 251"/>
                <a:gd name="T24" fmla="*/ 2 w 156"/>
                <a:gd name="T25" fmla="*/ 43 h 251"/>
                <a:gd name="T26" fmla="*/ 11 w 156"/>
                <a:gd name="T27" fmla="*/ 42 h 251"/>
                <a:gd name="T28" fmla="*/ 14 w 156"/>
                <a:gd name="T29" fmla="*/ 51 h 251"/>
                <a:gd name="T30" fmla="*/ 10 w 156"/>
                <a:gd name="T31" fmla="*/ 44 h 251"/>
                <a:gd name="T32" fmla="*/ 4 w 156"/>
                <a:gd name="T33" fmla="*/ 45 h 251"/>
                <a:gd name="T34" fmla="*/ 5 w 156"/>
                <a:gd name="T35" fmla="*/ 58 h 251"/>
                <a:gd name="T36" fmla="*/ 10 w 156"/>
                <a:gd name="T37" fmla="*/ 61 h 251"/>
                <a:gd name="T38" fmla="*/ 22 w 156"/>
                <a:gd name="T39" fmla="*/ 60 h 251"/>
                <a:gd name="T40" fmla="*/ 33 w 156"/>
                <a:gd name="T41" fmla="*/ 61 h 251"/>
                <a:gd name="T42" fmla="*/ 36 w 156"/>
                <a:gd name="T43" fmla="*/ 56 h 251"/>
                <a:gd name="T44" fmla="*/ 35 w 156"/>
                <a:gd name="T45" fmla="*/ 40 h 251"/>
                <a:gd name="T46" fmla="*/ 28 w 156"/>
                <a:gd name="T47" fmla="*/ 34 h 251"/>
                <a:gd name="T48" fmla="*/ 34 w 156"/>
                <a:gd name="T49" fmla="*/ 28 h 251"/>
                <a:gd name="T50" fmla="*/ 35 w 156"/>
                <a:gd name="T51" fmla="*/ 9 h 251"/>
                <a:gd name="T52" fmla="*/ 31 w 156"/>
                <a:gd name="T53" fmla="*/ 4 h 251"/>
                <a:gd name="T54" fmla="*/ 11 w 156"/>
                <a:gd name="T55" fmla="*/ 3 h 251"/>
                <a:gd name="T56" fmla="*/ 3 w 156"/>
                <a:gd name="T57" fmla="*/ 13 h 251"/>
                <a:gd name="T58" fmla="*/ 3 w 156"/>
                <a:gd name="T59" fmla="*/ 23 h 251"/>
                <a:gd name="T60" fmla="*/ 0 w 156"/>
                <a:gd name="T61" fmla="*/ 23 h 251"/>
                <a:gd name="T62" fmla="*/ 0 w 156"/>
                <a:gd name="T63" fmla="*/ 12 h 25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56" h="251">
                  <a:moveTo>
                    <a:pt x="0" y="45"/>
                  </a:moveTo>
                  <a:lnTo>
                    <a:pt x="34" y="0"/>
                  </a:lnTo>
                  <a:lnTo>
                    <a:pt x="130" y="5"/>
                  </a:lnTo>
                  <a:lnTo>
                    <a:pt x="150" y="32"/>
                  </a:lnTo>
                  <a:lnTo>
                    <a:pt x="147" y="116"/>
                  </a:lnTo>
                  <a:lnTo>
                    <a:pt x="127" y="134"/>
                  </a:lnTo>
                  <a:lnTo>
                    <a:pt x="147" y="146"/>
                  </a:lnTo>
                  <a:lnTo>
                    <a:pt x="156" y="224"/>
                  </a:lnTo>
                  <a:lnTo>
                    <a:pt x="136" y="251"/>
                  </a:lnTo>
                  <a:lnTo>
                    <a:pt x="56" y="250"/>
                  </a:lnTo>
                  <a:lnTo>
                    <a:pt x="37" y="251"/>
                  </a:lnTo>
                  <a:lnTo>
                    <a:pt x="10" y="235"/>
                  </a:lnTo>
                  <a:lnTo>
                    <a:pt x="5" y="171"/>
                  </a:lnTo>
                  <a:lnTo>
                    <a:pt x="44" y="166"/>
                  </a:lnTo>
                  <a:lnTo>
                    <a:pt x="54" y="203"/>
                  </a:lnTo>
                  <a:lnTo>
                    <a:pt x="38" y="176"/>
                  </a:lnTo>
                  <a:lnTo>
                    <a:pt x="13" y="179"/>
                  </a:lnTo>
                  <a:lnTo>
                    <a:pt x="18" y="229"/>
                  </a:lnTo>
                  <a:lnTo>
                    <a:pt x="37" y="241"/>
                  </a:lnTo>
                  <a:lnTo>
                    <a:pt x="84" y="239"/>
                  </a:lnTo>
                  <a:lnTo>
                    <a:pt x="130" y="241"/>
                  </a:lnTo>
                  <a:lnTo>
                    <a:pt x="143" y="221"/>
                  </a:lnTo>
                  <a:lnTo>
                    <a:pt x="136" y="157"/>
                  </a:lnTo>
                  <a:lnTo>
                    <a:pt x="111" y="135"/>
                  </a:lnTo>
                  <a:lnTo>
                    <a:pt x="134" y="109"/>
                  </a:lnTo>
                  <a:lnTo>
                    <a:pt x="136" y="34"/>
                  </a:lnTo>
                  <a:lnTo>
                    <a:pt x="123" y="14"/>
                  </a:lnTo>
                  <a:lnTo>
                    <a:pt x="44" y="9"/>
                  </a:lnTo>
                  <a:lnTo>
                    <a:pt x="10" y="49"/>
                  </a:lnTo>
                  <a:lnTo>
                    <a:pt x="10" y="91"/>
                  </a:lnTo>
                  <a:lnTo>
                    <a:pt x="0" y="91"/>
                  </a:lnTo>
                  <a:lnTo>
                    <a:pt x="0" y="4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4" name="Freeform 143"/>
            <p:cNvSpPr>
              <a:spLocks/>
            </p:cNvSpPr>
            <p:nvPr/>
          </p:nvSpPr>
          <p:spPr bwMode="auto">
            <a:xfrm>
              <a:off x="5042" y="2666"/>
              <a:ext cx="51" cy="82"/>
            </a:xfrm>
            <a:custGeom>
              <a:avLst/>
              <a:gdLst>
                <a:gd name="T0" fmla="*/ 0 w 101"/>
                <a:gd name="T1" fmla="*/ 13 h 163"/>
                <a:gd name="T2" fmla="*/ 15 w 101"/>
                <a:gd name="T3" fmla="*/ 11 h 163"/>
                <a:gd name="T4" fmla="*/ 16 w 101"/>
                <a:gd name="T5" fmla="*/ 2 h 163"/>
                <a:gd name="T6" fmla="*/ 24 w 101"/>
                <a:gd name="T7" fmla="*/ 4 h 163"/>
                <a:gd name="T8" fmla="*/ 24 w 101"/>
                <a:gd name="T9" fmla="*/ 16 h 163"/>
                <a:gd name="T10" fmla="*/ 14 w 101"/>
                <a:gd name="T11" fmla="*/ 18 h 163"/>
                <a:gd name="T12" fmla="*/ 14 w 101"/>
                <a:gd name="T13" fmla="*/ 28 h 163"/>
                <a:gd name="T14" fmla="*/ 24 w 101"/>
                <a:gd name="T15" fmla="*/ 29 h 163"/>
                <a:gd name="T16" fmla="*/ 24 w 101"/>
                <a:gd name="T17" fmla="*/ 37 h 163"/>
                <a:gd name="T18" fmla="*/ 21 w 101"/>
                <a:gd name="T19" fmla="*/ 41 h 163"/>
                <a:gd name="T20" fmla="*/ 16 w 101"/>
                <a:gd name="T21" fmla="*/ 41 h 163"/>
                <a:gd name="T22" fmla="*/ 22 w 101"/>
                <a:gd name="T23" fmla="*/ 41 h 163"/>
                <a:gd name="T24" fmla="*/ 26 w 101"/>
                <a:gd name="T25" fmla="*/ 37 h 163"/>
                <a:gd name="T26" fmla="*/ 26 w 101"/>
                <a:gd name="T27" fmla="*/ 27 h 163"/>
                <a:gd name="T28" fmla="*/ 17 w 101"/>
                <a:gd name="T29" fmla="*/ 26 h 163"/>
                <a:gd name="T30" fmla="*/ 17 w 101"/>
                <a:gd name="T31" fmla="*/ 18 h 163"/>
                <a:gd name="T32" fmla="*/ 26 w 101"/>
                <a:gd name="T33" fmla="*/ 17 h 163"/>
                <a:gd name="T34" fmla="*/ 26 w 101"/>
                <a:gd name="T35" fmla="*/ 1 h 163"/>
                <a:gd name="T36" fmla="*/ 14 w 101"/>
                <a:gd name="T37" fmla="*/ 0 h 163"/>
                <a:gd name="T38" fmla="*/ 12 w 101"/>
                <a:gd name="T39" fmla="*/ 9 h 163"/>
                <a:gd name="T40" fmla="*/ 3 w 101"/>
                <a:gd name="T41" fmla="*/ 10 h 163"/>
                <a:gd name="T42" fmla="*/ 0 w 101"/>
                <a:gd name="T43" fmla="*/ 13 h 16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1" h="163">
                  <a:moveTo>
                    <a:pt x="0" y="49"/>
                  </a:moveTo>
                  <a:lnTo>
                    <a:pt x="58" y="43"/>
                  </a:lnTo>
                  <a:lnTo>
                    <a:pt x="62" y="5"/>
                  </a:lnTo>
                  <a:lnTo>
                    <a:pt x="93" y="15"/>
                  </a:lnTo>
                  <a:lnTo>
                    <a:pt x="93" y="62"/>
                  </a:lnTo>
                  <a:lnTo>
                    <a:pt x="56" y="70"/>
                  </a:lnTo>
                  <a:lnTo>
                    <a:pt x="56" y="112"/>
                  </a:lnTo>
                  <a:lnTo>
                    <a:pt x="93" y="115"/>
                  </a:lnTo>
                  <a:lnTo>
                    <a:pt x="93" y="147"/>
                  </a:lnTo>
                  <a:lnTo>
                    <a:pt x="81" y="161"/>
                  </a:lnTo>
                  <a:lnTo>
                    <a:pt x="62" y="161"/>
                  </a:lnTo>
                  <a:lnTo>
                    <a:pt x="88" y="163"/>
                  </a:lnTo>
                  <a:lnTo>
                    <a:pt x="101" y="147"/>
                  </a:lnTo>
                  <a:lnTo>
                    <a:pt x="101" y="107"/>
                  </a:lnTo>
                  <a:lnTo>
                    <a:pt x="68" y="104"/>
                  </a:lnTo>
                  <a:lnTo>
                    <a:pt x="68" y="71"/>
                  </a:lnTo>
                  <a:lnTo>
                    <a:pt x="101" y="67"/>
                  </a:lnTo>
                  <a:lnTo>
                    <a:pt x="101" y="3"/>
                  </a:lnTo>
                  <a:lnTo>
                    <a:pt x="56" y="0"/>
                  </a:lnTo>
                  <a:lnTo>
                    <a:pt x="48" y="33"/>
                  </a:lnTo>
                  <a:lnTo>
                    <a:pt x="10" y="38"/>
                  </a:lnTo>
                  <a:lnTo>
                    <a:pt x="0" y="4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5" name="Freeform 144"/>
            <p:cNvSpPr>
              <a:spLocks/>
            </p:cNvSpPr>
            <p:nvPr/>
          </p:nvSpPr>
          <p:spPr bwMode="auto">
            <a:xfrm>
              <a:off x="4903" y="2883"/>
              <a:ext cx="313" cy="46"/>
            </a:xfrm>
            <a:custGeom>
              <a:avLst/>
              <a:gdLst>
                <a:gd name="T0" fmla="*/ 154 w 628"/>
                <a:gd name="T1" fmla="*/ 2 h 92"/>
                <a:gd name="T2" fmla="*/ 124 w 628"/>
                <a:gd name="T3" fmla="*/ 0 h 92"/>
                <a:gd name="T4" fmla="*/ 91 w 628"/>
                <a:gd name="T5" fmla="*/ 1 h 92"/>
                <a:gd name="T6" fmla="*/ 60 w 628"/>
                <a:gd name="T7" fmla="*/ 4 h 92"/>
                <a:gd name="T8" fmla="*/ 31 w 628"/>
                <a:gd name="T9" fmla="*/ 9 h 92"/>
                <a:gd name="T10" fmla="*/ 11 w 628"/>
                <a:gd name="T11" fmla="*/ 12 h 92"/>
                <a:gd name="T12" fmla="*/ 11 w 628"/>
                <a:gd name="T13" fmla="*/ 16 h 92"/>
                <a:gd name="T14" fmla="*/ 0 w 628"/>
                <a:gd name="T15" fmla="*/ 23 h 92"/>
                <a:gd name="T16" fmla="*/ 13 w 628"/>
                <a:gd name="T17" fmla="*/ 17 h 92"/>
                <a:gd name="T18" fmla="*/ 27 w 628"/>
                <a:gd name="T19" fmla="*/ 16 h 92"/>
                <a:gd name="T20" fmla="*/ 31 w 628"/>
                <a:gd name="T21" fmla="*/ 12 h 92"/>
                <a:gd name="T22" fmla="*/ 34 w 628"/>
                <a:gd name="T23" fmla="*/ 18 h 92"/>
                <a:gd name="T24" fmla="*/ 42 w 628"/>
                <a:gd name="T25" fmla="*/ 11 h 92"/>
                <a:gd name="T26" fmla="*/ 53 w 628"/>
                <a:gd name="T27" fmla="*/ 17 h 92"/>
                <a:gd name="T28" fmla="*/ 53 w 628"/>
                <a:gd name="T29" fmla="*/ 11 h 92"/>
                <a:gd name="T30" fmla="*/ 56 w 628"/>
                <a:gd name="T31" fmla="*/ 18 h 92"/>
                <a:gd name="T32" fmla="*/ 61 w 628"/>
                <a:gd name="T33" fmla="*/ 11 h 92"/>
                <a:gd name="T34" fmla="*/ 79 w 628"/>
                <a:gd name="T35" fmla="*/ 9 h 92"/>
                <a:gd name="T36" fmla="*/ 92 w 628"/>
                <a:gd name="T37" fmla="*/ 9 h 92"/>
                <a:gd name="T38" fmla="*/ 100 w 628"/>
                <a:gd name="T39" fmla="*/ 11 h 92"/>
                <a:gd name="T40" fmla="*/ 105 w 628"/>
                <a:gd name="T41" fmla="*/ 7 h 92"/>
                <a:gd name="T42" fmla="*/ 115 w 628"/>
                <a:gd name="T43" fmla="*/ 11 h 92"/>
                <a:gd name="T44" fmla="*/ 124 w 628"/>
                <a:gd name="T45" fmla="*/ 8 h 92"/>
                <a:gd name="T46" fmla="*/ 142 w 628"/>
                <a:gd name="T47" fmla="*/ 7 h 92"/>
                <a:gd name="T48" fmla="*/ 150 w 628"/>
                <a:gd name="T49" fmla="*/ 11 h 92"/>
                <a:gd name="T50" fmla="*/ 156 w 628"/>
                <a:gd name="T51" fmla="*/ 8 h 92"/>
                <a:gd name="T52" fmla="*/ 154 w 628"/>
                <a:gd name="T53" fmla="*/ 2 h 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628" h="92">
                  <a:moveTo>
                    <a:pt x="620" y="8"/>
                  </a:moveTo>
                  <a:lnTo>
                    <a:pt x="499" y="0"/>
                  </a:lnTo>
                  <a:lnTo>
                    <a:pt x="365" y="3"/>
                  </a:lnTo>
                  <a:lnTo>
                    <a:pt x="243" y="13"/>
                  </a:lnTo>
                  <a:lnTo>
                    <a:pt x="124" y="33"/>
                  </a:lnTo>
                  <a:lnTo>
                    <a:pt x="47" y="48"/>
                  </a:lnTo>
                  <a:lnTo>
                    <a:pt x="45" y="61"/>
                  </a:lnTo>
                  <a:lnTo>
                    <a:pt x="0" y="92"/>
                  </a:lnTo>
                  <a:lnTo>
                    <a:pt x="53" y="66"/>
                  </a:lnTo>
                  <a:lnTo>
                    <a:pt x="108" y="61"/>
                  </a:lnTo>
                  <a:lnTo>
                    <a:pt x="127" y="48"/>
                  </a:lnTo>
                  <a:lnTo>
                    <a:pt x="139" y="69"/>
                  </a:lnTo>
                  <a:lnTo>
                    <a:pt x="171" y="42"/>
                  </a:lnTo>
                  <a:lnTo>
                    <a:pt x="212" y="66"/>
                  </a:lnTo>
                  <a:lnTo>
                    <a:pt x="215" y="42"/>
                  </a:lnTo>
                  <a:lnTo>
                    <a:pt x="225" y="69"/>
                  </a:lnTo>
                  <a:lnTo>
                    <a:pt x="246" y="42"/>
                  </a:lnTo>
                  <a:lnTo>
                    <a:pt x="317" y="34"/>
                  </a:lnTo>
                  <a:lnTo>
                    <a:pt x="370" y="33"/>
                  </a:lnTo>
                  <a:lnTo>
                    <a:pt x="401" y="44"/>
                  </a:lnTo>
                  <a:lnTo>
                    <a:pt x="423" y="25"/>
                  </a:lnTo>
                  <a:lnTo>
                    <a:pt x="462" y="44"/>
                  </a:lnTo>
                  <a:lnTo>
                    <a:pt x="497" y="31"/>
                  </a:lnTo>
                  <a:lnTo>
                    <a:pt x="569" y="28"/>
                  </a:lnTo>
                  <a:lnTo>
                    <a:pt x="602" y="42"/>
                  </a:lnTo>
                  <a:lnTo>
                    <a:pt x="628" y="31"/>
                  </a:lnTo>
                  <a:lnTo>
                    <a:pt x="620" y="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6" name="Freeform 145"/>
            <p:cNvSpPr>
              <a:spLocks/>
            </p:cNvSpPr>
            <p:nvPr/>
          </p:nvSpPr>
          <p:spPr bwMode="auto">
            <a:xfrm>
              <a:off x="4856" y="2942"/>
              <a:ext cx="107" cy="231"/>
            </a:xfrm>
            <a:custGeom>
              <a:avLst/>
              <a:gdLst>
                <a:gd name="T0" fmla="*/ 21 w 214"/>
                <a:gd name="T1" fmla="*/ 0 h 462"/>
                <a:gd name="T2" fmla="*/ 14 w 214"/>
                <a:gd name="T3" fmla="*/ 20 h 462"/>
                <a:gd name="T4" fmla="*/ 19 w 214"/>
                <a:gd name="T5" fmla="*/ 35 h 462"/>
                <a:gd name="T6" fmla="*/ 12 w 214"/>
                <a:gd name="T7" fmla="*/ 47 h 462"/>
                <a:gd name="T8" fmla="*/ 12 w 214"/>
                <a:gd name="T9" fmla="*/ 79 h 462"/>
                <a:gd name="T10" fmla="*/ 2 w 214"/>
                <a:gd name="T11" fmla="*/ 94 h 462"/>
                <a:gd name="T12" fmla="*/ 0 w 214"/>
                <a:gd name="T13" fmla="*/ 107 h 462"/>
                <a:gd name="T14" fmla="*/ 13 w 214"/>
                <a:gd name="T15" fmla="*/ 106 h 462"/>
                <a:gd name="T16" fmla="*/ 53 w 214"/>
                <a:gd name="T17" fmla="*/ 116 h 462"/>
                <a:gd name="T18" fmla="*/ 16 w 214"/>
                <a:gd name="T19" fmla="*/ 102 h 462"/>
                <a:gd name="T20" fmla="*/ 5 w 214"/>
                <a:gd name="T21" fmla="*/ 102 h 462"/>
                <a:gd name="T22" fmla="*/ 5 w 214"/>
                <a:gd name="T23" fmla="*/ 94 h 462"/>
                <a:gd name="T24" fmla="*/ 14 w 214"/>
                <a:gd name="T25" fmla="*/ 85 h 462"/>
                <a:gd name="T26" fmla="*/ 26 w 214"/>
                <a:gd name="T27" fmla="*/ 87 h 462"/>
                <a:gd name="T28" fmla="*/ 54 w 214"/>
                <a:gd name="T29" fmla="*/ 96 h 462"/>
                <a:gd name="T30" fmla="*/ 25 w 214"/>
                <a:gd name="T31" fmla="*/ 85 h 462"/>
                <a:gd name="T32" fmla="*/ 16 w 214"/>
                <a:gd name="T33" fmla="*/ 80 h 462"/>
                <a:gd name="T34" fmla="*/ 14 w 214"/>
                <a:gd name="T35" fmla="*/ 52 h 462"/>
                <a:gd name="T36" fmla="*/ 24 w 214"/>
                <a:gd name="T37" fmla="*/ 35 h 462"/>
                <a:gd name="T38" fmla="*/ 21 w 214"/>
                <a:gd name="T39" fmla="*/ 17 h 462"/>
                <a:gd name="T40" fmla="*/ 18 w 214"/>
                <a:gd name="T41" fmla="*/ 18 h 462"/>
                <a:gd name="T42" fmla="*/ 21 w 214"/>
                <a:gd name="T43" fmla="*/ 0 h 46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4" h="462">
                  <a:moveTo>
                    <a:pt x="81" y="0"/>
                  </a:moveTo>
                  <a:lnTo>
                    <a:pt x="56" y="77"/>
                  </a:lnTo>
                  <a:lnTo>
                    <a:pt x="73" y="138"/>
                  </a:lnTo>
                  <a:lnTo>
                    <a:pt x="48" y="188"/>
                  </a:lnTo>
                  <a:lnTo>
                    <a:pt x="48" y="314"/>
                  </a:lnTo>
                  <a:lnTo>
                    <a:pt x="6" y="375"/>
                  </a:lnTo>
                  <a:lnTo>
                    <a:pt x="0" y="426"/>
                  </a:lnTo>
                  <a:lnTo>
                    <a:pt x="52" y="421"/>
                  </a:lnTo>
                  <a:lnTo>
                    <a:pt x="210" y="462"/>
                  </a:lnTo>
                  <a:lnTo>
                    <a:pt x="63" y="406"/>
                  </a:lnTo>
                  <a:lnTo>
                    <a:pt x="18" y="406"/>
                  </a:lnTo>
                  <a:lnTo>
                    <a:pt x="18" y="376"/>
                  </a:lnTo>
                  <a:lnTo>
                    <a:pt x="54" y="337"/>
                  </a:lnTo>
                  <a:lnTo>
                    <a:pt x="102" y="346"/>
                  </a:lnTo>
                  <a:lnTo>
                    <a:pt x="214" y="381"/>
                  </a:lnTo>
                  <a:lnTo>
                    <a:pt x="98" y="337"/>
                  </a:lnTo>
                  <a:lnTo>
                    <a:pt x="63" y="319"/>
                  </a:lnTo>
                  <a:lnTo>
                    <a:pt x="56" y="208"/>
                  </a:lnTo>
                  <a:lnTo>
                    <a:pt x="93" y="137"/>
                  </a:lnTo>
                  <a:lnTo>
                    <a:pt x="81" y="67"/>
                  </a:lnTo>
                  <a:lnTo>
                    <a:pt x="69" y="71"/>
                  </a:lnTo>
                  <a:lnTo>
                    <a:pt x="8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7" name="Freeform 146"/>
            <p:cNvSpPr>
              <a:spLocks/>
            </p:cNvSpPr>
            <p:nvPr/>
          </p:nvSpPr>
          <p:spPr bwMode="auto">
            <a:xfrm>
              <a:off x="4926" y="3067"/>
              <a:ext cx="141" cy="99"/>
            </a:xfrm>
            <a:custGeom>
              <a:avLst/>
              <a:gdLst>
                <a:gd name="T0" fmla="*/ 25 w 283"/>
                <a:gd name="T1" fmla="*/ 36 h 199"/>
                <a:gd name="T2" fmla="*/ 32 w 283"/>
                <a:gd name="T3" fmla="*/ 37 h 199"/>
                <a:gd name="T4" fmla="*/ 51 w 283"/>
                <a:gd name="T5" fmla="*/ 35 h 199"/>
                <a:gd name="T6" fmla="*/ 48 w 283"/>
                <a:gd name="T7" fmla="*/ 40 h 199"/>
                <a:gd name="T8" fmla="*/ 70 w 283"/>
                <a:gd name="T9" fmla="*/ 49 h 199"/>
                <a:gd name="T10" fmla="*/ 69 w 283"/>
                <a:gd name="T11" fmla="*/ 30 h 199"/>
                <a:gd name="T12" fmla="*/ 64 w 283"/>
                <a:gd name="T13" fmla="*/ 33 h 199"/>
                <a:gd name="T14" fmla="*/ 62 w 283"/>
                <a:gd name="T15" fmla="*/ 4 h 199"/>
                <a:gd name="T16" fmla="*/ 60 w 283"/>
                <a:gd name="T17" fmla="*/ 12 h 199"/>
                <a:gd name="T18" fmla="*/ 51 w 283"/>
                <a:gd name="T19" fmla="*/ 0 h 199"/>
                <a:gd name="T20" fmla="*/ 26 w 283"/>
                <a:gd name="T21" fmla="*/ 3 h 199"/>
                <a:gd name="T22" fmla="*/ 25 w 283"/>
                <a:gd name="T23" fmla="*/ 8 h 199"/>
                <a:gd name="T24" fmla="*/ 55 w 283"/>
                <a:gd name="T25" fmla="*/ 24 h 199"/>
                <a:gd name="T26" fmla="*/ 33 w 283"/>
                <a:gd name="T27" fmla="*/ 29 h 199"/>
                <a:gd name="T28" fmla="*/ 0 w 283"/>
                <a:gd name="T29" fmla="*/ 26 h 199"/>
                <a:gd name="T30" fmla="*/ 25 w 283"/>
                <a:gd name="T31" fmla="*/ 36 h 19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83" h="199">
                  <a:moveTo>
                    <a:pt x="100" y="145"/>
                  </a:moveTo>
                  <a:lnTo>
                    <a:pt x="130" y="148"/>
                  </a:lnTo>
                  <a:lnTo>
                    <a:pt x="207" y="142"/>
                  </a:lnTo>
                  <a:lnTo>
                    <a:pt x="192" y="162"/>
                  </a:lnTo>
                  <a:lnTo>
                    <a:pt x="283" y="199"/>
                  </a:lnTo>
                  <a:lnTo>
                    <a:pt x="279" y="123"/>
                  </a:lnTo>
                  <a:lnTo>
                    <a:pt x="256" y="132"/>
                  </a:lnTo>
                  <a:lnTo>
                    <a:pt x="251" y="16"/>
                  </a:lnTo>
                  <a:lnTo>
                    <a:pt x="243" y="49"/>
                  </a:lnTo>
                  <a:lnTo>
                    <a:pt x="204" y="0"/>
                  </a:lnTo>
                  <a:lnTo>
                    <a:pt x="105" y="14"/>
                  </a:lnTo>
                  <a:lnTo>
                    <a:pt x="101" y="35"/>
                  </a:lnTo>
                  <a:lnTo>
                    <a:pt x="222" y="98"/>
                  </a:lnTo>
                  <a:lnTo>
                    <a:pt x="133" y="117"/>
                  </a:lnTo>
                  <a:lnTo>
                    <a:pt x="0" y="106"/>
                  </a:lnTo>
                  <a:lnTo>
                    <a:pt x="100" y="14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8" name="Freeform 147"/>
            <p:cNvSpPr>
              <a:spLocks/>
            </p:cNvSpPr>
            <p:nvPr/>
          </p:nvSpPr>
          <p:spPr bwMode="auto">
            <a:xfrm>
              <a:off x="5079" y="3034"/>
              <a:ext cx="114" cy="83"/>
            </a:xfrm>
            <a:custGeom>
              <a:avLst/>
              <a:gdLst>
                <a:gd name="T0" fmla="*/ 0 w 230"/>
                <a:gd name="T1" fmla="*/ 42 h 164"/>
                <a:gd name="T2" fmla="*/ 18 w 230"/>
                <a:gd name="T3" fmla="*/ 31 h 164"/>
                <a:gd name="T4" fmla="*/ 25 w 230"/>
                <a:gd name="T5" fmla="*/ 18 h 164"/>
                <a:gd name="T6" fmla="*/ 43 w 230"/>
                <a:gd name="T7" fmla="*/ 5 h 164"/>
                <a:gd name="T8" fmla="*/ 57 w 230"/>
                <a:gd name="T9" fmla="*/ 5 h 164"/>
                <a:gd name="T10" fmla="*/ 49 w 230"/>
                <a:gd name="T11" fmla="*/ 0 h 164"/>
                <a:gd name="T12" fmla="*/ 26 w 230"/>
                <a:gd name="T13" fmla="*/ 12 h 164"/>
                <a:gd name="T14" fmla="*/ 17 w 230"/>
                <a:gd name="T15" fmla="*/ 27 h 164"/>
                <a:gd name="T16" fmla="*/ 4 w 230"/>
                <a:gd name="T17" fmla="*/ 32 h 164"/>
                <a:gd name="T18" fmla="*/ 0 w 230"/>
                <a:gd name="T19" fmla="*/ 42 h 16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0" h="164">
                  <a:moveTo>
                    <a:pt x="0" y="164"/>
                  </a:moveTo>
                  <a:lnTo>
                    <a:pt x="75" y="121"/>
                  </a:lnTo>
                  <a:lnTo>
                    <a:pt x="101" y="71"/>
                  </a:lnTo>
                  <a:lnTo>
                    <a:pt x="175" y="17"/>
                  </a:lnTo>
                  <a:lnTo>
                    <a:pt x="230" y="17"/>
                  </a:lnTo>
                  <a:lnTo>
                    <a:pt x="197" y="0"/>
                  </a:lnTo>
                  <a:lnTo>
                    <a:pt x="105" y="45"/>
                  </a:lnTo>
                  <a:lnTo>
                    <a:pt x="71" y="106"/>
                  </a:lnTo>
                  <a:lnTo>
                    <a:pt x="16" y="125"/>
                  </a:lnTo>
                  <a:lnTo>
                    <a:pt x="0" y="16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09" name="Freeform 148"/>
            <p:cNvSpPr>
              <a:spLocks/>
            </p:cNvSpPr>
            <p:nvPr/>
          </p:nvSpPr>
          <p:spPr bwMode="auto">
            <a:xfrm>
              <a:off x="5067" y="3057"/>
              <a:ext cx="27" cy="43"/>
            </a:xfrm>
            <a:custGeom>
              <a:avLst/>
              <a:gdLst>
                <a:gd name="T0" fmla="*/ 0 w 52"/>
                <a:gd name="T1" fmla="*/ 22 h 85"/>
                <a:gd name="T2" fmla="*/ 6 w 52"/>
                <a:gd name="T3" fmla="*/ 15 h 85"/>
                <a:gd name="T4" fmla="*/ 14 w 52"/>
                <a:gd name="T5" fmla="*/ 0 h 85"/>
                <a:gd name="T6" fmla="*/ 5 w 52"/>
                <a:gd name="T7" fmla="*/ 13 h 85"/>
                <a:gd name="T8" fmla="*/ 1 w 52"/>
                <a:gd name="T9" fmla="*/ 17 h 85"/>
                <a:gd name="T10" fmla="*/ 0 w 52"/>
                <a:gd name="T11" fmla="*/ 22 h 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2" h="85">
                  <a:moveTo>
                    <a:pt x="0" y="85"/>
                  </a:moveTo>
                  <a:lnTo>
                    <a:pt x="22" y="59"/>
                  </a:lnTo>
                  <a:lnTo>
                    <a:pt x="52" y="0"/>
                  </a:lnTo>
                  <a:lnTo>
                    <a:pt x="17" y="52"/>
                  </a:lnTo>
                  <a:lnTo>
                    <a:pt x="2" y="65"/>
                  </a:lnTo>
                  <a:lnTo>
                    <a:pt x="0" y="8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0" name="Freeform 149"/>
            <p:cNvSpPr>
              <a:spLocks/>
            </p:cNvSpPr>
            <p:nvPr/>
          </p:nvSpPr>
          <p:spPr bwMode="auto">
            <a:xfrm>
              <a:off x="5076" y="3073"/>
              <a:ext cx="221" cy="93"/>
            </a:xfrm>
            <a:custGeom>
              <a:avLst/>
              <a:gdLst>
                <a:gd name="T0" fmla="*/ 0 w 442"/>
                <a:gd name="T1" fmla="*/ 46 h 187"/>
                <a:gd name="T2" fmla="*/ 44 w 442"/>
                <a:gd name="T3" fmla="*/ 23 h 187"/>
                <a:gd name="T4" fmla="*/ 88 w 442"/>
                <a:gd name="T5" fmla="*/ 15 h 187"/>
                <a:gd name="T6" fmla="*/ 94 w 442"/>
                <a:gd name="T7" fmla="*/ 0 h 187"/>
                <a:gd name="T8" fmla="*/ 98 w 442"/>
                <a:gd name="T9" fmla="*/ 13 h 187"/>
                <a:gd name="T10" fmla="*/ 111 w 442"/>
                <a:gd name="T11" fmla="*/ 29 h 187"/>
                <a:gd name="T12" fmla="*/ 94 w 442"/>
                <a:gd name="T13" fmla="*/ 43 h 187"/>
                <a:gd name="T14" fmla="*/ 88 w 442"/>
                <a:gd name="T15" fmla="*/ 22 h 187"/>
                <a:gd name="T16" fmla="*/ 82 w 442"/>
                <a:gd name="T17" fmla="*/ 22 h 187"/>
                <a:gd name="T18" fmla="*/ 81 w 442"/>
                <a:gd name="T19" fmla="*/ 31 h 187"/>
                <a:gd name="T20" fmla="*/ 65 w 442"/>
                <a:gd name="T21" fmla="*/ 28 h 187"/>
                <a:gd name="T22" fmla="*/ 53 w 442"/>
                <a:gd name="T23" fmla="*/ 29 h 187"/>
                <a:gd name="T24" fmla="*/ 44 w 442"/>
                <a:gd name="T25" fmla="*/ 28 h 187"/>
                <a:gd name="T26" fmla="*/ 22 w 442"/>
                <a:gd name="T27" fmla="*/ 36 h 187"/>
                <a:gd name="T28" fmla="*/ 0 w 442"/>
                <a:gd name="T29" fmla="*/ 46 h 1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42" h="187">
                  <a:moveTo>
                    <a:pt x="0" y="187"/>
                  </a:moveTo>
                  <a:lnTo>
                    <a:pt x="174" y="95"/>
                  </a:lnTo>
                  <a:lnTo>
                    <a:pt x="349" y="62"/>
                  </a:lnTo>
                  <a:lnTo>
                    <a:pt x="374" y="0"/>
                  </a:lnTo>
                  <a:lnTo>
                    <a:pt x="389" y="53"/>
                  </a:lnTo>
                  <a:lnTo>
                    <a:pt x="442" y="116"/>
                  </a:lnTo>
                  <a:lnTo>
                    <a:pt x="374" y="174"/>
                  </a:lnTo>
                  <a:lnTo>
                    <a:pt x="349" y="91"/>
                  </a:lnTo>
                  <a:lnTo>
                    <a:pt x="328" y="88"/>
                  </a:lnTo>
                  <a:lnTo>
                    <a:pt x="324" y="125"/>
                  </a:lnTo>
                  <a:lnTo>
                    <a:pt x="259" y="112"/>
                  </a:lnTo>
                  <a:lnTo>
                    <a:pt x="211" y="116"/>
                  </a:lnTo>
                  <a:lnTo>
                    <a:pt x="174" y="115"/>
                  </a:lnTo>
                  <a:lnTo>
                    <a:pt x="85" y="146"/>
                  </a:lnTo>
                  <a:lnTo>
                    <a:pt x="0" y="18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1" name="Freeform 150"/>
            <p:cNvSpPr>
              <a:spLocks/>
            </p:cNvSpPr>
            <p:nvPr/>
          </p:nvSpPr>
          <p:spPr bwMode="auto">
            <a:xfrm>
              <a:off x="5076" y="2917"/>
              <a:ext cx="167" cy="215"/>
            </a:xfrm>
            <a:custGeom>
              <a:avLst/>
              <a:gdLst>
                <a:gd name="T0" fmla="*/ 0 w 333"/>
                <a:gd name="T1" fmla="*/ 108 h 430"/>
                <a:gd name="T2" fmla="*/ 18 w 333"/>
                <a:gd name="T3" fmla="*/ 96 h 430"/>
                <a:gd name="T4" fmla="*/ 52 w 333"/>
                <a:gd name="T5" fmla="*/ 82 h 430"/>
                <a:gd name="T6" fmla="*/ 75 w 333"/>
                <a:gd name="T7" fmla="*/ 76 h 430"/>
                <a:gd name="T8" fmla="*/ 75 w 333"/>
                <a:gd name="T9" fmla="*/ 71 h 430"/>
                <a:gd name="T10" fmla="*/ 65 w 333"/>
                <a:gd name="T11" fmla="*/ 59 h 430"/>
                <a:gd name="T12" fmla="*/ 65 w 333"/>
                <a:gd name="T13" fmla="*/ 53 h 430"/>
                <a:gd name="T14" fmla="*/ 71 w 333"/>
                <a:gd name="T15" fmla="*/ 40 h 430"/>
                <a:gd name="T16" fmla="*/ 71 w 333"/>
                <a:gd name="T17" fmla="*/ 32 h 430"/>
                <a:gd name="T18" fmla="*/ 80 w 333"/>
                <a:gd name="T19" fmla="*/ 28 h 430"/>
                <a:gd name="T20" fmla="*/ 76 w 333"/>
                <a:gd name="T21" fmla="*/ 0 h 430"/>
                <a:gd name="T22" fmla="*/ 84 w 333"/>
                <a:gd name="T23" fmla="*/ 26 h 430"/>
                <a:gd name="T24" fmla="*/ 80 w 333"/>
                <a:gd name="T25" fmla="*/ 35 h 430"/>
                <a:gd name="T26" fmla="*/ 75 w 333"/>
                <a:gd name="T27" fmla="*/ 35 h 430"/>
                <a:gd name="T28" fmla="*/ 77 w 333"/>
                <a:gd name="T29" fmla="*/ 43 h 430"/>
                <a:gd name="T30" fmla="*/ 71 w 333"/>
                <a:gd name="T31" fmla="*/ 59 h 430"/>
                <a:gd name="T32" fmla="*/ 80 w 333"/>
                <a:gd name="T33" fmla="*/ 70 h 430"/>
                <a:gd name="T34" fmla="*/ 80 w 333"/>
                <a:gd name="T35" fmla="*/ 81 h 430"/>
                <a:gd name="T36" fmla="*/ 49 w 333"/>
                <a:gd name="T37" fmla="*/ 86 h 430"/>
                <a:gd name="T38" fmla="*/ 19 w 333"/>
                <a:gd name="T39" fmla="*/ 98 h 430"/>
                <a:gd name="T40" fmla="*/ 0 w 333"/>
                <a:gd name="T41" fmla="*/ 108 h 4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33" h="430">
                  <a:moveTo>
                    <a:pt x="0" y="430"/>
                  </a:moveTo>
                  <a:lnTo>
                    <a:pt x="72" y="381"/>
                  </a:lnTo>
                  <a:lnTo>
                    <a:pt x="205" y="327"/>
                  </a:lnTo>
                  <a:lnTo>
                    <a:pt x="299" y="302"/>
                  </a:lnTo>
                  <a:lnTo>
                    <a:pt x="299" y="281"/>
                  </a:lnTo>
                  <a:lnTo>
                    <a:pt x="259" y="235"/>
                  </a:lnTo>
                  <a:lnTo>
                    <a:pt x="259" y="210"/>
                  </a:lnTo>
                  <a:lnTo>
                    <a:pt x="282" y="158"/>
                  </a:lnTo>
                  <a:lnTo>
                    <a:pt x="282" y="127"/>
                  </a:lnTo>
                  <a:lnTo>
                    <a:pt x="320" y="110"/>
                  </a:lnTo>
                  <a:lnTo>
                    <a:pt x="304" y="0"/>
                  </a:lnTo>
                  <a:lnTo>
                    <a:pt x="333" y="101"/>
                  </a:lnTo>
                  <a:lnTo>
                    <a:pt x="319" y="137"/>
                  </a:lnTo>
                  <a:lnTo>
                    <a:pt x="298" y="137"/>
                  </a:lnTo>
                  <a:lnTo>
                    <a:pt x="307" y="172"/>
                  </a:lnTo>
                  <a:lnTo>
                    <a:pt x="281" y="233"/>
                  </a:lnTo>
                  <a:lnTo>
                    <a:pt x="320" y="279"/>
                  </a:lnTo>
                  <a:lnTo>
                    <a:pt x="320" y="323"/>
                  </a:lnTo>
                  <a:lnTo>
                    <a:pt x="195" y="343"/>
                  </a:lnTo>
                  <a:lnTo>
                    <a:pt x="75" y="389"/>
                  </a:lnTo>
                  <a:lnTo>
                    <a:pt x="0" y="43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2" name="Freeform 151"/>
            <p:cNvSpPr>
              <a:spLocks/>
            </p:cNvSpPr>
            <p:nvPr/>
          </p:nvSpPr>
          <p:spPr bwMode="auto">
            <a:xfrm>
              <a:off x="5233" y="2989"/>
              <a:ext cx="35" cy="95"/>
            </a:xfrm>
            <a:custGeom>
              <a:avLst/>
              <a:gdLst>
                <a:gd name="T0" fmla="*/ 8 w 69"/>
                <a:gd name="T1" fmla="*/ 0 h 190"/>
                <a:gd name="T2" fmla="*/ 0 w 69"/>
                <a:gd name="T3" fmla="*/ 21 h 190"/>
                <a:gd name="T4" fmla="*/ 5 w 69"/>
                <a:gd name="T5" fmla="*/ 31 h 190"/>
                <a:gd name="T6" fmla="*/ 9 w 69"/>
                <a:gd name="T7" fmla="*/ 34 h 190"/>
                <a:gd name="T8" fmla="*/ 18 w 69"/>
                <a:gd name="T9" fmla="*/ 48 h 190"/>
                <a:gd name="T10" fmla="*/ 13 w 69"/>
                <a:gd name="T11" fmla="*/ 23 h 190"/>
                <a:gd name="T12" fmla="*/ 8 w 69"/>
                <a:gd name="T13" fmla="*/ 0 h 19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9" h="190">
                  <a:moveTo>
                    <a:pt x="30" y="0"/>
                  </a:moveTo>
                  <a:lnTo>
                    <a:pt x="0" y="83"/>
                  </a:lnTo>
                  <a:lnTo>
                    <a:pt x="19" y="121"/>
                  </a:lnTo>
                  <a:lnTo>
                    <a:pt x="35" y="133"/>
                  </a:lnTo>
                  <a:lnTo>
                    <a:pt x="69" y="190"/>
                  </a:lnTo>
                  <a:lnTo>
                    <a:pt x="51" y="91"/>
                  </a:lnTo>
                  <a:lnTo>
                    <a:pt x="3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3" name="Freeform 152"/>
            <p:cNvSpPr>
              <a:spLocks/>
            </p:cNvSpPr>
            <p:nvPr/>
          </p:nvSpPr>
          <p:spPr bwMode="auto">
            <a:xfrm>
              <a:off x="5069" y="3149"/>
              <a:ext cx="70" cy="345"/>
            </a:xfrm>
            <a:custGeom>
              <a:avLst/>
              <a:gdLst>
                <a:gd name="T0" fmla="*/ 17 w 139"/>
                <a:gd name="T1" fmla="*/ 4 h 689"/>
                <a:gd name="T2" fmla="*/ 30 w 139"/>
                <a:gd name="T3" fmla="*/ 0 h 689"/>
                <a:gd name="T4" fmla="*/ 19 w 139"/>
                <a:gd name="T5" fmla="*/ 10 h 689"/>
                <a:gd name="T6" fmla="*/ 35 w 139"/>
                <a:gd name="T7" fmla="*/ 5 h 689"/>
                <a:gd name="T8" fmla="*/ 19 w 139"/>
                <a:gd name="T9" fmla="*/ 17 h 689"/>
                <a:gd name="T10" fmla="*/ 33 w 139"/>
                <a:gd name="T11" fmla="*/ 12 h 689"/>
                <a:gd name="T12" fmla="*/ 20 w 139"/>
                <a:gd name="T13" fmla="*/ 23 h 689"/>
                <a:gd name="T14" fmla="*/ 32 w 139"/>
                <a:gd name="T15" fmla="*/ 21 h 689"/>
                <a:gd name="T16" fmla="*/ 21 w 139"/>
                <a:gd name="T17" fmla="*/ 31 h 689"/>
                <a:gd name="T18" fmla="*/ 30 w 139"/>
                <a:gd name="T19" fmla="*/ 30 h 689"/>
                <a:gd name="T20" fmla="*/ 20 w 139"/>
                <a:gd name="T21" fmla="*/ 37 h 689"/>
                <a:gd name="T22" fmla="*/ 28 w 139"/>
                <a:gd name="T23" fmla="*/ 37 h 689"/>
                <a:gd name="T24" fmla="*/ 21 w 139"/>
                <a:gd name="T25" fmla="*/ 42 h 689"/>
                <a:gd name="T26" fmla="*/ 26 w 139"/>
                <a:gd name="T27" fmla="*/ 43 h 689"/>
                <a:gd name="T28" fmla="*/ 21 w 139"/>
                <a:gd name="T29" fmla="*/ 47 h 689"/>
                <a:gd name="T30" fmla="*/ 25 w 139"/>
                <a:gd name="T31" fmla="*/ 51 h 689"/>
                <a:gd name="T32" fmla="*/ 20 w 139"/>
                <a:gd name="T33" fmla="*/ 52 h 689"/>
                <a:gd name="T34" fmla="*/ 24 w 139"/>
                <a:gd name="T35" fmla="*/ 56 h 689"/>
                <a:gd name="T36" fmla="*/ 19 w 139"/>
                <a:gd name="T37" fmla="*/ 58 h 689"/>
                <a:gd name="T38" fmla="*/ 21 w 139"/>
                <a:gd name="T39" fmla="*/ 61 h 689"/>
                <a:gd name="T40" fmla="*/ 30 w 139"/>
                <a:gd name="T41" fmla="*/ 93 h 689"/>
                <a:gd name="T42" fmla="*/ 35 w 139"/>
                <a:gd name="T43" fmla="*/ 139 h 689"/>
                <a:gd name="T44" fmla="*/ 22 w 139"/>
                <a:gd name="T45" fmla="*/ 93 h 689"/>
                <a:gd name="T46" fmla="*/ 21 w 139"/>
                <a:gd name="T47" fmla="*/ 139 h 689"/>
                <a:gd name="T48" fmla="*/ 26 w 139"/>
                <a:gd name="T49" fmla="*/ 173 h 689"/>
                <a:gd name="T50" fmla="*/ 20 w 139"/>
                <a:gd name="T51" fmla="*/ 142 h 689"/>
                <a:gd name="T52" fmla="*/ 16 w 139"/>
                <a:gd name="T53" fmla="*/ 115 h 689"/>
                <a:gd name="T54" fmla="*/ 19 w 139"/>
                <a:gd name="T55" fmla="*/ 85 h 689"/>
                <a:gd name="T56" fmla="*/ 11 w 139"/>
                <a:gd name="T57" fmla="*/ 63 h 689"/>
                <a:gd name="T58" fmla="*/ 8 w 139"/>
                <a:gd name="T59" fmla="*/ 45 h 689"/>
                <a:gd name="T60" fmla="*/ 3 w 139"/>
                <a:gd name="T61" fmla="*/ 29 h 689"/>
                <a:gd name="T62" fmla="*/ 0 w 139"/>
                <a:gd name="T63" fmla="*/ 11 h 689"/>
                <a:gd name="T64" fmla="*/ 17 w 139"/>
                <a:gd name="T65" fmla="*/ 4 h 68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9" h="689">
                  <a:moveTo>
                    <a:pt x="68" y="13"/>
                  </a:moveTo>
                  <a:lnTo>
                    <a:pt x="117" y="0"/>
                  </a:lnTo>
                  <a:lnTo>
                    <a:pt x="75" y="38"/>
                  </a:lnTo>
                  <a:lnTo>
                    <a:pt x="139" y="17"/>
                  </a:lnTo>
                  <a:lnTo>
                    <a:pt x="75" y="66"/>
                  </a:lnTo>
                  <a:lnTo>
                    <a:pt x="132" y="47"/>
                  </a:lnTo>
                  <a:lnTo>
                    <a:pt x="77" y="91"/>
                  </a:lnTo>
                  <a:lnTo>
                    <a:pt x="127" y="81"/>
                  </a:lnTo>
                  <a:lnTo>
                    <a:pt x="81" y="121"/>
                  </a:lnTo>
                  <a:lnTo>
                    <a:pt x="117" y="118"/>
                  </a:lnTo>
                  <a:lnTo>
                    <a:pt x="77" y="145"/>
                  </a:lnTo>
                  <a:lnTo>
                    <a:pt x="110" y="146"/>
                  </a:lnTo>
                  <a:lnTo>
                    <a:pt x="81" y="166"/>
                  </a:lnTo>
                  <a:lnTo>
                    <a:pt x="103" y="172"/>
                  </a:lnTo>
                  <a:lnTo>
                    <a:pt x="81" y="185"/>
                  </a:lnTo>
                  <a:lnTo>
                    <a:pt x="98" y="202"/>
                  </a:lnTo>
                  <a:lnTo>
                    <a:pt x="77" y="206"/>
                  </a:lnTo>
                  <a:lnTo>
                    <a:pt x="94" y="221"/>
                  </a:lnTo>
                  <a:lnTo>
                    <a:pt x="75" y="231"/>
                  </a:lnTo>
                  <a:lnTo>
                    <a:pt x="84" y="243"/>
                  </a:lnTo>
                  <a:lnTo>
                    <a:pt x="117" y="370"/>
                  </a:lnTo>
                  <a:lnTo>
                    <a:pt x="139" y="554"/>
                  </a:lnTo>
                  <a:lnTo>
                    <a:pt x="88" y="370"/>
                  </a:lnTo>
                  <a:lnTo>
                    <a:pt x="84" y="554"/>
                  </a:lnTo>
                  <a:lnTo>
                    <a:pt x="103" y="689"/>
                  </a:lnTo>
                  <a:lnTo>
                    <a:pt x="77" y="568"/>
                  </a:lnTo>
                  <a:lnTo>
                    <a:pt x="64" y="460"/>
                  </a:lnTo>
                  <a:lnTo>
                    <a:pt x="75" y="337"/>
                  </a:lnTo>
                  <a:lnTo>
                    <a:pt x="42" y="249"/>
                  </a:lnTo>
                  <a:lnTo>
                    <a:pt x="29" y="180"/>
                  </a:lnTo>
                  <a:lnTo>
                    <a:pt x="9" y="114"/>
                  </a:lnTo>
                  <a:lnTo>
                    <a:pt x="0" y="43"/>
                  </a:lnTo>
                  <a:lnTo>
                    <a:pt x="68"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4" name="Freeform 153"/>
            <p:cNvSpPr>
              <a:spLocks/>
            </p:cNvSpPr>
            <p:nvPr/>
          </p:nvSpPr>
          <p:spPr bwMode="auto">
            <a:xfrm>
              <a:off x="5214" y="3154"/>
              <a:ext cx="37" cy="240"/>
            </a:xfrm>
            <a:custGeom>
              <a:avLst/>
              <a:gdLst>
                <a:gd name="T0" fmla="*/ 13 w 72"/>
                <a:gd name="T1" fmla="*/ 0 h 481"/>
                <a:gd name="T2" fmla="*/ 0 w 72"/>
                <a:gd name="T3" fmla="*/ 0 h 481"/>
                <a:gd name="T4" fmla="*/ 9 w 72"/>
                <a:gd name="T5" fmla="*/ 5 h 481"/>
                <a:gd name="T6" fmla="*/ 3 w 72"/>
                <a:gd name="T7" fmla="*/ 8 h 481"/>
                <a:gd name="T8" fmla="*/ 10 w 72"/>
                <a:gd name="T9" fmla="*/ 12 h 481"/>
                <a:gd name="T10" fmla="*/ 4 w 72"/>
                <a:gd name="T11" fmla="*/ 16 h 481"/>
                <a:gd name="T12" fmla="*/ 11 w 72"/>
                <a:gd name="T13" fmla="*/ 18 h 481"/>
                <a:gd name="T14" fmla="*/ 4 w 72"/>
                <a:gd name="T15" fmla="*/ 22 h 481"/>
                <a:gd name="T16" fmla="*/ 11 w 72"/>
                <a:gd name="T17" fmla="*/ 25 h 481"/>
                <a:gd name="T18" fmla="*/ 6 w 72"/>
                <a:gd name="T19" fmla="*/ 28 h 481"/>
                <a:gd name="T20" fmla="*/ 11 w 72"/>
                <a:gd name="T21" fmla="*/ 32 h 481"/>
                <a:gd name="T22" fmla="*/ 6 w 72"/>
                <a:gd name="T23" fmla="*/ 36 h 481"/>
                <a:gd name="T24" fmla="*/ 11 w 72"/>
                <a:gd name="T25" fmla="*/ 40 h 481"/>
                <a:gd name="T26" fmla="*/ 6 w 72"/>
                <a:gd name="T27" fmla="*/ 42 h 481"/>
                <a:gd name="T28" fmla="*/ 10 w 72"/>
                <a:gd name="T29" fmla="*/ 47 h 481"/>
                <a:gd name="T30" fmla="*/ 6 w 72"/>
                <a:gd name="T31" fmla="*/ 50 h 481"/>
                <a:gd name="T32" fmla="*/ 6 w 72"/>
                <a:gd name="T33" fmla="*/ 120 h 481"/>
                <a:gd name="T34" fmla="*/ 10 w 72"/>
                <a:gd name="T35" fmla="*/ 70 h 481"/>
                <a:gd name="T36" fmla="*/ 16 w 72"/>
                <a:gd name="T37" fmla="*/ 48 h 481"/>
                <a:gd name="T38" fmla="*/ 19 w 72"/>
                <a:gd name="T39" fmla="*/ 29 h 481"/>
                <a:gd name="T40" fmla="*/ 18 w 72"/>
                <a:gd name="T41" fmla="*/ 17 h 481"/>
                <a:gd name="T42" fmla="*/ 16 w 72"/>
                <a:gd name="T43" fmla="*/ 8 h 481"/>
                <a:gd name="T44" fmla="*/ 13 w 72"/>
                <a:gd name="T45" fmla="*/ 0 h 481"/>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72" h="481">
                  <a:moveTo>
                    <a:pt x="51" y="3"/>
                  </a:moveTo>
                  <a:lnTo>
                    <a:pt x="0" y="0"/>
                  </a:lnTo>
                  <a:lnTo>
                    <a:pt x="35" y="20"/>
                  </a:lnTo>
                  <a:lnTo>
                    <a:pt x="9" y="33"/>
                  </a:lnTo>
                  <a:lnTo>
                    <a:pt x="38" y="49"/>
                  </a:lnTo>
                  <a:lnTo>
                    <a:pt x="13" y="64"/>
                  </a:lnTo>
                  <a:lnTo>
                    <a:pt x="42" y="75"/>
                  </a:lnTo>
                  <a:lnTo>
                    <a:pt x="16" y="89"/>
                  </a:lnTo>
                  <a:lnTo>
                    <a:pt x="42" y="100"/>
                  </a:lnTo>
                  <a:lnTo>
                    <a:pt x="21" y="115"/>
                  </a:lnTo>
                  <a:lnTo>
                    <a:pt x="42" y="131"/>
                  </a:lnTo>
                  <a:lnTo>
                    <a:pt x="21" y="144"/>
                  </a:lnTo>
                  <a:lnTo>
                    <a:pt x="42" y="161"/>
                  </a:lnTo>
                  <a:lnTo>
                    <a:pt x="21" y="170"/>
                  </a:lnTo>
                  <a:lnTo>
                    <a:pt x="38" y="189"/>
                  </a:lnTo>
                  <a:lnTo>
                    <a:pt x="22" y="203"/>
                  </a:lnTo>
                  <a:lnTo>
                    <a:pt x="22" y="481"/>
                  </a:lnTo>
                  <a:lnTo>
                    <a:pt x="38" y="281"/>
                  </a:lnTo>
                  <a:lnTo>
                    <a:pt x="62" y="192"/>
                  </a:lnTo>
                  <a:lnTo>
                    <a:pt x="72" y="119"/>
                  </a:lnTo>
                  <a:lnTo>
                    <a:pt x="68" y="71"/>
                  </a:lnTo>
                  <a:lnTo>
                    <a:pt x="62" y="33"/>
                  </a:lnTo>
                  <a:lnTo>
                    <a:pt x="51" y="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5" name="Freeform 154"/>
            <p:cNvSpPr>
              <a:spLocks/>
            </p:cNvSpPr>
            <p:nvPr/>
          </p:nvSpPr>
          <p:spPr bwMode="auto">
            <a:xfrm>
              <a:off x="5145" y="3452"/>
              <a:ext cx="73" cy="148"/>
            </a:xfrm>
            <a:custGeom>
              <a:avLst/>
              <a:gdLst>
                <a:gd name="T0" fmla="*/ 0 w 144"/>
                <a:gd name="T1" fmla="*/ 0 h 297"/>
                <a:gd name="T2" fmla="*/ 7 w 144"/>
                <a:gd name="T3" fmla="*/ 22 h 297"/>
                <a:gd name="T4" fmla="*/ 18 w 144"/>
                <a:gd name="T5" fmla="*/ 29 h 297"/>
                <a:gd name="T6" fmla="*/ 14 w 144"/>
                <a:gd name="T7" fmla="*/ 38 h 297"/>
                <a:gd name="T8" fmla="*/ 37 w 144"/>
                <a:gd name="T9" fmla="*/ 74 h 297"/>
                <a:gd name="T10" fmla="*/ 37 w 144"/>
                <a:gd name="T11" fmla="*/ 42 h 297"/>
                <a:gd name="T12" fmla="*/ 24 w 144"/>
                <a:gd name="T13" fmla="*/ 31 h 297"/>
                <a:gd name="T14" fmla="*/ 31 w 144"/>
                <a:gd name="T15" fmla="*/ 23 h 297"/>
                <a:gd name="T16" fmla="*/ 31 w 144"/>
                <a:gd name="T17" fmla="*/ 18 h 297"/>
                <a:gd name="T18" fmla="*/ 19 w 144"/>
                <a:gd name="T19" fmla="*/ 19 h 297"/>
                <a:gd name="T20" fmla="*/ 33 w 144"/>
                <a:gd name="T21" fmla="*/ 11 h 297"/>
                <a:gd name="T22" fmla="*/ 22 w 144"/>
                <a:gd name="T23" fmla="*/ 12 h 297"/>
                <a:gd name="T24" fmla="*/ 33 w 144"/>
                <a:gd name="T25" fmla="*/ 6 h 297"/>
                <a:gd name="T26" fmla="*/ 22 w 144"/>
                <a:gd name="T27" fmla="*/ 8 h 297"/>
                <a:gd name="T28" fmla="*/ 33 w 144"/>
                <a:gd name="T29" fmla="*/ 1 h 297"/>
                <a:gd name="T30" fmla="*/ 20 w 144"/>
                <a:gd name="T31" fmla="*/ 3 h 297"/>
                <a:gd name="T32" fmla="*/ 6 w 144"/>
                <a:gd name="T33" fmla="*/ 3 h 297"/>
                <a:gd name="T34" fmla="*/ 0 w 144"/>
                <a:gd name="T35" fmla="*/ 0 h 2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4" h="297">
                  <a:moveTo>
                    <a:pt x="0" y="0"/>
                  </a:moveTo>
                  <a:lnTo>
                    <a:pt x="26" y="91"/>
                  </a:lnTo>
                  <a:lnTo>
                    <a:pt x="70" y="117"/>
                  </a:lnTo>
                  <a:lnTo>
                    <a:pt x="56" y="154"/>
                  </a:lnTo>
                  <a:lnTo>
                    <a:pt x="144" y="297"/>
                  </a:lnTo>
                  <a:lnTo>
                    <a:pt x="142" y="171"/>
                  </a:lnTo>
                  <a:lnTo>
                    <a:pt x="92" y="125"/>
                  </a:lnTo>
                  <a:lnTo>
                    <a:pt x="121" y="95"/>
                  </a:lnTo>
                  <a:lnTo>
                    <a:pt x="121" y="74"/>
                  </a:lnTo>
                  <a:lnTo>
                    <a:pt x="72" y="78"/>
                  </a:lnTo>
                  <a:lnTo>
                    <a:pt x="129" y="45"/>
                  </a:lnTo>
                  <a:lnTo>
                    <a:pt x="85" y="49"/>
                  </a:lnTo>
                  <a:lnTo>
                    <a:pt x="131" y="26"/>
                  </a:lnTo>
                  <a:lnTo>
                    <a:pt x="85" y="32"/>
                  </a:lnTo>
                  <a:lnTo>
                    <a:pt x="129" y="5"/>
                  </a:lnTo>
                  <a:lnTo>
                    <a:pt x="79" y="12"/>
                  </a:lnTo>
                  <a:lnTo>
                    <a:pt x="21" y="12"/>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6" name="Freeform 155"/>
            <p:cNvSpPr>
              <a:spLocks/>
            </p:cNvSpPr>
            <p:nvPr/>
          </p:nvSpPr>
          <p:spPr bwMode="auto">
            <a:xfrm>
              <a:off x="5233" y="3112"/>
              <a:ext cx="48" cy="683"/>
            </a:xfrm>
            <a:custGeom>
              <a:avLst/>
              <a:gdLst>
                <a:gd name="T0" fmla="*/ 5 w 95"/>
                <a:gd name="T1" fmla="*/ 1 h 1366"/>
                <a:gd name="T2" fmla="*/ 11 w 95"/>
                <a:gd name="T3" fmla="*/ 26 h 1366"/>
                <a:gd name="T4" fmla="*/ 14 w 95"/>
                <a:gd name="T5" fmla="*/ 44 h 1366"/>
                <a:gd name="T6" fmla="*/ 14 w 95"/>
                <a:gd name="T7" fmla="*/ 57 h 1366"/>
                <a:gd name="T8" fmla="*/ 11 w 95"/>
                <a:gd name="T9" fmla="*/ 77 h 1366"/>
                <a:gd name="T10" fmla="*/ 5 w 95"/>
                <a:gd name="T11" fmla="*/ 109 h 1366"/>
                <a:gd name="T12" fmla="*/ 1 w 95"/>
                <a:gd name="T13" fmla="*/ 141 h 1366"/>
                <a:gd name="T14" fmla="*/ 0 w 95"/>
                <a:gd name="T15" fmla="*/ 165 h 1366"/>
                <a:gd name="T16" fmla="*/ 5 w 95"/>
                <a:gd name="T17" fmla="*/ 194 h 1366"/>
                <a:gd name="T18" fmla="*/ 13 w 95"/>
                <a:gd name="T19" fmla="*/ 214 h 1366"/>
                <a:gd name="T20" fmla="*/ 19 w 95"/>
                <a:gd name="T21" fmla="*/ 247 h 1366"/>
                <a:gd name="T22" fmla="*/ 20 w 95"/>
                <a:gd name="T23" fmla="*/ 276 h 1366"/>
                <a:gd name="T24" fmla="*/ 14 w 95"/>
                <a:gd name="T25" fmla="*/ 313 h 1366"/>
                <a:gd name="T26" fmla="*/ 16 w 95"/>
                <a:gd name="T27" fmla="*/ 342 h 1366"/>
                <a:gd name="T28" fmla="*/ 23 w 95"/>
                <a:gd name="T29" fmla="*/ 310 h 1366"/>
                <a:gd name="T30" fmla="*/ 20 w 95"/>
                <a:gd name="T31" fmla="*/ 305 h 1366"/>
                <a:gd name="T32" fmla="*/ 24 w 95"/>
                <a:gd name="T33" fmla="*/ 274 h 1366"/>
                <a:gd name="T34" fmla="*/ 24 w 95"/>
                <a:gd name="T35" fmla="*/ 257 h 1366"/>
                <a:gd name="T36" fmla="*/ 21 w 95"/>
                <a:gd name="T37" fmla="*/ 237 h 1366"/>
                <a:gd name="T38" fmla="*/ 16 w 95"/>
                <a:gd name="T39" fmla="*/ 219 h 1366"/>
                <a:gd name="T40" fmla="*/ 9 w 95"/>
                <a:gd name="T41" fmla="*/ 198 h 1366"/>
                <a:gd name="T42" fmla="*/ 6 w 95"/>
                <a:gd name="T43" fmla="*/ 184 h 1366"/>
                <a:gd name="T44" fmla="*/ 5 w 95"/>
                <a:gd name="T45" fmla="*/ 164 h 1366"/>
                <a:gd name="T46" fmla="*/ 5 w 95"/>
                <a:gd name="T47" fmla="*/ 143 h 1366"/>
                <a:gd name="T48" fmla="*/ 8 w 95"/>
                <a:gd name="T49" fmla="*/ 119 h 1366"/>
                <a:gd name="T50" fmla="*/ 14 w 95"/>
                <a:gd name="T51" fmla="*/ 92 h 1366"/>
                <a:gd name="T52" fmla="*/ 17 w 95"/>
                <a:gd name="T53" fmla="*/ 70 h 1366"/>
                <a:gd name="T54" fmla="*/ 19 w 95"/>
                <a:gd name="T55" fmla="*/ 54 h 1366"/>
                <a:gd name="T56" fmla="*/ 19 w 95"/>
                <a:gd name="T57" fmla="*/ 42 h 1366"/>
                <a:gd name="T58" fmla="*/ 18 w 95"/>
                <a:gd name="T59" fmla="*/ 31 h 1366"/>
                <a:gd name="T60" fmla="*/ 14 w 95"/>
                <a:gd name="T61" fmla="*/ 19 h 1366"/>
                <a:gd name="T62" fmla="*/ 8 w 95"/>
                <a:gd name="T63" fmla="*/ 0 h 1366"/>
                <a:gd name="T64" fmla="*/ 5 w 95"/>
                <a:gd name="T65" fmla="*/ 1 h 13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5" h="1366">
                  <a:moveTo>
                    <a:pt x="18" y="3"/>
                  </a:moveTo>
                  <a:lnTo>
                    <a:pt x="43" y="104"/>
                  </a:lnTo>
                  <a:lnTo>
                    <a:pt x="54" y="173"/>
                  </a:lnTo>
                  <a:lnTo>
                    <a:pt x="54" y="228"/>
                  </a:lnTo>
                  <a:lnTo>
                    <a:pt x="43" y="305"/>
                  </a:lnTo>
                  <a:lnTo>
                    <a:pt x="20" y="434"/>
                  </a:lnTo>
                  <a:lnTo>
                    <a:pt x="4" y="562"/>
                  </a:lnTo>
                  <a:lnTo>
                    <a:pt x="0" y="659"/>
                  </a:lnTo>
                  <a:lnTo>
                    <a:pt x="20" y="775"/>
                  </a:lnTo>
                  <a:lnTo>
                    <a:pt x="50" y="855"/>
                  </a:lnTo>
                  <a:lnTo>
                    <a:pt x="76" y="986"/>
                  </a:lnTo>
                  <a:lnTo>
                    <a:pt x="80" y="1103"/>
                  </a:lnTo>
                  <a:lnTo>
                    <a:pt x="56" y="1251"/>
                  </a:lnTo>
                  <a:lnTo>
                    <a:pt x="63" y="1366"/>
                  </a:lnTo>
                  <a:lnTo>
                    <a:pt x="89" y="1237"/>
                  </a:lnTo>
                  <a:lnTo>
                    <a:pt x="80" y="1217"/>
                  </a:lnTo>
                  <a:lnTo>
                    <a:pt x="93" y="1096"/>
                  </a:lnTo>
                  <a:lnTo>
                    <a:pt x="95" y="1028"/>
                  </a:lnTo>
                  <a:lnTo>
                    <a:pt x="83" y="946"/>
                  </a:lnTo>
                  <a:lnTo>
                    <a:pt x="63" y="873"/>
                  </a:lnTo>
                  <a:lnTo>
                    <a:pt x="35" y="792"/>
                  </a:lnTo>
                  <a:lnTo>
                    <a:pt x="24" y="733"/>
                  </a:lnTo>
                  <a:lnTo>
                    <a:pt x="18" y="655"/>
                  </a:lnTo>
                  <a:lnTo>
                    <a:pt x="18" y="571"/>
                  </a:lnTo>
                  <a:lnTo>
                    <a:pt x="30" y="476"/>
                  </a:lnTo>
                  <a:lnTo>
                    <a:pt x="54" y="365"/>
                  </a:lnTo>
                  <a:lnTo>
                    <a:pt x="67" y="280"/>
                  </a:lnTo>
                  <a:lnTo>
                    <a:pt x="74" y="215"/>
                  </a:lnTo>
                  <a:lnTo>
                    <a:pt x="74" y="165"/>
                  </a:lnTo>
                  <a:lnTo>
                    <a:pt x="70" y="121"/>
                  </a:lnTo>
                  <a:lnTo>
                    <a:pt x="56" y="74"/>
                  </a:lnTo>
                  <a:lnTo>
                    <a:pt x="30" y="0"/>
                  </a:lnTo>
                  <a:lnTo>
                    <a:pt x="18" y="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7" name="Freeform 156"/>
            <p:cNvSpPr>
              <a:spLocks/>
            </p:cNvSpPr>
            <p:nvPr/>
          </p:nvSpPr>
          <p:spPr bwMode="auto">
            <a:xfrm>
              <a:off x="5124" y="3508"/>
              <a:ext cx="152" cy="243"/>
            </a:xfrm>
            <a:custGeom>
              <a:avLst/>
              <a:gdLst>
                <a:gd name="T0" fmla="*/ 0 w 303"/>
                <a:gd name="T1" fmla="*/ 0 h 486"/>
                <a:gd name="T2" fmla="*/ 4 w 303"/>
                <a:gd name="T3" fmla="*/ 8 h 486"/>
                <a:gd name="T4" fmla="*/ 28 w 303"/>
                <a:gd name="T5" fmla="*/ 39 h 486"/>
                <a:gd name="T6" fmla="*/ 25 w 303"/>
                <a:gd name="T7" fmla="*/ 46 h 486"/>
                <a:gd name="T8" fmla="*/ 32 w 303"/>
                <a:gd name="T9" fmla="*/ 43 h 486"/>
                <a:gd name="T10" fmla="*/ 26 w 303"/>
                <a:gd name="T11" fmla="*/ 52 h 486"/>
                <a:gd name="T12" fmla="*/ 35 w 303"/>
                <a:gd name="T13" fmla="*/ 49 h 486"/>
                <a:gd name="T14" fmla="*/ 27 w 303"/>
                <a:gd name="T15" fmla="*/ 57 h 486"/>
                <a:gd name="T16" fmla="*/ 36 w 303"/>
                <a:gd name="T17" fmla="*/ 56 h 486"/>
                <a:gd name="T18" fmla="*/ 29 w 303"/>
                <a:gd name="T19" fmla="*/ 63 h 486"/>
                <a:gd name="T20" fmla="*/ 38 w 303"/>
                <a:gd name="T21" fmla="*/ 61 h 486"/>
                <a:gd name="T22" fmla="*/ 31 w 303"/>
                <a:gd name="T23" fmla="*/ 68 h 486"/>
                <a:gd name="T24" fmla="*/ 40 w 303"/>
                <a:gd name="T25" fmla="*/ 67 h 486"/>
                <a:gd name="T26" fmla="*/ 32 w 303"/>
                <a:gd name="T27" fmla="*/ 73 h 486"/>
                <a:gd name="T28" fmla="*/ 41 w 303"/>
                <a:gd name="T29" fmla="*/ 72 h 486"/>
                <a:gd name="T30" fmla="*/ 33 w 303"/>
                <a:gd name="T31" fmla="*/ 79 h 486"/>
                <a:gd name="T32" fmla="*/ 41 w 303"/>
                <a:gd name="T33" fmla="*/ 79 h 486"/>
                <a:gd name="T34" fmla="*/ 34 w 303"/>
                <a:gd name="T35" fmla="*/ 83 h 486"/>
                <a:gd name="T36" fmla="*/ 41 w 303"/>
                <a:gd name="T37" fmla="*/ 85 h 486"/>
                <a:gd name="T38" fmla="*/ 35 w 303"/>
                <a:gd name="T39" fmla="*/ 90 h 486"/>
                <a:gd name="T40" fmla="*/ 41 w 303"/>
                <a:gd name="T41" fmla="*/ 91 h 486"/>
                <a:gd name="T42" fmla="*/ 36 w 303"/>
                <a:gd name="T43" fmla="*/ 95 h 486"/>
                <a:gd name="T44" fmla="*/ 41 w 303"/>
                <a:gd name="T45" fmla="*/ 97 h 486"/>
                <a:gd name="T46" fmla="*/ 37 w 303"/>
                <a:gd name="T47" fmla="*/ 101 h 486"/>
                <a:gd name="T48" fmla="*/ 43 w 303"/>
                <a:gd name="T49" fmla="*/ 103 h 486"/>
                <a:gd name="T50" fmla="*/ 51 w 303"/>
                <a:gd name="T51" fmla="*/ 99 h 486"/>
                <a:gd name="T52" fmla="*/ 47 w 303"/>
                <a:gd name="T53" fmla="*/ 96 h 486"/>
                <a:gd name="T54" fmla="*/ 52 w 303"/>
                <a:gd name="T55" fmla="*/ 91 h 486"/>
                <a:gd name="T56" fmla="*/ 47 w 303"/>
                <a:gd name="T57" fmla="*/ 90 h 486"/>
                <a:gd name="T58" fmla="*/ 54 w 303"/>
                <a:gd name="T59" fmla="*/ 86 h 486"/>
                <a:gd name="T60" fmla="*/ 47 w 303"/>
                <a:gd name="T61" fmla="*/ 85 h 486"/>
                <a:gd name="T62" fmla="*/ 52 w 303"/>
                <a:gd name="T63" fmla="*/ 81 h 486"/>
                <a:gd name="T64" fmla="*/ 48 w 303"/>
                <a:gd name="T65" fmla="*/ 80 h 486"/>
                <a:gd name="T66" fmla="*/ 52 w 303"/>
                <a:gd name="T67" fmla="*/ 72 h 486"/>
                <a:gd name="T68" fmla="*/ 54 w 303"/>
                <a:gd name="T69" fmla="*/ 76 h 486"/>
                <a:gd name="T70" fmla="*/ 56 w 303"/>
                <a:gd name="T71" fmla="*/ 81 h 486"/>
                <a:gd name="T72" fmla="*/ 57 w 303"/>
                <a:gd name="T73" fmla="*/ 88 h 486"/>
                <a:gd name="T74" fmla="*/ 58 w 303"/>
                <a:gd name="T75" fmla="*/ 91 h 486"/>
                <a:gd name="T76" fmla="*/ 59 w 303"/>
                <a:gd name="T77" fmla="*/ 98 h 486"/>
                <a:gd name="T78" fmla="*/ 60 w 303"/>
                <a:gd name="T79" fmla="*/ 104 h 486"/>
                <a:gd name="T80" fmla="*/ 76 w 303"/>
                <a:gd name="T81" fmla="*/ 111 h 486"/>
                <a:gd name="T82" fmla="*/ 47 w 303"/>
                <a:gd name="T83" fmla="*/ 115 h 486"/>
                <a:gd name="T84" fmla="*/ 24 w 303"/>
                <a:gd name="T85" fmla="*/ 114 h 486"/>
                <a:gd name="T86" fmla="*/ 20 w 303"/>
                <a:gd name="T87" fmla="*/ 122 h 486"/>
                <a:gd name="T88" fmla="*/ 20 w 303"/>
                <a:gd name="T89" fmla="*/ 111 h 486"/>
                <a:gd name="T90" fmla="*/ 28 w 303"/>
                <a:gd name="T91" fmla="*/ 110 h 486"/>
                <a:gd name="T92" fmla="*/ 26 w 303"/>
                <a:gd name="T93" fmla="*/ 98 h 486"/>
                <a:gd name="T94" fmla="*/ 23 w 303"/>
                <a:gd name="T95" fmla="*/ 88 h 486"/>
                <a:gd name="T96" fmla="*/ 16 w 303"/>
                <a:gd name="T97" fmla="*/ 71 h 486"/>
                <a:gd name="T98" fmla="*/ 14 w 303"/>
                <a:gd name="T99" fmla="*/ 58 h 486"/>
                <a:gd name="T100" fmla="*/ 13 w 303"/>
                <a:gd name="T101" fmla="*/ 47 h 486"/>
                <a:gd name="T102" fmla="*/ 13 w 303"/>
                <a:gd name="T103" fmla="*/ 38 h 486"/>
                <a:gd name="T104" fmla="*/ 14 w 303"/>
                <a:gd name="T105" fmla="*/ 27 h 486"/>
                <a:gd name="T106" fmla="*/ 7 w 303"/>
                <a:gd name="T107" fmla="*/ 16 h 486"/>
                <a:gd name="T108" fmla="*/ 4 w 303"/>
                <a:gd name="T109" fmla="*/ 11 h 486"/>
                <a:gd name="T110" fmla="*/ 0 w 303"/>
                <a:gd name="T111" fmla="*/ 0 h 48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03" h="486">
                  <a:moveTo>
                    <a:pt x="0" y="0"/>
                  </a:moveTo>
                  <a:lnTo>
                    <a:pt x="13" y="32"/>
                  </a:lnTo>
                  <a:lnTo>
                    <a:pt x="112" y="154"/>
                  </a:lnTo>
                  <a:lnTo>
                    <a:pt x="98" y="184"/>
                  </a:lnTo>
                  <a:lnTo>
                    <a:pt x="127" y="171"/>
                  </a:lnTo>
                  <a:lnTo>
                    <a:pt x="101" y="206"/>
                  </a:lnTo>
                  <a:lnTo>
                    <a:pt x="137" y="194"/>
                  </a:lnTo>
                  <a:lnTo>
                    <a:pt x="108" y="227"/>
                  </a:lnTo>
                  <a:lnTo>
                    <a:pt x="143" y="224"/>
                  </a:lnTo>
                  <a:lnTo>
                    <a:pt x="114" y="249"/>
                  </a:lnTo>
                  <a:lnTo>
                    <a:pt x="151" y="244"/>
                  </a:lnTo>
                  <a:lnTo>
                    <a:pt x="121" y="271"/>
                  </a:lnTo>
                  <a:lnTo>
                    <a:pt x="158" y="266"/>
                  </a:lnTo>
                  <a:lnTo>
                    <a:pt x="125" y="291"/>
                  </a:lnTo>
                  <a:lnTo>
                    <a:pt x="162" y="288"/>
                  </a:lnTo>
                  <a:lnTo>
                    <a:pt x="130" y="315"/>
                  </a:lnTo>
                  <a:lnTo>
                    <a:pt x="162" y="315"/>
                  </a:lnTo>
                  <a:lnTo>
                    <a:pt x="134" y="331"/>
                  </a:lnTo>
                  <a:lnTo>
                    <a:pt x="162" y="337"/>
                  </a:lnTo>
                  <a:lnTo>
                    <a:pt x="137" y="357"/>
                  </a:lnTo>
                  <a:lnTo>
                    <a:pt x="163" y="363"/>
                  </a:lnTo>
                  <a:lnTo>
                    <a:pt x="143" y="377"/>
                  </a:lnTo>
                  <a:lnTo>
                    <a:pt x="163" y="386"/>
                  </a:lnTo>
                  <a:lnTo>
                    <a:pt x="147" y="402"/>
                  </a:lnTo>
                  <a:lnTo>
                    <a:pt x="171" y="412"/>
                  </a:lnTo>
                  <a:lnTo>
                    <a:pt x="201" y="395"/>
                  </a:lnTo>
                  <a:lnTo>
                    <a:pt x="186" y="381"/>
                  </a:lnTo>
                  <a:lnTo>
                    <a:pt x="206" y="363"/>
                  </a:lnTo>
                  <a:lnTo>
                    <a:pt x="186" y="357"/>
                  </a:lnTo>
                  <a:lnTo>
                    <a:pt x="213" y="341"/>
                  </a:lnTo>
                  <a:lnTo>
                    <a:pt x="186" y="337"/>
                  </a:lnTo>
                  <a:lnTo>
                    <a:pt x="206" y="321"/>
                  </a:lnTo>
                  <a:lnTo>
                    <a:pt x="189" y="317"/>
                  </a:lnTo>
                  <a:lnTo>
                    <a:pt x="206" y="288"/>
                  </a:lnTo>
                  <a:lnTo>
                    <a:pt x="215" y="304"/>
                  </a:lnTo>
                  <a:lnTo>
                    <a:pt x="222" y="321"/>
                  </a:lnTo>
                  <a:lnTo>
                    <a:pt x="228" y="350"/>
                  </a:lnTo>
                  <a:lnTo>
                    <a:pt x="231" y="363"/>
                  </a:lnTo>
                  <a:lnTo>
                    <a:pt x="236" y="392"/>
                  </a:lnTo>
                  <a:lnTo>
                    <a:pt x="238" y="416"/>
                  </a:lnTo>
                  <a:lnTo>
                    <a:pt x="303" y="441"/>
                  </a:lnTo>
                  <a:lnTo>
                    <a:pt x="186" y="459"/>
                  </a:lnTo>
                  <a:lnTo>
                    <a:pt x="95" y="453"/>
                  </a:lnTo>
                  <a:lnTo>
                    <a:pt x="79" y="486"/>
                  </a:lnTo>
                  <a:lnTo>
                    <a:pt x="79" y="441"/>
                  </a:lnTo>
                  <a:lnTo>
                    <a:pt x="112" y="437"/>
                  </a:lnTo>
                  <a:lnTo>
                    <a:pt x="104" y="392"/>
                  </a:lnTo>
                  <a:lnTo>
                    <a:pt x="89" y="350"/>
                  </a:lnTo>
                  <a:lnTo>
                    <a:pt x="64" y="282"/>
                  </a:lnTo>
                  <a:lnTo>
                    <a:pt x="53" y="231"/>
                  </a:lnTo>
                  <a:lnTo>
                    <a:pt x="49" y="188"/>
                  </a:lnTo>
                  <a:lnTo>
                    <a:pt x="49" y="149"/>
                  </a:lnTo>
                  <a:lnTo>
                    <a:pt x="56" y="107"/>
                  </a:lnTo>
                  <a:lnTo>
                    <a:pt x="26" y="61"/>
                  </a:lnTo>
                  <a:lnTo>
                    <a:pt x="13" y="41"/>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8" name="Freeform 157"/>
            <p:cNvSpPr>
              <a:spLocks/>
            </p:cNvSpPr>
            <p:nvPr/>
          </p:nvSpPr>
          <p:spPr bwMode="auto">
            <a:xfrm>
              <a:off x="5144" y="3738"/>
              <a:ext cx="75" cy="221"/>
            </a:xfrm>
            <a:custGeom>
              <a:avLst/>
              <a:gdLst>
                <a:gd name="T0" fmla="*/ 13 w 150"/>
                <a:gd name="T1" fmla="*/ 4 h 444"/>
                <a:gd name="T2" fmla="*/ 20 w 150"/>
                <a:gd name="T3" fmla="*/ 46 h 444"/>
                <a:gd name="T4" fmla="*/ 23 w 150"/>
                <a:gd name="T5" fmla="*/ 73 h 444"/>
                <a:gd name="T6" fmla="*/ 22 w 150"/>
                <a:gd name="T7" fmla="*/ 84 h 444"/>
                <a:gd name="T8" fmla="*/ 32 w 150"/>
                <a:gd name="T9" fmla="*/ 82 h 444"/>
                <a:gd name="T10" fmla="*/ 35 w 150"/>
                <a:gd name="T11" fmla="*/ 85 h 444"/>
                <a:gd name="T12" fmla="*/ 38 w 150"/>
                <a:gd name="T13" fmla="*/ 87 h 444"/>
                <a:gd name="T14" fmla="*/ 33 w 150"/>
                <a:gd name="T15" fmla="*/ 87 h 444"/>
                <a:gd name="T16" fmla="*/ 31 w 150"/>
                <a:gd name="T17" fmla="*/ 85 h 444"/>
                <a:gd name="T18" fmla="*/ 14 w 150"/>
                <a:gd name="T19" fmla="*/ 91 h 444"/>
                <a:gd name="T20" fmla="*/ 3 w 150"/>
                <a:gd name="T21" fmla="*/ 103 h 444"/>
                <a:gd name="T22" fmla="*/ 6 w 150"/>
                <a:gd name="T23" fmla="*/ 110 h 444"/>
                <a:gd name="T24" fmla="*/ 0 w 150"/>
                <a:gd name="T25" fmla="*/ 103 h 444"/>
                <a:gd name="T26" fmla="*/ 1 w 150"/>
                <a:gd name="T27" fmla="*/ 98 h 444"/>
                <a:gd name="T28" fmla="*/ 5 w 150"/>
                <a:gd name="T29" fmla="*/ 95 h 444"/>
                <a:gd name="T30" fmla="*/ 12 w 150"/>
                <a:gd name="T31" fmla="*/ 86 h 444"/>
                <a:gd name="T32" fmla="*/ 18 w 150"/>
                <a:gd name="T33" fmla="*/ 84 h 444"/>
                <a:gd name="T34" fmla="*/ 20 w 150"/>
                <a:gd name="T35" fmla="*/ 73 h 444"/>
                <a:gd name="T36" fmla="*/ 20 w 150"/>
                <a:gd name="T37" fmla="*/ 64 h 444"/>
                <a:gd name="T38" fmla="*/ 14 w 150"/>
                <a:gd name="T39" fmla="*/ 23 h 444"/>
                <a:gd name="T40" fmla="*/ 11 w 150"/>
                <a:gd name="T41" fmla="*/ 0 h 444"/>
                <a:gd name="T42" fmla="*/ 13 w 150"/>
                <a:gd name="T43" fmla="*/ 4 h 44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50" h="444">
                  <a:moveTo>
                    <a:pt x="50" y="18"/>
                  </a:moveTo>
                  <a:lnTo>
                    <a:pt x="80" y="186"/>
                  </a:lnTo>
                  <a:lnTo>
                    <a:pt x="90" y="293"/>
                  </a:lnTo>
                  <a:lnTo>
                    <a:pt x="87" y="337"/>
                  </a:lnTo>
                  <a:lnTo>
                    <a:pt x="128" y="331"/>
                  </a:lnTo>
                  <a:lnTo>
                    <a:pt x="137" y="343"/>
                  </a:lnTo>
                  <a:lnTo>
                    <a:pt x="150" y="349"/>
                  </a:lnTo>
                  <a:lnTo>
                    <a:pt x="132" y="349"/>
                  </a:lnTo>
                  <a:lnTo>
                    <a:pt x="123" y="343"/>
                  </a:lnTo>
                  <a:lnTo>
                    <a:pt x="53" y="365"/>
                  </a:lnTo>
                  <a:lnTo>
                    <a:pt x="10" y="415"/>
                  </a:lnTo>
                  <a:lnTo>
                    <a:pt x="24" y="444"/>
                  </a:lnTo>
                  <a:lnTo>
                    <a:pt x="0" y="414"/>
                  </a:lnTo>
                  <a:lnTo>
                    <a:pt x="3" y="394"/>
                  </a:lnTo>
                  <a:lnTo>
                    <a:pt x="20" y="381"/>
                  </a:lnTo>
                  <a:lnTo>
                    <a:pt x="48" y="348"/>
                  </a:lnTo>
                  <a:lnTo>
                    <a:pt x="70" y="340"/>
                  </a:lnTo>
                  <a:lnTo>
                    <a:pt x="80" y="293"/>
                  </a:lnTo>
                  <a:lnTo>
                    <a:pt x="80" y="260"/>
                  </a:lnTo>
                  <a:lnTo>
                    <a:pt x="56" y="95"/>
                  </a:lnTo>
                  <a:lnTo>
                    <a:pt x="41" y="0"/>
                  </a:lnTo>
                  <a:lnTo>
                    <a:pt x="50" y="1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19" name="Freeform 158"/>
            <p:cNvSpPr>
              <a:spLocks/>
            </p:cNvSpPr>
            <p:nvPr/>
          </p:nvSpPr>
          <p:spPr bwMode="auto">
            <a:xfrm>
              <a:off x="5156" y="3920"/>
              <a:ext cx="47" cy="37"/>
            </a:xfrm>
            <a:custGeom>
              <a:avLst/>
              <a:gdLst>
                <a:gd name="T0" fmla="*/ 0 w 95"/>
                <a:gd name="T1" fmla="*/ 15 h 74"/>
                <a:gd name="T2" fmla="*/ 5 w 95"/>
                <a:gd name="T3" fmla="*/ 19 h 74"/>
                <a:gd name="T4" fmla="*/ 14 w 95"/>
                <a:gd name="T5" fmla="*/ 13 h 74"/>
                <a:gd name="T6" fmla="*/ 23 w 95"/>
                <a:gd name="T7" fmla="*/ 0 h 74"/>
                <a:gd name="T8" fmla="*/ 17 w 95"/>
                <a:gd name="T9" fmla="*/ 3 h 74"/>
                <a:gd name="T10" fmla="*/ 10 w 95"/>
                <a:gd name="T11" fmla="*/ 12 h 74"/>
                <a:gd name="T12" fmla="*/ 1 w 95"/>
                <a:gd name="T13" fmla="*/ 12 h 74"/>
                <a:gd name="T14" fmla="*/ 0 w 95"/>
                <a:gd name="T15" fmla="*/ 15 h 7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5" h="74">
                  <a:moveTo>
                    <a:pt x="0" y="60"/>
                  </a:moveTo>
                  <a:lnTo>
                    <a:pt x="21" y="74"/>
                  </a:lnTo>
                  <a:lnTo>
                    <a:pt x="56" y="50"/>
                  </a:lnTo>
                  <a:lnTo>
                    <a:pt x="95" y="0"/>
                  </a:lnTo>
                  <a:lnTo>
                    <a:pt x="70" y="9"/>
                  </a:lnTo>
                  <a:lnTo>
                    <a:pt x="43" y="46"/>
                  </a:lnTo>
                  <a:lnTo>
                    <a:pt x="7" y="46"/>
                  </a:lnTo>
                  <a:lnTo>
                    <a:pt x="0" y="6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0" name="Freeform 159"/>
            <p:cNvSpPr>
              <a:spLocks/>
            </p:cNvSpPr>
            <p:nvPr/>
          </p:nvSpPr>
          <p:spPr bwMode="auto">
            <a:xfrm>
              <a:off x="5146" y="3927"/>
              <a:ext cx="139" cy="205"/>
            </a:xfrm>
            <a:custGeom>
              <a:avLst/>
              <a:gdLst>
                <a:gd name="T0" fmla="*/ 20 w 277"/>
                <a:gd name="T1" fmla="*/ 9 h 411"/>
                <a:gd name="T2" fmla="*/ 23 w 277"/>
                <a:gd name="T3" fmla="*/ 11 h 411"/>
                <a:gd name="T4" fmla="*/ 35 w 277"/>
                <a:gd name="T5" fmla="*/ 0 h 411"/>
                <a:gd name="T6" fmla="*/ 41 w 277"/>
                <a:gd name="T7" fmla="*/ 0 h 411"/>
                <a:gd name="T8" fmla="*/ 34 w 277"/>
                <a:gd name="T9" fmla="*/ 3 h 411"/>
                <a:gd name="T10" fmla="*/ 19 w 277"/>
                <a:gd name="T11" fmla="*/ 16 h 411"/>
                <a:gd name="T12" fmla="*/ 3 w 277"/>
                <a:gd name="T13" fmla="*/ 38 h 411"/>
                <a:gd name="T14" fmla="*/ 5 w 277"/>
                <a:gd name="T15" fmla="*/ 41 h 411"/>
                <a:gd name="T16" fmla="*/ 24 w 277"/>
                <a:gd name="T17" fmla="*/ 18 h 411"/>
                <a:gd name="T18" fmla="*/ 35 w 277"/>
                <a:gd name="T19" fmla="*/ 8 h 411"/>
                <a:gd name="T20" fmla="*/ 30 w 277"/>
                <a:gd name="T21" fmla="*/ 16 h 411"/>
                <a:gd name="T22" fmla="*/ 36 w 277"/>
                <a:gd name="T23" fmla="*/ 21 h 411"/>
                <a:gd name="T24" fmla="*/ 27 w 277"/>
                <a:gd name="T25" fmla="*/ 23 h 411"/>
                <a:gd name="T26" fmla="*/ 33 w 277"/>
                <a:gd name="T27" fmla="*/ 28 h 411"/>
                <a:gd name="T28" fmla="*/ 30 w 277"/>
                <a:gd name="T29" fmla="*/ 33 h 411"/>
                <a:gd name="T30" fmla="*/ 23 w 277"/>
                <a:gd name="T31" fmla="*/ 37 h 411"/>
                <a:gd name="T32" fmla="*/ 30 w 277"/>
                <a:gd name="T33" fmla="*/ 41 h 411"/>
                <a:gd name="T34" fmla="*/ 20 w 277"/>
                <a:gd name="T35" fmla="*/ 47 h 411"/>
                <a:gd name="T36" fmla="*/ 28 w 277"/>
                <a:gd name="T37" fmla="*/ 50 h 411"/>
                <a:gd name="T38" fmla="*/ 20 w 277"/>
                <a:gd name="T39" fmla="*/ 51 h 411"/>
                <a:gd name="T40" fmla="*/ 19 w 277"/>
                <a:gd name="T41" fmla="*/ 58 h 411"/>
                <a:gd name="T42" fmla="*/ 33 w 277"/>
                <a:gd name="T43" fmla="*/ 58 h 411"/>
                <a:gd name="T44" fmla="*/ 23 w 277"/>
                <a:gd name="T45" fmla="*/ 67 h 411"/>
                <a:gd name="T46" fmla="*/ 32 w 277"/>
                <a:gd name="T47" fmla="*/ 67 h 411"/>
                <a:gd name="T48" fmla="*/ 40 w 277"/>
                <a:gd name="T49" fmla="*/ 67 h 411"/>
                <a:gd name="T50" fmla="*/ 24 w 277"/>
                <a:gd name="T51" fmla="*/ 69 h 411"/>
                <a:gd name="T52" fmla="*/ 23 w 277"/>
                <a:gd name="T53" fmla="*/ 76 h 411"/>
                <a:gd name="T54" fmla="*/ 30 w 277"/>
                <a:gd name="T55" fmla="*/ 81 h 411"/>
                <a:gd name="T56" fmla="*/ 41 w 277"/>
                <a:gd name="T57" fmla="*/ 83 h 411"/>
                <a:gd name="T58" fmla="*/ 48 w 277"/>
                <a:gd name="T59" fmla="*/ 84 h 411"/>
                <a:gd name="T60" fmla="*/ 40 w 277"/>
                <a:gd name="T61" fmla="*/ 84 h 411"/>
                <a:gd name="T62" fmla="*/ 31 w 277"/>
                <a:gd name="T63" fmla="*/ 84 h 411"/>
                <a:gd name="T64" fmla="*/ 21 w 277"/>
                <a:gd name="T65" fmla="*/ 79 h 411"/>
                <a:gd name="T66" fmla="*/ 19 w 277"/>
                <a:gd name="T67" fmla="*/ 85 h 411"/>
                <a:gd name="T68" fmla="*/ 25 w 277"/>
                <a:gd name="T69" fmla="*/ 93 h 411"/>
                <a:gd name="T70" fmla="*/ 36 w 277"/>
                <a:gd name="T71" fmla="*/ 97 h 411"/>
                <a:gd name="T72" fmla="*/ 49 w 277"/>
                <a:gd name="T73" fmla="*/ 98 h 411"/>
                <a:gd name="T74" fmla="*/ 58 w 277"/>
                <a:gd name="T75" fmla="*/ 96 h 411"/>
                <a:gd name="T76" fmla="*/ 66 w 277"/>
                <a:gd name="T77" fmla="*/ 92 h 411"/>
                <a:gd name="T78" fmla="*/ 70 w 277"/>
                <a:gd name="T79" fmla="*/ 89 h 411"/>
                <a:gd name="T80" fmla="*/ 64 w 277"/>
                <a:gd name="T81" fmla="*/ 99 h 411"/>
                <a:gd name="T82" fmla="*/ 50 w 277"/>
                <a:gd name="T83" fmla="*/ 102 h 411"/>
                <a:gd name="T84" fmla="*/ 40 w 277"/>
                <a:gd name="T85" fmla="*/ 102 h 411"/>
                <a:gd name="T86" fmla="*/ 28 w 277"/>
                <a:gd name="T87" fmla="*/ 100 h 411"/>
                <a:gd name="T88" fmla="*/ 18 w 277"/>
                <a:gd name="T89" fmla="*/ 93 h 411"/>
                <a:gd name="T90" fmla="*/ 15 w 277"/>
                <a:gd name="T91" fmla="*/ 89 h 411"/>
                <a:gd name="T92" fmla="*/ 16 w 277"/>
                <a:gd name="T93" fmla="*/ 67 h 411"/>
                <a:gd name="T94" fmla="*/ 16 w 277"/>
                <a:gd name="T95" fmla="*/ 53 h 411"/>
                <a:gd name="T96" fmla="*/ 14 w 277"/>
                <a:gd name="T97" fmla="*/ 33 h 411"/>
                <a:gd name="T98" fmla="*/ 6 w 277"/>
                <a:gd name="T99" fmla="*/ 44 h 411"/>
                <a:gd name="T100" fmla="*/ 0 w 277"/>
                <a:gd name="T101" fmla="*/ 40 h 411"/>
                <a:gd name="T102" fmla="*/ 13 w 277"/>
                <a:gd name="T103" fmla="*/ 23 h 411"/>
                <a:gd name="T104" fmla="*/ 13 w 277"/>
                <a:gd name="T105" fmla="*/ 11 h 411"/>
                <a:gd name="T106" fmla="*/ 20 w 277"/>
                <a:gd name="T107" fmla="*/ 9 h 41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277" h="411">
                  <a:moveTo>
                    <a:pt x="79" y="36"/>
                  </a:moveTo>
                  <a:lnTo>
                    <a:pt x="91" y="44"/>
                  </a:lnTo>
                  <a:lnTo>
                    <a:pt x="138" y="0"/>
                  </a:lnTo>
                  <a:lnTo>
                    <a:pt x="164" y="0"/>
                  </a:lnTo>
                  <a:lnTo>
                    <a:pt x="134" y="15"/>
                  </a:lnTo>
                  <a:lnTo>
                    <a:pt x="76" y="67"/>
                  </a:lnTo>
                  <a:lnTo>
                    <a:pt x="10" y="155"/>
                  </a:lnTo>
                  <a:lnTo>
                    <a:pt x="20" y="166"/>
                  </a:lnTo>
                  <a:lnTo>
                    <a:pt x="94" y="74"/>
                  </a:lnTo>
                  <a:lnTo>
                    <a:pt x="140" y="33"/>
                  </a:lnTo>
                  <a:lnTo>
                    <a:pt x="119" y="66"/>
                  </a:lnTo>
                  <a:lnTo>
                    <a:pt x="142" y="86"/>
                  </a:lnTo>
                  <a:lnTo>
                    <a:pt x="108" y="95"/>
                  </a:lnTo>
                  <a:lnTo>
                    <a:pt x="129" y="112"/>
                  </a:lnTo>
                  <a:lnTo>
                    <a:pt x="120" y="133"/>
                  </a:lnTo>
                  <a:lnTo>
                    <a:pt x="90" y="149"/>
                  </a:lnTo>
                  <a:lnTo>
                    <a:pt x="119" y="166"/>
                  </a:lnTo>
                  <a:lnTo>
                    <a:pt x="79" y="188"/>
                  </a:lnTo>
                  <a:lnTo>
                    <a:pt x="109" y="203"/>
                  </a:lnTo>
                  <a:lnTo>
                    <a:pt x="79" y="207"/>
                  </a:lnTo>
                  <a:lnTo>
                    <a:pt x="76" y="232"/>
                  </a:lnTo>
                  <a:lnTo>
                    <a:pt x="129" y="233"/>
                  </a:lnTo>
                  <a:lnTo>
                    <a:pt x="90" y="269"/>
                  </a:lnTo>
                  <a:lnTo>
                    <a:pt x="128" y="270"/>
                  </a:lnTo>
                  <a:lnTo>
                    <a:pt x="158" y="270"/>
                  </a:lnTo>
                  <a:lnTo>
                    <a:pt x="94" y="278"/>
                  </a:lnTo>
                  <a:lnTo>
                    <a:pt x="91" y="305"/>
                  </a:lnTo>
                  <a:lnTo>
                    <a:pt x="120" y="324"/>
                  </a:lnTo>
                  <a:lnTo>
                    <a:pt x="163" y="333"/>
                  </a:lnTo>
                  <a:lnTo>
                    <a:pt x="189" y="338"/>
                  </a:lnTo>
                  <a:lnTo>
                    <a:pt x="158" y="338"/>
                  </a:lnTo>
                  <a:lnTo>
                    <a:pt x="121" y="336"/>
                  </a:lnTo>
                  <a:lnTo>
                    <a:pt x="82" y="319"/>
                  </a:lnTo>
                  <a:lnTo>
                    <a:pt x="76" y="341"/>
                  </a:lnTo>
                  <a:lnTo>
                    <a:pt x="97" y="372"/>
                  </a:lnTo>
                  <a:lnTo>
                    <a:pt x="142" y="388"/>
                  </a:lnTo>
                  <a:lnTo>
                    <a:pt x="195" y="394"/>
                  </a:lnTo>
                  <a:lnTo>
                    <a:pt x="229" y="386"/>
                  </a:lnTo>
                  <a:lnTo>
                    <a:pt x="262" y="371"/>
                  </a:lnTo>
                  <a:lnTo>
                    <a:pt x="277" y="359"/>
                  </a:lnTo>
                  <a:lnTo>
                    <a:pt x="255" y="396"/>
                  </a:lnTo>
                  <a:lnTo>
                    <a:pt x="200" y="411"/>
                  </a:lnTo>
                  <a:lnTo>
                    <a:pt x="158" y="409"/>
                  </a:lnTo>
                  <a:lnTo>
                    <a:pt x="112" y="401"/>
                  </a:lnTo>
                  <a:lnTo>
                    <a:pt x="69" y="375"/>
                  </a:lnTo>
                  <a:lnTo>
                    <a:pt x="59" y="357"/>
                  </a:lnTo>
                  <a:lnTo>
                    <a:pt x="63" y="269"/>
                  </a:lnTo>
                  <a:lnTo>
                    <a:pt x="61" y="213"/>
                  </a:lnTo>
                  <a:lnTo>
                    <a:pt x="53" y="133"/>
                  </a:lnTo>
                  <a:lnTo>
                    <a:pt x="21" y="176"/>
                  </a:lnTo>
                  <a:lnTo>
                    <a:pt x="0" y="161"/>
                  </a:lnTo>
                  <a:lnTo>
                    <a:pt x="49" y="95"/>
                  </a:lnTo>
                  <a:lnTo>
                    <a:pt x="52" y="47"/>
                  </a:lnTo>
                  <a:lnTo>
                    <a:pt x="79" y="3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1" name="Freeform 160"/>
            <p:cNvSpPr>
              <a:spLocks/>
            </p:cNvSpPr>
            <p:nvPr/>
          </p:nvSpPr>
          <p:spPr bwMode="auto">
            <a:xfrm>
              <a:off x="5228" y="3918"/>
              <a:ext cx="65" cy="56"/>
            </a:xfrm>
            <a:custGeom>
              <a:avLst/>
              <a:gdLst>
                <a:gd name="T0" fmla="*/ 0 w 130"/>
                <a:gd name="T1" fmla="*/ 1 h 112"/>
                <a:gd name="T2" fmla="*/ 11 w 130"/>
                <a:gd name="T3" fmla="*/ 0 h 112"/>
                <a:gd name="T4" fmla="*/ 22 w 130"/>
                <a:gd name="T5" fmla="*/ 5 h 112"/>
                <a:gd name="T6" fmla="*/ 32 w 130"/>
                <a:gd name="T7" fmla="*/ 5 h 112"/>
                <a:gd name="T8" fmla="*/ 33 w 130"/>
                <a:gd name="T9" fmla="*/ 14 h 112"/>
                <a:gd name="T10" fmla="*/ 29 w 130"/>
                <a:gd name="T11" fmla="*/ 28 h 112"/>
                <a:gd name="T12" fmla="*/ 29 w 130"/>
                <a:gd name="T13" fmla="*/ 8 h 112"/>
                <a:gd name="T14" fmla="*/ 20 w 130"/>
                <a:gd name="T15" fmla="*/ 9 h 112"/>
                <a:gd name="T16" fmla="*/ 11 w 130"/>
                <a:gd name="T17" fmla="*/ 3 h 112"/>
                <a:gd name="T18" fmla="*/ 0 w 130"/>
                <a:gd name="T19" fmla="*/ 1 h 1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0" h="112">
                  <a:moveTo>
                    <a:pt x="0" y="4"/>
                  </a:moveTo>
                  <a:lnTo>
                    <a:pt x="42" y="0"/>
                  </a:lnTo>
                  <a:lnTo>
                    <a:pt x="85" y="20"/>
                  </a:lnTo>
                  <a:lnTo>
                    <a:pt x="127" y="20"/>
                  </a:lnTo>
                  <a:lnTo>
                    <a:pt x="130" y="54"/>
                  </a:lnTo>
                  <a:lnTo>
                    <a:pt x="115" y="112"/>
                  </a:lnTo>
                  <a:lnTo>
                    <a:pt x="115" y="32"/>
                  </a:lnTo>
                  <a:lnTo>
                    <a:pt x="78" y="33"/>
                  </a:lnTo>
                  <a:lnTo>
                    <a:pt x="41" y="9"/>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2" name="Freeform 161"/>
            <p:cNvSpPr>
              <a:spLocks/>
            </p:cNvSpPr>
            <p:nvPr/>
          </p:nvSpPr>
          <p:spPr bwMode="auto">
            <a:xfrm>
              <a:off x="5230" y="3936"/>
              <a:ext cx="52" cy="35"/>
            </a:xfrm>
            <a:custGeom>
              <a:avLst/>
              <a:gdLst>
                <a:gd name="T0" fmla="*/ 26 w 105"/>
                <a:gd name="T1" fmla="*/ 5 h 69"/>
                <a:gd name="T2" fmla="*/ 24 w 105"/>
                <a:gd name="T3" fmla="*/ 18 h 69"/>
                <a:gd name="T4" fmla="*/ 16 w 105"/>
                <a:gd name="T5" fmla="*/ 10 h 69"/>
                <a:gd name="T6" fmla="*/ 3 w 105"/>
                <a:gd name="T7" fmla="*/ 5 h 69"/>
                <a:gd name="T8" fmla="*/ 0 w 105"/>
                <a:gd name="T9" fmla="*/ 0 h 69"/>
                <a:gd name="T10" fmla="*/ 4 w 105"/>
                <a:gd name="T11" fmla="*/ 3 h 69"/>
                <a:gd name="T12" fmla="*/ 17 w 105"/>
                <a:gd name="T13" fmla="*/ 8 h 69"/>
                <a:gd name="T14" fmla="*/ 22 w 105"/>
                <a:gd name="T15" fmla="*/ 12 h 69"/>
                <a:gd name="T16" fmla="*/ 26 w 105"/>
                <a:gd name="T17" fmla="*/ 5 h 6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05" h="69">
                  <a:moveTo>
                    <a:pt x="105" y="17"/>
                  </a:moveTo>
                  <a:lnTo>
                    <a:pt x="97" y="69"/>
                  </a:lnTo>
                  <a:lnTo>
                    <a:pt x="64" y="39"/>
                  </a:lnTo>
                  <a:lnTo>
                    <a:pt x="12" y="17"/>
                  </a:lnTo>
                  <a:lnTo>
                    <a:pt x="0" y="0"/>
                  </a:lnTo>
                  <a:lnTo>
                    <a:pt x="17" y="9"/>
                  </a:lnTo>
                  <a:lnTo>
                    <a:pt x="71" y="31"/>
                  </a:lnTo>
                  <a:lnTo>
                    <a:pt x="89" y="48"/>
                  </a:lnTo>
                  <a:lnTo>
                    <a:pt x="105"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3" name="Freeform 162"/>
            <p:cNvSpPr>
              <a:spLocks/>
            </p:cNvSpPr>
            <p:nvPr/>
          </p:nvSpPr>
          <p:spPr bwMode="auto">
            <a:xfrm>
              <a:off x="5200" y="3815"/>
              <a:ext cx="76" cy="114"/>
            </a:xfrm>
            <a:custGeom>
              <a:avLst/>
              <a:gdLst>
                <a:gd name="T0" fmla="*/ 31 w 151"/>
                <a:gd name="T1" fmla="*/ 0 h 226"/>
                <a:gd name="T2" fmla="*/ 31 w 151"/>
                <a:gd name="T3" fmla="*/ 23 h 226"/>
                <a:gd name="T4" fmla="*/ 34 w 151"/>
                <a:gd name="T5" fmla="*/ 31 h 226"/>
                <a:gd name="T6" fmla="*/ 34 w 151"/>
                <a:gd name="T7" fmla="*/ 43 h 226"/>
                <a:gd name="T8" fmla="*/ 37 w 151"/>
                <a:gd name="T9" fmla="*/ 51 h 226"/>
                <a:gd name="T10" fmla="*/ 38 w 151"/>
                <a:gd name="T11" fmla="*/ 58 h 226"/>
                <a:gd name="T12" fmla="*/ 34 w 151"/>
                <a:gd name="T13" fmla="*/ 57 h 226"/>
                <a:gd name="T14" fmla="*/ 31 w 151"/>
                <a:gd name="T15" fmla="*/ 45 h 226"/>
                <a:gd name="T16" fmla="*/ 23 w 151"/>
                <a:gd name="T17" fmla="*/ 44 h 226"/>
                <a:gd name="T18" fmla="*/ 21 w 151"/>
                <a:gd name="T19" fmla="*/ 39 h 226"/>
                <a:gd name="T20" fmla="*/ 26 w 151"/>
                <a:gd name="T21" fmla="*/ 26 h 226"/>
                <a:gd name="T22" fmla="*/ 18 w 151"/>
                <a:gd name="T23" fmla="*/ 23 h 226"/>
                <a:gd name="T24" fmla="*/ 7 w 151"/>
                <a:gd name="T25" fmla="*/ 28 h 226"/>
                <a:gd name="T26" fmla="*/ 1 w 151"/>
                <a:gd name="T27" fmla="*/ 41 h 226"/>
                <a:gd name="T28" fmla="*/ 0 w 151"/>
                <a:gd name="T29" fmla="*/ 30 h 226"/>
                <a:gd name="T30" fmla="*/ 18 w 151"/>
                <a:gd name="T31" fmla="*/ 21 h 226"/>
                <a:gd name="T32" fmla="*/ 28 w 151"/>
                <a:gd name="T33" fmla="*/ 25 h 226"/>
                <a:gd name="T34" fmla="*/ 26 w 151"/>
                <a:gd name="T35" fmla="*/ 39 h 226"/>
                <a:gd name="T36" fmla="*/ 30 w 151"/>
                <a:gd name="T37" fmla="*/ 40 h 226"/>
                <a:gd name="T38" fmla="*/ 31 w 151"/>
                <a:gd name="T39" fmla="*/ 0 h 2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151" h="226">
                  <a:moveTo>
                    <a:pt x="123" y="0"/>
                  </a:moveTo>
                  <a:lnTo>
                    <a:pt x="123" y="89"/>
                  </a:lnTo>
                  <a:lnTo>
                    <a:pt x="134" y="123"/>
                  </a:lnTo>
                  <a:lnTo>
                    <a:pt x="134" y="168"/>
                  </a:lnTo>
                  <a:lnTo>
                    <a:pt x="148" y="201"/>
                  </a:lnTo>
                  <a:lnTo>
                    <a:pt x="151" y="226"/>
                  </a:lnTo>
                  <a:lnTo>
                    <a:pt x="134" y="225"/>
                  </a:lnTo>
                  <a:lnTo>
                    <a:pt x="123" y="179"/>
                  </a:lnTo>
                  <a:lnTo>
                    <a:pt x="89" y="172"/>
                  </a:lnTo>
                  <a:lnTo>
                    <a:pt x="81" y="154"/>
                  </a:lnTo>
                  <a:lnTo>
                    <a:pt x="101" y="104"/>
                  </a:lnTo>
                  <a:lnTo>
                    <a:pt x="70" y="92"/>
                  </a:lnTo>
                  <a:lnTo>
                    <a:pt x="26" y="112"/>
                  </a:lnTo>
                  <a:lnTo>
                    <a:pt x="4" y="162"/>
                  </a:lnTo>
                  <a:lnTo>
                    <a:pt x="0" y="117"/>
                  </a:lnTo>
                  <a:lnTo>
                    <a:pt x="71" y="84"/>
                  </a:lnTo>
                  <a:lnTo>
                    <a:pt x="110" y="97"/>
                  </a:lnTo>
                  <a:lnTo>
                    <a:pt x="101" y="154"/>
                  </a:lnTo>
                  <a:lnTo>
                    <a:pt x="118" y="158"/>
                  </a:lnTo>
                  <a:lnTo>
                    <a:pt x="12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4" name="Freeform 163"/>
            <p:cNvSpPr>
              <a:spLocks/>
            </p:cNvSpPr>
            <p:nvPr/>
          </p:nvSpPr>
          <p:spPr bwMode="auto">
            <a:xfrm>
              <a:off x="5268" y="3960"/>
              <a:ext cx="23" cy="138"/>
            </a:xfrm>
            <a:custGeom>
              <a:avLst/>
              <a:gdLst>
                <a:gd name="T0" fmla="*/ 1 w 46"/>
                <a:gd name="T1" fmla="*/ 0 h 277"/>
                <a:gd name="T2" fmla="*/ 0 w 46"/>
                <a:gd name="T3" fmla="*/ 16 h 277"/>
                <a:gd name="T4" fmla="*/ 6 w 46"/>
                <a:gd name="T5" fmla="*/ 39 h 277"/>
                <a:gd name="T6" fmla="*/ 9 w 46"/>
                <a:gd name="T7" fmla="*/ 51 h 277"/>
                <a:gd name="T8" fmla="*/ 10 w 46"/>
                <a:gd name="T9" fmla="*/ 63 h 277"/>
                <a:gd name="T10" fmla="*/ 10 w 46"/>
                <a:gd name="T11" fmla="*/ 69 h 277"/>
                <a:gd name="T12" fmla="*/ 12 w 46"/>
                <a:gd name="T13" fmla="*/ 61 h 277"/>
                <a:gd name="T14" fmla="*/ 12 w 46"/>
                <a:gd name="T15" fmla="*/ 49 h 277"/>
                <a:gd name="T16" fmla="*/ 8 w 46"/>
                <a:gd name="T17" fmla="*/ 38 h 277"/>
                <a:gd name="T18" fmla="*/ 5 w 46"/>
                <a:gd name="T19" fmla="*/ 23 h 277"/>
                <a:gd name="T20" fmla="*/ 4 w 46"/>
                <a:gd name="T21" fmla="*/ 14 h 277"/>
                <a:gd name="T22" fmla="*/ 5 w 46"/>
                <a:gd name="T23" fmla="*/ 1 h 277"/>
                <a:gd name="T24" fmla="*/ 1 w 46"/>
                <a:gd name="T25" fmla="*/ 0 h 2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277">
                  <a:moveTo>
                    <a:pt x="4" y="0"/>
                  </a:moveTo>
                  <a:lnTo>
                    <a:pt x="0" y="66"/>
                  </a:lnTo>
                  <a:lnTo>
                    <a:pt x="23" y="157"/>
                  </a:lnTo>
                  <a:lnTo>
                    <a:pt x="34" y="207"/>
                  </a:lnTo>
                  <a:lnTo>
                    <a:pt x="40" y="252"/>
                  </a:lnTo>
                  <a:lnTo>
                    <a:pt x="40" y="277"/>
                  </a:lnTo>
                  <a:lnTo>
                    <a:pt x="46" y="244"/>
                  </a:lnTo>
                  <a:lnTo>
                    <a:pt x="46" y="198"/>
                  </a:lnTo>
                  <a:lnTo>
                    <a:pt x="32" y="155"/>
                  </a:lnTo>
                  <a:lnTo>
                    <a:pt x="17" y="94"/>
                  </a:lnTo>
                  <a:lnTo>
                    <a:pt x="14" y="57"/>
                  </a:lnTo>
                  <a:lnTo>
                    <a:pt x="17" y="7"/>
                  </a:lnTo>
                  <a:lnTo>
                    <a:pt x="4"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5" name="Freeform 164"/>
            <p:cNvSpPr>
              <a:spLocks/>
            </p:cNvSpPr>
            <p:nvPr/>
          </p:nvSpPr>
          <p:spPr bwMode="auto">
            <a:xfrm>
              <a:off x="4796" y="3164"/>
              <a:ext cx="271" cy="343"/>
            </a:xfrm>
            <a:custGeom>
              <a:avLst/>
              <a:gdLst>
                <a:gd name="T0" fmla="*/ 87 w 543"/>
                <a:gd name="T1" fmla="*/ 12 h 687"/>
                <a:gd name="T2" fmla="*/ 87 w 543"/>
                <a:gd name="T3" fmla="*/ 20 h 687"/>
                <a:gd name="T4" fmla="*/ 86 w 543"/>
                <a:gd name="T5" fmla="*/ 25 h 687"/>
                <a:gd name="T6" fmla="*/ 85 w 543"/>
                <a:gd name="T7" fmla="*/ 30 h 687"/>
                <a:gd name="T8" fmla="*/ 83 w 543"/>
                <a:gd name="T9" fmla="*/ 36 h 687"/>
                <a:gd name="T10" fmla="*/ 83 w 543"/>
                <a:gd name="T11" fmla="*/ 41 h 687"/>
                <a:gd name="T12" fmla="*/ 80 w 543"/>
                <a:gd name="T13" fmla="*/ 53 h 687"/>
                <a:gd name="T14" fmla="*/ 77 w 543"/>
                <a:gd name="T15" fmla="*/ 71 h 687"/>
                <a:gd name="T16" fmla="*/ 81 w 543"/>
                <a:gd name="T17" fmla="*/ 62 h 687"/>
                <a:gd name="T18" fmla="*/ 92 w 543"/>
                <a:gd name="T19" fmla="*/ 27 h 687"/>
                <a:gd name="T20" fmla="*/ 93 w 543"/>
                <a:gd name="T21" fmla="*/ 34 h 687"/>
                <a:gd name="T22" fmla="*/ 92 w 543"/>
                <a:gd name="T23" fmla="*/ 41 h 687"/>
                <a:gd name="T24" fmla="*/ 91 w 543"/>
                <a:gd name="T25" fmla="*/ 47 h 687"/>
                <a:gd name="T26" fmla="*/ 90 w 543"/>
                <a:gd name="T27" fmla="*/ 54 h 687"/>
                <a:gd name="T28" fmla="*/ 90 w 543"/>
                <a:gd name="T29" fmla="*/ 61 h 687"/>
                <a:gd name="T30" fmla="*/ 89 w 543"/>
                <a:gd name="T31" fmla="*/ 68 h 687"/>
                <a:gd name="T32" fmla="*/ 88 w 543"/>
                <a:gd name="T33" fmla="*/ 76 h 687"/>
                <a:gd name="T34" fmla="*/ 87 w 543"/>
                <a:gd name="T35" fmla="*/ 83 h 687"/>
                <a:gd name="T36" fmla="*/ 85 w 543"/>
                <a:gd name="T37" fmla="*/ 90 h 687"/>
                <a:gd name="T38" fmla="*/ 85 w 543"/>
                <a:gd name="T39" fmla="*/ 97 h 687"/>
                <a:gd name="T40" fmla="*/ 84 w 543"/>
                <a:gd name="T41" fmla="*/ 104 h 687"/>
                <a:gd name="T42" fmla="*/ 83 w 543"/>
                <a:gd name="T43" fmla="*/ 111 h 687"/>
                <a:gd name="T44" fmla="*/ 38 w 543"/>
                <a:gd name="T45" fmla="*/ 96 h 687"/>
                <a:gd name="T46" fmla="*/ 42 w 543"/>
                <a:gd name="T47" fmla="*/ 99 h 687"/>
                <a:gd name="T48" fmla="*/ 95 w 543"/>
                <a:gd name="T49" fmla="*/ 134 h 687"/>
                <a:gd name="T50" fmla="*/ 63 w 543"/>
                <a:gd name="T51" fmla="*/ 118 h 687"/>
                <a:gd name="T52" fmla="*/ 96 w 543"/>
                <a:gd name="T53" fmla="*/ 138 h 687"/>
                <a:gd name="T54" fmla="*/ 87 w 543"/>
                <a:gd name="T55" fmla="*/ 134 h 687"/>
                <a:gd name="T56" fmla="*/ 56 w 543"/>
                <a:gd name="T57" fmla="*/ 121 h 687"/>
                <a:gd name="T58" fmla="*/ 95 w 543"/>
                <a:gd name="T59" fmla="*/ 145 h 687"/>
                <a:gd name="T60" fmla="*/ 83 w 543"/>
                <a:gd name="T61" fmla="*/ 143 h 687"/>
                <a:gd name="T62" fmla="*/ 85 w 543"/>
                <a:gd name="T63" fmla="*/ 147 h 687"/>
                <a:gd name="T64" fmla="*/ 78 w 543"/>
                <a:gd name="T65" fmla="*/ 149 h 687"/>
                <a:gd name="T66" fmla="*/ 81 w 543"/>
                <a:gd name="T67" fmla="*/ 159 h 687"/>
                <a:gd name="T68" fmla="*/ 85 w 543"/>
                <a:gd name="T69" fmla="*/ 164 h 687"/>
                <a:gd name="T70" fmla="*/ 91 w 543"/>
                <a:gd name="T71" fmla="*/ 169 h 687"/>
                <a:gd name="T72" fmla="*/ 99 w 543"/>
                <a:gd name="T73" fmla="*/ 171 h 687"/>
                <a:gd name="T74" fmla="*/ 100 w 543"/>
                <a:gd name="T75" fmla="*/ 163 h 687"/>
                <a:gd name="T76" fmla="*/ 101 w 543"/>
                <a:gd name="T77" fmla="*/ 154 h 687"/>
                <a:gd name="T78" fmla="*/ 106 w 543"/>
                <a:gd name="T79" fmla="*/ 143 h 687"/>
                <a:gd name="T80" fmla="*/ 102 w 543"/>
                <a:gd name="T81" fmla="*/ 142 h 687"/>
                <a:gd name="T82" fmla="*/ 118 w 543"/>
                <a:gd name="T83" fmla="*/ 91 h 687"/>
                <a:gd name="T84" fmla="*/ 121 w 543"/>
                <a:gd name="T85" fmla="*/ 89 h 687"/>
                <a:gd name="T86" fmla="*/ 111 w 543"/>
                <a:gd name="T87" fmla="*/ 129 h 687"/>
                <a:gd name="T88" fmla="*/ 123 w 543"/>
                <a:gd name="T89" fmla="*/ 88 h 687"/>
                <a:gd name="T90" fmla="*/ 131 w 543"/>
                <a:gd name="T91" fmla="*/ 44 h 687"/>
                <a:gd name="T92" fmla="*/ 135 w 543"/>
                <a:gd name="T93" fmla="*/ 2 h 687"/>
                <a:gd name="T94" fmla="*/ 124 w 543"/>
                <a:gd name="T95" fmla="*/ 0 h 687"/>
                <a:gd name="T96" fmla="*/ 100 w 543"/>
                <a:gd name="T97" fmla="*/ 7 h 687"/>
                <a:gd name="T98" fmla="*/ 82 w 543"/>
                <a:gd name="T99" fmla="*/ 4 h 68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43" h="687">
                  <a:moveTo>
                    <a:pt x="304" y="13"/>
                  </a:moveTo>
                  <a:lnTo>
                    <a:pt x="348" y="49"/>
                  </a:lnTo>
                  <a:lnTo>
                    <a:pt x="301" y="47"/>
                  </a:lnTo>
                  <a:lnTo>
                    <a:pt x="348" y="80"/>
                  </a:lnTo>
                  <a:lnTo>
                    <a:pt x="301" y="82"/>
                  </a:lnTo>
                  <a:lnTo>
                    <a:pt x="347" y="103"/>
                  </a:lnTo>
                  <a:lnTo>
                    <a:pt x="300" y="104"/>
                  </a:lnTo>
                  <a:lnTo>
                    <a:pt x="340" y="121"/>
                  </a:lnTo>
                  <a:lnTo>
                    <a:pt x="300" y="129"/>
                  </a:lnTo>
                  <a:lnTo>
                    <a:pt x="335" y="146"/>
                  </a:lnTo>
                  <a:lnTo>
                    <a:pt x="301" y="150"/>
                  </a:lnTo>
                  <a:lnTo>
                    <a:pt x="334" y="167"/>
                  </a:lnTo>
                  <a:lnTo>
                    <a:pt x="301" y="176"/>
                  </a:lnTo>
                  <a:lnTo>
                    <a:pt x="321" y="213"/>
                  </a:lnTo>
                  <a:lnTo>
                    <a:pt x="301" y="253"/>
                  </a:lnTo>
                  <a:lnTo>
                    <a:pt x="309" y="284"/>
                  </a:lnTo>
                  <a:lnTo>
                    <a:pt x="317" y="315"/>
                  </a:lnTo>
                  <a:lnTo>
                    <a:pt x="326" y="249"/>
                  </a:lnTo>
                  <a:lnTo>
                    <a:pt x="347" y="163"/>
                  </a:lnTo>
                  <a:lnTo>
                    <a:pt x="368" y="109"/>
                  </a:lnTo>
                  <a:lnTo>
                    <a:pt x="498" y="107"/>
                  </a:lnTo>
                  <a:lnTo>
                    <a:pt x="375" y="136"/>
                  </a:lnTo>
                  <a:lnTo>
                    <a:pt x="494" y="150"/>
                  </a:lnTo>
                  <a:lnTo>
                    <a:pt x="371" y="165"/>
                  </a:lnTo>
                  <a:lnTo>
                    <a:pt x="493" y="174"/>
                  </a:lnTo>
                  <a:lnTo>
                    <a:pt x="365" y="190"/>
                  </a:lnTo>
                  <a:lnTo>
                    <a:pt x="486" y="207"/>
                  </a:lnTo>
                  <a:lnTo>
                    <a:pt x="361" y="219"/>
                  </a:lnTo>
                  <a:lnTo>
                    <a:pt x="480" y="236"/>
                  </a:lnTo>
                  <a:lnTo>
                    <a:pt x="361" y="244"/>
                  </a:lnTo>
                  <a:lnTo>
                    <a:pt x="469" y="270"/>
                  </a:lnTo>
                  <a:lnTo>
                    <a:pt x="356" y="274"/>
                  </a:lnTo>
                  <a:lnTo>
                    <a:pt x="460" y="301"/>
                  </a:lnTo>
                  <a:lnTo>
                    <a:pt x="352" y="305"/>
                  </a:lnTo>
                  <a:lnTo>
                    <a:pt x="451" y="332"/>
                  </a:lnTo>
                  <a:lnTo>
                    <a:pt x="348" y="334"/>
                  </a:lnTo>
                  <a:lnTo>
                    <a:pt x="440" y="361"/>
                  </a:lnTo>
                  <a:lnTo>
                    <a:pt x="342" y="362"/>
                  </a:lnTo>
                  <a:lnTo>
                    <a:pt x="427" y="386"/>
                  </a:lnTo>
                  <a:lnTo>
                    <a:pt x="342" y="390"/>
                  </a:lnTo>
                  <a:lnTo>
                    <a:pt x="419" y="412"/>
                  </a:lnTo>
                  <a:lnTo>
                    <a:pt x="338" y="416"/>
                  </a:lnTo>
                  <a:lnTo>
                    <a:pt x="411" y="442"/>
                  </a:lnTo>
                  <a:lnTo>
                    <a:pt x="335" y="447"/>
                  </a:lnTo>
                  <a:lnTo>
                    <a:pt x="182" y="382"/>
                  </a:lnTo>
                  <a:lnTo>
                    <a:pt x="155" y="386"/>
                  </a:lnTo>
                  <a:lnTo>
                    <a:pt x="0" y="462"/>
                  </a:lnTo>
                  <a:lnTo>
                    <a:pt x="171" y="397"/>
                  </a:lnTo>
                  <a:lnTo>
                    <a:pt x="330" y="454"/>
                  </a:lnTo>
                  <a:lnTo>
                    <a:pt x="383" y="538"/>
                  </a:lnTo>
                  <a:lnTo>
                    <a:pt x="330" y="492"/>
                  </a:lnTo>
                  <a:lnTo>
                    <a:pt x="255" y="472"/>
                  </a:lnTo>
                  <a:lnTo>
                    <a:pt x="330" y="501"/>
                  </a:lnTo>
                  <a:lnTo>
                    <a:pt x="385" y="555"/>
                  </a:lnTo>
                  <a:lnTo>
                    <a:pt x="386" y="569"/>
                  </a:lnTo>
                  <a:lnTo>
                    <a:pt x="348" y="536"/>
                  </a:lnTo>
                  <a:lnTo>
                    <a:pt x="326" y="516"/>
                  </a:lnTo>
                  <a:lnTo>
                    <a:pt x="226" y="487"/>
                  </a:lnTo>
                  <a:lnTo>
                    <a:pt x="326" y="524"/>
                  </a:lnTo>
                  <a:lnTo>
                    <a:pt x="383" y="580"/>
                  </a:lnTo>
                  <a:lnTo>
                    <a:pt x="371" y="588"/>
                  </a:lnTo>
                  <a:lnTo>
                    <a:pt x="334" y="572"/>
                  </a:lnTo>
                  <a:lnTo>
                    <a:pt x="274" y="546"/>
                  </a:lnTo>
                  <a:lnTo>
                    <a:pt x="342" y="588"/>
                  </a:lnTo>
                  <a:lnTo>
                    <a:pt x="364" y="599"/>
                  </a:lnTo>
                  <a:lnTo>
                    <a:pt x="312" y="599"/>
                  </a:lnTo>
                  <a:lnTo>
                    <a:pt x="372" y="620"/>
                  </a:lnTo>
                  <a:lnTo>
                    <a:pt x="326" y="636"/>
                  </a:lnTo>
                  <a:lnTo>
                    <a:pt x="375" y="640"/>
                  </a:lnTo>
                  <a:lnTo>
                    <a:pt x="342" y="659"/>
                  </a:lnTo>
                  <a:lnTo>
                    <a:pt x="385" y="655"/>
                  </a:lnTo>
                  <a:lnTo>
                    <a:pt x="364" y="679"/>
                  </a:lnTo>
                  <a:lnTo>
                    <a:pt x="397" y="667"/>
                  </a:lnTo>
                  <a:lnTo>
                    <a:pt x="397" y="687"/>
                  </a:lnTo>
                  <a:lnTo>
                    <a:pt x="410" y="671"/>
                  </a:lnTo>
                  <a:lnTo>
                    <a:pt x="402" y="655"/>
                  </a:lnTo>
                  <a:lnTo>
                    <a:pt x="400" y="636"/>
                  </a:lnTo>
                  <a:lnTo>
                    <a:pt x="405" y="619"/>
                  </a:lnTo>
                  <a:lnTo>
                    <a:pt x="415" y="601"/>
                  </a:lnTo>
                  <a:lnTo>
                    <a:pt x="427" y="572"/>
                  </a:lnTo>
                  <a:lnTo>
                    <a:pt x="440" y="534"/>
                  </a:lnTo>
                  <a:lnTo>
                    <a:pt x="410" y="571"/>
                  </a:lnTo>
                  <a:lnTo>
                    <a:pt x="440" y="482"/>
                  </a:lnTo>
                  <a:lnTo>
                    <a:pt x="472" y="365"/>
                  </a:lnTo>
                  <a:lnTo>
                    <a:pt x="497" y="274"/>
                  </a:lnTo>
                  <a:lnTo>
                    <a:pt x="486" y="357"/>
                  </a:lnTo>
                  <a:lnTo>
                    <a:pt x="467" y="447"/>
                  </a:lnTo>
                  <a:lnTo>
                    <a:pt x="447" y="519"/>
                  </a:lnTo>
                  <a:lnTo>
                    <a:pt x="476" y="434"/>
                  </a:lnTo>
                  <a:lnTo>
                    <a:pt x="494" y="355"/>
                  </a:lnTo>
                  <a:lnTo>
                    <a:pt x="511" y="263"/>
                  </a:lnTo>
                  <a:lnTo>
                    <a:pt x="526" y="179"/>
                  </a:lnTo>
                  <a:lnTo>
                    <a:pt x="537" y="86"/>
                  </a:lnTo>
                  <a:lnTo>
                    <a:pt x="543" y="8"/>
                  </a:lnTo>
                  <a:lnTo>
                    <a:pt x="534" y="0"/>
                  </a:lnTo>
                  <a:lnTo>
                    <a:pt x="498" y="3"/>
                  </a:lnTo>
                  <a:lnTo>
                    <a:pt x="448" y="24"/>
                  </a:lnTo>
                  <a:lnTo>
                    <a:pt x="402" y="30"/>
                  </a:lnTo>
                  <a:lnTo>
                    <a:pt x="368" y="30"/>
                  </a:lnTo>
                  <a:lnTo>
                    <a:pt x="330" y="19"/>
                  </a:lnTo>
                  <a:lnTo>
                    <a:pt x="304"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6" name="Freeform 165"/>
            <p:cNvSpPr>
              <a:spLocks/>
            </p:cNvSpPr>
            <p:nvPr/>
          </p:nvSpPr>
          <p:spPr bwMode="auto">
            <a:xfrm>
              <a:off x="4876" y="3153"/>
              <a:ext cx="48" cy="212"/>
            </a:xfrm>
            <a:custGeom>
              <a:avLst/>
              <a:gdLst>
                <a:gd name="T0" fmla="*/ 8 w 96"/>
                <a:gd name="T1" fmla="*/ 0 h 423"/>
                <a:gd name="T2" fmla="*/ 4 w 96"/>
                <a:gd name="T3" fmla="*/ 16 h 423"/>
                <a:gd name="T4" fmla="*/ 1 w 96"/>
                <a:gd name="T5" fmla="*/ 35 h 423"/>
                <a:gd name="T6" fmla="*/ 0 w 96"/>
                <a:gd name="T7" fmla="*/ 47 h 423"/>
                <a:gd name="T8" fmla="*/ 0 w 96"/>
                <a:gd name="T9" fmla="*/ 60 h 423"/>
                <a:gd name="T10" fmla="*/ 2 w 96"/>
                <a:gd name="T11" fmla="*/ 76 h 423"/>
                <a:gd name="T12" fmla="*/ 4 w 96"/>
                <a:gd name="T13" fmla="*/ 93 h 423"/>
                <a:gd name="T14" fmla="*/ 7 w 96"/>
                <a:gd name="T15" fmla="*/ 106 h 423"/>
                <a:gd name="T16" fmla="*/ 16 w 96"/>
                <a:gd name="T17" fmla="*/ 102 h 423"/>
                <a:gd name="T18" fmla="*/ 9 w 96"/>
                <a:gd name="T19" fmla="*/ 99 h 423"/>
                <a:gd name="T20" fmla="*/ 15 w 96"/>
                <a:gd name="T21" fmla="*/ 95 h 423"/>
                <a:gd name="T22" fmla="*/ 8 w 96"/>
                <a:gd name="T23" fmla="*/ 92 h 423"/>
                <a:gd name="T24" fmla="*/ 13 w 96"/>
                <a:gd name="T25" fmla="*/ 88 h 423"/>
                <a:gd name="T26" fmla="*/ 7 w 96"/>
                <a:gd name="T27" fmla="*/ 86 h 423"/>
                <a:gd name="T28" fmla="*/ 13 w 96"/>
                <a:gd name="T29" fmla="*/ 81 h 423"/>
                <a:gd name="T30" fmla="*/ 6 w 96"/>
                <a:gd name="T31" fmla="*/ 79 h 423"/>
                <a:gd name="T32" fmla="*/ 13 w 96"/>
                <a:gd name="T33" fmla="*/ 74 h 423"/>
                <a:gd name="T34" fmla="*/ 5 w 96"/>
                <a:gd name="T35" fmla="*/ 70 h 423"/>
                <a:gd name="T36" fmla="*/ 13 w 96"/>
                <a:gd name="T37" fmla="*/ 67 h 423"/>
                <a:gd name="T38" fmla="*/ 5 w 96"/>
                <a:gd name="T39" fmla="*/ 62 h 423"/>
                <a:gd name="T40" fmla="*/ 12 w 96"/>
                <a:gd name="T41" fmla="*/ 59 h 423"/>
                <a:gd name="T42" fmla="*/ 5 w 96"/>
                <a:gd name="T43" fmla="*/ 54 h 423"/>
                <a:gd name="T44" fmla="*/ 13 w 96"/>
                <a:gd name="T45" fmla="*/ 51 h 423"/>
                <a:gd name="T46" fmla="*/ 6 w 96"/>
                <a:gd name="T47" fmla="*/ 45 h 423"/>
                <a:gd name="T48" fmla="*/ 15 w 96"/>
                <a:gd name="T49" fmla="*/ 43 h 423"/>
                <a:gd name="T50" fmla="*/ 8 w 96"/>
                <a:gd name="T51" fmla="*/ 36 h 423"/>
                <a:gd name="T52" fmla="*/ 17 w 96"/>
                <a:gd name="T53" fmla="*/ 35 h 423"/>
                <a:gd name="T54" fmla="*/ 9 w 96"/>
                <a:gd name="T55" fmla="*/ 27 h 423"/>
                <a:gd name="T56" fmla="*/ 19 w 96"/>
                <a:gd name="T57" fmla="*/ 26 h 423"/>
                <a:gd name="T58" fmla="*/ 10 w 96"/>
                <a:gd name="T59" fmla="*/ 19 h 423"/>
                <a:gd name="T60" fmla="*/ 22 w 96"/>
                <a:gd name="T61" fmla="*/ 18 h 423"/>
                <a:gd name="T62" fmla="*/ 13 w 96"/>
                <a:gd name="T63" fmla="*/ 10 h 423"/>
                <a:gd name="T64" fmla="*/ 24 w 96"/>
                <a:gd name="T65" fmla="*/ 11 h 423"/>
                <a:gd name="T66" fmla="*/ 16 w 96"/>
                <a:gd name="T67" fmla="*/ 2 h 423"/>
                <a:gd name="T68" fmla="*/ 8 w 96"/>
                <a:gd name="T69" fmla="*/ 0 h 42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96" h="423">
                  <a:moveTo>
                    <a:pt x="29" y="0"/>
                  </a:moveTo>
                  <a:lnTo>
                    <a:pt x="13" y="62"/>
                  </a:lnTo>
                  <a:lnTo>
                    <a:pt x="3" y="137"/>
                  </a:lnTo>
                  <a:lnTo>
                    <a:pt x="0" y="187"/>
                  </a:lnTo>
                  <a:lnTo>
                    <a:pt x="0" y="239"/>
                  </a:lnTo>
                  <a:lnTo>
                    <a:pt x="6" y="304"/>
                  </a:lnTo>
                  <a:lnTo>
                    <a:pt x="15" y="371"/>
                  </a:lnTo>
                  <a:lnTo>
                    <a:pt x="25" y="423"/>
                  </a:lnTo>
                  <a:lnTo>
                    <a:pt x="61" y="405"/>
                  </a:lnTo>
                  <a:lnTo>
                    <a:pt x="34" y="394"/>
                  </a:lnTo>
                  <a:lnTo>
                    <a:pt x="57" y="379"/>
                  </a:lnTo>
                  <a:lnTo>
                    <a:pt x="30" y="368"/>
                  </a:lnTo>
                  <a:lnTo>
                    <a:pt x="51" y="352"/>
                  </a:lnTo>
                  <a:lnTo>
                    <a:pt x="27" y="341"/>
                  </a:lnTo>
                  <a:lnTo>
                    <a:pt x="50" y="323"/>
                  </a:lnTo>
                  <a:lnTo>
                    <a:pt x="23" y="313"/>
                  </a:lnTo>
                  <a:lnTo>
                    <a:pt x="50" y="296"/>
                  </a:lnTo>
                  <a:lnTo>
                    <a:pt x="20" y="279"/>
                  </a:lnTo>
                  <a:lnTo>
                    <a:pt x="50" y="266"/>
                  </a:lnTo>
                  <a:lnTo>
                    <a:pt x="17" y="248"/>
                  </a:lnTo>
                  <a:lnTo>
                    <a:pt x="48" y="235"/>
                  </a:lnTo>
                  <a:lnTo>
                    <a:pt x="17" y="213"/>
                  </a:lnTo>
                  <a:lnTo>
                    <a:pt x="51" y="202"/>
                  </a:lnTo>
                  <a:lnTo>
                    <a:pt x="23" y="177"/>
                  </a:lnTo>
                  <a:lnTo>
                    <a:pt x="59" y="169"/>
                  </a:lnTo>
                  <a:lnTo>
                    <a:pt x="29" y="143"/>
                  </a:lnTo>
                  <a:lnTo>
                    <a:pt x="67" y="137"/>
                  </a:lnTo>
                  <a:lnTo>
                    <a:pt x="34" y="108"/>
                  </a:lnTo>
                  <a:lnTo>
                    <a:pt x="74" y="102"/>
                  </a:lnTo>
                  <a:lnTo>
                    <a:pt x="40" y="73"/>
                  </a:lnTo>
                  <a:lnTo>
                    <a:pt x="87" y="69"/>
                  </a:lnTo>
                  <a:lnTo>
                    <a:pt x="50" y="39"/>
                  </a:lnTo>
                  <a:lnTo>
                    <a:pt x="96" y="41"/>
                  </a:lnTo>
                  <a:lnTo>
                    <a:pt x="61" y="6"/>
                  </a:lnTo>
                  <a:lnTo>
                    <a:pt x="2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7" name="Freeform 166"/>
            <p:cNvSpPr>
              <a:spLocks/>
            </p:cNvSpPr>
            <p:nvPr/>
          </p:nvSpPr>
          <p:spPr bwMode="auto">
            <a:xfrm>
              <a:off x="4820" y="3437"/>
              <a:ext cx="167" cy="295"/>
            </a:xfrm>
            <a:custGeom>
              <a:avLst/>
              <a:gdLst>
                <a:gd name="T0" fmla="*/ 46 w 332"/>
                <a:gd name="T1" fmla="*/ 45 h 591"/>
                <a:gd name="T2" fmla="*/ 42 w 332"/>
                <a:gd name="T3" fmla="*/ 97 h 591"/>
                <a:gd name="T4" fmla="*/ 50 w 332"/>
                <a:gd name="T5" fmla="*/ 142 h 591"/>
                <a:gd name="T6" fmla="*/ 54 w 332"/>
                <a:gd name="T7" fmla="*/ 147 h 591"/>
                <a:gd name="T8" fmla="*/ 84 w 332"/>
                <a:gd name="T9" fmla="*/ 145 h 591"/>
                <a:gd name="T10" fmla="*/ 67 w 332"/>
                <a:gd name="T11" fmla="*/ 131 h 591"/>
                <a:gd name="T12" fmla="*/ 66 w 332"/>
                <a:gd name="T13" fmla="*/ 135 h 591"/>
                <a:gd name="T14" fmla="*/ 66 w 332"/>
                <a:gd name="T15" fmla="*/ 139 h 591"/>
                <a:gd name="T16" fmla="*/ 53 w 332"/>
                <a:gd name="T17" fmla="*/ 134 h 591"/>
                <a:gd name="T18" fmla="*/ 53 w 332"/>
                <a:gd name="T19" fmla="*/ 129 h 591"/>
                <a:gd name="T20" fmla="*/ 52 w 332"/>
                <a:gd name="T21" fmla="*/ 123 h 591"/>
                <a:gd name="T22" fmla="*/ 51 w 332"/>
                <a:gd name="T23" fmla="*/ 117 h 591"/>
                <a:gd name="T24" fmla="*/ 50 w 332"/>
                <a:gd name="T25" fmla="*/ 111 h 591"/>
                <a:gd name="T26" fmla="*/ 48 w 332"/>
                <a:gd name="T27" fmla="*/ 103 h 591"/>
                <a:gd name="T28" fmla="*/ 50 w 332"/>
                <a:gd name="T29" fmla="*/ 94 h 591"/>
                <a:gd name="T30" fmla="*/ 48 w 332"/>
                <a:gd name="T31" fmla="*/ 80 h 591"/>
                <a:gd name="T32" fmla="*/ 49 w 332"/>
                <a:gd name="T33" fmla="*/ 53 h 591"/>
                <a:gd name="T34" fmla="*/ 70 w 332"/>
                <a:gd name="T35" fmla="*/ 121 h 591"/>
                <a:gd name="T36" fmla="*/ 70 w 332"/>
                <a:gd name="T37" fmla="*/ 107 h 591"/>
                <a:gd name="T38" fmla="*/ 69 w 332"/>
                <a:gd name="T39" fmla="*/ 102 h 591"/>
                <a:gd name="T40" fmla="*/ 68 w 332"/>
                <a:gd name="T41" fmla="*/ 96 h 591"/>
                <a:gd name="T42" fmla="*/ 67 w 332"/>
                <a:gd name="T43" fmla="*/ 90 h 591"/>
                <a:gd name="T44" fmla="*/ 66 w 332"/>
                <a:gd name="T45" fmla="*/ 82 h 591"/>
                <a:gd name="T46" fmla="*/ 64 w 332"/>
                <a:gd name="T47" fmla="*/ 76 h 591"/>
                <a:gd name="T48" fmla="*/ 61 w 332"/>
                <a:gd name="T49" fmla="*/ 68 h 591"/>
                <a:gd name="T50" fmla="*/ 59 w 332"/>
                <a:gd name="T51" fmla="*/ 62 h 591"/>
                <a:gd name="T52" fmla="*/ 57 w 332"/>
                <a:gd name="T53" fmla="*/ 57 h 591"/>
                <a:gd name="T54" fmla="*/ 53 w 332"/>
                <a:gd name="T55" fmla="*/ 52 h 591"/>
                <a:gd name="T56" fmla="*/ 51 w 332"/>
                <a:gd name="T57" fmla="*/ 45 h 591"/>
                <a:gd name="T58" fmla="*/ 49 w 332"/>
                <a:gd name="T59" fmla="*/ 40 h 591"/>
                <a:gd name="T60" fmla="*/ 46 w 332"/>
                <a:gd name="T61" fmla="*/ 33 h 591"/>
                <a:gd name="T62" fmla="*/ 46 w 332"/>
                <a:gd name="T63" fmla="*/ 23 h 591"/>
                <a:gd name="T64" fmla="*/ 57 w 332"/>
                <a:gd name="T65" fmla="*/ 0 h 591"/>
                <a:gd name="T66" fmla="*/ 25 w 332"/>
                <a:gd name="T67" fmla="*/ 11 h 591"/>
                <a:gd name="T68" fmla="*/ 16 w 332"/>
                <a:gd name="T69" fmla="*/ 15 h 591"/>
                <a:gd name="T70" fmla="*/ 40 w 332"/>
                <a:gd name="T71" fmla="*/ 10 h 59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2" h="591">
                  <a:moveTo>
                    <a:pt x="160" y="40"/>
                  </a:moveTo>
                  <a:lnTo>
                    <a:pt x="181" y="183"/>
                  </a:lnTo>
                  <a:lnTo>
                    <a:pt x="167" y="304"/>
                  </a:lnTo>
                  <a:lnTo>
                    <a:pt x="167" y="391"/>
                  </a:lnTo>
                  <a:lnTo>
                    <a:pt x="181" y="483"/>
                  </a:lnTo>
                  <a:lnTo>
                    <a:pt x="197" y="570"/>
                  </a:lnTo>
                  <a:lnTo>
                    <a:pt x="169" y="584"/>
                  </a:lnTo>
                  <a:lnTo>
                    <a:pt x="215" y="591"/>
                  </a:lnTo>
                  <a:lnTo>
                    <a:pt x="301" y="587"/>
                  </a:lnTo>
                  <a:lnTo>
                    <a:pt x="332" y="583"/>
                  </a:lnTo>
                  <a:lnTo>
                    <a:pt x="274" y="578"/>
                  </a:lnTo>
                  <a:lnTo>
                    <a:pt x="265" y="526"/>
                  </a:lnTo>
                  <a:lnTo>
                    <a:pt x="251" y="530"/>
                  </a:lnTo>
                  <a:lnTo>
                    <a:pt x="263" y="540"/>
                  </a:lnTo>
                  <a:lnTo>
                    <a:pt x="251" y="551"/>
                  </a:lnTo>
                  <a:lnTo>
                    <a:pt x="263" y="558"/>
                  </a:lnTo>
                  <a:lnTo>
                    <a:pt x="247" y="575"/>
                  </a:lnTo>
                  <a:lnTo>
                    <a:pt x="211" y="537"/>
                  </a:lnTo>
                  <a:lnTo>
                    <a:pt x="232" y="530"/>
                  </a:lnTo>
                  <a:lnTo>
                    <a:pt x="211" y="516"/>
                  </a:lnTo>
                  <a:lnTo>
                    <a:pt x="234" y="504"/>
                  </a:lnTo>
                  <a:lnTo>
                    <a:pt x="207" y="492"/>
                  </a:lnTo>
                  <a:lnTo>
                    <a:pt x="232" y="478"/>
                  </a:lnTo>
                  <a:lnTo>
                    <a:pt x="202" y="469"/>
                  </a:lnTo>
                  <a:lnTo>
                    <a:pt x="226" y="457"/>
                  </a:lnTo>
                  <a:lnTo>
                    <a:pt x="197" y="445"/>
                  </a:lnTo>
                  <a:lnTo>
                    <a:pt x="218" y="438"/>
                  </a:lnTo>
                  <a:lnTo>
                    <a:pt x="190" y="413"/>
                  </a:lnTo>
                  <a:lnTo>
                    <a:pt x="211" y="411"/>
                  </a:lnTo>
                  <a:lnTo>
                    <a:pt x="197" y="378"/>
                  </a:lnTo>
                  <a:lnTo>
                    <a:pt x="190" y="345"/>
                  </a:lnTo>
                  <a:lnTo>
                    <a:pt x="188" y="321"/>
                  </a:lnTo>
                  <a:lnTo>
                    <a:pt x="186" y="292"/>
                  </a:lnTo>
                  <a:lnTo>
                    <a:pt x="193" y="215"/>
                  </a:lnTo>
                  <a:lnTo>
                    <a:pt x="234" y="309"/>
                  </a:lnTo>
                  <a:lnTo>
                    <a:pt x="277" y="484"/>
                  </a:lnTo>
                  <a:lnTo>
                    <a:pt x="286" y="438"/>
                  </a:lnTo>
                  <a:lnTo>
                    <a:pt x="277" y="430"/>
                  </a:lnTo>
                  <a:lnTo>
                    <a:pt x="295" y="421"/>
                  </a:lnTo>
                  <a:lnTo>
                    <a:pt x="272" y="411"/>
                  </a:lnTo>
                  <a:lnTo>
                    <a:pt x="301" y="394"/>
                  </a:lnTo>
                  <a:lnTo>
                    <a:pt x="269" y="387"/>
                  </a:lnTo>
                  <a:lnTo>
                    <a:pt x="307" y="366"/>
                  </a:lnTo>
                  <a:lnTo>
                    <a:pt x="265" y="362"/>
                  </a:lnTo>
                  <a:lnTo>
                    <a:pt x="310" y="336"/>
                  </a:lnTo>
                  <a:lnTo>
                    <a:pt x="260" y="330"/>
                  </a:lnTo>
                  <a:lnTo>
                    <a:pt x="312" y="300"/>
                  </a:lnTo>
                  <a:lnTo>
                    <a:pt x="255" y="304"/>
                  </a:lnTo>
                  <a:lnTo>
                    <a:pt x="301" y="271"/>
                  </a:lnTo>
                  <a:lnTo>
                    <a:pt x="242" y="275"/>
                  </a:lnTo>
                  <a:lnTo>
                    <a:pt x="286" y="245"/>
                  </a:lnTo>
                  <a:lnTo>
                    <a:pt x="232" y="251"/>
                  </a:lnTo>
                  <a:lnTo>
                    <a:pt x="274" y="224"/>
                  </a:lnTo>
                  <a:lnTo>
                    <a:pt x="225" y="230"/>
                  </a:lnTo>
                  <a:lnTo>
                    <a:pt x="255" y="200"/>
                  </a:lnTo>
                  <a:lnTo>
                    <a:pt x="211" y="211"/>
                  </a:lnTo>
                  <a:lnTo>
                    <a:pt x="236" y="180"/>
                  </a:lnTo>
                  <a:lnTo>
                    <a:pt x="201" y="183"/>
                  </a:lnTo>
                  <a:lnTo>
                    <a:pt x="215" y="165"/>
                  </a:lnTo>
                  <a:lnTo>
                    <a:pt x="193" y="161"/>
                  </a:lnTo>
                  <a:lnTo>
                    <a:pt x="202" y="141"/>
                  </a:lnTo>
                  <a:lnTo>
                    <a:pt x="182" y="133"/>
                  </a:lnTo>
                  <a:lnTo>
                    <a:pt x="188" y="115"/>
                  </a:lnTo>
                  <a:lnTo>
                    <a:pt x="181" y="94"/>
                  </a:lnTo>
                  <a:lnTo>
                    <a:pt x="172" y="34"/>
                  </a:lnTo>
                  <a:lnTo>
                    <a:pt x="225" y="0"/>
                  </a:lnTo>
                  <a:lnTo>
                    <a:pt x="155" y="26"/>
                  </a:lnTo>
                  <a:lnTo>
                    <a:pt x="97" y="46"/>
                  </a:lnTo>
                  <a:lnTo>
                    <a:pt x="0" y="58"/>
                  </a:lnTo>
                  <a:lnTo>
                    <a:pt x="64" y="62"/>
                  </a:lnTo>
                  <a:lnTo>
                    <a:pt x="113" y="55"/>
                  </a:lnTo>
                  <a:lnTo>
                    <a:pt x="160" y="4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8" name="Freeform 167"/>
            <p:cNvSpPr>
              <a:spLocks/>
            </p:cNvSpPr>
            <p:nvPr/>
          </p:nvSpPr>
          <p:spPr bwMode="auto">
            <a:xfrm>
              <a:off x="4978" y="3423"/>
              <a:ext cx="43" cy="352"/>
            </a:xfrm>
            <a:custGeom>
              <a:avLst/>
              <a:gdLst>
                <a:gd name="T0" fmla="*/ 21 w 85"/>
                <a:gd name="T1" fmla="*/ 0 h 703"/>
                <a:gd name="T2" fmla="*/ 21 w 85"/>
                <a:gd name="T3" fmla="*/ 33 h 703"/>
                <a:gd name="T4" fmla="*/ 19 w 85"/>
                <a:gd name="T5" fmla="*/ 48 h 703"/>
                <a:gd name="T6" fmla="*/ 15 w 85"/>
                <a:gd name="T7" fmla="*/ 61 h 703"/>
                <a:gd name="T8" fmla="*/ 13 w 85"/>
                <a:gd name="T9" fmla="*/ 68 h 703"/>
                <a:gd name="T10" fmla="*/ 18 w 85"/>
                <a:gd name="T11" fmla="*/ 84 h 703"/>
                <a:gd name="T12" fmla="*/ 21 w 85"/>
                <a:gd name="T13" fmla="*/ 97 h 703"/>
                <a:gd name="T14" fmla="*/ 22 w 85"/>
                <a:gd name="T15" fmla="*/ 109 h 703"/>
                <a:gd name="T16" fmla="*/ 20 w 85"/>
                <a:gd name="T17" fmla="*/ 127 h 703"/>
                <a:gd name="T18" fmla="*/ 13 w 85"/>
                <a:gd name="T19" fmla="*/ 153 h 703"/>
                <a:gd name="T20" fmla="*/ 15 w 85"/>
                <a:gd name="T21" fmla="*/ 158 h 703"/>
                <a:gd name="T22" fmla="*/ 12 w 85"/>
                <a:gd name="T23" fmla="*/ 176 h 703"/>
                <a:gd name="T24" fmla="*/ 12 w 85"/>
                <a:gd name="T25" fmla="*/ 158 h 703"/>
                <a:gd name="T26" fmla="*/ 9 w 85"/>
                <a:gd name="T27" fmla="*/ 153 h 703"/>
                <a:gd name="T28" fmla="*/ 5 w 85"/>
                <a:gd name="T29" fmla="*/ 143 h 703"/>
                <a:gd name="T30" fmla="*/ 2 w 85"/>
                <a:gd name="T31" fmla="*/ 129 h 703"/>
                <a:gd name="T32" fmla="*/ 0 w 85"/>
                <a:gd name="T33" fmla="*/ 118 h 703"/>
                <a:gd name="T34" fmla="*/ 0 w 85"/>
                <a:gd name="T35" fmla="*/ 106 h 703"/>
                <a:gd name="T36" fmla="*/ 4 w 85"/>
                <a:gd name="T37" fmla="*/ 87 h 703"/>
                <a:gd name="T38" fmla="*/ 12 w 85"/>
                <a:gd name="T39" fmla="*/ 110 h 703"/>
                <a:gd name="T40" fmla="*/ 12 w 85"/>
                <a:gd name="T41" fmla="*/ 134 h 703"/>
                <a:gd name="T42" fmla="*/ 16 w 85"/>
                <a:gd name="T43" fmla="*/ 117 h 703"/>
                <a:gd name="T44" fmla="*/ 17 w 85"/>
                <a:gd name="T45" fmla="*/ 104 h 703"/>
                <a:gd name="T46" fmla="*/ 16 w 85"/>
                <a:gd name="T47" fmla="*/ 92 h 703"/>
                <a:gd name="T48" fmla="*/ 14 w 85"/>
                <a:gd name="T49" fmla="*/ 82 h 703"/>
                <a:gd name="T50" fmla="*/ 10 w 85"/>
                <a:gd name="T51" fmla="*/ 73 h 703"/>
                <a:gd name="T52" fmla="*/ 5 w 85"/>
                <a:gd name="T53" fmla="*/ 84 h 703"/>
                <a:gd name="T54" fmla="*/ 5 w 85"/>
                <a:gd name="T55" fmla="*/ 75 h 703"/>
                <a:gd name="T56" fmla="*/ 7 w 85"/>
                <a:gd name="T57" fmla="*/ 74 h 703"/>
                <a:gd name="T58" fmla="*/ 6 w 85"/>
                <a:gd name="T59" fmla="*/ 68 h 703"/>
                <a:gd name="T60" fmla="*/ 11 w 85"/>
                <a:gd name="T61" fmla="*/ 68 h 703"/>
                <a:gd name="T62" fmla="*/ 7 w 85"/>
                <a:gd name="T63" fmla="*/ 60 h 703"/>
                <a:gd name="T64" fmla="*/ 12 w 85"/>
                <a:gd name="T65" fmla="*/ 60 h 703"/>
                <a:gd name="T66" fmla="*/ 11 w 85"/>
                <a:gd name="T67" fmla="*/ 50 h 703"/>
                <a:gd name="T68" fmla="*/ 16 w 85"/>
                <a:gd name="T69" fmla="*/ 48 h 703"/>
                <a:gd name="T70" fmla="*/ 13 w 85"/>
                <a:gd name="T71" fmla="*/ 41 h 703"/>
                <a:gd name="T72" fmla="*/ 18 w 85"/>
                <a:gd name="T73" fmla="*/ 39 h 703"/>
                <a:gd name="T74" fmla="*/ 14 w 85"/>
                <a:gd name="T75" fmla="*/ 33 h 703"/>
                <a:gd name="T76" fmla="*/ 19 w 85"/>
                <a:gd name="T77" fmla="*/ 31 h 703"/>
                <a:gd name="T78" fmla="*/ 14 w 85"/>
                <a:gd name="T79" fmla="*/ 27 h 703"/>
                <a:gd name="T80" fmla="*/ 18 w 85"/>
                <a:gd name="T81" fmla="*/ 23 h 703"/>
                <a:gd name="T82" fmla="*/ 12 w 85"/>
                <a:gd name="T83" fmla="*/ 20 h 703"/>
                <a:gd name="T84" fmla="*/ 21 w 85"/>
                <a:gd name="T85" fmla="*/ 0 h 70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85" h="703">
                  <a:moveTo>
                    <a:pt x="83" y="0"/>
                  </a:moveTo>
                  <a:lnTo>
                    <a:pt x="83" y="132"/>
                  </a:lnTo>
                  <a:lnTo>
                    <a:pt x="76" y="192"/>
                  </a:lnTo>
                  <a:lnTo>
                    <a:pt x="59" y="243"/>
                  </a:lnTo>
                  <a:lnTo>
                    <a:pt x="51" y="269"/>
                  </a:lnTo>
                  <a:lnTo>
                    <a:pt x="71" y="334"/>
                  </a:lnTo>
                  <a:lnTo>
                    <a:pt x="83" y="385"/>
                  </a:lnTo>
                  <a:lnTo>
                    <a:pt x="85" y="435"/>
                  </a:lnTo>
                  <a:lnTo>
                    <a:pt x="79" y="505"/>
                  </a:lnTo>
                  <a:lnTo>
                    <a:pt x="51" y="610"/>
                  </a:lnTo>
                  <a:lnTo>
                    <a:pt x="59" y="632"/>
                  </a:lnTo>
                  <a:lnTo>
                    <a:pt x="46" y="703"/>
                  </a:lnTo>
                  <a:lnTo>
                    <a:pt x="46" y="630"/>
                  </a:lnTo>
                  <a:lnTo>
                    <a:pt x="33" y="610"/>
                  </a:lnTo>
                  <a:lnTo>
                    <a:pt x="19" y="572"/>
                  </a:lnTo>
                  <a:lnTo>
                    <a:pt x="5" y="515"/>
                  </a:lnTo>
                  <a:lnTo>
                    <a:pt x="0" y="472"/>
                  </a:lnTo>
                  <a:lnTo>
                    <a:pt x="0" y="422"/>
                  </a:lnTo>
                  <a:lnTo>
                    <a:pt x="15" y="346"/>
                  </a:lnTo>
                  <a:lnTo>
                    <a:pt x="46" y="440"/>
                  </a:lnTo>
                  <a:lnTo>
                    <a:pt x="47" y="536"/>
                  </a:lnTo>
                  <a:lnTo>
                    <a:pt x="64" y="465"/>
                  </a:lnTo>
                  <a:lnTo>
                    <a:pt x="68" y="414"/>
                  </a:lnTo>
                  <a:lnTo>
                    <a:pt x="64" y="365"/>
                  </a:lnTo>
                  <a:lnTo>
                    <a:pt x="53" y="327"/>
                  </a:lnTo>
                  <a:lnTo>
                    <a:pt x="38" y="290"/>
                  </a:lnTo>
                  <a:lnTo>
                    <a:pt x="17" y="334"/>
                  </a:lnTo>
                  <a:lnTo>
                    <a:pt x="17" y="298"/>
                  </a:lnTo>
                  <a:lnTo>
                    <a:pt x="26" y="296"/>
                  </a:lnTo>
                  <a:lnTo>
                    <a:pt x="21" y="272"/>
                  </a:lnTo>
                  <a:lnTo>
                    <a:pt x="41" y="272"/>
                  </a:lnTo>
                  <a:lnTo>
                    <a:pt x="28" y="238"/>
                  </a:lnTo>
                  <a:lnTo>
                    <a:pt x="47" y="238"/>
                  </a:lnTo>
                  <a:lnTo>
                    <a:pt x="43" y="198"/>
                  </a:lnTo>
                  <a:lnTo>
                    <a:pt x="61" y="192"/>
                  </a:lnTo>
                  <a:lnTo>
                    <a:pt x="51" y="161"/>
                  </a:lnTo>
                  <a:lnTo>
                    <a:pt x="71" y="153"/>
                  </a:lnTo>
                  <a:lnTo>
                    <a:pt x="53" y="132"/>
                  </a:lnTo>
                  <a:lnTo>
                    <a:pt x="74" y="121"/>
                  </a:lnTo>
                  <a:lnTo>
                    <a:pt x="53" y="106"/>
                  </a:lnTo>
                  <a:lnTo>
                    <a:pt x="71" y="92"/>
                  </a:lnTo>
                  <a:lnTo>
                    <a:pt x="47" y="77"/>
                  </a:lnTo>
                  <a:lnTo>
                    <a:pt x="8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29" name="Freeform 168"/>
            <p:cNvSpPr>
              <a:spLocks/>
            </p:cNvSpPr>
            <p:nvPr/>
          </p:nvSpPr>
          <p:spPr bwMode="auto">
            <a:xfrm>
              <a:off x="4970" y="3786"/>
              <a:ext cx="88" cy="302"/>
            </a:xfrm>
            <a:custGeom>
              <a:avLst/>
              <a:gdLst>
                <a:gd name="T0" fmla="*/ 15 w 177"/>
                <a:gd name="T1" fmla="*/ 0 h 604"/>
                <a:gd name="T2" fmla="*/ 16 w 177"/>
                <a:gd name="T3" fmla="*/ 49 h 604"/>
                <a:gd name="T4" fmla="*/ 18 w 177"/>
                <a:gd name="T5" fmla="*/ 58 h 604"/>
                <a:gd name="T6" fmla="*/ 24 w 177"/>
                <a:gd name="T7" fmla="*/ 54 h 604"/>
                <a:gd name="T8" fmla="*/ 19 w 177"/>
                <a:gd name="T9" fmla="*/ 53 h 604"/>
                <a:gd name="T10" fmla="*/ 24 w 177"/>
                <a:gd name="T11" fmla="*/ 49 h 604"/>
                <a:gd name="T12" fmla="*/ 28 w 177"/>
                <a:gd name="T13" fmla="*/ 56 h 604"/>
                <a:gd name="T14" fmla="*/ 26 w 177"/>
                <a:gd name="T15" fmla="*/ 68 h 604"/>
                <a:gd name="T16" fmla="*/ 34 w 177"/>
                <a:gd name="T17" fmla="*/ 77 h 604"/>
                <a:gd name="T18" fmla="*/ 41 w 177"/>
                <a:gd name="T19" fmla="*/ 89 h 604"/>
                <a:gd name="T20" fmla="*/ 44 w 177"/>
                <a:gd name="T21" fmla="*/ 105 h 604"/>
                <a:gd name="T22" fmla="*/ 35 w 177"/>
                <a:gd name="T23" fmla="*/ 121 h 604"/>
                <a:gd name="T24" fmla="*/ 29 w 177"/>
                <a:gd name="T25" fmla="*/ 128 h 604"/>
                <a:gd name="T26" fmla="*/ 15 w 177"/>
                <a:gd name="T27" fmla="*/ 135 h 604"/>
                <a:gd name="T28" fmla="*/ 6 w 177"/>
                <a:gd name="T29" fmla="*/ 143 h 604"/>
                <a:gd name="T30" fmla="*/ 0 w 177"/>
                <a:gd name="T31" fmla="*/ 151 h 604"/>
                <a:gd name="T32" fmla="*/ 8 w 177"/>
                <a:gd name="T33" fmla="*/ 140 h 604"/>
                <a:gd name="T34" fmla="*/ 20 w 177"/>
                <a:gd name="T35" fmla="*/ 129 h 604"/>
                <a:gd name="T36" fmla="*/ 27 w 177"/>
                <a:gd name="T37" fmla="*/ 125 h 604"/>
                <a:gd name="T38" fmla="*/ 40 w 177"/>
                <a:gd name="T39" fmla="*/ 106 h 604"/>
                <a:gd name="T40" fmla="*/ 32 w 177"/>
                <a:gd name="T41" fmla="*/ 113 h 604"/>
                <a:gd name="T42" fmla="*/ 35 w 177"/>
                <a:gd name="T43" fmla="*/ 101 h 604"/>
                <a:gd name="T44" fmla="*/ 29 w 177"/>
                <a:gd name="T45" fmla="*/ 105 h 604"/>
                <a:gd name="T46" fmla="*/ 35 w 177"/>
                <a:gd name="T47" fmla="*/ 92 h 604"/>
                <a:gd name="T48" fmla="*/ 27 w 177"/>
                <a:gd name="T49" fmla="*/ 97 h 604"/>
                <a:gd name="T50" fmla="*/ 33 w 177"/>
                <a:gd name="T51" fmla="*/ 83 h 604"/>
                <a:gd name="T52" fmla="*/ 27 w 177"/>
                <a:gd name="T53" fmla="*/ 87 h 604"/>
                <a:gd name="T54" fmla="*/ 29 w 177"/>
                <a:gd name="T55" fmla="*/ 77 h 604"/>
                <a:gd name="T56" fmla="*/ 25 w 177"/>
                <a:gd name="T57" fmla="*/ 75 h 604"/>
                <a:gd name="T58" fmla="*/ 25 w 177"/>
                <a:gd name="T59" fmla="*/ 72 h 604"/>
                <a:gd name="T60" fmla="*/ 19 w 177"/>
                <a:gd name="T61" fmla="*/ 64 h 604"/>
                <a:gd name="T62" fmla="*/ 24 w 177"/>
                <a:gd name="T63" fmla="*/ 67 h 604"/>
                <a:gd name="T64" fmla="*/ 26 w 177"/>
                <a:gd name="T65" fmla="*/ 58 h 604"/>
                <a:gd name="T66" fmla="*/ 24 w 177"/>
                <a:gd name="T67" fmla="*/ 56 h 604"/>
                <a:gd name="T68" fmla="*/ 18 w 177"/>
                <a:gd name="T69" fmla="*/ 61 h 604"/>
                <a:gd name="T70" fmla="*/ 15 w 177"/>
                <a:gd name="T71" fmla="*/ 57 h 604"/>
                <a:gd name="T72" fmla="*/ 14 w 177"/>
                <a:gd name="T73" fmla="*/ 47 h 604"/>
                <a:gd name="T74" fmla="*/ 15 w 177"/>
                <a:gd name="T75" fmla="*/ 0 h 6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77" h="604">
                  <a:moveTo>
                    <a:pt x="63" y="0"/>
                  </a:moveTo>
                  <a:lnTo>
                    <a:pt x="66" y="195"/>
                  </a:lnTo>
                  <a:lnTo>
                    <a:pt x="72" y="230"/>
                  </a:lnTo>
                  <a:lnTo>
                    <a:pt x="96" y="213"/>
                  </a:lnTo>
                  <a:lnTo>
                    <a:pt x="78" y="209"/>
                  </a:lnTo>
                  <a:lnTo>
                    <a:pt x="99" y="196"/>
                  </a:lnTo>
                  <a:lnTo>
                    <a:pt x="114" y="224"/>
                  </a:lnTo>
                  <a:lnTo>
                    <a:pt x="105" y="270"/>
                  </a:lnTo>
                  <a:lnTo>
                    <a:pt x="139" y="305"/>
                  </a:lnTo>
                  <a:lnTo>
                    <a:pt x="164" y="355"/>
                  </a:lnTo>
                  <a:lnTo>
                    <a:pt x="177" y="418"/>
                  </a:lnTo>
                  <a:lnTo>
                    <a:pt x="141" y="483"/>
                  </a:lnTo>
                  <a:lnTo>
                    <a:pt x="116" y="512"/>
                  </a:lnTo>
                  <a:lnTo>
                    <a:pt x="63" y="539"/>
                  </a:lnTo>
                  <a:lnTo>
                    <a:pt x="25" y="570"/>
                  </a:lnTo>
                  <a:lnTo>
                    <a:pt x="0" y="604"/>
                  </a:lnTo>
                  <a:lnTo>
                    <a:pt x="32" y="560"/>
                  </a:lnTo>
                  <a:lnTo>
                    <a:pt x="81" y="516"/>
                  </a:lnTo>
                  <a:lnTo>
                    <a:pt x="110" y="497"/>
                  </a:lnTo>
                  <a:lnTo>
                    <a:pt x="160" y="424"/>
                  </a:lnTo>
                  <a:lnTo>
                    <a:pt x="129" y="451"/>
                  </a:lnTo>
                  <a:lnTo>
                    <a:pt x="142" y="401"/>
                  </a:lnTo>
                  <a:lnTo>
                    <a:pt x="118" y="418"/>
                  </a:lnTo>
                  <a:lnTo>
                    <a:pt x="142" y="366"/>
                  </a:lnTo>
                  <a:lnTo>
                    <a:pt x="110" y="385"/>
                  </a:lnTo>
                  <a:lnTo>
                    <a:pt x="133" y="331"/>
                  </a:lnTo>
                  <a:lnTo>
                    <a:pt x="109" y="345"/>
                  </a:lnTo>
                  <a:lnTo>
                    <a:pt x="116" y="305"/>
                  </a:lnTo>
                  <a:lnTo>
                    <a:pt x="101" y="300"/>
                  </a:lnTo>
                  <a:lnTo>
                    <a:pt x="101" y="287"/>
                  </a:lnTo>
                  <a:lnTo>
                    <a:pt x="79" y="254"/>
                  </a:lnTo>
                  <a:lnTo>
                    <a:pt x="99" y="266"/>
                  </a:lnTo>
                  <a:lnTo>
                    <a:pt x="104" y="229"/>
                  </a:lnTo>
                  <a:lnTo>
                    <a:pt x="96" y="224"/>
                  </a:lnTo>
                  <a:lnTo>
                    <a:pt x="72" y="243"/>
                  </a:lnTo>
                  <a:lnTo>
                    <a:pt x="63" y="225"/>
                  </a:lnTo>
                  <a:lnTo>
                    <a:pt x="58" y="185"/>
                  </a:lnTo>
                  <a:lnTo>
                    <a:pt x="6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0" name="Freeform 169"/>
            <p:cNvSpPr>
              <a:spLocks/>
            </p:cNvSpPr>
            <p:nvPr/>
          </p:nvSpPr>
          <p:spPr bwMode="auto">
            <a:xfrm>
              <a:off x="4874" y="3927"/>
              <a:ext cx="102" cy="77"/>
            </a:xfrm>
            <a:custGeom>
              <a:avLst/>
              <a:gdLst>
                <a:gd name="T0" fmla="*/ 18 w 203"/>
                <a:gd name="T1" fmla="*/ 17 h 155"/>
                <a:gd name="T2" fmla="*/ 1 w 203"/>
                <a:gd name="T3" fmla="*/ 27 h 155"/>
                <a:gd name="T4" fmla="*/ 0 w 203"/>
                <a:gd name="T5" fmla="*/ 34 h 155"/>
                <a:gd name="T6" fmla="*/ 6 w 203"/>
                <a:gd name="T7" fmla="*/ 38 h 155"/>
                <a:gd name="T8" fmla="*/ 11 w 203"/>
                <a:gd name="T9" fmla="*/ 34 h 155"/>
                <a:gd name="T10" fmla="*/ 5 w 203"/>
                <a:gd name="T11" fmla="*/ 36 h 155"/>
                <a:gd name="T12" fmla="*/ 2 w 203"/>
                <a:gd name="T13" fmla="*/ 33 h 155"/>
                <a:gd name="T14" fmla="*/ 3 w 203"/>
                <a:gd name="T15" fmla="*/ 27 h 155"/>
                <a:gd name="T16" fmla="*/ 28 w 203"/>
                <a:gd name="T17" fmla="*/ 16 h 155"/>
                <a:gd name="T18" fmla="*/ 21 w 203"/>
                <a:gd name="T19" fmla="*/ 14 h 155"/>
                <a:gd name="T20" fmla="*/ 19 w 203"/>
                <a:gd name="T21" fmla="*/ 7 h 155"/>
                <a:gd name="T22" fmla="*/ 25 w 203"/>
                <a:gd name="T23" fmla="*/ 3 h 155"/>
                <a:gd name="T24" fmla="*/ 39 w 203"/>
                <a:gd name="T25" fmla="*/ 8 h 155"/>
                <a:gd name="T26" fmla="*/ 51 w 203"/>
                <a:gd name="T27" fmla="*/ 5 h 155"/>
                <a:gd name="T28" fmla="*/ 42 w 203"/>
                <a:gd name="T29" fmla="*/ 3 h 155"/>
                <a:gd name="T30" fmla="*/ 38 w 203"/>
                <a:gd name="T31" fmla="*/ 4 h 155"/>
                <a:gd name="T32" fmla="*/ 25 w 203"/>
                <a:gd name="T33" fmla="*/ 0 h 155"/>
                <a:gd name="T34" fmla="*/ 16 w 203"/>
                <a:gd name="T35" fmla="*/ 8 h 155"/>
                <a:gd name="T36" fmla="*/ 18 w 203"/>
                <a:gd name="T37" fmla="*/ 17 h 15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3" h="155">
                  <a:moveTo>
                    <a:pt x="72" y="71"/>
                  </a:moveTo>
                  <a:lnTo>
                    <a:pt x="2" y="108"/>
                  </a:lnTo>
                  <a:lnTo>
                    <a:pt x="0" y="138"/>
                  </a:lnTo>
                  <a:lnTo>
                    <a:pt x="21" y="155"/>
                  </a:lnTo>
                  <a:lnTo>
                    <a:pt x="42" y="138"/>
                  </a:lnTo>
                  <a:lnTo>
                    <a:pt x="18" y="144"/>
                  </a:lnTo>
                  <a:lnTo>
                    <a:pt x="8" y="134"/>
                  </a:lnTo>
                  <a:lnTo>
                    <a:pt x="11" y="111"/>
                  </a:lnTo>
                  <a:lnTo>
                    <a:pt x="110" y="65"/>
                  </a:lnTo>
                  <a:lnTo>
                    <a:pt x="82" y="58"/>
                  </a:lnTo>
                  <a:lnTo>
                    <a:pt x="74" y="28"/>
                  </a:lnTo>
                  <a:lnTo>
                    <a:pt x="99" y="15"/>
                  </a:lnTo>
                  <a:lnTo>
                    <a:pt x="153" y="34"/>
                  </a:lnTo>
                  <a:lnTo>
                    <a:pt x="203" y="22"/>
                  </a:lnTo>
                  <a:lnTo>
                    <a:pt x="166" y="15"/>
                  </a:lnTo>
                  <a:lnTo>
                    <a:pt x="149" y="17"/>
                  </a:lnTo>
                  <a:lnTo>
                    <a:pt x="97" y="0"/>
                  </a:lnTo>
                  <a:lnTo>
                    <a:pt x="64" y="32"/>
                  </a:lnTo>
                  <a:lnTo>
                    <a:pt x="72" y="7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1" name="Freeform 170"/>
            <p:cNvSpPr>
              <a:spLocks/>
            </p:cNvSpPr>
            <p:nvPr/>
          </p:nvSpPr>
          <p:spPr bwMode="auto">
            <a:xfrm>
              <a:off x="4857" y="3962"/>
              <a:ext cx="72" cy="112"/>
            </a:xfrm>
            <a:custGeom>
              <a:avLst/>
              <a:gdLst>
                <a:gd name="T0" fmla="*/ 15 w 146"/>
                <a:gd name="T1" fmla="*/ 16 h 224"/>
                <a:gd name="T2" fmla="*/ 13 w 146"/>
                <a:gd name="T3" fmla="*/ 15 h 224"/>
                <a:gd name="T4" fmla="*/ 14 w 146"/>
                <a:gd name="T5" fmla="*/ 12 h 224"/>
                <a:gd name="T6" fmla="*/ 24 w 146"/>
                <a:gd name="T7" fmla="*/ 7 h 224"/>
                <a:gd name="T8" fmla="*/ 17 w 146"/>
                <a:gd name="T9" fmla="*/ 13 h 224"/>
                <a:gd name="T10" fmla="*/ 18 w 146"/>
                <a:gd name="T11" fmla="*/ 14 h 224"/>
                <a:gd name="T12" fmla="*/ 24 w 146"/>
                <a:gd name="T13" fmla="*/ 11 h 224"/>
                <a:gd name="T14" fmla="*/ 30 w 146"/>
                <a:gd name="T15" fmla="*/ 5 h 224"/>
                <a:gd name="T16" fmla="*/ 36 w 146"/>
                <a:gd name="T17" fmla="*/ 0 h 224"/>
                <a:gd name="T18" fmla="*/ 29 w 146"/>
                <a:gd name="T19" fmla="*/ 7 h 224"/>
                <a:gd name="T20" fmla="*/ 22 w 146"/>
                <a:gd name="T21" fmla="*/ 26 h 224"/>
                <a:gd name="T22" fmla="*/ 1 w 146"/>
                <a:gd name="T23" fmla="*/ 56 h 224"/>
                <a:gd name="T24" fmla="*/ 0 w 146"/>
                <a:gd name="T25" fmla="*/ 54 h 224"/>
                <a:gd name="T26" fmla="*/ 14 w 146"/>
                <a:gd name="T27" fmla="*/ 33 h 224"/>
                <a:gd name="T28" fmla="*/ 22 w 146"/>
                <a:gd name="T29" fmla="*/ 16 h 224"/>
                <a:gd name="T30" fmla="*/ 19 w 146"/>
                <a:gd name="T31" fmla="*/ 17 h 224"/>
                <a:gd name="T32" fmla="*/ 15 w 146"/>
                <a:gd name="T33" fmla="*/ 16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6" h="224">
                  <a:moveTo>
                    <a:pt x="62" y="63"/>
                  </a:moveTo>
                  <a:lnTo>
                    <a:pt x="54" y="58"/>
                  </a:lnTo>
                  <a:lnTo>
                    <a:pt x="57" y="46"/>
                  </a:lnTo>
                  <a:lnTo>
                    <a:pt x="97" y="26"/>
                  </a:lnTo>
                  <a:lnTo>
                    <a:pt x="68" y="50"/>
                  </a:lnTo>
                  <a:lnTo>
                    <a:pt x="72" y="54"/>
                  </a:lnTo>
                  <a:lnTo>
                    <a:pt x="97" y="44"/>
                  </a:lnTo>
                  <a:lnTo>
                    <a:pt x="124" y="17"/>
                  </a:lnTo>
                  <a:lnTo>
                    <a:pt x="146" y="0"/>
                  </a:lnTo>
                  <a:lnTo>
                    <a:pt x="118" y="26"/>
                  </a:lnTo>
                  <a:lnTo>
                    <a:pt x="89" y="101"/>
                  </a:lnTo>
                  <a:lnTo>
                    <a:pt x="5" y="224"/>
                  </a:lnTo>
                  <a:lnTo>
                    <a:pt x="0" y="215"/>
                  </a:lnTo>
                  <a:lnTo>
                    <a:pt x="59" y="129"/>
                  </a:lnTo>
                  <a:lnTo>
                    <a:pt x="92" y="63"/>
                  </a:lnTo>
                  <a:lnTo>
                    <a:pt x="78" y="67"/>
                  </a:lnTo>
                  <a:lnTo>
                    <a:pt x="62" y="6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2" name="Freeform 171"/>
            <p:cNvSpPr>
              <a:spLocks/>
            </p:cNvSpPr>
            <p:nvPr/>
          </p:nvSpPr>
          <p:spPr bwMode="auto">
            <a:xfrm>
              <a:off x="4940" y="3963"/>
              <a:ext cx="66" cy="49"/>
            </a:xfrm>
            <a:custGeom>
              <a:avLst/>
              <a:gdLst>
                <a:gd name="T0" fmla="*/ 0 w 133"/>
                <a:gd name="T1" fmla="*/ 0 h 97"/>
                <a:gd name="T2" fmla="*/ 8 w 133"/>
                <a:gd name="T3" fmla="*/ 16 h 97"/>
                <a:gd name="T4" fmla="*/ 20 w 133"/>
                <a:gd name="T5" fmla="*/ 25 h 97"/>
                <a:gd name="T6" fmla="*/ 23 w 133"/>
                <a:gd name="T7" fmla="*/ 22 h 97"/>
                <a:gd name="T8" fmla="*/ 26 w 133"/>
                <a:gd name="T9" fmla="*/ 25 h 97"/>
                <a:gd name="T10" fmla="*/ 33 w 133"/>
                <a:gd name="T11" fmla="*/ 18 h 97"/>
                <a:gd name="T12" fmla="*/ 29 w 133"/>
                <a:gd name="T13" fmla="*/ 13 h 97"/>
                <a:gd name="T14" fmla="*/ 21 w 133"/>
                <a:gd name="T15" fmla="*/ 8 h 97"/>
                <a:gd name="T16" fmla="*/ 29 w 133"/>
                <a:gd name="T17" fmla="*/ 14 h 97"/>
                <a:gd name="T18" fmla="*/ 30 w 133"/>
                <a:gd name="T19" fmla="*/ 18 h 97"/>
                <a:gd name="T20" fmla="*/ 26 w 133"/>
                <a:gd name="T21" fmla="*/ 22 h 97"/>
                <a:gd name="T22" fmla="*/ 21 w 133"/>
                <a:gd name="T23" fmla="*/ 19 h 97"/>
                <a:gd name="T24" fmla="*/ 12 w 133"/>
                <a:gd name="T25" fmla="*/ 13 h 97"/>
                <a:gd name="T26" fmla="*/ 0 w 133"/>
                <a:gd name="T27" fmla="*/ 0 h 9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3" h="97">
                  <a:moveTo>
                    <a:pt x="0" y="0"/>
                  </a:moveTo>
                  <a:lnTo>
                    <a:pt x="34" y="62"/>
                  </a:lnTo>
                  <a:lnTo>
                    <a:pt x="80" y="97"/>
                  </a:lnTo>
                  <a:lnTo>
                    <a:pt x="92" y="87"/>
                  </a:lnTo>
                  <a:lnTo>
                    <a:pt x="106" y="97"/>
                  </a:lnTo>
                  <a:lnTo>
                    <a:pt x="133" y="72"/>
                  </a:lnTo>
                  <a:lnTo>
                    <a:pt x="119" y="51"/>
                  </a:lnTo>
                  <a:lnTo>
                    <a:pt x="84" y="29"/>
                  </a:lnTo>
                  <a:lnTo>
                    <a:pt x="117" y="55"/>
                  </a:lnTo>
                  <a:lnTo>
                    <a:pt x="122" y="70"/>
                  </a:lnTo>
                  <a:lnTo>
                    <a:pt x="106" y="85"/>
                  </a:lnTo>
                  <a:lnTo>
                    <a:pt x="84" y="75"/>
                  </a:lnTo>
                  <a:lnTo>
                    <a:pt x="49" y="52"/>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3" name="Freeform 172"/>
            <p:cNvSpPr>
              <a:spLocks/>
            </p:cNvSpPr>
            <p:nvPr/>
          </p:nvSpPr>
          <p:spPr bwMode="auto">
            <a:xfrm>
              <a:off x="4951" y="3967"/>
              <a:ext cx="46" cy="34"/>
            </a:xfrm>
            <a:custGeom>
              <a:avLst/>
              <a:gdLst>
                <a:gd name="T0" fmla="*/ 0 w 92"/>
                <a:gd name="T1" fmla="*/ 0 h 69"/>
                <a:gd name="T2" fmla="*/ 14 w 92"/>
                <a:gd name="T3" fmla="*/ 9 h 69"/>
                <a:gd name="T4" fmla="*/ 20 w 92"/>
                <a:gd name="T5" fmla="*/ 15 h 69"/>
                <a:gd name="T6" fmla="*/ 20 w 92"/>
                <a:gd name="T7" fmla="*/ 17 h 69"/>
                <a:gd name="T8" fmla="*/ 23 w 92"/>
                <a:gd name="T9" fmla="*/ 16 h 69"/>
                <a:gd name="T10" fmla="*/ 21 w 92"/>
                <a:gd name="T11" fmla="*/ 12 h 69"/>
                <a:gd name="T12" fmla="*/ 13 w 92"/>
                <a:gd name="T13" fmla="*/ 7 h 69"/>
                <a:gd name="T14" fmla="*/ 0 w 92"/>
                <a:gd name="T15" fmla="*/ 0 h 6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2" h="69">
                  <a:moveTo>
                    <a:pt x="0" y="0"/>
                  </a:moveTo>
                  <a:lnTo>
                    <a:pt x="55" y="37"/>
                  </a:lnTo>
                  <a:lnTo>
                    <a:pt x="80" y="61"/>
                  </a:lnTo>
                  <a:lnTo>
                    <a:pt x="80" y="69"/>
                  </a:lnTo>
                  <a:lnTo>
                    <a:pt x="92" y="64"/>
                  </a:lnTo>
                  <a:lnTo>
                    <a:pt x="82" y="49"/>
                  </a:lnTo>
                  <a:lnTo>
                    <a:pt x="51" y="28"/>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4" name="Freeform 173"/>
            <p:cNvSpPr>
              <a:spLocks/>
            </p:cNvSpPr>
            <p:nvPr/>
          </p:nvSpPr>
          <p:spPr bwMode="auto">
            <a:xfrm>
              <a:off x="4895" y="4033"/>
              <a:ext cx="113" cy="119"/>
            </a:xfrm>
            <a:custGeom>
              <a:avLst/>
              <a:gdLst>
                <a:gd name="T0" fmla="*/ 57 w 226"/>
                <a:gd name="T1" fmla="*/ 0 h 237"/>
                <a:gd name="T2" fmla="*/ 38 w 226"/>
                <a:gd name="T3" fmla="*/ 15 h 237"/>
                <a:gd name="T4" fmla="*/ 26 w 226"/>
                <a:gd name="T5" fmla="*/ 30 h 237"/>
                <a:gd name="T6" fmla="*/ 17 w 226"/>
                <a:gd name="T7" fmla="*/ 39 h 237"/>
                <a:gd name="T8" fmla="*/ 0 w 226"/>
                <a:gd name="T9" fmla="*/ 50 h 237"/>
                <a:gd name="T10" fmla="*/ 6 w 226"/>
                <a:gd name="T11" fmla="*/ 60 h 237"/>
                <a:gd name="T12" fmla="*/ 26 w 226"/>
                <a:gd name="T13" fmla="*/ 45 h 237"/>
                <a:gd name="T14" fmla="*/ 31 w 226"/>
                <a:gd name="T15" fmla="*/ 39 h 237"/>
                <a:gd name="T16" fmla="*/ 35 w 226"/>
                <a:gd name="T17" fmla="*/ 31 h 237"/>
                <a:gd name="T18" fmla="*/ 29 w 226"/>
                <a:gd name="T19" fmla="*/ 37 h 237"/>
                <a:gd name="T20" fmla="*/ 33 w 226"/>
                <a:gd name="T21" fmla="*/ 29 h 237"/>
                <a:gd name="T22" fmla="*/ 27 w 226"/>
                <a:gd name="T23" fmla="*/ 32 h 237"/>
                <a:gd name="T24" fmla="*/ 38 w 226"/>
                <a:gd name="T25" fmla="*/ 15 h 237"/>
                <a:gd name="T26" fmla="*/ 57 w 226"/>
                <a:gd name="T27" fmla="*/ 0 h 23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26" h="237">
                  <a:moveTo>
                    <a:pt x="226" y="0"/>
                  </a:moveTo>
                  <a:lnTo>
                    <a:pt x="149" y="57"/>
                  </a:lnTo>
                  <a:lnTo>
                    <a:pt x="101" y="120"/>
                  </a:lnTo>
                  <a:lnTo>
                    <a:pt x="67" y="154"/>
                  </a:lnTo>
                  <a:lnTo>
                    <a:pt x="0" y="198"/>
                  </a:lnTo>
                  <a:lnTo>
                    <a:pt x="21" y="237"/>
                  </a:lnTo>
                  <a:lnTo>
                    <a:pt x="101" y="178"/>
                  </a:lnTo>
                  <a:lnTo>
                    <a:pt x="123" y="154"/>
                  </a:lnTo>
                  <a:lnTo>
                    <a:pt x="140" y="123"/>
                  </a:lnTo>
                  <a:lnTo>
                    <a:pt x="113" y="146"/>
                  </a:lnTo>
                  <a:lnTo>
                    <a:pt x="131" y="113"/>
                  </a:lnTo>
                  <a:lnTo>
                    <a:pt x="106" y="125"/>
                  </a:lnTo>
                  <a:lnTo>
                    <a:pt x="152" y="57"/>
                  </a:lnTo>
                  <a:lnTo>
                    <a:pt x="22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5" name="Freeform 174"/>
            <p:cNvSpPr>
              <a:spLocks/>
            </p:cNvSpPr>
            <p:nvPr/>
          </p:nvSpPr>
          <p:spPr bwMode="auto">
            <a:xfrm>
              <a:off x="4906" y="3737"/>
              <a:ext cx="21" cy="184"/>
            </a:xfrm>
            <a:custGeom>
              <a:avLst/>
              <a:gdLst>
                <a:gd name="T0" fmla="*/ 10 w 43"/>
                <a:gd name="T1" fmla="*/ 92 h 369"/>
                <a:gd name="T2" fmla="*/ 8 w 43"/>
                <a:gd name="T3" fmla="*/ 67 h 369"/>
                <a:gd name="T4" fmla="*/ 2 w 43"/>
                <a:gd name="T5" fmla="*/ 34 h 369"/>
                <a:gd name="T6" fmla="*/ 0 w 43"/>
                <a:gd name="T7" fmla="*/ 0 h 369"/>
                <a:gd name="T8" fmla="*/ 7 w 43"/>
                <a:gd name="T9" fmla="*/ 1 h 369"/>
                <a:gd name="T10" fmla="*/ 7 w 43"/>
                <a:gd name="T11" fmla="*/ 20 h 369"/>
                <a:gd name="T12" fmla="*/ 3 w 43"/>
                <a:gd name="T13" fmla="*/ 17 h 369"/>
                <a:gd name="T14" fmla="*/ 6 w 43"/>
                <a:gd name="T15" fmla="*/ 41 h 369"/>
                <a:gd name="T16" fmla="*/ 10 w 43"/>
                <a:gd name="T17" fmla="*/ 69 h 369"/>
                <a:gd name="T18" fmla="*/ 10 w 43"/>
                <a:gd name="T19" fmla="*/ 92 h 36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3" h="369">
                  <a:moveTo>
                    <a:pt x="43" y="369"/>
                  </a:moveTo>
                  <a:lnTo>
                    <a:pt x="34" y="271"/>
                  </a:lnTo>
                  <a:lnTo>
                    <a:pt x="11" y="138"/>
                  </a:lnTo>
                  <a:lnTo>
                    <a:pt x="0" y="0"/>
                  </a:lnTo>
                  <a:lnTo>
                    <a:pt x="31" y="4"/>
                  </a:lnTo>
                  <a:lnTo>
                    <a:pt x="30" y="82"/>
                  </a:lnTo>
                  <a:lnTo>
                    <a:pt x="14" y="70"/>
                  </a:lnTo>
                  <a:lnTo>
                    <a:pt x="26" y="165"/>
                  </a:lnTo>
                  <a:lnTo>
                    <a:pt x="43" y="279"/>
                  </a:lnTo>
                  <a:lnTo>
                    <a:pt x="43" y="36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6" name="Freeform 175"/>
            <p:cNvSpPr>
              <a:spLocks/>
            </p:cNvSpPr>
            <p:nvPr/>
          </p:nvSpPr>
          <p:spPr bwMode="auto">
            <a:xfrm>
              <a:off x="4929" y="3739"/>
              <a:ext cx="10" cy="55"/>
            </a:xfrm>
            <a:custGeom>
              <a:avLst/>
              <a:gdLst>
                <a:gd name="T0" fmla="*/ 0 w 19"/>
                <a:gd name="T1" fmla="*/ 0 h 109"/>
                <a:gd name="T2" fmla="*/ 1 w 19"/>
                <a:gd name="T3" fmla="*/ 22 h 109"/>
                <a:gd name="T4" fmla="*/ 5 w 19"/>
                <a:gd name="T5" fmla="*/ 28 h 109"/>
                <a:gd name="T6" fmla="*/ 4 w 19"/>
                <a:gd name="T7" fmla="*/ 0 h 109"/>
                <a:gd name="T8" fmla="*/ 0 w 19"/>
                <a:gd name="T9" fmla="*/ 0 h 10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 h="109">
                  <a:moveTo>
                    <a:pt x="0" y="0"/>
                  </a:moveTo>
                  <a:lnTo>
                    <a:pt x="1" y="88"/>
                  </a:lnTo>
                  <a:lnTo>
                    <a:pt x="19" y="109"/>
                  </a:lnTo>
                  <a:lnTo>
                    <a:pt x="13" y="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7" name="Freeform 176"/>
            <p:cNvSpPr>
              <a:spLocks/>
            </p:cNvSpPr>
            <p:nvPr/>
          </p:nvSpPr>
          <p:spPr bwMode="auto">
            <a:xfrm>
              <a:off x="4946" y="3740"/>
              <a:ext cx="7" cy="81"/>
            </a:xfrm>
            <a:custGeom>
              <a:avLst/>
              <a:gdLst>
                <a:gd name="T0" fmla="*/ 0 w 14"/>
                <a:gd name="T1" fmla="*/ 0 h 160"/>
                <a:gd name="T2" fmla="*/ 2 w 14"/>
                <a:gd name="T3" fmla="*/ 34 h 160"/>
                <a:gd name="T4" fmla="*/ 4 w 14"/>
                <a:gd name="T5" fmla="*/ 41 h 160"/>
                <a:gd name="T6" fmla="*/ 2 w 14"/>
                <a:gd name="T7" fmla="*/ 0 h 160"/>
                <a:gd name="T8" fmla="*/ 0 w 14"/>
                <a:gd name="T9" fmla="*/ 0 h 1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 h="160">
                  <a:moveTo>
                    <a:pt x="0" y="0"/>
                  </a:moveTo>
                  <a:lnTo>
                    <a:pt x="6" y="135"/>
                  </a:lnTo>
                  <a:lnTo>
                    <a:pt x="14" y="160"/>
                  </a:lnTo>
                  <a:lnTo>
                    <a:pt x="5" y="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8" name="Freeform 177"/>
            <p:cNvSpPr>
              <a:spLocks/>
            </p:cNvSpPr>
            <p:nvPr/>
          </p:nvSpPr>
          <p:spPr bwMode="auto">
            <a:xfrm>
              <a:off x="4496" y="2871"/>
              <a:ext cx="34" cy="53"/>
            </a:xfrm>
            <a:custGeom>
              <a:avLst/>
              <a:gdLst>
                <a:gd name="T0" fmla="*/ 16 w 68"/>
                <a:gd name="T1" fmla="*/ 0 h 105"/>
                <a:gd name="T2" fmla="*/ 5 w 68"/>
                <a:gd name="T3" fmla="*/ 5 h 105"/>
                <a:gd name="T4" fmla="*/ 5 w 68"/>
                <a:gd name="T5" fmla="*/ 10 h 105"/>
                <a:gd name="T6" fmla="*/ 0 w 68"/>
                <a:gd name="T7" fmla="*/ 17 h 105"/>
                <a:gd name="T8" fmla="*/ 2 w 68"/>
                <a:gd name="T9" fmla="*/ 27 h 105"/>
                <a:gd name="T10" fmla="*/ 6 w 68"/>
                <a:gd name="T11" fmla="*/ 26 h 105"/>
                <a:gd name="T12" fmla="*/ 8 w 68"/>
                <a:gd name="T13" fmla="*/ 8 h 105"/>
                <a:gd name="T14" fmla="*/ 17 w 68"/>
                <a:gd name="T15" fmla="*/ 1 h 105"/>
                <a:gd name="T16" fmla="*/ 16 w 68"/>
                <a:gd name="T17" fmla="*/ 0 h 1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105">
                  <a:moveTo>
                    <a:pt x="63" y="0"/>
                  </a:moveTo>
                  <a:lnTo>
                    <a:pt x="19" y="17"/>
                  </a:lnTo>
                  <a:lnTo>
                    <a:pt x="19" y="39"/>
                  </a:lnTo>
                  <a:lnTo>
                    <a:pt x="0" y="65"/>
                  </a:lnTo>
                  <a:lnTo>
                    <a:pt x="8" y="105"/>
                  </a:lnTo>
                  <a:lnTo>
                    <a:pt x="24" y="102"/>
                  </a:lnTo>
                  <a:lnTo>
                    <a:pt x="30" y="31"/>
                  </a:lnTo>
                  <a:lnTo>
                    <a:pt x="68" y="2"/>
                  </a:lnTo>
                  <a:lnTo>
                    <a:pt x="6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39" name="Freeform 178"/>
            <p:cNvSpPr>
              <a:spLocks/>
            </p:cNvSpPr>
            <p:nvPr/>
          </p:nvSpPr>
          <p:spPr bwMode="auto">
            <a:xfrm>
              <a:off x="4516" y="2884"/>
              <a:ext cx="35" cy="22"/>
            </a:xfrm>
            <a:custGeom>
              <a:avLst/>
              <a:gdLst>
                <a:gd name="T0" fmla="*/ 0 w 70"/>
                <a:gd name="T1" fmla="*/ 5 h 43"/>
                <a:gd name="T2" fmla="*/ 5 w 70"/>
                <a:gd name="T3" fmla="*/ 0 h 43"/>
                <a:gd name="T4" fmla="*/ 11 w 70"/>
                <a:gd name="T5" fmla="*/ 2 h 43"/>
                <a:gd name="T6" fmla="*/ 16 w 70"/>
                <a:gd name="T7" fmla="*/ 3 h 43"/>
                <a:gd name="T8" fmla="*/ 16 w 70"/>
                <a:gd name="T9" fmla="*/ 7 h 43"/>
                <a:gd name="T10" fmla="*/ 18 w 70"/>
                <a:gd name="T11" fmla="*/ 11 h 43"/>
                <a:gd name="T12" fmla="*/ 15 w 70"/>
                <a:gd name="T13" fmla="*/ 7 h 43"/>
                <a:gd name="T14" fmla="*/ 14 w 70"/>
                <a:gd name="T15" fmla="*/ 4 h 43"/>
                <a:gd name="T16" fmla="*/ 6 w 70"/>
                <a:gd name="T17" fmla="*/ 2 h 43"/>
                <a:gd name="T18" fmla="*/ 0 w 70"/>
                <a:gd name="T19" fmla="*/ 5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0" h="43">
                  <a:moveTo>
                    <a:pt x="0" y="20"/>
                  </a:moveTo>
                  <a:lnTo>
                    <a:pt x="19" y="0"/>
                  </a:lnTo>
                  <a:lnTo>
                    <a:pt x="44" y="5"/>
                  </a:lnTo>
                  <a:lnTo>
                    <a:pt x="61" y="10"/>
                  </a:lnTo>
                  <a:lnTo>
                    <a:pt x="61" y="26"/>
                  </a:lnTo>
                  <a:lnTo>
                    <a:pt x="70" y="43"/>
                  </a:lnTo>
                  <a:lnTo>
                    <a:pt x="57" y="26"/>
                  </a:lnTo>
                  <a:lnTo>
                    <a:pt x="53" y="13"/>
                  </a:lnTo>
                  <a:lnTo>
                    <a:pt x="21" y="6"/>
                  </a:lnTo>
                  <a:lnTo>
                    <a:pt x="0" y="2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0" name="Freeform 179"/>
            <p:cNvSpPr>
              <a:spLocks/>
            </p:cNvSpPr>
            <p:nvPr/>
          </p:nvSpPr>
          <p:spPr bwMode="auto">
            <a:xfrm>
              <a:off x="4521" y="2896"/>
              <a:ext cx="20" cy="7"/>
            </a:xfrm>
            <a:custGeom>
              <a:avLst/>
              <a:gdLst>
                <a:gd name="T0" fmla="*/ 0 w 39"/>
                <a:gd name="T1" fmla="*/ 0 h 15"/>
                <a:gd name="T2" fmla="*/ 7 w 39"/>
                <a:gd name="T3" fmla="*/ 3 h 15"/>
                <a:gd name="T4" fmla="*/ 10 w 39"/>
                <a:gd name="T5" fmla="*/ 2 h 15"/>
                <a:gd name="T6" fmla="*/ 7 w 39"/>
                <a:gd name="T7" fmla="*/ 1 h 15"/>
                <a:gd name="T8" fmla="*/ 4 w 39"/>
                <a:gd name="T9" fmla="*/ 1 h 15"/>
                <a:gd name="T10" fmla="*/ 0 w 39"/>
                <a:gd name="T11" fmla="*/ 0 h 1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9" h="15">
                  <a:moveTo>
                    <a:pt x="0" y="0"/>
                  </a:moveTo>
                  <a:lnTo>
                    <a:pt x="25" y="15"/>
                  </a:lnTo>
                  <a:lnTo>
                    <a:pt x="39" y="9"/>
                  </a:lnTo>
                  <a:lnTo>
                    <a:pt x="25" y="6"/>
                  </a:lnTo>
                  <a:lnTo>
                    <a:pt x="13" y="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1" name="Freeform 180"/>
            <p:cNvSpPr>
              <a:spLocks/>
            </p:cNvSpPr>
            <p:nvPr/>
          </p:nvSpPr>
          <p:spPr bwMode="auto">
            <a:xfrm>
              <a:off x="4432" y="2875"/>
              <a:ext cx="131" cy="175"/>
            </a:xfrm>
            <a:custGeom>
              <a:avLst/>
              <a:gdLst>
                <a:gd name="T0" fmla="*/ 46 w 261"/>
                <a:gd name="T1" fmla="*/ 16 h 349"/>
                <a:gd name="T2" fmla="*/ 46 w 261"/>
                <a:gd name="T3" fmla="*/ 18 h 349"/>
                <a:gd name="T4" fmla="*/ 29 w 261"/>
                <a:gd name="T5" fmla="*/ 24 h 349"/>
                <a:gd name="T6" fmla="*/ 19 w 261"/>
                <a:gd name="T7" fmla="*/ 22 h 349"/>
                <a:gd name="T8" fmla="*/ 16 w 261"/>
                <a:gd name="T9" fmla="*/ 22 h 349"/>
                <a:gd name="T10" fmla="*/ 9 w 261"/>
                <a:gd name="T11" fmla="*/ 9 h 349"/>
                <a:gd name="T12" fmla="*/ 3 w 261"/>
                <a:gd name="T13" fmla="*/ 9 h 349"/>
                <a:gd name="T14" fmla="*/ 0 w 261"/>
                <a:gd name="T15" fmla="*/ 11 h 349"/>
                <a:gd name="T16" fmla="*/ 6 w 261"/>
                <a:gd name="T17" fmla="*/ 15 h 349"/>
                <a:gd name="T18" fmla="*/ 19 w 261"/>
                <a:gd name="T19" fmla="*/ 39 h 349"/>
                <a:gd name="T20" fmla="*/ 32 w 261"/>
                <a:gd name="T21" fmla="*/ 39 h 349"/>
                <a:gd name="T22" fmla="*/ 44 w 261"/>
                <a:gd name="T23" fmla="*/ 36 h 349"/>
                <a:gd name="T24" fmla="*/ 37 w 261"/>
                <a:gd name="T25" fmla="*/ 48 h 349"/>
                <a:gd name="T26" fmla="*/ 30 w 261"/>
                <a:gd name="T27" fmla="*/ 52 h 349"/>
                <a:gd name="T28" fmla="*/ 23 w 261"/>
                <a:gd name="T29" fmla="*/ 57 h 349"/>
                <a:gd name="T30" fmla="*/ 11 w 261"/>
                <a:gd name="T31" fmla="*/ 58 h 349"/>
                <a:gd name="T32" fmla="*/ 1 w 261"/>
                <a:gd name="T33" fmla="*/ 56 h 349"/>
                <a:gd name="T34" fmla="*/ 9 w 261"/>
                <a:gd name="T35" fmla="*/ 65 h 349"/>
                <a:gd name="T36" fmla="*/ 10 w 261"/>
                <a:gd name="T37" fmla="*/ 75 h 349"/>
                <a:gd name="T38" fmla="*/ 16 w 261"/>
                <a:gd name="T39" fmla="*/ 75 h 349"/>
                <a:gd name="T40" fmla="*/ 18 w 261"/>
                <a:gd name="T41" fmla="*/ 88 h 349"/>
                <a:gd name="T42" fmla="*/ 43 w 261"/>
                <a:gd name="T43" fmla="*/ 85 h 349"/>
                <a:gd name="T44" fmla="*/ 57 w 261"/>
                <a:gd name="T45" fmla="*/ 66 h 349"/>
                <a:gd name="T46" fmla="*/ 55 w 261"/>
                <a:gd name="T47" fmla="*/ 50 h 349"/>
                <a:gd name="T48" fmla="*/ 66 w 261"/>
                <a:gd name="T49" fmla="*/ 31 h 349"/>
                <a:gd name="T50" fmla="*/ 62 w 261"/>
                <a:gd name="T51" fmla="*/ 6 h 349"/>
                <a:gd name="T52" fmla="*/ 63 w 261"/>
                <a:gd name="T53" fmla="*/ 9 h 349"/>
                <a:gd name="T54" fmla="*/ 64 w 261"/>
                <a:gd name="T55" fmla="*/ 31 h 349"/>
                <a:gd name="T56" fmla="*/ 62 w 261"/>
                <a:gd name="T57" fmla="*/ 24 h 349"/>
                <a:gd name="T58" fmla="*/ 60 w 261"/>
                <a:gd name="T59" fmla="*/ 32 h 349"/>
                <a:gd name="T60" fmla="*/ 58 w 261"/>
                <a:gd name="T61" fmla="*/ 28 h 349"/>
                <a:gd name="T62" fmla="*/ 57 w 261"/>
                <a:gd name="T63" fmla="*/ 25 h 349"/>
                <a:gd name="T64" fmla="*/ 55 w 261"/>
                <a:gd name="T65" fmla="*/ 18 h 34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61" h="349">
                  <a:moveTo>
                    <a:pt x="174" y="56"/>
                  </a:moveTo>
                  <a:lnTo>
                    <a:pt x="181" y="62"/>
                  </a:lnTo>
                  <a:lnTo>
                    <a:pt x="172" y="62"/>
                  </a:lnTo>
                  <a:lnTo>
                    <a:pt x="182" y="72"/>
                  </a:lnTo>
                  <a:lnTo>
                    <a:pt x="127" y="93"/>
                  </a:lnTo>
                  <a:lnTo>
                    <a:pt x="113" y="95"/>
                  </a:lnTo>
                  <a:lnTo>
                    <a:pt x="94" y="95"/>
                  </a:lnTo>
                  <a:lnTo>
                    <a:pt x="76" y="87"/>
                  </a:lnTo>
                  <a:lnTo>
                    <a:pt x="81" y="100"/>
                  </a:lnTo>
                  <a:lnTo>
                    <a:pt x="64" y="85"/>
                  </a:lnTo>
                  <a:lnTo>
                    <a:pt x="64" y="100"/>
                  </a:lnTo>
                  <a:lnTo>
                    <a:pt x="34" y="36"/>
                  </a:lnTo>
                  <a:lnTo>
                    <a:pt x="21" y="43"/>
                  </a:lnTo>
                  <a:lnTo>
                    <a:pt x="10" y="33"/>
                  </a:lnTo>
                  <a:lnTo>
                    <a:pt x="6" y="19"/>
                  </a:lnTo>
                  <a:lnTo>
                    <a:pt x="0" y="43"/>
                  </a:lnTo>
                  <a:lnTo>
                    <a:pt x="18" y="60"/>
                  </a:lnTo>
                  <a:lnTo>
                    <a:pt x="22" y="60"/>
                  </a:lnTo>
                  <a:lnTo>
                    <a:pt x="55" y="136"/>
                  </a:lnTo>
                  <a:lnTo>
                    <a:pt x="75" y="154"/>
                  </a:lnTo>
                  <a:lnTo>
                    <a:pt x="97" y="157"/>
                  </a:lnTo>
                  <a:lnTo>
                    <a:pt x="127" y="154"/>
                  </a:lnTo>
                  <a:lnTo>
                    <a:pt x="164" y="147"/>
                  </a:lnTo>
                  <a:lnTo>
                    <a:pt x="176" y="143"/>
                  </a:lnTo>
                  <a:lnTo>
                    <a:pt x="148" y="169"/>
                  </a:lnTo>
                  <a:lnTo>
                    <a:pt x="146" y="191"/>
                  </a:lnTo>
                  <a:lnTo>
                    <a:pt x="135" y="197"/>
                  </a:lnTo>
                  <a:lnTo>
                    <a:pt x="119" y="206"/>
                  </a:lnTo>
                  <a:lnTo>
                    <a:pt x="110" y="215"/>
                  </a:lnTo>
                  <a:lnTo>
                    <a:pt x="89" y="227"/>
                  </a:lnTo>
                  <a:lnTo>
                    <a:pt x="67" y="232"/>
                  </a:lnTo>
                  <a:lnTo>
                    <a:pt x="44" y="232"/>
                  </a:lnTo>
                  <a:lnTo>
                    <a:pt x="19" y="228"/>
                  </a:lnTo>
                  <a:lnTo>
                    <a:pt x="1" y="223"/>
                  </a:lnTo>
                  <a:lnTo>
                    <a:pt x="30" y="239"/>
                  </a:lnTo>
                  <a:lnTo>
                    <a:pt x="34" y="257"/>
                  </a:lnTo>
                  <a:lnTo>
                    <a:pt x="33" y="295"/>
                  </a:lnTo>
                  <a:lnTo>
                    <a:pt x="38" y="299"/>
                  </a:lnTo>
                  <a:lnTo>
                    <a:pt x="58" y="293"/>
                  </a:lnTo>
                  <a:lnTo>
                    <a:pt x="64" y="300"/>
                  </a:lnTo>
                  <a:lnTo>
                    <a:pt x="58" y="332"/>
                  </a:lnTo>
                  <a:lnTo>
                    <a:pt x="72" y="349"/>
                  </a:lnTo>
                  <a:lnTo>
                    <a:pt x="106" y="340"/>
                  </a:lnTo>
                  <a:lnTo>
                    <a:pt x="171" y="339"/>
                  </a:lnTo>
                  <a:lnTo>
                    <a:pt x="211" y="315"/>
                  </a:lnTo>
                  <a:lnTo>
                    <a:pt x="226" y="264"/>
                  </a:lnTo>
                  <a:lnTo>
                    <a:pt x="188" y="277"/>
                  </a:lnTo>
                  <a:lnTo>
                    <a:pt x="218" y="199"/>
                  </a:lnTo>
                  <a:lnTo>
                    <a:pt x="249" y="161"/>
                  </a:lnTo>
                  <a:lnTo>
                    <a:pt x="261" y="122"/>
                  </a:lnTo>
                  <a:lnTo>
                    <a:pt x="260" y="74"/>
                  </a:lnTo>
                  <a:lnTo>
                    <a:pt x="247" y="24"/>
                  </a:lnTo>
                  <a:lnTo>
                    <a:pt x="236" y="0"/>
                  </a:lnTo>
                  <a:lnTo>
                    <a:pt x="249" y="36"/>
                  </a:lnTo>
                  <a:lnTo>
                    <a:pt x="257" y="77"/>
                  </a:lnTo>
                  <a:lnTo>
                    <a:pt x="256" y="123"/>
                  </a:lnTo>
                  <a:lnTo>
                    <a:pt x="247" y="135"/>
                  </a:lnTo>
                  <a:lnTo>
                    <a:pt x="247" y="95"/>
                  </a:lnTo>
                  <a:lnTo>
                    <a:pt x="241" y="77"/>
                  </a:lnTo>
                  <a:lnTo>
                    <a:pt x="240" y="125"/>
                  </a:lnTo>
                  <a:lnTo>
                    <a:pt x="211" y="106"/>
                  </a:lnTo>
                  <a:lnTo>
                    <a:pt x="232" y="110"/>
                  </a:lnTo>
                  <a:lnTo>
                    <a:pt x="207" y="98"/>
                  </a:lnTo>
                  <a:lnTo>
                    <a:pt x="228" y="98"/>
                  </a:lnTo>
                  <a:lnTo>
                    <a:pt x="206" y="87"/>
                  </a:lnTo>
                  <a:lnTo>
                    <a:pt x="219" y="70"/>
                  </a:lnTo>
                  <a:lnTo>
                    <a:pt x="174" y="5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2" name="Freeform 181"/>
            <p:cNvSpPr>
              <a:spLocks/>
            </p:cNvSpPr>
            <p:nvPr/>
          </p:nvSpPr>
          <p:spPr bwMode="auto">
            <a:xfrm>
              <a:off x="4521" y="2871"/>
              <a:ext cx="29" cy="11"/>
            </a:xfrm>
            <a:custGeom>
              <a:avLst/>
              <a:gdLst>
                <a:gd name="T0" fmla="*/ 1 w 58"/>
                <a:gd name="T1" fmla="*/ 4 h 22"/>
                <a:gd name="T2" fmla="*/ 4 w 58"/>
                <a:gd name="T3" fmla="*/ 4 h 22"/>
                <a:gd name="T4" fmla="*/ 10 w 58"/>
                <a:gd name="T5" fmla="*/ 6 h 22"/>
                <a:gd name="T6" fmla="*/ 15 w 58"/>
                <a:gd name="T7" fmla="*/ 5 h 22"/>
                <a:gd name="T8" fmla="*/ 14 w 58"/>
                <a:gd name="T9" fmla="*/ 3 h 22"/>
                <a:gd name="T10" fmla="*/ 8 w 58"/>
                <a:gd name="T11" fmla="*/ 3 h 22"/>
                <a:gd name="T12" fmla="*/ 4 w 58"/>
                <a:gd name="T13" fmla="*/ 0 h 22"/>
                <a:gd name="T14" fmla="*/ 0 w 58"/>
                <a:gd name="T15" fmla="*/ 3 h 22"/>
                <a:gd name="T16" fmla="*/ 1 w 58"/>
                <a:gd name="T17" fmla="*/ 4 h 2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8" h="22">
                  <a:moveTo>
                    <a:pt x="1" y="13"/>
                  </a:moveTo>
                  <a:lnTo>
                    <a:pt x="16" y="13"/>
                  </a:lnTo>
                  <a:lnTo>
                    <a:pt x="39" y="22"/>
                  </a:lnTo>
                  <a:lnTo>
                    <a:pt x="58" y="19"/>
                  </a:lnTo>
                  <a:lnTo>
                    <a:pt x="54" y="10"/>
                  </a:lnTo>
                  <a:lnTo>
                    <a:pt x="30" y="9"/>
                  </a:lnTo>
                  <a:lnTo>
                    <a:pt x="13" y="0"/>
                  </a:lnTo>
                  <a:lnTo>
                    <a:pt x="0" y="9"/>
                  </a:lnTo>
                  <a:lnTo>
                    <a:pt x="1"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3" name="Freeform 182"/>
            <p:cNvSpPr>
              <a:spLocks/>
            </p:cNvSpPr>
            <p:nvPr/>
          </p:nvSpPr>
          <p:spPr bwMode="auto">
            <a:xfrm>
              <a:off x="4477" y="2854"/>
              <a:ext cx="30" cy="11"/>
            </a:xfrm>
            <a:custGeom>
              <a:avLst/>
              <a:gdLst>
                <a:gd name="T0" fmla="*/ 0 w 59"/>
                <a:gd name="T1" fmla="*/ 6 h 21"/>
                <a:gd name="T2" fmla="*/ 6 w 59"/>
                <a:gd name="T3" fmla="*/ 6 h 21"/>
                <a:gd name="T4" fmla="*/ 7 w 59"/>
                <a:gd name="T5" fmla="*/ 3 h 21"/>
                <a:gd name="T6" fmla="*/ 10 w 59"/>
                <a:gd name="T7" fmla="*/ 3 h 21"/>
                <a:gd name="T8" fmla="*/ 11 w 59"/>
                <a:gd name="T9" fmla="*/ 5 h 21"/>
                <a:gd name="T10" fmla="*/ 12 w 59"/>
                <a:gd name="T11" fmla="*/ 4 h 21"/>
                <a:gd name="T12" fmla="*/ 15 w 59"/>
                <a:gd name="T13" fmla="*/ 5 h 21"/>
                <a:gd name="T14" fmla="*/ 15 w 59"/>
                <a:gd name="T15" fmla="*/ 2 h 21"/>
                <a:gd name="T16" fmla="*/ 10 w 59"/>
                <a:gd name="T17" fmla="*/ 0 h 21"/>
                <a:gd name="T18" fmla="*/ 2 w 59"/>
                <a:gd name="T19" fmla="*/ 3 h 21"/>
                <a:gd name="T20" fmla="*/ 0 w 59"/>
                <a:gd name="T21" fmla="*/ 6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59" h="21">
                  <a:moveTo>
                    <a:pt x="0" y="21"/>
                  </a:moveTo>
                  <a:lnTo>
                    <a:pt x="21" y="21"/>
                  </a:lnTo>
                  <a:lnTo>
                    <a:pt x="28" y="11"/>
                  </a:lnTo>
                  <a:lnTo>
                    <a:pt x="38" y="12"/>
                  </a:lnTo>
                  <a:lnTo>
                    <a:pt x="41" y="19"/>
                  </a:lnTo>
                  <a:lnTo>
                    <a:pt x="47" y="14"/>
                  </a:lnTo>
                  <a:lnTo>
                    <a:pt x="59" y="19"/>
                  </a:lnTo>
                  <a:lnTo>
                    <a:pt x="57" y="8"/>
                  </a:lnTo>
                  <a:lnTo>
                    <a:pt x="38" y="0"/>
                  </a:lnTo>
                  <a:lnTo>
                    <a:pt x="5" y="12"/>
                  </a:lnTo>
                  <a:lnTo>
                    <a:pt x="0" y="2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4" name="Freeform 183"/>
            <p:cNvSpPr>
              <a:spLocks/>
            </p:cNvSpPr>
            <p:nvPr/>
          </p:nvSpPr>
          <p:spPr bwMode="auto">
            <a:xfrm>
              <a:off x="4536" y="2863"/>
              <a:ext cx="12" cy="8"/>
            </a:xfrm>
            <a:custGeom>
              <a:avLst/>
              <a:gdLst>
                <a:gd name="T0" fmla="*/ 6 w 24"/>
                <a:gd name="T1" fmla="*/ 4 h 16"/>
                <a:gd name="T2" fmla="*/ 0 w 24"/>
                <a:gd name="T3" fmla="*/ 2 h 16"/>
                <a:gd name="T4" fmla="*/ 4 w 24"/>
                <a:gd name="T5" fmla="*/ 0 h 16"/>
                <a:gd name="T6" fmla="*/ 6 w 24"/>
                <a:gd name="T7" fmla="*/ 3 h 16"/>
                <a:gd name="T8" fmla="*/ 6 w 24"/>
                <a:gd name="T9" fmla="*/ 4 h 1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16">
                  <a:moveTo>
                    <a:pt x="21" y="16"/>
                  </a:moveTo>
                  <a:lnTo>
                    <a:pt x="0" y="6"/>
                  </a:lnTo>
                  <a:lnTo>
                    <a:pt x="13" y="0"/>
                  </a:lnTo>
                  <a:lnTo>
                    <a:pt x="24" y="10"/>
                  </a:lnTo>
                  <a:lnTo>
                    <a:pt x="21" y="1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5" name="Freeform 184"/>
            <p:cNvSpPr>
              <a:spLocks/>
            </p:cNvSpPr>
            <p:nvPr/>
          </p:nvSpPr>
          <p:spPr bwMode="auto">
            <a:xfrm>
              <a:off x="4477" y="2838"/>
              <a:ext cx="34" cy="8"/>
            </a:xfrm>
            <a:custGeom>
              <a:avLst/>
              <a:gdLst>
                <a:gd name="T0" fmla="*/ 16 w 68"/>
                <a:gd name="T1" fmla="*/ 4 h 16"/>
                <a:gd name="T2" fmla="*/ 17 w 68"/>
                <a:gd name="T3" fmla="*/ 2 h 16"/>
                <a:gd name="T4" fmla="*/ 15 w 68"/>
                <a:gd name="T5" fmla="*/ 0 h 16"/>
                <a:gd name="T6" fmla="*/ 6 w 68"/>
                <a:gd name="T7" fmla="*/ 1 h 16"/>
                <a:gd name="T8" fmla="*/ 0 w 68"/>
                <a:gd name="T9" fmla="*/ 4 h 16"/>
                <a:gd name="T10" fmla="*/ 7 w 68"/>
                <a:gd name="T11" fmla="*/ 3 h 16"/>
                <a:gd name="T12" fmla="*/ 14 w 68"/>
                <a:gd name="T13" fmla="*/ 2 h 16"/>
                <a:gd name="T14" fmla="*/ 16 w 68"/>
                <a:gd name="T15" fmla="*/ 4 h 1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68" h="16">
                  <a:moveTo>
                    <a:pt x="62" y="14"/>
                  </a:moveTo>
                  <a:lnTo>
                    <a:pt x="68" y="6"/>
                  </a:lnTo>
                  <a:lnTo>
                    <a:pt x="57" y="0"/>
                  </a:lnTo>
                  <a:lnTo>
                    <a:pt x="21" y="4"/>
                  </a:lnTo>
                  <a:lnTo>
                    <a:pt x="0" y="16"/>
                  </a:lnTo>
                  <a:lnTo>
                    <a:pt x="26" y="9"/>
                  </a:lnTo>
                  <a:lnTo>
                    <a:pt x="55" y="8"/>
                  </a:lnTo>
                  <a:lnTo>
                    <a:pt x="62" y="1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6" name="Freeform 185"/>
            <p:cNvSpPr>
              <a:spLocks/>
            </p:cNvSpPr>
            <p:nvPr/>
          </p:nvSpPr>
          <p:spPr bwMode="auto">
            <a:xfrm>
              <a:off x="4393" y="2827"/>
              <a:ext cx="145" cy="154"/>
            </a:xfrm>
            <a:custGeom>
              <a:avLst/>
              <a:gdLst>
                <a:gd name="T0" fmla="*/ 73 w 290"/>
                <a:gd name="T1" fmla="*/ 13 h 308"/>
                <a:gd name="T2" fmla="*/ 67 w 290"/>
                <a:gd name="T3" fmla="*/ 7 h 308"/>
                <a:gd name="T4" fmla="*/ 59 w 290"/>
                <a:gd name="T5" fmla="*/ 3 h 308"/>
                <a:gd name="T6" fmla="*/ 52 w 290"/>
                <a:gd name="T7" fmla="*/ 2 h 308"/>
                <a:gd name="T8" fmla="*/ 43 w 290"/>
                <a:gd name="T9" fmla="*/ 3 h 308"/>
                <a:gd name="T10" fmla="*/ 36 w 290"/>
                <a:gd name="T11" fmla="*/ 6 h 308"/>
                <a:gd name="T12" fmla="*/ 29 w 290"/>
                <a:gd name="T13" fmla="*/ 11 h 308"/>
                <a:gd name="T14" fmla="*/ 31 w 290"/>
                <a:gd name="T15" fmla="*/ 16 h 308"/>
                <a:gd name="T16" fmla="*/ 28 w 290"/>
                <a:gd name="T17" fmla="*/ 20 h 308"/>
                <a:gd name="T18" fmla="*/ 31 w 290"/>
                <a:gd name="T19" fmla="*/ 24 h 308"/>
                <a:gd name="T20" fmla="*/ 25 w 290"/>
                <a:gd name="T21" fmla="*/ 23 h 308"/>
                <a:gd name="T22" fmla="*/ 22 w 290"/>
                <a:gd name="T23" fmla="*/ 32 h 308"/>
                <a:gd name="T24" fmla="*/ 23 w 290"/>
                <a:gd name="T25" fmla="*/ 40 h 308"/>
                <a:gd name="T26" fmla="*/ 22 w 290"/>
                <a:gd name="T27" fmla="*/ 59 h 308"/>
                <a:gd name="T28" fmla="*/ 18 w 290"/>
                <a:gd name="T29" fmla="*/ 77 h 308"/>
                <a:gd name="T30" fmla="*/ 18 w 290"/>
                <a:gd name="T31" fmla="*/ 70 h 308"/>
                <a:gd name="T32" fmla="*/ 15 w 290"/>
                <a:gd name="T33" fmla="*/ 68 h 308"/>
                <a:gd name="T34" fmla="*/ 4 w 290"/>
                <a:gd name="T35" fmla="*/ 65 h 308"/>
                <a:gd name="T36" fmla="*/ 0 w 290"/>
                <a:gd name="T37" fmla="*/ 63 h 308"/>
                <a:gd name="T38" fmla="*/ 7 w 290"/>
                <a:gd name="T39" fmla="*/ 64 h 308"/>
                <a:gd name="T40" fmla="*/ 9 w 290"/>
                <a:gd name="T41" fmla="*/ 65 h 308"/>
                <a:gd name="T42" fmla="*/ 10 w 290"/>
                <a:gd name="T43" fmla="*/ 46 h 308"/>
                <a:gd name="T44" fmla="*/ 11 w 290"/>
                <a:gd name="T45" fmla="*/ 32 h 308"/>
                <a:gd name="T46" fmla="*/ 16 w 290"/>
                <a:gd name="T47" fmla="*/ 20 h 308"/>
                <a:gd name="T48" fmla="*/ 25 w 290"/>
                <a:gd name="T49" fmla="*/ 10 h 308"/>
                <a:gd name="T50" fmla="*/ 36 w 290"/>
                <a:gd name="T51" fmla="*/ 4 h 308"/>
                <a:gd name="T52" fmla="*/ 47 w 290"/>
                <a:gd name="T53" fmla="*/ 0 h 308"/>
                <a:gd name="T54" fmla="*/ 59 w 290"/>
                <a:gd name="T55" fmla="*/ 3 h 308"/>
                <a:gd name="T56" fmla="*/ 69 w 290"/>
                <a:gd name="T57" fmla="*/ 8 h 308"/>
                <a:gd name="T58" fmla="*/ 73 w 290"/>
                <a:gd name="T59" fmla="*/ 13 h 3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90" h="308">
                  <a:moveTo>
                    <a:pt x="290" y="52"/>
                  </a:moveTo>
                  <a:lnTo>
                    <a:pt x="265" y="27"/>
                  </a:lnTo>
                  <a:lnTo>
                    <a:pt x="236" y="12"/>
                  </a:lnTo>
                  <a:lnTo>
                    <a:pt x="205" y="7"/>
                  </a:lnTo>
                  <a:lnTo>
                    <a:pt x="169" y="11"/>
                  </a:lnTo>
                  <a:lnTo>
                    <a:pt x="142" y="23"/>
                  </a:lnTo>
                  <a:lnTo>
                    <a:pt x="116" y="41"/>
                  </a:lnTo>
                  <a:lnTo>
                    <a:pt x="123" y="62"/>
                  </a:lnTo>
                  <a:lnTo>
                    <a:pt x="110" y="77"/>
                  </a:lnTo>
                  <a:lnTo>
                    <a:pt x="121" y="94"/>
                  </a:lnTo>
                  <a:lnTo>
                    <a:pt x="100" y="91"/>
                  </a:lnTo>
                  <a:lnTo>
                    <a:pt x="85" y="125"/>
                  </a:lnTo>
                  <a:lnTo>
                    <a:pt x="91" y="157"/>
                  </a:lnTo>
                  <a:lnTo>
                    <a:pt x="87" y="235"/>
                  </a:lnTo>
                  <a:lnTo>
                    <a:pt x="72" y="308"/>
                  </a:lnTo>
                  <a:lnTo>
                    <a:pt x="70" y="277"/>
                  </a:lnTo>
                  <a:lnTo>
                    <a:pt x="59" y="271"/>
                  </a:lnTo>
                  <a:lnTo>
                    <a:pt x="13" y="257"/>
                  </a:lnTo>
                  <a:lnTo>
                    <a:pt x="0" y="250"/>
                  </a:lnTo>
                  <a:lnTo>
                    <a:pt x="26" y="256"/>
                  </a:lnTo>
                  <a:lnTo>
                    <a:pt x="35" y="257"/>
                  </a:lnTo>
                  <a:lnTo>
                    <a:pt x="38" y="183"/>
                  </a:lnTo>
                  <a:lnTo>
                    <a:pt x="43" y="128"/>
                  </a:lnTo>
                  <a:lnTo>
                    <a:pt x="64" y="79"/>
                  </a:lnTo>
                  <a:lnTo>
                    <a:pt x="100" y="39"/>
                  </a:lnTo>
                  <a:lnTo>
                    <a:pt x="143" y="16"/>
                  </a:lnTo>
                  <a:lnTo>
                    <a:pt x="185" y="0"/>
                  </a:lnTo>
                  <a:lnTo>
                    <a:pt x="235" y="10"/>
                  </a:lnTo>
                  <a:lnTo>
                    <a:pt x="274" y="29"/>
                  </a:lnTo>
                  <a:lnTo>
                    <a:pt x="290" y="5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7" name="Freeform 186"/>
            <p:cNvSpPr>
              <a:spLocks/>
            </p:cNvSpPr>
            <p:nvPr/>
          </p:nvSpPr>
          <p:spPr bwMode="auto">
            <a:xfrm>
              <a:off x="4442" y="2881"/>
              <a:ext cx="11" cy="6"/>
            </a:xfrm>
            <a:custGeom>
              <a:avLst/>
              <a:gdLst>
                <a:gd name="T0" fmla="*/ 0 w 22"/>
                <a:gd name="T1" fmla="*/ 1 h 13"/>
                <a:gd name="T2" fmla="*/ 2 w 22"/>
                <a:gd name="T3" fmla="*/ 3 h 13"/>
                <a:gd name="T4" fmla="*/ 6 w 22"/>
                <a:gd name="T5" fmla="*/ 0 h 13"/>
                <a:gd name="T6" fmla="*/ 0 w 22"/>
                <a:gd name="T7" fmla="*/ 1 h 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2" h="13">
                  <a:moveTo>
                    <a:pt x="0" y="5"/>
                  </a:moveTo>
                  <a:lnTo>
                    <a:pt x="6" y="13"/>
                  </a:lnTo>
                  <a:lnTo>
                    <a:pt x="22" y="0"/>
                  </a:lnTo>
                  <a:lnTo>
                    <a:pt x="0" y="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8" name="Freeform 187"/>
            <p:cNvSpPr>
              <a:spLocks/>
            </p:cNvSpPr>
            <p:nvPr/>
          </p:nvSpPr>
          <p:spPr bwMode="auto">
            <a:xfrm>
              <a:off x="4455" y="2867"/>
              <a:ext cx="33" cy="46"/>
            </a:xfrm>
            <a:custGeom>
              <a:avLst/>
              <a:gdLst>
                <a:gd name="T0" fmla="*/ 0 w 66"/>
                <a:gd name="T1" fmla="*/ 6 h 92"/>
                <a:gd name="T2" fmla="*/ 8 w 66"/>
                <a:gd name="T3" fmla="*/ 10 h 92"/>
                <a:gd name="T4" fmla="*/ 17 w 66"/>
                <a:gd name="T5" fmla="*/ 23 h 92"/>
                <a:gd name="T6" fmla="*/ 10 w 66"/>
                <a:gd name="T7" fmla="*/ 9 h 92"/>
                <a:gd name="T8" fmla="*/ 11 w 66"/>
                <a:gd name="T9" fmla="*/ 5 h 92"/>
                <a:gd name="T10" fmla="*/ 8 w 66"/>
                <a:gd name="T11" fmla="*/ 7 h 92"/>
                <a:gd name="T12" fmla="*/ 9 w 66"/>
                <a:gd name="T13" fmla="*/ 3 h 92"/>
                <a:gd name="T14" fmla="*/ 5 w 66"/>
                <a:gd name="T15" fmla="*/ 6 h 92"/>
                <a:gd name="T16" fmla="*/ 7 w 66"/>
                <a:gd name="T17" fmla="*/ 1 h 92"/>
                <a:gd name="T18" fmla="*/ 3 w 66"/>
                <a:gd name="T19" fmla="*/ 5 h 92"/>
                <a:gd name="T20" fmla="*/ 5 w 66"/>
                <a:gd name="T21" fmla="*/ 0 h 92"/>
                <a:gd name="T22" fmla="*/ 0 w 66"/>
                <a:gd name="T23" fmla="*/ 6 h 9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6" h="92">
                  <a:moveTo>
                    <a:pt x="0" y="21"/>
                  </a:moveTo>
                  <a:lnTo>
                    <a:pt x="32" y="39"/>
                  </a:lnTo>
                  <a:lnTo>
                    <a:pt x="66" y="92"/>
                  </a:lnTo>
                  <a:lnTo>
                    <a:pt x="39" y="35"/>
                  </a:lnTo>
                  <a:lnTo>
                    <a:pt x="41" y="17"/>
                  </a:lnTo>
                  <a:lnTo>
                    <a:pt x="31" y="27"/>
                  </a:lnTo>
                  <a:lnTo>
                    <a:pt x="36" y="10"/>
                  </a:lnTo>
                  <a:lnTo>
                    <a:pt x="20" y="24"/>
                  </a:lnTo>
                  <a:lnTo>
                    <a:pt x="27" y="4"/>
                  </a:lnTo>
                  <a:lnTo>
                    <a:pt x="11" y="19"/>
                  </a:lnTo>
                  <a:lnTo>
                    <a:pt x="18" y="0"/>
                  </a:lnTo>
                  <a:lnTo>
                    <a:pt x="0" y="2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49" name="Freeform 188"/>
            <p:cNvSpPr>
              <a:spLocks/>
            </p:cNvSpPr>
            <p:nvPr/>
          </p:nvSpPr>
          <p:spPr bwMode="auto">
            <a:xfrm>
              <a:off x="4725" y="2417"/>
              <a:ext cx="45" cy="319"/>
            </a:xfrm>
            <a:custGeom>
              <a:avLst/>
              <a:gdLst>
                <a:gd name="T0" fmla="*/ 0 w 89"/>
                <a:gd name="T1" fmla="*/ 0 h 639"/>
                <a:gd name="T2" fmla="*/ 4 w 89"/>
                <a:gd name="T3" fmla="*/ 12 h 639"/>
                <a:gd name="T4" fmla="*/ 4 w 89"/>
                <a:gd name="T5" fmla="*/ 24 h 639"/>
                <a:gd name="T6" fmla="*/ 9 w 89"/>
                <a:gd name="T7" fmla="*/ 50 h 639"/>
                <a:gd name="T8" fmla="*/ 14 w 89"/>
                <a:gd name="T9" fmla="*/ 78 h 639"/>
                <a:gd name="T10" fmla="*/ 17 w 89"/>
                <a:gd name="T11" fmla="*/ 102 h 639"/>
                <a:gd name="T12" fmla="*/ 19 w 89"/>
                <a:gd name="T13" fmla="*/ 127 h 639"/>
                <a:gd name="T14" fmla="*/ 19 w 89"/>
                <a:gd name="T15" fmla="*/ 142 h 639"/>
                <a:gd name="T16" fmla="*/ 21 w 89"/>
                <a:gd name="T17" fmla="*/ 154 h 639"/>
                <a:gd name="T18" fmla="*/ 21 w 89"/>
                <a:gd name="T19" fmla="*/ 159 h 639"/>
                <a:gd name="T20" fmla="*/ 23 w 89"/>
                <a:gd name="T21" fmla="*/ 154 h 639"/>
                <a:gd name="T22" fmla="*/ 21 w 89"/>
                <a:gd name="T23" fmla="*/ 145 h 639"/>
                <a:gd name="T24" fmla="*/ 22 w 89"/>
                <a:gd name="T25" fmla="*/ 131 h 639"/>
                <a:gd name="T26" fmla="*/ 21 w 89"/>
                <a:gd name="T27" fmla="*/ 113 h 639"/>
                <a:gd name="T28" fmla="*/ 19 w 89"/>
                <a:gd name="T29" fmla="*/ 91 h 639"/>
                <a:gd name="T30" fmla="*/ 15 w 89"/>
                <a:gd name="T31" fmla="*/ 72 h 639"/>
                <a:gd name="T32" fmla="*/ 10 w 89"/>
                <a:gd name="T33" fmla="*/ 48 h 639"/>
                <a:gd name="T34" fmla="*/ 6 w 89"/>
                <a:gd name="T35" fmla="*/ 26 h 639"/>
                <a:gd name="T36" fmla="*/ 5 w 89"/>
                <a:gd name="T37" fmla="*/ 16 h 639"/>
                <a:gd name="T38" fmla="*/ 6 w 89"/>
                <a:gd name="T39" fmla="*/ 9 h 639"/>
                <a:gd name="T40" fmla="*/ 5 w 89"/>
                <a:gd name="T41" fmla="*/ 1 h 639"/>
                <a:gd name="T42" fmla="*/ 0 w 89"/>
                <a:gd name="T43" fmla="*/ 0 h 63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9" h="639">
                  <a:moveTo>
                    <a:pt x="0" y="0"/>
                  </a:moveTo>
                  <a:lnTo>
                    <a:pt x="13" y="49"/>
                  </a:lnTo>
                  <a:lnTo>
                    <a:pt x="14" y="96"/>
                  </a:lnTo>
                  <a:lnTo>
                    <a:pt x="34" y="200"/>
                  </a:lnTo>
                  <a:lnTo>
                    <a:pt x="55" y="315"/>
                  </a:lnTo>
                  <a:lnTo>
                    <a:pt x="68" y="411"/>
                  </a:lnTo>
                  <a:lnTo>
                    <a:pt x="73" y="510"/>
                  </a:lnTo>
                  <a:lnTo>
                    <a:pt x="76" y="569"/>
                  </a:lnTo>
                  <a:lnTo>
                    <a:pt x="84" y="616"/>
                  </a:lnTo>
                  <a:lnTo>
                    <a:pt x="81" y="639"/>
                  </a:lnTo>
                  <a:lnTo>
                    <a:pt x="89" y="616"/>
                  </a:lnTo>
                  <a:lnTo>
                    <a:pt x="84" y="582"/>
                  </a:lnTo>
                  <a:lnTo>
                    <a:pt x="85" y="527"/>
                  </a:lnTo>
                  <a:lnTo>
                    <a:pt x="84" y="452"/>
                  </a:lnTo>
                  <a:lnTo>
                    <a:pt x="73" y="365"/>
                  </a:lnTo>
                  <a:lnTo>
                    <a:pt x="60" y="291"/>
                  </a:lnTo>
                  <a:lnTo>
                    <a:pt x="40" y="194"/>
                  </a:lnTo>
                  <a:lnTo>
                    <a:pt x="23" y="106"/>
                  </a:lnTo>
                  <a:lnTo>
                    <a:pt x="19" y="65"/>
                  </a:lnTo>
                  <a:lnTo>
                    <a:pt x="23" y="36"/>
                  </a:lnTo>
                  <a:lnTo>
                    <a:pt x="19" y="7"/>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0" name="Freeform 189"/>
            <p:cNvSpPr>
              <a:spLocks/>
            </p:cNvSpPr>
            <p:nvPr/>
          </p:nvSpPr>
          <p:spPr bwMode="auto">
            <a:xfrm>
              <a:off x="4659" y="2375"/>
              <a:ext cx="70" cy="177"/>
            </a:xfrm>
            <a:custGeom>
              <a:avLst/>
              <a:gdLst>
                <a:gd name="T0" fmla="*/ 0 w 140"/>
                <a:gd name="T1" fmla="*/ 3 h 354"/>
                <a:gd name="T2" fmla="*/ 7 w 140"/>
                <a:gd name="T3" fmla="*/ 5 h 354"/>
                <a:gd name="T4" fmla="*/ 12 w 140"/>
                <a:gd name="T5" fmla="*/ 11 h 354"/>
                <a:gd name="T6" fmla="*/ 13 w 140"/>
                <a:gd name="T7" fmla="*/ 15 h 354"/>
                <a:gd name="T8" fmla="*/ 3 w 140"/>
                <a:gd name="T9" fmla="*/ 8 h 354"/>
                <a:gd name="T10" fmla="*/ 12 w 140"/>
                <a:gd name="T11" fmla="*/ 21 h 354"/>
                <a:gd name="T12" fmla="*/ 16 w 140"/>
                <a:gd name="T13" fmla="*/ 41 h 354"/>
                <a:gd name="T14" fmla="*/ 16 w 140"/>
                <a:gd name="T15" fmla="*/ 32 h 354"/>
                <a:gd name="T16" fmla="*/ 14 w 140"/>
                <a:gd name="T17" fmla="*/ 22 h 354"/>
                <a:gd name="T18" fmla="*/ 19 w 140"/>
                <a:gd name="T19" fmla="*/ 28 h 354"/>
                <a:gd name="T20" fmla="*/ 22 w 140"/>
                <a:gd name="T21" fmla="*/ 39 h 354"/>
                <a:gd name="T22" fmla="*/ 23 w 140"/>
                <a:gd name="T23" fmla="*/ 48 h 354"/>
                <a:gd name="T24" fmla="*/ 25 w 140"/>
                <a:gd name="T25" fmla="*/ 42 h 354"/>
                <a:gd name="T26" fmla="*/ 29 w 140"/>
                <a:gd name="T27" fmla="*/ 46 h 354"/>
                <a:gd name="T28" fmla="*/ 27 w 140"/>
                <a:gd name="T29" fmla="*/ 63 h 354"/>
                <a:gd name="T30" fmla="*/ 31 w 140"/>
                <a:gd name="T31" fmla="*/ 65 h 354"/>
                <a:gd name="T32" fmla="*/ 28 w 140"/>
                <a:gd name="T33" fmla="*/ 69 h 354"/>
                <a:gd name="T34" fmla="*/ 31 w 140"/>
                <a:gd name="T35" fmla="*/ 71 h 354"/>
                <a:gd name="T36" fmla="*/ 30 w 140"/>
                <a:gd name="T37" fmla="*/ 75 h 354"/>
                <a:gd name="T38" fmla="*/ 32 w 140"/>
                <a:gd name="T39" fmla="*/ 76 h 354"/>
                <a:gd name="T40" fmla="*/ 31 w 140"/>
                <a:gd name="T41" fmla="*/ 79 h 354"/>
                <a:gd name="T42" fmla="*/ 35 w 140"/>
                <a:gd name="T43" fmla="*/ 89 h 354"/>
                <a:gd name="T44" fmla="*/ 32 w 140"/>
                <a:gd name="T45" fmla="*/ 61 h 354"/>
                <a:gd name="T46" fmla="*/ 31 w 140"/>
                <a:gd name="T47" fmla="*/ 46 h 354"/>
                <a:gd name="T48" fmla="*/ 33 w 140"/>
                <a:gd name="T49" fmla="*/ 37 h 354"/>
                <a:gd name="T50" fmla="*/ 32 w 140"/>
                <a:gd name="T51" fmla="*/ 29 h 354"/>
                <a:gd name="T52" fmla="*/ 30 w 140"/>
                <a:gd name="T53" fmla="*/ 24 h 354"/>
                <a:gd name="T54" fmla="*/ 25 w 140"/>
                <a:gd name="T55" fmla="*/ 19 h 354"/>
                <a:gd name="T56" fmla="*/ 18 w 140"/>
                <a:gd name="T57" fmla="*/ 16 h 354"/>
                <a:gd name="T58" fmla="*/ 16 w 140"/>
                <a:gd name="T59" fmla="*/ 6 h 354"/>
                <a:gd name="T60" fmla="*/ 14 w 140"/>
                <a:gd name="T61" fmla="*/ 4 h 354"/>
                <a:gd name="T62" fmla="*/ 9 w 140"/>
                <a:gd name="T63" fmla="*/ 2 h 354"/>
                <a:gd name="T64" fmla="*/ 2 w 140"/>
                <a:gd name="T65" fmla="*/ 0 h 354"/>
                <a:gd name="T66" fmla="*/ 0 w 140"/>
                <a:gd name="T67" fmla="*/ 3 h 35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40" h="354">
                  <a:moveTo>
                    <a:pt x="0" y="9"/>
                  </a:moveTo>
                  <a:lnTo>
                    <a:pt x="25" y="20"/>
                  </a:lnTo>
                  <a:lnTo>
                    <a:pt x="46" y="42"/>
                  </a:lnTo>
                  <a:lnTo>
                    <a:pt x="51" y="57"/>
                  </a:lnTo>
                  <a:lnTo>
                    <a:pt x="12" y="30"/>
                  </a:lnTo>
                  <a:lnTo>
                    <a:pt x="46" y="84"/>
                  </a:lnTo>
                  <a:lnTo>
                    <a:pt x="64" y="162"/>
                  </a:lnTo>
                  <a:lnTo>
                    <a:pt x="64" y="125"/>
                  </a:lnTo>
                  <a:lnTo>
                    <a:pt x="55" y="86"/>
                  </a:lnTo>
                  <a:lnTo>
                    <a:pt x="73" y="109"/>
                  </a:lnTo>
                  <a:lnTo>
                    <a:pt x="87" y="154"/>
                  </a:lnTo>
                  <a:lnTo>
                    <a:pt x="90" y="190"/>
                  </a:lnTo>
                  <a:lnTo>
                    <a:pt x="97" y="165"/>
                  </a:lnTo>
                  <a:lnTo>
                    <a:pt x="113" y="183"/>
                  </a:lnTo>
                  <a:lnTo>
                    <a:pt x="108" y="249"/>
                  </a:lnTo>
                  <a:lnTo>
                    <a:pt x="122" y="259"/>
                  </a:lnTo>
                  <a:lnTo>
                    <a:pt x="112" y="273"/>
                  </a:lnTo>
                  <a:lnTo>
                    <a:pt x="123" y="282"/>
                  </a:lnTo>
                  <a:lnTo>
                    <a:pt x="117" y="298"/>
                  </a:lnTo>
                  <a:lnTo>
                    <a:pt x="127" y="301"/>
                  </a:lnTo>
                  <a:lnTo>
                    <a:pt x="123" y="315"/>
                  </a:lnTo>
                  <a:lnTo>
                    <a:pt x="140" y="354"/>
                  </a:lnTo>
                  <a:lnTo>
                    <a:pt x="127" y="244"/>
                  </a:lnTo>
                  <a:lnTo>
                    <a:pt x="123" y="183"/>
                  </a:lnTo>
                  <a:lnTo>
                    <a:pt x="129" y="146"/>
                  </a:lnTo>
                  <a:lnTo>
                    <a:pt x="127" y="115"/>
                  </a:lnTo>
                  <a:lnTo>
                    <a:pt x="117" y="94"/>
                  </a:lnTo>
                  <a:lnTo>
                    <a:pt x="97" y="75"/>
                  </a:lnTo>
                  <a:lnTo>
                    <a:pt x="69" y="62"/>
                  </a:lnTo>
                  <a:lnTo>
                    <a:pt x="63" y="23"/>
                  </a:lnTo>
                  <a:lnTo>
                    <a:pt x="55" y="13"/>
                  </a:lnTo>
                  <a:lnTo>
                    <a:pt x="35" y="8"/>
                  </a:lnTo>
                  <a:lnTo>
                    <a:pt x="5" y="0"/>
                  </a:lnTo>
                  <a:lnTo>
                    <a:pt x="0" y="9"/>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1" name="Freeform 190"/>
            <p:cNvSpPr>
              <a:spLocks/>
            </p:cNvSpPr>
            <p:nvPr/>
          </p:nvSpPr>
          <p:spPr bwMode="auto">
            <a:xfrm>
              <a:off x="4656" y="2367"/>
              <a:ext cx="57" cy="29"/>
            </a:xfrm>
            <a:custGeom>
              <a:avLst/>
              <a:gdLst>
                <a:gd name="T0" fmla="*/ 0 w 115"/>
                <a:gd name="T1" fmla="*/ 4 h 56"/>
                <a:gd name="T2" fmla="*/ 1 w 115"/>
                <a:gd name="T3" fmla="*/ 0 h 56"/>
                <a:gd name="T4" fmla="*/ 15 w 115"/>
                <a:gd name="T5" fmla="*/ 2 h 56"/>
                <a:gd name="T6" fmla="*/ 24 w 115"/>
                <a:gd name="T7" fmla="*/ 8 h 56"/>
                <a:gd name="T8" fmla="*/ 28 w 115"/>
                <a:gd name="T9" fmla="*/ 15 h 56"/>
                <a:gd name="T10" fmla="*/ 21 w 115"/>
                <a:gd name="T11" fmla="*/ 10 h 56"/>
                <a:gd name="T12" fmla="*/ 16 w 115"/>
                <a:gd name="T13" fmla="*/ 4 h 56"/>
                <a:gd name="T14" fmla="*/ 2 w 115"/>
                <a:gd name="T15" fmla="*/ 2 h 56"/>
                <a:gd name="T16" fmla="*/ 0 w 115"/>
                <a:gd name="T17" fmla="*/ 4 h 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15" h="56">
                  <a:moveTo>
                    <a:pt x="0" y="14"/>
                  </a:moveTo>
                  <a:lnTo>
                    <a:pt x="6" y="0"/>
                  </a:lnTo>
                  <a:lnTo>
                    <a:pt x="62" y="6"/>
                  </a:lnTo>
                  <a:lnTo>
                    <a:pt x="97" y="29"/>
                  </a:lnTo>
                  <a:lnTo>
                    <a:pt x="115" y="56"/>
                  </a:lnTo>
                  <a:lnTo>
                    <a:pt x="84" y="39"/>
                  </a:lnTo>
                  <a:lnTo>
                    <a:pt x="66" y="14"/>
                  </a:lnTo>
                  <a:lnTo>
                    <a:pt x="11" y="6"/>
                  </a:lnTo>
                  <a:lnTo>
                    <a:pt x="0" y="1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2" name="Freeform 191"/>
            <p:cNvSpPr>
              <a:spLocks/>
            </p:cNvSpPr>
            <p:nvPr/>
          </p:nvSpPr>
          <p:spPr bwMode="auto">
            <a:xfrm>
              <a:off x="4627" y="2331"/>
              <a:ext cx="40" cy="36"/>
            </a:xfrm>
            <a:custGeom>
              <a:avLst/>
              <a:gdLst>
                <a:gd name="T0" fmla="*/ 8 w 81"/>
                <a:gd name="T1" fmla="*/ 1 h 74"/>
                <a:gd name="T2" fmla="*/ 1 w 81"/>
                <a:gd name="T3" fmla="*/ 0 h 74"/>
                <a:gd name="T4" fmla="*/ 0 w 81"/>
                <a:gd name="T5" fmla="*/ 2 h 74"/>
                <a:gd name="T6" fmla="*/ 1 w 81"/>
                <a:gd name="T7" fmla="*/ 4 h 74"/>
                <a:gd name="T8" fmla="*/ 10 w 81"/>
                <a:gd name="T9" fmla="*/ 11 h 74"/>
                <a:gd name="T10" fmla="*/ 16 w 81"/>
                <a:gd name="T11" fmla="*/ 18 h 74"/>
                <a:gd name="T12" fmla="*/ 20 w 81"/>
                <a:gd name="T13" fmla="*/ 18 h 74"/>
                <a:gd name="T14" fmla="*/ 13 w 81"/>
                <a:gd name="T15" fmla="*/ 10 h 74"/>
                <a:gd name="T16" fmla="*/ 3 w 81"/>
                <a:gd name="T17" fmla="*/ 2 h 74"/>
                <a:gd name="T18" fmla="*/ 8 w 81"/>
                <a:gd name="T19" fmla="*/ 2 h 74"/>
                <a:gd name="T20" fmla="*/ 8 w 81"/>
                <a:gd name="T21" fmla="*/ 1 h 7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81" h="74">
                  <a:moveTo>
                    <a:pt x="32" y="7"/>
                  </a:moveTo>
                  <a:lnTo>
                    <a:pt x="7" y="0"/>
                  </a:lnTo>
                  <a:lnTo>
                    <a:pt x="0" y="8"/>
                  </a:lnTo>
                  <a:lnTo>
                    <a:pt x="5" y="16"/>
                  </a:lnTo>
                  <a:lnTo>
                    <a:pt x="42" y="45"/>
                  </a:lnTo>
                  <a:lnTo>
                    <a:pt x="64" y="74"/>
                  </a:lnTo>
                  <a:lnTo>
                    <a:pt x="81" y="74"/>
                  </a:lnTo>
                  <a:lnTo>
                    <a:pt x="52" y="41"/>
                  </a:lnTo>
                  <a:lnTo>
                    <a:pt x="13" y="11"/>
                  </a:lnTo>
                  <a:lnTo>
                    <a:pt x="32" y="11"/>
                  </a:lnTo>
                  <a:lnTo>
                    <a:pt x="32"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3" name="Freeform 192"/>
            <p:cNvSpPr>
              <a:spLocks/>
            </p:cNvSpPr>
            <p:nvPr/>
          </p:nvSpPr>
          <p:spPr bwMode="auto">
            <a:xfrm>
              <a:off x="4629" y="2316"/>
              <a:ext cx="61" cy="58"/>
            </a:xfrm>
            <a:custGeom>
              <a:avLst/>
              <a:gdLst>
                <a:gd name="T0" fmla="*/ 0 w 122"/>
                <a:gd name="T1" fmla="*/ 1 h 116"/>
                <a:gd name="T2" fmla="*/ 7 w 122"/>
                <a:gd name="T3" fmla="*/ 8 h 116"/>
                <a:gd name="T4" fmla="*/ 15 w 122"/>
                <a:gd name="T5" fmla="*/ 18 h 116"/>
                <a:gd name="T6" fmla="*/ 20 w 122"/>
                <a:gd name="T7" fmla="*/ 27 h 116"/>
                <a:gd name="T8" fmla="*/ 25 w 122"/>
                <a:gd name="T9" fmla="*/ 28 h 116"/>
                <a:gd name="T10" fmla="*/ 31 w 122"/>
                <a:gd name="T11" fmla="*/ 29 h 116"/>
                <a:gd name="T12" fmla="*/ 22 w 122"/>
                <a:gd name="T13" fmla="*/ 22 h 116"/>
                <a:gd name="T14" fmla="*/ 13 w 122"/>
                <a:gd name="T15" fmla="*/ 10 h 116"/>
                <a:gd name="T16" fmla="*/ 2 w 122"/>
                <a:gd name="T17" fmla="*/ 0 h 116"/>
                <a:gd name="T18" fmla="*/ 0 w 122"/>
                <a:gd name="T19" fmla="*/ 1 h 1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 h="116">
                  <a:moveTo>
                    <a:pt x="0" y="4"/>
                  </a:moveTo>
                  <a:lnTo>
                    <a:pt x="27" y="29"/>
                  </a:lnTo>
                  <a:lnTo>
                    <a:pt x="59" y="71"/>
                  </a:lnTo>
                  <a:lnTo>
                    <a:pt x="80" y="105"/>
                  </a:lnTo>
                  <a:lnTo>
                    <a:pt x="97" y="111"/>
                  </a:lnTo>
                  <a:lnTo>
                    <a:pt x="122" y="116"/>
                  </a:lnTo>
                  <a:lnTo>
                    <a:pt x="88" y="87"/>
                  </a:lnTo>
                  <a:lnTo>
                    <a:pt x="52" y="40"/>
                  </a:lnTo>
                  <a:lnTo>
                    <a:pt x="8" y="0"/>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4" name="Freeform 193"/>
            <p:cNvSpPr>
              <a:spLocks/>
            </p:cNvSpPr>
            <p:nvPr/>
          </p:nvSpPr>
          <p:spPr bwMode="auto">
            <a:xfrm>
              <a:off x="4631" y="2310"/>
              <a:ext cx="61" cy="56"/>
            </a:xfrm>
            <a:custGeom>
              <a:avLst/>
              <a:gdLst>
                <a:gd name="T0" fmla="*/ 0 w 121"/>
                <a:gd name="T1" fmla="*/ 1 h 112"/>
                <a:gd name="T2" fmla="*/ 4 w 121"/>
                <a:gd name="T3" fmla="*/ 0 h 112"/>
                <a:gd name="T4" fmla="*/ 19 w 121"/>
                <a:gd name="T5" fmla="*/ 13 h 112"/>
                <a:gd name="T6" fmla="*/ 28 w 121"/>
                <a:gd name="T7" fmla="*/ 22 h 112"/>
                <a:gd name="T8" fmla="*/ 31 w 121"/>
                <a:gd name="T9" fmla="*/ 28 h 112"/>
                <a:gd name="T10" fmla="*/ 14 w 121"/>
                <a:gd name="T11" fmla="*/ 10 h 112"/>
                <a:gd name="T12" fmla="*/ 4 w 121"/>
                <a:gd name="T13" fmla="*/ 1 h 112"/>
                <a:gd name="T14" fmla="*/ 0 w 121"/>
                <a:gd name="T15" fmla="*/ 1 h 1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21" h="112">
                  <a:moveTo>
                    <a:pt x="0" y="2"/>
                  </a:moveTo>
                  <a:lnTo>
                    <a:pt x="15" y="0"/>
                  </a:lnTo>
                  <a:lnTo>
                    <a:pt x="76" y="52"/>
                  </a:lnTo>
                  <a:lnTo>
                    <a:pt x="110" y="88"/>
                  </a:lnTo>
                  <a:lnTo>
                    <a:pt x="121" y="112"/>
                  </a:lnTo>
                  <a:lnTo>
                    <a:pt x="54" y="38"/>
                  </a:lnTo>
                  <a:lnTo>
                    <a:pt x="13" y="2"/>
                  </a:lnTo>
                  <a:lnTo>
                    <a:pt x="0" y="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5" name="Freeform 194"/>
            <p:cNvSpPr>
              <a:spLocks/>
            </p:cNvSpPr>
            <p:nvPr/>
          </p:nvSpPr>
          <p:spPr bwMode="auto">
            <a:xfrm>
              <a:off x="4730" y="2564"/>
              <a:ext cx="25" cy="199"/>
            </a:xfrm>
            <a:custGeom>
              <a:avLst/>
              <a:gdLst>
                <a:gd name="T0" fmla="*/ 0 w 51"/>
                <a:gd name="T1" fmla="*/ 0 h 399"/>
                <a:gd name="T2" fmla="*/ 4 w 51"/>
                <a:gd name="T3" fmla="*/ 21 h 399"/>
                <a:gd name="T4" fmla="*/ 5 w 51"/>
                <a:gd name="T5" fmla="*/ 40 h 399"/>
                <a:gd name="T6" fmla="*/ 6 w 51"/>
                <a:gd name="T7" fmla="*/ 66 h 399"/>
                <a:gd name="T8" fmla="*/ 7 w 51"/>
                <a:gd name="T9" fmla="*/ 77 h 399"/>
                <a:gd name="T10" fmla="*/ 8 w 51"/>
                <a:gd name="T11" fmla="*/ 84 h 399"/>
                <a:gd name="T12" fmla="*/ 12 w 51"/>
                <a:gd name="T13" fmla="*/ 91 h 399"/>
                <a:gd name="T14" fmla="*/ 7 w 51"/>
                <a:gd name="T15" fmla="*/ 99 h 399"/>
                <a:gd name="T16" fmla="*/ 0 w 51"/>
                <a:gd name="T17" fmla="*/ 98 h 399"/>
                <a:gd name="T18" fmla="*/ 3 w 51"/>
                <a:gd name="T19" fmla="*/ 91 h 399"/>
                <a:gd name="T20" fmla="*/ 4 w 51"/>
                <a:gd name="T21" fmla="*/ 79 h 399"/>
                <a:gd name="T22" fmla="*/ 1 w 51"/>
                <a:gd name="T23" fmla="*/ 43 h 399"/>
                <a:gd name="T24" fmla="*/ 1 w 51"/>
                <a:gd name="T25" fmla="*/ 24 h 399"/>
                <a:gd name="T26" fmla="*/ 1 w 51"/>
                <a:gd name="T27" fmla="*/ 13 h 399"/>
                <a:gd name="T28" fmla="*/ 0 w 51"/>
                <a:gd name="T29" fmla="*/ 0 h 3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1" h="399">
                  <a:moveTo>
                    <a:pt x="0" y="0"/>
                  </a:moveTo>
                  <a:lnTo>
                    <a:pt x="17" y="86"/>
                  </a:lnTo>
                  <a:lnTo>
                    <a:pt x="21" y="162"/>
                  </a:lnTo>
                  <a:lnTo>
                    <a:pt x="25" y="267"/>
                  </a:lnTo>
                  <a:lnTo>
                    <a:pt x="30" y="309"/>
                  </a:lnTo>
                  <a:lnTo>
                    <a:pt x="35" y="338"/>
                  </a:lnTo>
                  <a:lnTo>
                    <a:pt x="51" y="367"/>
                  </a:lnTo>
                  <a:lnTo>
                    <a:pt x="30" y="399"/>
                  </a:lnTo>
                  <a:lnTo>
                    <a:pt x="0" y="394"/>
                  </a:lnTo>
                  <a:lnTo>
                    <a:pt x="14" y="367"/>
                  </a:lnTo>
                  <a:lnTo>
                    <a:pt x="17" y="316"/>
                  </a:lnTo>
                  <a:lnTo>
                    <a:pt x="5" y="175"/>
                  </a:lnTo>
                  <a:lnTo>
                    <a:pt x="5" y="96"/>
                  </a:lnTo>
                  <a:lnTo>
                    <a:pt x="4" y="54"/>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6" name="Freeform 195"/>
            <p:cNvSpPr>
              <a:spLocks/>
            </p:cNvSpPr>
            <p:nvPr/>
          </p:nvSpPr>
          <p:spPr bwMode="auto">
            <a:xfrm>
              <a:off x="4668" y="2473"/>
              <a:ext cx="44" cy="272"/>
            </a:xfrm>
            <a:custGeom>
              <a:avLst/>
              <a:gdLst>
                <a:gd name="T0" fmla="*/ 13 w 88"/>
                <a:gd name="T1" fmla="*/ 0 h 545"/>
                <a:gd name="T2" fmla="*/ 14 w 88"/>
                <a:gd name="T3" fmla="*/ 23 h 545"/>
                <a:gd name="T4" fmla="*/ 14 w 88"/>
                <a:gd name="T5" fmla="*/ 44 h 545"/>
                <a:gd name="T6" fmla="*/ 11 w 88"/>
                <a:gd name="T7" fmla="*/ 66 h 545"/>
                <a:gd name="T8" fmla="*/ 9 w 88"/>
                <a:gd name="T9" fmla="*/ 83 h 545"/>
                <a:gd name="T10" fmla="*/ 7 w 88"/>
                <a:gd name="T11" fmla="*/ 91 h 545"/>
                <a:gd name="T12" fmla="*/ 7 w 88"/>
                <a:gd name="T13" fmla="*/ 101 h 545"/>
                <a:gd name="T14" fmla="*/ 9 w 88"/>
                <a:gd name="T15" fmla="*/ 112 h 545"/>
                <a:gd name="T16" fmla="*/ 11 w 88"/>
                <a:gd name="T17" fmla="*/ 119 h 545"/>
                <a:gd name="T18" fmla="*/ 10 w 88"/>
                <a:gd name="T19" fmla="*/ 123 h 545"/>
                <a:gd name="T20" fmla="*/ 0 w 88"/>
                <a:gd name="T21" fmla="*/ 136 h 545"/>
                <a:gd name="T22" fmla="*/ 13 w 88"/>
                <a:gd name="T23" fmla="*/ 123 h 545"/>
                <a:gd name="T24" fmla="*/ 20 w 88"/>
                <a:gd name="T25" fmla="*/ 119 h 545"/>
                <a:gd name="T26" fmla="*/ 22 w 88"/>
                <a:gd name="T27" fmla="*/ 111 h 545"/>
                <a:gd name="T28" fmla="*/ 22 w 88"/>
                <a:gd name="T29" fmla="*/ 103 h 545"/>
                <a:gd name="T30" fmla="*/ 21 w 88"/>
                <a:gd name="T31" fmla="*/ 95 h 545"/>
                <a:gd name="T32" fmla="*/ 18 w 88"/>
                <a:gd name="T33" fmla="*/ 89 h 545"/>
                <a:gd name="T34" fmla="*/ 16 w 88"/>
                <a:gd name="T35" fmla="*/ 83 h 545"/>
                <a:gd name="T36" fmla="*/ 14 w 88"/>
                <a:gd name="T37" fmla="*/ 72 h 545"/>
                <a:gd name="T38" fmla="*/ 14 w 88"/>
                <a:gd name="T39" fmla="*/ 58 h 545"/>
                <a:gd name="T40" fmla="*/ 16 w 88"/>
                <a:gd name="T41" fmla="*/ 42 h 545"/>
                <a:gd name="T42" fmla="*/ 16 w 88"/>
                <a:gd name="T43" fmla="*/ 29 h 545"/>
                <a:gd name="T44" fmla="*/ 13 w 88"/>
                <a:gd name="T45" fmla="*/ 0 h 54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88" h="545">
                  <a:moveTo>
                    <a:pt x="51" y="0"/>
                  </a:moveTo>
                  <a:lnTo>
                    <a:pt x="55" y="92"/>
                  </a:lnTo>
                  <a:lnTo>
                    <a:pt x="54" y="177"/>
                  </a:lnTo>
                  <a:lnTo>
                    <a:pt x="41" y="265"/>
                  </a:lnTo>
                  <a:lnTo>
                    <a:pt x="33" y="332"/>
                  </a:lnTo>
                  <a:lnTo>
                    <a:pt x="28" y="366"/>
                  </a:lnTo>
                  <a:lnTo>
                    <a:pt x="28" y="405"/>
                  </a:lnTo>
                  <a:lnTo>
                    <a:pt x="36" y="449"/>
                  </a:lnTo>
                  <a:lnTo>
                    <a:pt x="41" y="478"/>
                  </a:lnTo>
                  <a:lnTo>
                    <a:pt x="37" y="495"/>
                  </a:lnTo>
                  <a:lnTo>
                    <a:pt x="0" y="545"/>
                  </a:lnTo>
                  <a:lnTo>
                    <a:pt x="51" y="495"/>
                  </a:lnTo>
                  <a:lnTo>
                    <a:pt x="78" y="479"/>
                  </a:lnTo>
                  <a:lnTo>
                    <a:pt x="86" y="446"/>
                  </a:lnTo>
                  <a:lnTo>
                    <a:pt x="88" y="412"/>
                  </a:lnTo>
                  <a:lnTo>
                    <a:pt x="83" y="380"/>
                  </a:lnTo>
                  <a:lnTo>
                    <a:pt x="72" y="358"/>
                  </a:lnTo>
                  <a:lnTo>
                    <a:pt x="63" y="334"/>
                  </a:lnTo>
                  <a:lnTo>
                    <a:pt x="55" y="290"/>
                  </a:lnTo>
                  <a:lnTo>
                    <a:pt x="55" y="234"/>
                  </a:lnTo>
                  <a:lnTo>
                    <a:pt x="61" y="169"/>
                  </a:lnTo>
                  <a:lnTo>
                    <a:pt x="61" y="117"/>
                  </a:lnTo>
                  <a:lnTo>
                    <a:pt x="5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7" name="Freeform 196"/>
            <p:cNvSpPr>
              <a:spLocks/>
            </p:cNvSpPr>
            <p:nvPr/>
          </p:nvSpPr>
          <p:spPr bwMode="auto">
            <a:xfrm>
              <a:off x="4631" y="2690"/>
              <a:ext cx="99" cy="254"/>
            </a:xfrm>
            <a:custGeom>
              <a:avLst/>
              <a:gdLst>
                <a:gd name="T0" fmla="*/ 49 w 197"/>
                <a:gd name="T1" fmla="*/ 0 h 508"/>
                <a:gd name="T2" fmla="*/ 37 w 197"/>
                <a:gd name="T3" fmla="*/ 15 h 508"/>
                <a:gd name="T4" fmla="*/ 32 w 197"/>
                <a:gd name="T5" fmla="*/ 26 h 508"/>
                <a:gd name="T6" fmla="*/ 34 w 197"/>
                <a:gd name="T7" fmla="*/ 37 h 508"/>
                <a:gd name="T8" fmla="*/ 27 w 197"/>
                <a:gd name="T9" fmla="*/ 34 h 508"/>
                <a:gd name="T10" fmla="*/ 30 w 197"/>
                <a:gd name="T11" fmla="*/ 42 h 508"/>
                <a:gd name="T12" fmla="*/ 23 w 197"/>
                <a:gd name="T13" fmla="*/ 41 h 508"/>
                <a:gd name="T14" fmla="*/ 25 w 197"/>
                <a:gd name="T15" fmla="*/ 47 h 508"/>
                <a:gd name="T16" fmla="*/ 21 w 197"/>
                <a:gd name="T17" fmla="*/ 47 h 508"/>
                <a:gd name="T18" fmla="*/ 22 w 197"/>
                <a:gd name="T19" fmla="*/ 54 h 508"/>
                <a:gd name="T20" fmla="*/ 18 w 197"/>
                <a:gd name="T21" fmla="*/ 56 h 508"/>
                <a:gd name="T22" fmla="*/ 21 w 197"/>
                <a:gd name="T23" fmla="*/ 60 h 508"/>
                <a:gd name="T24" fmla="*/ 15 w 197"/>
                <a:gd name="T25" fmla="*/ 64 h 508"/>
                <a:gd name="T26" fmla="*/ 19 w 197"/>
                <a:gd name="T27" fmla="*/ 70 h 508"/>
                <a:gd name="T28" fmla="*/ 14 w 197"/>
                <a:gd name="T29" fmla="*/ 74 h 508"/>
                <a:gd name="T30" fmla="*/ 17 w 197"/>
                <a:gd name="T31" fmla="*/ 78 h 508"/>
                <a:gd name="T32" fmla="*/ 13 w 197"/>
                <a:gd name="T33" fmla="*/ 83 h 508"/>
                <a:gd name="T34" fmla="*/ 15 w 197"/>
                <a:gd name="T35" fmla="*/ 89 h 508"/>
                <a:gd name="T36" fmla="*/ 13 w 197"/>
                <a:gd name="T37" fmla="*/ 92 h 508"/>
                <a:gd name="T38" fmla="*/ 15 w 197"/>
                <a:gd name="T39" fmla="*/ 97 h 508"/>
                <a:gd name="T40" fmla="*/ 13 w 197"/>
                <a:gd name="T41" fmla="*/ 101 h 508"/>
                <a:gd name="T42" fmla="*/ 6 w 197"/>
                <a:gd name="T43" fmla="*/ 107 h 508"/>
                <a:gd name="T44" fmla="*/ 4 w 197"/>
                <a:gd name="T45" fmla="*/ 95 h 508"/>
                <a:gd name="T46" fmla="*/ 3 w 197"/>
                <a:gd name="T47" fmla="*/ 78 h 508"/>
                <a:gd name="T48" fmla="*/ 6 w 197"/>
                <a:gd name="T49" fmla="*/ 61 h 508"/>
                <a:gd name="T50" fmla="*/ 9 w 197"/>
                <a:gd name="T51" fmla="*/ 49 h 508"/>
                <a:gd name="T52" fmla="*/ 14 w 197"/>
                <a:gd name="T53" fmla="*/ 38 h 508"/>
                <a:gd name="T54" fmla="*/ 21 w 197"/>
                <a:gd name="T55" fmla="*/ 28 h 508"/>
                <a:gd name="T56" fmla="*/ 27 w 197"/>
                <a:gd name="T57" fmla="*/ 19 h 508"/>
                <a:gd name="T58" fmla="*/ 31 w 197"/>
                <a:gd name="T59" fmla="*/ 12 h 508"/>
                <a:gd name="T60" fmla="*/ 21 w 197"/>
                <a:gd name="T61" fmla="*/ 24 h 508"/>
                <a:gd name="T62" fmla="*/ 13 w 197"/>
                <a:gd name="T63" fmla="*/ 38 h 508"/>
                <a:gd name="T64" fmla="*/ 6 w 197"/>
                <a:gd name="T65" fmla="*/ 54 h 508"/>
                <a:gd name="T66" fmla="*/ 2 w 197"/>
                <a:gd name="T67" fmla="*/ 70 h 508"/>
                <a:gd name="T68" fmla="*/ 0 w 197"/>
                <a:gd name="T69" fmla="*/ 86 h 508"/>
                <a:gd name="T70" fmla="*/ 0 w 197"/>
                <a:gd name="T71" fmla="*/ 103 h 508"/>
                <a:gd name="T72" fmla="*/ 1 w 197"/>
                <a:gd name="T73" fmla="*/ 127 h 508"/>
                <a:gd name="T74" fmla="*/ 14 w 197"/>
                <a:gd name="T75" fmla="*/ 123 h 508"/>
                <a:gd name="T76" fmla="*/ 19 w 197"/>
                <a:gd name="T77" fmla="*/ 116 h 508"/>
                <a:gd name="T78" fmla="*/ 21 w 197"/>
                <a:gd name="T79" fmla="*/ 102 h 508"/>
                <a:gd name="T80" fmla="*/ 20 w 197"/>
                <a:gd name="T81" fmla="*/ 85 h 508"/>
                <a:gd name="T82" fmla="*/ 21 w 197"/>
                <a:gd name="T83" fmla="*/ 78 h 508"/>
                <a:gd name="T84" fmla="*/ 24 w 197"/>
                <a:gd name="T85" fmla="*/ 68 h 508"/>
                <a:gd name="T86" fmla="*/ 31 w 197"/>
                <a:gd name="T87" fmla="*/ 53 h 508"/>
                <a:gd name="T88" fmla="*/ 38 w 197"/>
                <a:gd name="T89" fmla="*/ 44 h 508"/>
                <a:gd name="T90" fmla="*/ 43 w 197"/>
                <a:gd name="T91" fmla="*/ 35 h 508"/>
                <a:gd name="T92" fmla="*/ 47 w 197"/>
                <a:gd name="T93" fmla="*/ 27 h 508"/>
                <a:gd name="T94" fmla="*/ 49 w 197"/>
                <a:gd name="T95" fmla="*/ 18 h 508"/>
                <a:gd name="T96" fmla="*/ 50 w 197"/>
                <a:gd name="T97" fmla="*/ 8 h 508"/>
                <a:gd name="T98" fmla="*/ 49 w 197"/>
                <a:gd name="T99" fmla="*/ 0 h 50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197" h="508">
                  <a:moveTo>
                    <a:pt x="193" y="0"/>
                  </a:moveTo>
                  <a:lnTo>
                    <a:pt x="147" y="60"/>
                  </a:lnTo>
                  <a:lnTo>
                    <a:pt x="126" y="104"/>
                  </a:lnTo>
                  <a:lnTo>
                    <a:pt x="134" y="148"/>
                  </a:lnTo>
                  <a:lnTo>
                    <a:pt x="106" y="134"/>
                  </a:lnTo>
                  <a:lnTo>
                    <a:pt x="118" y="167"/>
                  </a:lnTo>
                  <a:lnTo>
                    <a:pt x="90" y="164"/>
                  </a:lnTo>
                  <a:lnTo>
                    <a:pt x="98" y="188"/>
                  </a:lnTo>
                  <a:lnTo>
                    <a:pt x="81" y="188"/>
                  </a:lnTo>
                  <a:lnTo>
                    <a:pt x="86" y="214"/>
                  </a:lnTo>
                  <a:lnTo>
                    <a:pt x="71" y="222"/>
                  </a:lnTo>
                  <a:lnTo>
                    <a:pt x="81" y="238"/>
                  </a:lnTo>
                  <a:lnTo>
                    <a:pt x="59" y="254"/>
                  </a:lnTo>
                  <a:lnTo>
                    <a:pt x="73" y="277"/>
                  </a:lnTo>
                  <a:lnTo>
                    <a:pt x="56" y="293"/>
                  </a:lnTo>
                  <a:lnTo>
                    <a:pt x="65" y="312"/>
                  </a:lnTo>
                  <a:lnTo>
                    <a:pt x="50" y="330"/>
                  </a:lnTo>
                  <a:lnTo>
                    <a:pt x="59" y="354"/>
                  </a:lnTo>
                  <a:lnTo>
                    <a:pt x="50" y="367"/>
                  </a:lnTo>
                  <a:lnTo>
                    <a:pt x="59" y="388"/>
                  </a:lnTo>
                  <a:lnTo>
                    <a:pt x="50" y="404"/>
                  </a:lnTo>
                  <a:lnTo>
                    <a:pt x="23" y="426"/>
                  </a:lnTo>
                  <a:lnTo>
                    <a:pt x="13" y="379"/>
                  </a:lnTo>
                  <a:lnTo>
                    <a:pt x="12" y="312"/>
                  </a:lnTo>
                  <a:lnTo>
                    <a:pt x="23" y="243"/>
                  </a:lnTo>
                  <a:lnTo>
                    <a:pt x="36" y="196"/>
                  </a:lnTo>
                  <a:lnTo>
                    <a:pt x="56" y="152"/>
                  </a:lnTo>
                  <a:lnTo>
                    <a:pt x="81" y="109"/>
                  </a:lnTo>
                  <a:lnTo>
                    <a:pt x="106" y="73"/>
                  </a:lnTo>
                  <a:lnTo>
                    <a:pt x="123" y="48"/>
                  </a:lnTo>
                  <a:lnTo>
                    <a:pt x="84" y="96"/>
                  </a:lnTo>
                  <a:lnTo>
                    <a:pt x="50" y="150"/>
                  </a:lnTo>
                  <a:lnTo>
                    <a:pt x="23" y="213"/>
                  </a:lnTo>
                  <a:lnTo>
                    <a:pt x="6" y="277"/>
                  </a:lnTo>
                  <a:lnTo>
                    <a:pt x="0" y="341"/>
                  </a:lnTo>
                  <a:lnTo>
                    <a:pt x="0" y="410"/>
                  </a:lnTo>
                  <a:lnTo>
                    <a:pt x="2" y="508"/>
                  </a:lnTo>
                  <a:lnTo>
                    <a:pt x="54" y="491"/>
                  </a:lnTo>
                  <a:lnTo>
                    <a:pt x="73" y="464"/>
                  </a:lnTo>
                  <a:lnTo>
                    <a:pt x="81" y="408"/>
                  </a:lnTo>
                  <a:lnTo>
                    <a:pt x="80" y="338"/>
                  </a:lnTo>
                  <a:lnTo>
                    <a:pt x="81" y="312"/>
                  </a:lnTo>
                  <a:lnTo>
                    <a:pt x="93" y="272"/>
                  </a:lnTo>
                  <a:lnTo>
                    <a:pt x="121" y="209"/>
                  </a:lnTo>
                  <a:lnTo>
                    <a:pt x="151" y="173"/>
                  </a:lnTo>
                  <a:lnTo>
                    <a:pt x="172" y="139"/>
                  </a:lnTo>
                  <a:lnTo>
                    <a:pt x="186" y="105"/>
                  </a:lnTo>
                  <a:lnTo>
                    <a:pt x="195" y="69"/>
                  </a:lnTo>
                  <a:lnTo>
                    <a:pt x="197" y="30"/>
                  </a:lnTo>
                  <a:lnTo>
                    <a:pt x="19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8" name="Freeform 197"/>
            <p:cNvSpPr>
              <a:spLocks/>
            </p:cNvSpPr>
            <p:nvPr/>
          </p:nvSpPr>
          <p:spPr bwMode="auto">
            <a:xfrm>
              <a:off x="4550" y="2750"/>
              <a:ext cx="205" cy="404"/>
            </a:xfrm>
            <a:custGeom>
              <a:avLst/>
              <a:gdLst>
                <a:gd name="T0" fmla="*/ 91 w 410"/>
                <a:gd name="T1" fmla="*/ 5 h 809"/>
                <a:gd name="T2" fmla="*/ 88 w 410"/>
                <a:gd name="T3" fmla="*/ 11 h 809"/>
                <a:gd name="T4" fmla="*/ 85 w 410"/>
                <a:gd name="T5" fmla="*/ 20 h 809"/>
                <a:gd name="T6" fmla="*/ 83 w 410"/>
                <a:gd name="T7" fmla="*/ 28 h 809"/>
                <a:gd name="T8" fmla="*/ 81 w 410"/>
                <a:gd name="T9" fmla="*/ 29 h 809"/>
                <a:gd name="T10" fmla="*/ 83 w 410"/>
                <a:gd name="T11" fmla="*/ 35 h 809"/>
                <a:gd name="T12" fmla="*/ 78 w 410"/>
                <a:gd name="T13" fmla="*/ 35 h 809"/>
                <a:gd name="T14" fmla="*/ 80 w 410"/>
                <a:gd name="T15" fmla="*/ 42 h 809"/>
                <a:gd name="T16" fmla="*/ 75 w 410"/>
                <a:gd name="T17" fmla="*/ 42 h 809"/>
                <a:gd name="T18" fmla="*/ 80 w 410"/>
                <a:gd name="T19" fmla="*/ 50 h 809"/>
                <a:gd name="T20" fmla="*/ 73 w 410"/>
                <a:gd name="T21" fmla="*/ 50 h 809"/>
                <a:gd name="T22" fmla="*/ 79 w 410"/>
                <a:gd name="T23" fmla="*/ 58 h 809"/>
                <a:gd name="T24" fmla="*/ 71 w 410"/>
                <a:gd name="T25" fmla="*/ 57 h 809"/>
                <a:gd name="T26" fmla="*/ 77 w 410"/>
                <a:gd name="T27" fmla="*/ 67 h 809"/>
                <a:gd name="T28" fmla="*/ 70 w 410"/>
                <a:gd name="T29" fmla="*/ 65 h 809"/>
                <a:gd name="T30" fmla="*/ 74 w 410"/>
                <a:gd name="T31" fmla="*/ 76 h 809"/>
                <a:gd name="T32" fmla="*/ 67 w 410"/>
                <a:gd name="T33" fmla="*/ 73 h 809"/>
                <a:gd name="T34" fmla="*/ 71 w 410"/>
                <a:gd name="T35" fmla="*/ 84 h 809"/>
                <a:gd name="T36" fmla="*/ 63 w 410"/>
                <a:gd name="T37" fmla="*/ 79 h 809"/>
                <a:gd name="T38" fmla="*/ 66 w 410"/>
                <a:gd name="T39" fmla="*/ 90 h 809"/>
                <a:gd name="T40" fmla="*/ 59 w 410"/>
                <a:gd name="T41" fmla="*/ 84 h 809"/>
                <a:gd name="T42" fmla="*/ 53 w 410"/>
                <a:gd name="T43" fmla="*/ 92 h 809"/>
                <a:gd name="T44" fmla="*/ 51 w 410"/>
                <a:gd name="T45" fmla="*/ 102 h 809"/>
                <a:gd name="T46" fmla="*/ 41 w 410"/>
                <a:gd name="T47" fmla="*/ 115 h 809"/>
                <a:gd name="T48" fmla="*/ 37 w 410"/>
                <a:gd name="T49" fmla="*/ 125 h 809"/>
                <a:gd name="T50" fmla="*/ 39 w 410"/>
                <a:gd name="T51" fmla="*/ 103 h 809"/>
                <a:gd name="T52" fmla="*/ 34 w 410"/>
                <a:gd name="T53" fmla="*/ 126 h 809"/>
                <a:gd name="T54" fmla="*/ 32 w 410"/>
                <a:gd name="T55" fmla="*/ 143 h 809"/>
                <a:gd name="T56" fmla="*/ 29 w 410"/>
                <a:gd name="T57" fmla="*/ 153 h 809"/>
                <a:gd name="T58" fmla="*/ 20 w 410"/>
                <a:gd name="T59" fmla="*/ 142 h 809"/>
                <a:gd name="T60" fmla="*/ 8 w 410"/>
                <a:gd name="T61" fmla="*/ 135 h 809"/>
                <a:gd name="T62" fmla="*/ 0 w 410"/>
                <a:gd name="T63" fmla="*/ 128 h 809"/>
                <a:gd name="T64" fmla="*/ 7 w 410"/>
                <a:gd name="T65" fmla="*/ 137 h 809"/>
                <a:gd name="T66" fmla="*/ 19 w 410"/>
                <a:gd name="T67" fmla="*/ 144 h 809"/>
                <a:gd name="T68" fmla="*/ 33 w 410"/>
                <a:gd name="T69" fmla="*/ 163 h 809"/>
                <a:gd name="T70" fmla="*/ 48 w 410"/>
                <a:gd name="T71" fmla="*/ 178 h 809"/>
                <a:gd name="T72" fmla="*/ 60 w 410"/>
                <a:gd name="T73" fmla="*/ 194 h 809"/>
                <a:gd name="T74" fmla="*/ 64 w 410"/>
                <a:gd name="T75" fmla="*/ 202 h 809"/>
                <a:gd name="T76" fmla="*/ 62 w 410"/>
                <a:gd name="T77" fmla="*/ 190 h 809"/>
                <a:gd name="T78" fmla="*/ 47 w 410"/>
                <a:gd name="T79" fmla="*/ 174 h 809"/>
                <a:gd name="T80" fmla="*/ 47 w 410"/>
                <a:gd name="T81" fmla="*/ 164 h 809"/>
                <a:gd name="T82" fmla="*/ 43 w 410"/>
                <a:gd name="T83" fmla="*/ 158 h 809"/>
                <a:gd name="T84" fmla="*/ 49 w 410"/>
                <a:gd name="T85" fmla="*/ 160 h 809"/>
                <a:gd name="T86" fmla="*/ 44 w 410"/>
                <a:gd name="T87" fmla="*/ 151 h 809"/>
                <a:gd name="T88" fmla="*/ 49 w 410"/>
                <a:gd name="T89" fmla="*/ 151 h 809"/>
                <a:gd name="T90" fmla="*/ 43 w 410"/>
                <a:gd name="T91" fmla="*/ 145 h 809"/>
                <a:gd name="T92" fmla="*/ 50 w 410"/>
                <a:gd name="T93" fmla="*/ 145 h 809"/>
                <a:gd name="T94" fmla="*/ 43 w 410"/>
                <a:gd name="T95" fmla="*/ 142 h 809"/>
                <a:gd name="T96" fmla="*/ 48 w 410"/>
                <a:gd name="T97" fmla="*/ 139 h 809"/>
                <a:gd name="T98" fmla="*/ 57 w 410"/>
                <a:gd name="T99" fmla="*/ 139 h 809"/>
                <a:gd name="T100" fmla="*/ 65 w 410"/>
                <a:gd name="T101" fmla="*/ 118 h 809"/>
                <a:gd name="T102" fmla="*/ 76 w 410"/>
                <a:gd name="T103" fmla="*/ 89 h 809"/>
                <a:gd name="T104" fmla="*/ 82 w 410"/>
                <a:gd name="T105" fmla="*/ 71 h 809"/>
                <a:gd name="T106" fmla="*/ 85 w 410"/>
                <a:gd name="T107" fmla="*/ 56 h 809"/>
                <a:gd name="T108" fmla="*/ 87 w 410"/>
                <a:gd name="T109" fmla="*/ 39 h 809"/>
                <a:gd name="T110" fmla="*/ 90 w 410"/>
                <a:gd name="T111" fmla="*/ 23 h 809"/>
                <a:gd name="T112" fmla="*/ 93 w 410"/>
                <a:gd name="T113" fmla="*/ 15 h 809"/>
                <a:gd name="T114" fmla="*/ 103 w 410"/>
                <a:gd name="T115" fmla="*/ 0 h 809"/>
                <a:gd name="T116" fmla="*/ 91 w 410"/>
                <a:gd name="T117" fmla="*/ 5 h 80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410" h="809">
                  <a:moveTo>
                    <a:pt x="361" y="23"/>
                  </a:moveTo>
                  <a:lnTo>
                    <a:pt x="349" y="46"/>
                  </a:lnTo>
                  <a:lnTo>
                    <a:pt x="337" y="80"/>
                  </a:lnTo>
                  <a:lnTo>
                    <a:pt x="331" y="113"/>
                  </a:lnTo>
                  <a:lnTo>
                    <a:pt x="323" y="119"/>
                  </a:lnTo>
                  <a:lnTo>
                    <a:pt x="330" y="141"/>
                  </a:lnTo>
                  <a:lnTo>
                    <a:pt x="311" y="141"/>
                  </a:lnTo>
                  <a:lnTo>
                    <a:pt x="320" y="169"/>
                  </a:lnTo>
                  <a:lnTo>
                    <a:pt x="299" y="171"/>
                  </a:lnTo>
                  <a:lnTo>
                    <a:pt x="319" y="201"/>
                  </a:lnTo>
                  <a:lnTo>
                    <a:pt x="290" y="201"/>
                  </a:lnTo>
                  <a:lnTo>
                    <a:pt x="314" y="232"/>
                  </a:lnTo>
                  <a:lnTo>
                    <a:pt x="284" y="230"/>
                  </a:lnTo>
                  <a:lnTo>
                    <a:pt x="308" y="270"/>
                  </a:lnTo>
                  <a:lnTo>
                    <a:pt x="278" y="261"/>
                  </a:lnTo>
                  <a:lnTo>
                    <a:pt x="295" y="305"/>
                  </a:lnTo>
                  <a:lnTo>
                    <a:pt x="265" y="292"/>
                  </a:lnTo>
                  <a:lnTo>
                    <a:pt x="281" y="338"/>
                  </a:lnTo>
                  <a:lnTo>
                    <a:pt x="252" y="317"/>
                  </a:lnTo>
                  <a:lnTo>
                    <a:pt x="261" y="361"/>
                  </a:lnTo>
                  <a:lnTo>
                    <a:pt x="234" y="338"/>
                  </a:lnTo>
                  <a:lnTo>
                    <a:pt x="210" y="369"/>
                  </a:lnTo>
                  <a:lnTo>
                    <a:pt x="201" y="411"/>
                  </a:lnTo>
                  <a:lnTo>
                    <a:pt x="163" y="463"/>
                  </a:lnTo>
                  <a:lnTo>
                    <a:pt x="147" y="500"/>
                  </a:lnTo>
                  <a:lnTo>
                    <a:pt x="156" y="412"/>
                  </a:lnTo>
                  <a:lnTo>
                    <a:pt x="135" y="505"/>
                  </a:lnTo>
                  <a:lnTo>
                    <a:pt x="126" y="574"/>
                  </a:lnTo>
                  <a:lnTo>
                    <a:pt x="114" y="612"/>
                  </a:lnTo>
                  <a:lnTo>
                    <a:pt x="80" y="569"/>
                  </a:lnTo>
                  <a:lnTo>
                    <a:pt x="31" y="540"/>
                  </a:lnTo>
                  <a:lnTo>
                    <a:pt x="0" y="515"/>
                  </a:lnTo>
                  <a:lnTo>
                    <a:pt x="26" y="548"/>
                  </a:lnTo>
                  <a:lnTo>
                    <a:pt x="76" y="579"/>
                  </a:lnTo>
                  <a:lnTo>
                    <a:pt x="129" y="653"/>
                  </a:lnTo>
                  <a:lnTo>
                    <a:pt x="189" y="715"/>
                  </a:lnTo>
                  <a:lnTo>
                    <a:pt x="240" y="776"/>
                  </a:lnTo>
                  <a:lnTo>
                    <a:pt x="256" y="809"/>
                  </a:lnTo>
                  <a:lnTo>
                    <a:pt x="247" y="762"/>
                  </a:lnTo>
                  <a:lnTo>
                    <a:pt x="186" y="696"/>
                  </a:lnTo>
                  <a:lnTo>
                    <a:pt x="186" y="657"/>
                  </a:lnTo>
                  <a:lnTo>
                    <a:pt x="172" y="632"/>
                  </a:lnTo>
                  <a:lnTo>
                    <a:pt x="193" y="640"/>
                  </a:lnTo>
                  <a:lnTo>
                    <a:pt x="175" y="607"/>
                  </a:lnTo>
                  <a:lnTo>
                    <a:pt x="196" y="607"/>
                  </a:lnTo>
                  <a:lnTo>
                    <a:pt x="172" y="583"/>
                  </a:lnTo>
                  <a:lnTo>
                    <a:pt x="199" y="582"/>
                  </a:lnTo>
                  <a:lnTo>
                    <a:pt x="169" y="569"/>
                  </a:lnTo>
                  <a:lnTo>
                    <a:pt x="189" y="558"/>
                  </a:lnTo>
                  <a:lnTo>
                    <a:pt x="228" y="557"/>
                  </a:lnTo>
                  <a:lnTo>
                    <a:pt x="259" y="475"/>
                  </a:lnTo>
                  <a:lnTo>
                    <a:pt x="302" y="359"/>
                  </a:lnTo>
                  <a:lnTo>
                    <a:pt x="326" y="287"/>
                  </a:lnTo>
                  <a:lnTo>
                    <a:pt x="337" y="224"/>
                  </a:lnTo>
                  <a:lnTo>
                    <a:pt x="347" y="157"/>
                  </a:lnTo>
                  <a:lnTo>
                    <a:pt x="358" y="95"/>
                  </a:lnTo>
                  <a:lnTo>
                    <a:pt x="372" y="62"/>
                  </a:lnTo>
                  <a:lnTo>
                    <a:pt x="410" y="0"/>
                  </a:lnTo>
                  <a:lnTo>
                    <a:pt x="361" y="2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59" name="Freeform 198"/>
            <p:cNvSpPr>
              <a:spLocks/>
            </p:cNvSpPr>
            <p:nvPr/>
          </p:nvSpPr>
          <p:spPr bwMode="auto">
            <a:xfrm>
              <a:off x="4620" y="2738"/>
              <a:ext cx="143" cy="395"/>
            </a:xfrm>
            <a:custGeom>
              <a:avLst/>
              <a:gdLst>
                <a:gd name="T0" fmla="*/ 71 w 288"/>
                <a:gd name="T1" fmla="*/ 0 h 791"/>
                <a:gd name="T2" fmla="*/ 66 w 288"/>
                <a:gd name="T3" fmla="*/ 13 h 791"/>
                <a:gd name="T4" fmla="*/ 58 w 288"/>
                <a:gd name="T5" fmla="*/ 45 h 791"/>
                <a:gd name="T6" fmla="*/ 54 w 288"/>
                <a:gd name="T7" fmla="*/ 71 h 791"/>
                <a:gd name="T8" fmla="*/ 47 w 288"/>
                <a:gd name="T9" fmla="*/ 90 h 791"/>
                <a:gd name="T10" fmla="*/ 39 w 288"/>
                <a:gd name="T11" fmla="*/ 111 h 791"/>
                <a:gd name="T12" fmla="*/ 26 w 288"/>
                <a:gd name="T13" fmla="*/ 145 h 791"/>
                <a:gd name="T14" fmla="*/ 26 w 288"/>
                <a:gd name="T15" fmla="*/ 167 h 791"/>
                <a:gd name="T16" fmla="*/ 23 w 288"/>
                <a:gd name="T17" fmla="*/ 174 h 791"/>
                <a:gd name="T18" fmla="*/ 25 w 288"/>
                <a:gd name="T19" fmla="*/ 181 h 791"/>
                <a:gd name="T20" fmla="*/ 18 w 288"/>
                <a:gd name="T21" fmla="*/ 177 h 791"/>
                <a:gd name="T22" fmla="*/ 18 w 288"/>
                <a:gd name="T23" fmla="*/ 184 h 791"/>
                <a:gd name="T24" fmla="*/ 8 w 288"/>
                <a:gd name="T25" fmla="*/ 163 h 791"/>
                <a:gd name="T26" fmla="*/ 0 w 288"/>
                <a:gd name="T27" fmla="*/ 169 h 791"/>
                <a:gd name="T28" fmla="*/ 21 w 288"/>
                <a:gd name="T29" fmla="*/ 193 h 791"/>
                <a:gd name="T30" fmla="*/ 26 w 288"/>
                <a:gd name="T31" fmla="*/ 197 h 791"/>
                <a:gd name="T32" fmla="*/ 28 w 288"/>
                <a:gd name="T33" fmla="*/ 184 h 791"/>
                <a:gd name="T34" fmla="*/ 28 w 288"/>
                <a:gd name="T35" fmla="*/ 169 h 791"/>
                <a:gd name="T36" fmla="*/ 28 w 288"/>
                <a:gd name="T37" fmla="*/ 151 h 791"/>
                <a:gd name="T38" fmla="*/ 28 w 288"/>
                <a:gd name="T39" fmla="*/ 145 h 791"/>
                <a:gd name="T40" fmla="*/ 36 w 288"/>
                <a:gd name="T41" fmla="*/ 124 h 791"/>
                <a:gd name="T42" fmla="*/ 45 w 288"/>
                <a:gd name="T43" fmla="*/ 102 h 791"/>
                <a:gd name="T44" fmla="*/ 52 w 288"/>
                <a:gd name="T45" fmla="*/ 82 h 791"/>
                <a:gd name="T46" fmla="*/ 57 w 288"/>
                <a:gd name="T47" fmla="*/ 64 h 791"/>
                <a:gd name="T48" fmla="*/ 61 w 288"/>
                <a:gd name="T49" fmla="*/ 43 h 791"/>
                <a:gd name="T50" fmla="*/ 65 w 288"/>
                <a:gd name="T51" fmla="*/ 25 h 791"/>
                <a:gd name="T52" fmla="*/ 68 w 288"/>
                <a:gd name="T53" fmla="*/ 12 h 791"/>
                <a:gd name="T54" fmla="*/ 71 w 288"/>
                <a:gd name="T55" fmla="*/ 0 h 79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8" h="791">
                  <a:moveTo>
                    <a:pt x="288" y="0"/>
                  </a:moveTo>
                  <a:lnTo>
                    <a:pt x="265" y="52"/>
                  </a:lnTo>
                  <a:lnTo>
                    <a:pt x="235" y="181"/>
                  </a:lnTo>
                  <a:lnTo>
                    <a:pt x="217" y="285"/>
                  </a:lnTo>
                  <a:lnTo>
                    <a:pt x="192" y="362"/>
                  </a:lnTo>
                  <a:lnTo>
                    <a:pt x="158" y="444"/>
                  </a:lnTo>
                  <a:lnTo>
                    <a:pt x="104" y="583"/>
                  </a:lnTo>
                  <a:lnTo>
                    <a:pt x="104" y="668"/>
                  </a:lnTo>
                  <a:lnTo>
                    <a:pt x="92" y="698"/>
                  </a:lnTo>
                  <a:lnTo>
                    <a:pt x="101" y="725"/>
                  </a:lnTo>
                  <a:lnTo>
                    <a:pt x="74" y="710"/>
                  </a:lnTo>
                  <a:lnTo>
                    <a:pt x="75" y="736"/>
                  </a:lnTo>
                  <a:lnTo>
                    <a:pt x="33" y="654"/>
                  </a:lnTo>
                  <a:lnTo>
                    <a:pt x="0" y="677"/>
                  </a:lnTo>
                  <a:lnTo>
                    <a:pt x="84" y="775"/>
                  </a:lnTo>
                  <a:lnTo>
                    <a:pt x="105" y="791"/>
                  </a:lnTo>
                  <a:lnTo>
                    <a:pt x="113" y="739"/>
                  </a:lnTo>
                  <a:lnTo>
                    <a:pt x="114" y="677"/>
                  </a:lnTo>
                  <a:lnTo>
                    <a:pt x="113" y="606"/>
                  </a:lnTo>
                  <a:lnTo>
                    <a:pt x="113" y="583"/>
                  </a:lnTo>
                  <a:lnTo>
                    <a:pt x="147" y="497"/>
                  </a:lnTo>
                  <a:lnTo>
                    <a:pt x="184" y="410"/>
                  </a:lnTo>
                  <a:lnTo>
                    <a:pt x="212" y="329"/>
                  </a:lnTo>
                  <a:lnTo>
                    <a:pt x="231" y="256"/>
                  </a:lnTo>
                  <a:lnTo>
                    <a:pt x="247" y="175"/>
                  </a:lnTo>
                  <a:lnTo>
                    <a:pt x="263" y="102"/>
                  </a:lnTo>
                  <a:lnTo>
                    <a:pt x="273" y="49"/>
                  </a:lnTo>
                  <a:lnTo>
                    <a:pt x="288"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0" name="Freeform 199"/>
            <p:cNvSpPr>
              <a:spLocks/>
            </p:cNvSpPr>
            <p:nvPr/>
          </p:nvSpPr>
          <p:spPr bwMode="auto">
            <a:xfrm>
              <a:off x="4545" y="2894"/>
              <a:ext cx="80" cy="129"/>
            </a:xfrm>
            <a:custGeom>
              <a:avLst/>
              <a:gdLst>
                <a:gd name="T0" fmla="*/ 39 w 159"/>
                <a:gd name="T1" fmla="*/ 0 h 258"/>
                <a:gd name="T2" fmla="*/ 30 w 159"/>
                <a:gd name="T3" fmla="*/ 6 h 258"/>
                <a:gd name="T4" fmla="*/ 23 w 159"/>
                <a:gd name="T5" fmla="*/ 16 h 258"/>
                <a:gd name="T6" fmla="*/ 17 w 159"/>
                <a:gd name="T7" fmla="*/ 28 h 258"/>
                <a:gd name="T8" fmla="*/ 4 w 159"/>
                <a:gd name="T9" fmla="*/ 52 h 258"/>
                <a:gd name="T10" fmla="*/ 2 w 159"/>
                <a:gd name="T11" fmla="*/ 47 h 258"/>
                <a:gd name="T12" fmla="*/ 0 w 159"/>
                <a:gd name="T13" fmla="*/ 57 h 258"/>
                <a:gd name="T14" fmla="*/ 9 w 159"/>
                <a:gd name="T15" fmla="*/ 65 h 258"/>
                <a:gd name="T16" fmla="*/ 12 w 159"/>
                <a:gd name="T17" fmla="*/ 50 h 258"/>
                <a:gd name="T18" fmla="*/ 17 w 159"/>
                <a:gd name="T19" fmla="*/ 36 h 258"/>
                <a:gd name="T20" fmla="*/ 24 w 159"/>
                <a:gd name="T21" fmla="*/ 21 h 258"/>
                <a:gd name="T22" fmla="*/ 32 w 159"/>
                <a:gd name="T23" fmla="*/ 9 h 258"/>
                <a:gd name="T24" fmla="*/ 40 w 159"/>
                <a:gd name="T25" fmla="*/ 3 h 258"/>
                <a:gd name="T26" fmla="*/ 39 w 159"/>
                <a:gd name="T27" fmla="*/ 0 h 2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59" h="258">
                  <a:moveTo>
                    <a:pt x="156" y="0"/>
                  </a:moveTo>
                  <a:lnTo>
                    <a:pt x="120" y="23"/>
                  </a:lnTo>
                  <a:lnTo>
                    <a:pt x="92" y="61"/>
                  </a:lnTo>
                  <a:lnTo>
                    <a:pt x="65" y="109"/>
                  </a:lnTo>
                  <a:lnTo>
                    <a:pt x="15" y="206"/>
                  </a:lnTo>
                  <a:lnTo>
                    <a:pt x="5" y="186"/>
                  </a:lnTo>
                  <a:lnTo>
                    <a:pt x="0" y="225"/>
                  </a:lnTo>
                  <a:lnTo>
                    <a:pt x="35" y="258"/>
                  </a:lnTo>
                  <a:lnTo>
                    <a:pt x="47" y="197"/>
                  </a:lnTo>
                  <a:lnTo>
                    <a:pt x="65" y="142"/>
                  </a:lnTo>
                  <a:lnTo>
                    <a:pt x="96" y="81"/>
                  </a:lnTo>
                  <a:lnTo>
                    <a:pt x="126" y="36"/>
                  </a:lnTo>
                  <a:lnTo>
                    <a:pt x="159" y="10"/>
                  </a:lnTo>
                  <a:lnTo>
                    <a:pt x="15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1" name="Freeform 200"/>
            <p:cNvSpPr>
              <a:spLocks/>
            </p:cNvSpPr>
            <p:nvPr/>
          </p:nvSpPr>
          <p:spPr bwMode="auto">
            <a:xfrm>
              <a:off x="4582" y="2959"/>
              <a:ext cx="45" cy="106"/>
            </a:xfrm>
            <a:custGeom>
              <a:avLst/>
              <a:gdLst>
                <a:gd name="T0" fmla="*/ 23 w 90"/>
                <a:gd name="T1" fmla="*/ 0 h 212"/>
                <a:gd name="T2" fmla="*/ 18 w 90"/>
                <a:gd name="T3" fmla="*/ 1 h 212"/>
                <a:gd name="T4" fmla="*/ 20 w 90"/>
                <a:gd name="T5" fmla="*/ 4 h 212"/>
                <a:gd name="T6" fmla="*/ 16 w 90"/>
                <a:gd name="T7" fmla="*/ 6 h 212"/>
                <a:gd name="T8" fmla="*/ 19 w 90"/>
                <a:gd name="T9" fmla="*/ 10 h 212"/>
                <a:gd name="T10" fmla="*/ 14 w 90"/>
                <a:gd name="T11" fmla="*/ 10 h 212"/>
                <a:gd name="T12" fmla="*/ 17 w 90"/>
                <a:gd name="T13" fmla="*/ 16 h 212"/>
                <a:gd name="T14" fmla="*/ 11 w 90"/>
                <a:gd name="T15" fmla="*/ 16 h 212"/>
                <a:gd name="T16" fmla="*/ 16 w 90"/>
                <a:gd name="T17" fmla="*/ 23 h 212"/>
                <a:gd name="T18" fmla="*/ 7 w 90"/>
                <a:gd name="T19" fmla="*/ 22 h 212"/>
                <a:gd name="T20" fmla="*/ 14 w 90"/>
                <a:gd name="T21" fmla="*/ 30 h 212"/>
                <a:gd name="T22" fmla="*/ 4 w 90"/>
                <a:gd name="T23" fmla="*/ 28 h 212"/>
                <a:gd name="T24" fmla="*/ 10 w 90"/>
                <a:gd name="T25" fmla="*/ 36 h 212"/>
                <a:gd name="T26" fmla="*/ 0 w 90"/>
                <a:gd name="T27" fmla="*/ 33 h 212"/>
                <a:gd name="T28" fmla="*/ 15 w 90"/>
                <a:gd name="T29" fmla="*/ 53 h 212"/>
                <a:gd name="T30" fmla="*/ 19 w 90"/>
                <a:gd name="T31" fmla="*/ 32 h 212"/>
                <a:gd name="T32" fmla="*/ 21 w 90"/>
                <a:gd name="T33" fmla="*/ 12 h 212"/>
                <a:gd name="T34" fmla="*/ 23 w 90"/>
                <a:gd name="T35" fmla="*/ 4 h 212"/>
                <a:gd name="T36" fmla="*/ 23 w 90"/>
                <a:gd name="T37" fmla="*/ 0 h 2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0" h="212">
                  <a:moveTo>
                    <a:pt x="90" y="0"/>
                  </a:moveTo>
                  <a:lnTo>
                    <a:pt x="71" y="1"/>
                  </a:lnTo>
                  <a:lnTo>
                    <a:pt x="80" y="16"/>
                  </a:lnTo>
                  <a:lnTo>
                    <a:pt x="62" y="21"/>
                  </a:lnTo>
                  <a:lnTo>
                    <a:pt x="75" y="37"/>
                  </a:lnTo>
                  <a:lnTo>
                    <a:pt x="53" y="38"/>
                  </a:lnTo>
                  <a:lnTo>
                    <a:pt x="67" y="64"/>
                  </a:lnTo>
                  <a:lnTo>
                    <a:pt x="42" y="63"/>
                  </a:lnTo>
                  <a:lnTo>
                    <a:pt x="61" y="92"/>
                  </a:lnTo>
                  <a:lnTo>
                    <a:pt x="28" y="87"/>
                  </a:lnTo>
                  <a:lnTo>
                    <a:pt x="53" y="120"/>
                  </a:lnTo>
                  <a:lnTo>
                    <a:pt x="16" y="110"/>
                  </a:lnTo>
                  <a:lnTo>
                    <a:pt x="40" y="142"/>
                  </a:lnTo>
                  <a:lnTo>
                    <a:pt x="0" y="131"/>
                  </a:lnTo>
                  <a:lnTo>
                    <a:pt x="58" y="212"/>
                  </a:lnTo>
                  <a:lnTo>
                    <a:pt x="75" y="128"/>
                  </a:lnTo>
                  <a:lnTo>
                    <a:pt x="83" y="47"/>
                  </a:lnTo>
                  <a:lnTo>
                    <a:pt x="90" y="16"/>
                  </a:lnTo>
                  <a:lnTo>
                    <a:pt x="9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2" name="Freeform 201"/>
            <p:cNvSpPr>
              <a:spLocks/>
            </p:cNvSpPr>
            <p:nvPr/>
          </p:nvSpPr>
          <p:spPr bwMode="auto">
            <a:xfrm>
              <a:off x="4385" y="2935"/>
              <a:ext cx="7" cy="17"/>
            </a:xfrm>
            <a:custGeom>
              <a:avLst/>
              <a:gdLst>
                <a:gd name="T0" fmla="*/ 4 w 13"/>
                <a:gd name="T1" fmla="*/ 9 h 34"/>
                <a:gd name="T2" fmla="*/ 4 w 13"/>
                <a:gd name="T3" fmla="*/ 0 h 34"/>
                <a:gd name="T4" fmla="*/ 0 w 13"/>
                <a:gd name="T5" fmla="*/ 0 h 34"/>
                <a:gd name="T6" fmla="*/ 2 w 13"/>
                <a:gd name="T7" fmla="*/ 8 h 34"/>
                <a:gd name="T8" fmla="*/ 4 w 13"/>
                <a:gd name="T9" fmla="*/ 9 h 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34">
                  <a:moveTo>
                    <a:pt x="13" y="34"/>
                  </a:moveTo>
                  <a:lnTo>
                    <a:pt x="13" y="0"/>
                  </a:lnTo>
                  <a:lnTo>
                    <a:pt x="0" y="0"/>
                  </a:lnTo>
                  <a:lnTo>
                    <a:pt x="7" y="32"/>
                  </a:lnTo>
                  <a:lnTo>
                    <a:pt x="13" y="3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3" name="Freeform 202"/>
            <p:cNvSpPr>
              <a:spLocks/>
            </p:cNvSpPr>
            <p:nvPr/>
          </p:nvSpPr>
          <p:spPr bwMode="auto">
            <a:xfrm>
              <a:off x="4170" y="2880"/>
              <a:ext cx="257" cy="254"/>
            </a:xfrm>
            <a:custGeom>
              <a:avLst/>
              <a:gdLst>
                <a:gd name="T0" fmla="*/ 104 w 515"/>
                <a:gd name="T1" fmla="*/ 23 h 508"/>
                <a:gd name="T2" fmla="*/ 103 w 515"/>
                <a:gd name="T3" fmla="*/ 32 h 508"/>
                <a:gd name="T4" fmla="*/ 103 w 515"/>
                <a:gd name="T5" fmla="*/ 22 h 508"/>
                <a:gd name="T6" fmla="*/ 83 w 515"/>
                <a:gd name="T7" fmla="*/ 9 h 508"/>
                <a:gd name="T8" fmla="*/ 79 w 515"/>
                <a:gd name="T9" fmla="*/ 12 h 508"/>
                <a:gd name="T10" fmla="*/ 87 w 515"/>
                <a:gd name="T11" fmla="*/ 20 h 508"/>
                <a:gd name="T12" fmla="*/ 92 w 515"/>
                <a:gd name="T13" fmla="*/ 31 h 508"/>
                <a:gd name="T14" fmla="*/ 95 w 515"/>
                <a:gd name="T15" fmla="*/ 46 h 508"/>
                <a:gd name="T16" fmla="*/ 99 w 515"/>
                <a:gd name="T17" fmla="*/ 50 h 508"/>
                <a:gd name="T18" fmla="*/ 102 w 515"/>
                <a:gd name="T19" fmla="*/ 47 h 508"/>
                <a:gd name="T20" fmla="*/ 103 w 515"/>
                <a:gd name="T21" fmla="*/ 53 h 508"/>
                <a:gd name="T22" fmla="*/ 106 w 515"/>
                <a:gd name="T23" fmla="*/ 51 h 508"/>
                <a:gd name="T24" fmla="*/ 107 w 515"/>
                <a:gd name="T25" fmla="*/ 56 h 508"/>
                <a:gd name="T26" fmla="*/ 111 w 515"/>
                <a:gd name="T27" fmla="*/ 51 h 508"/>
                <a:gd name="T28" fmla="*/ 112 w 515"/>
                <a:gd name="T29" fmla="*/ 58 h 508"/>
                <a:gd name="T30" fmla="*/ 115 w 515"/>
                <a:gd name="T31" fmla="*/ 52 h 508"/>
                <a:gd name="T32" fmla="*/ 116 w 515"/>
                <a:gd name="T33" fmla="*/ 59 h 508"/>
                <a:gd name="T34" fmla="*/ 119 w 515"/>
                <a:gd name="T35" fmla="*/ 53 h 508"/>
                <a:gd name="T36" fmla="*/ 120 w 515"/>
                <a:gd name="T37" fmla="*/ 60 h 508"/>
                <a:gd name="T38" fmla="*/ 123 w 515"/>
                <a:gd name="T39" fmla="*/ 56 h 508"/>
                <a:gd name="T40" fmla="*/ 123 w 515"/>
                <a:gd name="T41" fmla="*/ 60 h 508"/>
                <a:gd name="T42" fmla="*/ 126 w 515"/>
                <a:gd name="T43" fmla="*/ 59 h 508"/>
                <a:gd name="T44" fmla="*/ 125 w 515"/>
                <a:gd name="T45" fmla="*/ 62 h 508"/>
                <a:gd name="T46" fmla="*/ 128 w 515"/>
                <a:gd name="T47" fmla="*/ 62 h 508"/>
                <a:gd name="T48" fmla="*/ 121 w 515"/>
                <a:gd name="T49" fmla="*/ 61 h 508"/>
                <a:gd name="T50" fmla="*/ 111 w 515"/>
                <a:gd name="T51" fmla="*/ 60 h 508"/>
                <a:gd name="T52" fmla="*/ 103 w 515"/>
                <a:gd name="T53" fmla="*/ 60 h 508"/>
                <a:gd name="T54" fmla="*/ 100 w 515"/>
                <a:gd name="T55" fmla="*/ 58 h 508"/>
                <a:gd name="T56" fmla="*/ 97 w 515"/>
                <a:gd name="T57" fmla="*/ 60 h 508"/>
                <a:gd name="T58" fmla="*/ 85 w 515"/>
                <a:gd name="T59" fmla="*/ 52 h 508"/>
                <a:gd name="T60" fmla="*/ 81 w 515"/>
                <a:gd name="T61" fmla="*/ 53 h 508"/>
                <a:gd name="T62" fmla="*/ 81 w 515"/>
                <a:gd name="T63" fmla="*/ 59 h 508"/>
                <a:gd name="T64" fmla="*/ 86 w 515"/>
                <a:gd name="T65" fmla="*/ 71 h 508"/>
                <a:gd name="T66" fmla="*/ 102 w 515"/>
                <a:gd name="T67" fmla="*/ 84 h 508"/>
                <a:gd name="T68" fmla="*/ 94 w 515"/>
                <a:gd name="T69" fmla="*/ 86 h 508"/>
                <a:gd name="T70" fmla="*/ 92 w 515"/>
                <a:gd name="T71" fmla="*/ 95 h 508"/>
                <a:gd name="T72" fmla="*/ 79 w 515"/>
                <a:gd name="T73" fmla="*/ 103 h 508"/>
                <a:gd name="T74" fmla="*/ 67 w 515"/>
                <a:gd name="T75" fmla="*/ 115 h 508"/>
                <a:gd name="T76" fmla="*/ 60 w 515"/>
                <a:gd name="T77" fmla="*/ 123 h 508"/>
                <a:gd name="T78" fmla="*/ 58 w 515"/>
                <a:gd name="T79" fmla="*/ 127 h 508"/>
                <a:gd name="T80" fmla="*/ 50 w 515"/>
                <a:gd name="T81" fmla="*/ 122 h 508"/>
                <a:gd name="T82" fmla="*/ 33 w 515"/>
                <a:gd name="T83" fmla="*/ 111 h 508"/>
                <a:gd name="T84" fmla="*/ 17 w 515"/>
                <a:gd name="T85" fmla="*/ 97 h 508"/>
                <a:gd name="T86" fmla="*/ 8 w 515"/>
                <a:gd name="T87" fmla="*/ 85 h 508"/>
                <a:gd name="T88" fmla="*/ 0 w 515"/>
                <a:gd name="T89" fmla="*/ 68 h 508"/>
                <a:gd name="T90" fmla="*/ 0 w 515"/>
                <a:gd name="T91" fmla="*/ 57 h 508"/>
                <a:gd name="T92" fmla="*/ 7 w 515"/>
                <a:gd name="T93" fmla="*/ 37 h 508"/>
                <a:gd name="T94" fmla="*/ 18 w 515"/>
                <a:gd name="T95" fmla="*/ 22 h 508"/>
                <a:gd name="T96" fmla="*/ 39 w 515"/>
                <a:gd name="T97" fmla="*/ 7 h 508"/>
                <a:gd name="T98" fmla="*/ 62 w 515"/>
                <a:gd name="T99" fmla="*/ 0 h 508"/>
                <a:gd name="T100" fmla="*/ 80 w 515"/>
                <a:gd name="T101" fmla="*/ 2 h 508"/>
                <a:gd name="T102" fmla="*/ 84 w 515"/>
                <a:gd name="T103" fmla="*/ 7 h 508"/>
                <a:gd name="T104" fmla="*/ 103 w 515"/>
                <a:gd name="T105" fmla="*/ 19 h 508"/>
                <a:gd name="T106" fmla="*/ 104 w 515"/>
                <a:gd name="T107" fmla="*/ 23 h 50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15" h="508">
                  <a:moveTo>
                    <a:pt x="418" y="90"/>
                  </a:moveTo>
                  <a:lnTo>
                    <a:pt x="414" y="126"/>
                  </a:lnTo>
                  <a:lnTo>
                    <a:pt x="412" y="85"/>
                  </a:lnTo>
                  <a:lnTo>
                    <a:pt x="333" y="35"/>
                  </a:lnTo>
                  <a:lnTo>
                    <a:pt x="316" y="46"/>
                  </a:lnTo>
                  <a:lnTo>
                    <a:pt x="350" y="80"/>
                  </a:lnTo>
                  <a:lnTo>
                    <a:pt x="370" y="121"/>
                  </a:lnTo>
                  <a:lnTo>
                    <a:pt x="383" y="181"/>
                  </a:lnTo>
                  <a:lnTo>
                    <a:pt x="398" y="197"/>
                  </a:lnTo>
                  <a:lnTo>
                    <a:pt x="409" y="185"/>
                  </a:lnTo>
                  <a:lnTo>
                    <a:pt x="412" y="210"/>
                  </a:lnTo>
                  <a:lnTo>
                    <a:pt x="427" y="201"/>
                  </a:lnTo>
                  <a:lnTo>
                    <a:pt x="429" y="222"/>
                  </a:lnTo>
                  <a:lnTo>
                    <a:pt x="444" y="202"/>
                  </a:lnTo>
                  <a:lnTo>
                    <a:pt x="448" y="230"/>
                  </a:lnTo>
                  <a:lnTo>
                    <a:pt x="460" y="205"/>
                  </a:lnTo>
                  <a:lnTo>
                    <a:pt x="467" y="234"/>
                  </a:lnTo>
                  <a:lnTo>
                    <a:pt x="479" y="210"/>
                  </a:lnTo>
                  <a:lnTo>
                    <a:pt x="481" y="237"/>
                  </a:lnTo>
                  <a:lnTo>
                    <a:pt x="493" y="221"/>
                  </a:lnTo>
                  <a:lnTo>
                    <a:pt x="492" y="240"/>
                  </a:lnTo>
                  <a:lnTo>
                    <a:pt x="505" y="233"/>
                  </a:lnTo>
                  <a:lnTo>
                    <a:pt x="503" y="246"/>
                  </a:lnTo>
                  <a:lnTo>
                    <a:pt x="515" y="248"/>
                  </a:lnTo>
                  <a:lnTo>
                    <a:pt x="485" y="243"/>
                  </a:lnTo>
                  <a:lnTo>
                    <a:pt x="447" y="240"/>
                  </a:lnTo>
                  <a:lnTo>
                    <a:pt x="414" y="237"/>
                  </a:lnTo>
                  <a:lnTo>
                    <a:pt x="400" y="230"/>
                  </a:lnTo>
                  <a:lnTo>
                    <a:pt x="391" y="240"/>
                  </a:lnTo>
                  <a:lnTo>
                    <a:pt x="343" y="205"/>
                  </a:lnTo>
                  <a:lnTo>
                    <a:pt x="327" y="212"/>
                  </a:lnTo>
                  <a:lnTo>
                    <a:pt x="327" y="234"/>
                  </a:lnTo>
                  <a:lnTo>
                    <a:pt x="345" y="283"/>
                  </a:lnTo>
                  <a:lnTo>
                    <a:pt x="409" y="334"/>
                  </a:lnTo>
                  <a:lnTo>
                    <a:pt x="376" y="343"/>
                  </a:lnTo>
                  <a:lnTo>
                    <a:pt x="371" y="379"/>
                  </a:lnTo>
                  <a:lnTo>
                    <a:pt x="316" y="412"/>
                  </a:lnTo>
                  <a:lnTo>
                    <a:pt x="271" y="458"/>
                  </a:lnTo>
                  <a:lnTo>
                    <a:pt x="240" y="492"/>
                  </a:lnTo>
                  <a:lnTo>
                    <a:pt x="232" y="508"/>
                  </a:lnTo>
                  <a:lnTo>
                    <a:pt x="200" y="488"/>
                  </a:lnTo>
                  <a:lnTo>
                    <a:pt x="134" y="442"/>
                  </a:lnTo>
                  <a:lnTo>
                    <a:pt x="70" y="388"/>
                  </a:lnTo>
                  <a:lnTo>
                    <a:pt x="32" y="338"/>
                  </a:lnTo>
                  <a:lnTo>
                    <a:pt x="0" y="271"/>
                  </a:lnTo>
                  <a:lnTo>
                    <a:pt x="0" y="227"/>
                  </a:lnTo>
                  <a:lnTo>
                    <a:pt x="31" y="148"/>
                  </a:lnTo>
                  <a:lnTo>
                    <a:pt x="74" y="85"/>
                  </a:lnTo>
                  <a:lnTo>
                    <a:pt x="159" y="26"/>
                  </a:lnTo>
                  <a:lnTo>
                    <a:pt x="251" y="0"/>
                  </a:lnTo>
                  <a:lnTo>
                    <a:pt x="321" y="5"/>
                  </a:lnTo>
                  <a:lnTo>
                    <a:pt x="339" y="26"/>
                  </a:lnTo>
                  <a:lnTo>
                    <a:pt x="412" y="76"/>
                  </a:lnTo>
                  <a:lnTo>
                    <a:pt x="418" y="9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4" name="Freeform 203"/>
            <p:cNvSpPr>
              <a:spLocks/>
            </p:cNvSpPr>
            <p:nvPr/>
          </p:nvSpPr>
          <p:spPr bwMode="auto">
            <a:xfrm>
              <a:off x="4366" y="3029"/>
              <a:ext cx="104" cy="150"/>
            </a:xfrm>
            <a:custGeom>
              <a:avLst/>
              <a:gdLst>
                <a:gd name="T0" fmla="*/ 0 w 208"/>
                <a:gd name="T1" fmla="*/ 6 h 301"/>
                <a:gd name="T2" fmla="*/ 5 w 208"/>
                <a:gd name="T3" fmla="*/ 5 h 301"/>
                <a:gd name="T4" fmla="*/ 10 w 208"/>
                <a:gd name="T5" fmla="*/ 0 h 301"/>
                <a:gd name="T6" fmla="*/ 11 w 208"/>
                <a:gd name="T7" fmla="*/ 8 h 301"/>
                <a:gd name="T8" fmla="*/ 17 w 208"/>
                <a:gd name="T9" fmla="*/ 3 h 301"/>
                <a:gd name="T10" fmla="*/ 14 w 208"/>
                <a:gd name="T11" fmla="*/ 10 h 301"/>
                <a:gd name="T12" fmla="*/ 23 w 208"/>
                <a:gd name="T13" fmla="*/ 4 h 301"/>
                <a:gd name="T14" fmla="*/ 18 w 208"/>
                <a:gd name="T15" fmla="*/ 13 h 301"/>
                <a:gd name="T16" fmla="*/ 28 w 208"/>
                <a:gd name="T17" fmla="*/ 5 h 301"/>
                <a:gd name="T18" fmla="*/ 23 w 208"/>
                <a:gd name="T19" fmla="*/ 18 h 301"/>
                <a:gd name="T20" fmla="*/ 35 w 208"/>
                <a:gd name="T21" fmla="*/ 8 h 301"/>
                <a:gd name="T22" fmla="*/ 28 w 208"/>
                <a:gd name="T23" fmla="*/ 22 h 301"/>
                <a:gd name="T24" fmla="*/ 42 w 208"/>
                <a:gd name="T25" fmla="*/ 11 h 301"/>
                <a:gd name="T26" fmla="*/ 34 w 208"/>
                <a:gd name="T27" fmla="*/ 26 h 301"/>
                <a:gd name="T28" fmla="*/ 50 w 208"/>
                <a:gd name="T29" fmla="*/ 13 h 301"/>
                <a:gd name="T30" fmla="*/ 40 w 208"/>
                <a:gd name="T31" fmla="*/ 29 h 301"/>
                <a:gd name="T32" fmla="*/ 50 w 208"/>
                <a:gd name="T33" fmla="*/ 20 h 301"/>
                <a:gd name="T34" fmla="*/ 52 w 208"/>
                <a:gd name="T35" fmla="*/ 13 h 301"/>
                <a:gd name="T36" fmla="*/ 52 w 208"/>
                <a:gd name="T37" fmla="*/ 20 h 301"/>
                <a:gd name="T38" fmla="*/ 46 w 208"/>
                <a:gd name="T39" fmla="*/ 27 h 301"/>
                <a:gd name="T40" fmla="*/ 37 w 208"/>
                <a:gd name="T41" fmla="*/ 37 h 301"/>
                <a:gd name="T42" fmla="*/ 29 w 208"/>
                <a:gd name="T43" fmla="*/ 43 h 301"/>
                <a:gd name="T44" fmla="*/ 33 w 208"/>
                <a:gd name="T45" fmla="*/ 62 h 301"/>
                <a:gd name="T46" fmla="*/ 35 w 208"/>
                <a:gd name="T47" fmla="*/ 75 h 301"/>
                <a:gd name="T48" fmla="*/ 25 w 208"/>
                <a:gd name="T49" fmla="*/ 50 h 301"/>
                <a:gd name="T50" fmla="*/ 20 w 208"/>
                <a:gd name="T51" fmla="*/ 37 h 301"/>
                <a:gd name="T52" fmla="*/ 20 w 208"/>
                <a:gd name="T53" fmla="*/ 34 h 301"/>
                <a:gd name="T54" fmla="*/ 16 w 208"/>
                <a:gd name="T55" fmla="*/ 31 h 301"/>
                <a:gd name="T56" fmla="*/ 17 w 208"/>
                <a:gd name="T57" fmla="*/ 26 h 301"/>
                <a:gd name="T58" fmla="*/ 12 w 208"/>
                <a:gd name="T59" fmla="*/ 25 h 301"/>
                <a:gd name="T60" fmla="*/ 13 w 208"/>
                <a:gd name="T61" fmla="*/ 19 h 301"/>
                <a:gd name="T62" fmla="*/ 9 w 208"/>
                <a:gd name="T63" fmla="*/ 18 h 301"/>
                <a:gd name="T64" fmla="*/ 8 w 208"/>
                <a:gd name="T65" fmla="*/ 13 h 301"/>
                <a:gd name="T66" fmla="*/ 4 w 208"/>
                <a:gd name="T67" fmla="*/ 10 h 301"/>
                <a:gd name="T68" fmla="*/ 0 w 208"/>
                <a:gd name="T69" fmla="*/ 6 h 30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08" h="301">
                  <a:moveTo>
                    <a:pt x="0" y="25"/>
                  </a:moveTo>
                  <a:lnTo>
                    <a:pt x="19" y="21"/>
                  </a:lnTo>
                  <a:lnTo>
                    <a:pt x="38" y="0"/>
                  </a:lnTo>
                  <a:lnTo>
                    <a:pt x="42" y="32"/>
                  </a:lnTo>
                  <a:lnTo>
                    <a:pt x="67" y="13"/>
                  </a:lnTo>
                  <a:lnTo>
                    <a:pt x="54" y="43"/>
                  </a:lnTo>
                  <a:lnTo>
                    <a:pt x="89" y="16"/>
                  </a:lnTo>
                  <a:lnTo>
                    <a:pt x="72" y="53"/>
                  </a:lnTo>
                  <a:lnTo>
                    <a:pt x="112" y="21"/>
                  </a:lnTo>
                  <a:lnTo>
                    <a:pt x="89" y="74"/>
                  </a:lnTo>
                  <a:lnTo>
                    <a:pt x="139" y="32"/>
                  </a:lnTo>
                  <a:lnTo>
                    <a:pt x="109" y="91"/>
                  </a:lnTo>
                  <a:lnTo>
                    <a:pt x="167" y="46"/>
                  </a:lnTo>
                  <a:lnTo>
                    <a:pt x="133" y="105"/>
                  </a:lnTo>
                  <a:lnTo>
                    <a:pt x="197" y="54"/>
                  </a:lnTo>
                  <a:lnTo>
                    <a:pt x="160" y="117"/>
                  </a:lnTo>
                  <a:lnTo>
                    <a:pt x="197" y="82"/>
                  </a:lnTo>
                  <a:lnTo>
                    <a:pt x="208" y="53"/>
                  </a:lnTo>
                  <a:lnTo>
                    <a:pt x="205" y="82"/>
                  </a:lnTo>
                  <a:lnTo>
                    <a:pt x="183" y="111"/>
                  </a:lnTo>
                  <a:lnTo>
                    <a:pt x="147" y="149"/>
                  </a:lnTo>
                  <a:lnTo>
                    <a:pt x="114" y="174"/>
                  </a:lnTo>
                  <a:lnTo>
                    <a:pt x="130" y="249"/>
                  </a:lnTo>
                  <a:lnTo>
                    <a:pt x="138" y="301"/>
                  </a:lnTo>
                  <a:lnTo>
                    <a:pt x="100" y="200"/>
                  </a:lnTo>
                  <a:lnTo>
                    <a:pt x="79" y="150"/>
                  </a:lnTo>
                  <a:lnTo>
                    <a:pt x="79" y="137"/>
                  </a:lnTo>
                  <a:lnTo>
                    <a:pt x="63" y="126"/>
                  </a:lnTo>
                  <a:lnTo>
                    <a:pt x="65" y="107"/>
                  </a:lnTo>
                  <a:lnTo>
                    <a:pt x="47" y="101"/>
                  </a:lnTo>
                  <a:lnTo>
                    <a:pt x="50" y="79"/>
                  </a:lnTo>
                  <a:lnTo>
                    <a:pt x="34" y="72"/>
                  </a:lnTo>
                  <a:lnTo>
                    <a:pt x="32" y="53"/>
                  </a:lnTo>
                  <a:lnTo>
                    <a:pt x="13" y="43"/>
                  </a:lnTo>
                  <a:lnTo>
                    <a:pt x="0" y="2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965" name="Freeform 204"/>
            <p:cNvSpPr>
              <a:spLocks/>
            </p:cNvSpPr>
            <p:nvPr/>
          </p:nvSpPr>
          <p:spPr bwMode="auto">
            <a:xfrm>
              <a:off x="4413" y="2968"/>
              <a:ext cx="5" cy="7"/>
            </a:xfrm>
            <a:custGeom>
              <a:avLst/>
              <a:gdLst>
                <a:gd name="T0" fmla="*/ 3 w 9"/>
                <a:gd name="T1" fmla="*/ 4 h 13"/>
                <a:gd name="T2" fmla="*/ 3 w 9"/>
                <a:gd name="T3" fmla="*/ 0 h 13"/>
                <a:gd name="T4" fmla="*/ 0 w 9"/>
                <a:gd name="T5" fmla="*/ 2 h 13"/>
                <a:gd name="T6" fmla="*/ 3 w 9"/>
                <a:gd name="T7" fmla="*/ 4 h 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 h="13">
                  <a:moveTo>
                    <a:pt x="9" y="13"/>
                  </a:moveTo>
                  <a:lnTo>
                    <a:pt x="9" y="0"/>
                  </a:lnTo>
                  <a:lnTo>
                    <a:pt x="0" y="5"/>
                  </a:lnTo>
                  <a:lnTo>
                    <a:pt x="9" y="13"/>
                  </a:lnTo>
                  <a:close/>
                </a:path>
              </a:pathLst>
            </a:custGeom>
            <a:solidFill>
              <a:srgbClr val="000000"/>
            </a:solidFill>
            <a:ln w="1588">
              <a:solidFill>
                <a:srgbClr val="000000"/>
              </a:solidFill>
              <a:prstDash val="solid"/>
              <a:round/>
              <a:headEnd/>
              <a:tailEnd/>
            </a:ln>
          </p:spPr>
          <p:txBody>
            <a:bodyPr/>
            <a:lstStyle/>
            <a:p>
              <a:endParaRPr lang="en-US" dirty="0"/>
            </a:p>
          </p:txBody>
        </p:sp>
      </p:grpSp>
      <p:sp>
        <p:nvSpPr>
          <p:cNvPr id="30726" name="Freeform 205"/>
          <p:cNvSpPr>
            <a:spLocks/>
          </p:cNvSpPr>
          <p:nvPr/>
        </p:nvSpPr>
        <p:spPr bwMode="auto">
          <a:xfrm>
            <a:off x="6815138" y="4794250"/>
            <a:ext cx="169862" cy="152400"/>
          </a:xfrm>
          <a:custGeom>
            <a:avLst/>
            <a:gdLst>
              <a:gd name="T0" fmla="*/ 19530955 w 214"/>
              <a:gd name="T1" fmla="*/ 39062819 h 192"/>
              <a:gd name="T2" fmla="*/ 35282084 w 214"/>
              <a:gd name="T3" fmla="*/ 31502350 h 192"/>
              <a:gd name="T4" fmla="*/ 29611550 w 214"/>
              <a:gd name="T5" fmla="*/ 42842656 h 192"/>
              <a:gd name="T6" fmla="*/ 44732443 w 214"/>
              <a:gd name="T7" fmla="*/ 39062819 h 192"/>
              <a:gd name="T8" fmla="*/ 12600744 w 214"/>
              <a:gd name="T9" fmla="*/ 68044219 h 192"/>
              <a:gd name="T10" fmla="*/ 0 w 214"/>
              <a:gd name="T11" fmla="*/ 80645000 h 192"/>
              <a:gd name="T12" fmla="*/ 21420868 w 214"/>
              <a:gd name="T13" fmla="*/ 63003906 h 192"/>
              <a:gd name="T14" fmla="*/ 48513063 w 214"/>
              <a:gd name="T15" fmla="*/ 46623288 h 192"/>
              <a:gd name="T16" fmla="*/ 48513063 w 214"/>
              <a:gd name="T17" fmla="*/ 58593831 h 192"/>
              <a:gd name="T18" fmla="*/ 56702952 w 214"/>
              <a:gd name="T19" fmla="*/ 59853513 h 192"/>
              <a:gd name="T20" fmla="*/ 56702952 w 214"/>
              <a:gd name="T21" fmla="*/ 68674456 h 192"/>
              <a:gd name="T22" fmla="*/ 64263398 w 214"/>
              <a:gd name="T23" fmla="*/ 78124844 h 192"/>
              <a:gd name="T24" fmla="*/ 65523870 w 214"/>
              <a:gd name="T25" fmla="*/ 84425631 h 192"/>
              <a:gd name="T26" fmla="*/ 90725358 w 214"/>
              <a:gd name="T27" fmla="*/ 92615544 h 192"/>
              <a:gd name="T28" fmla="*/ 119706673 w 214"/>
              <a:gd name="T29" fmla="*/ 108366719 h 192"/>
              <a:gd name="T30" fmla="*/ 132937652 w 214"/>
              <a:gd name="T31" fmla="*/ 120967500 h 192"/>
              <a:gd name="T32" fmla="*/ 134827566 w 214"/>
              <a:gd name="T33" fmla="*/ 107736481 h 192"/>
              <a:gd name="T34" fmla="*/ 123487293 w 214"/>
              <a:gd name="T35" fmla="*/ 107736481 h 192"/>
              <a:gd name="T36" fmla="*/ 129157032 w 214"/>
              <a:gd name="T37" fmla="*/ 94506256 h 192"/>
              <a:gd name="T38" fmla="*/ 112146226 w 214"/>
              <a:gd name="T39" fmla="*/ 92615544 h 192"/>
              <a:gd name="T40" fmla="*/ 123487293 w 214"/>
              <a:gd name="T41" fmla="*/ 80645000 h 192"/>
              <a:gd name="T42" fmla="*/ 102695866 w 214"/>
              <a:gd name="T43" fmla="*/ 84425631 h 192"/>
              <a:gd name="T44" fmla="*/ 116556288 w 214"/>
              <a:gd name="T45" fmla="*/ 68044219 h 192"/>
              <a:gd name="T46" fmla="*/ 97655569 w 214"/>
              <a:gd name="T47" fmla="*/ 71824850 h 192"/>
              <a:gd name="T48" fmla="*/ 110886549 w 214"/>
              <a:gd name="T49" fmla="*/ 56073675 h 192"/>
              <a:gd name="T50" fmla="*/ 90095122 w 214"/>
              <a:gd name="T51" fmla="*/ 58593831 h 192"/>
              <a:gd name="T52" fmla="*/ 105216015 w 214"/>
              <a:gd name="T53" fmla="*/ 42842656 h 192"/>
              <a:gd name="T54" fmla="*/ 81274205 w 214"/>
              <a:gd name="T55" fmla="*/ 47882969 h 192"/>
              <a:gd name="T56" fmla="*/ 100175718 w 214"/>
              <a:gd name="T57" fmla="*/ 28351956 h 192"/>
              <a:gd name="T58" fmla="*/ 76233907 w 214"/>
              <a:gd name="T59" fmla="*/ 34022506 h 192"/>
              <a:gd name="T60" fmla="*/ 94505184 w 214"/>
              <a:gd name="T61" fmla="*/ 13861256 h 192"/>
              <a:gd name="T62" fmla="*/ 69933932 w 214"/>
              <a:gd name="T63" fmla="*/ 18901569 h 192"/>
              <a:gd name="T64" fmla="*/ 86944738 w 214"/>
              <a:gd name="T65" fmla="*/ 0 h 192"/>
              <a:gd name="T66" fmla="*/ 59223101 w 214"/>
              <a:gd name="T67" fmla="*/ 3150394 h 192"/>
              <a:gd name="T68" fmla="*/ 26461166 w 214"/>
              <a:gd name="T69" fmla="*/ 21421725 h 192"/>
              <a:gd name="T70" fmla="*/ 19530955 w 214"/>
              <a:gd name="T71" fmla="*/ 39062819 h 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214" h="192">
                <a:moveTo>
                  <a:pt x="31" y="62"/>
                </a:moveTo>
                <a:lnTo>
                  <a:pt x="56" y="50"/>
                </a:lnTo>
                <a:lnTo>
                  <a:pt x="47" y="68"/>
                </a:lnTo>
                <a:lnTo>
                  <a:pt x="71" y="62"/>
                </a:lnTo>
                <a:lnTo>
                  <a:pt x="20" y="108"/>
                </a:lnTo>
                <a:lnTo>
                  <a:pt x="0" y="128"/>
                </a:lnTo>
                <a:lnTo>
                  <a:pt x="34" y="100"/>
                </a:lnTo>
                <a:lnTo>
                  <a:pt x="77" y="74"/>
                </a:lnTo>
                <a:lnTo>
                  <a:pt x="77" y="93"/>
                </a:lnTo>
                <a:lnTo>
                  <a:pt x="90" y="95"/>
                </a:lnTo>
                <a:lnTo>
                  <a:pt x="90" y="109"/>
                </a:lnTo>
                <a:lnTo>
                  <a:pt x="102" y="124"/>
                </a:lnTo>
                <a:lnTo>
                  <a:pt x="104" y="134"/>
                </a:lnTo>
                <a:lnTo>
                  <a:pt x="144" y="147"/>
                </a:lnTo>
                <a:lnTo>
                  <a:pt x="190" y="172"/>
                </a:lnTo>
                <a:lnTo>
                  <a:pt x="211" y="192"/>
                </a:lnTo>
                <a:lnTo>
                  <a:pt x="214" y="171"/>
                </a:lnTo>
                <a:lnTo>
                  <a:pt x="196" y="171"/>
                </a:lnTo>
                <a:lnTo>
                  <a:pt x="205" y="150"/>
                </a:lnTo>
                <a:lnTo>
                  <a:pt x="178" y="147"/>
                </a:lnTo>
                <a:lnTo>
                  <a:pt x="196" y="128"/>
                </a:lnTo>
                <a:lnTo>
                  <a:pt x="163" y="134"/>
                </a:lnTo>
                <a:lnTo>
                  <a:pt x="185" y="108"/>
                </a:lnTo>
                <a:lnTo>
                  <a:pt x="155" y="114"/>
                </a:lnTo>
                <a:lnTo>
                  <a:pt x="176" y="89"/>
                </a:lnTo>
                <a:lnTo>
                  <a:pt x="143" y="93"/>
                </a:lnTo>
                <a:lnTo>
                  <a:pt x="167" y="68"/>
                </a:lnTo>
                <a:lnTo>
                  <a:pt x="129" y="76"/>
                </a:lnTo>
                <a:lnTo>
                  <a:pt x="159" y="45"/>
                </a:lnTo>
                <a:lnTo>
                  <a:pt x="121" y="54"/>
                </a:lnTo>
                <a:lnTo>
                  <a:pt x="150" y="22"/>
                </a:lnTo>
                <a:lnTo>
                  <a:pt x="111" y="30"/>
                </a:lnTo>
                <a:lnTo>
                  <a:pt x="138" y="0"/>
                </a:lnTo>
                <a:lnTo>
                  <a:pt x="94" y="5"/>
                </a:lnTo>
                <a:lnTo>
                  <a:pt x="42" y="34"/>
                </a:lnTo>
                <a:lnTo>
                  <a:pt x="31" y="6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27" name="Freeform 206"/>
          <p:cNvSpPr>
            <a:spLocks/>
          </p:cNvSpPr>
          <p:nvPr/>
        </p:nvSpPr>
        <p:spPr bwMode="auto">
          <a:xfrm>
            <a:off x="6880225" y="4673600"/>
            <a:ext cx="60325" cy="52388"/>
          </a:xfrm>
          <a:custGeom>
            <a:avLst/>
            <a:gdLst>
              <a:gd name="T0" fmla="*/ 29759529 w 75"/>
              <a:gd name="T1" fmla="*/ 9744168 h 65"/>
              <a:gd name="T2" fmla="*/ 1294172 w 75"/>
              <a:gd name="T3" fmla="*/ 0 h 65"/>
              <a:gd name="T4" fmla="*/ 0 w 75"/>
              <a:gd name="T5" fmla="*/ 8444946 h 65"/>
              <a:gd name="T6" fmla="*/ 17467707 w 75"/>
              <a:gd name="T7" fmla="*/ 22085975 h 65"/>
              <a:gd name="T8" fmla="*/ 18114391 w 75"/>
              <a:gd name="T9" fmla="*/ 37675838 h 65"/>
              <a:gd name="T10" fmla="*/ 25877816 w 75"/>
              <a:gd name="T11" fmla="*/ 42223116 h 65"/>
              <a:gd name="T12" fmla="*/ 48521408 w 75"/>
              <a:gd name="T13" fmla="*/ 37675838 h 65"/>
              <a:gd name="T14" fmla="*/ 31053701 w 75"/>
              <a:gd name="T15" fmla="*/ 27282864 h 65"/>
              <a:gd name="T16" fmla="*/ 28466161 w 75"/>
              <a:gd name="T17" fmla="*/ 24034808 h 65"/>
              <a:gd name="T18" fmla="*/ 31053701 w 75"/>
              <a:gd name="T19" fmla="*/ 17538696 h 65"/>
              <a:gd name="T20" fmla="*/ 29759529 w 75"/>
              <a:gd name="T21" fmla="*/ 9744168 h 6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5" h="65">
                <a:moveTo>
                  <a:pt x="46" y="15"/>
                </a:moveTo>
                <a:lnTo>
                  <a:pt x="2" y="0"/>
                </a:lnTo>
                <a:lnTo>
                  <a:pt x="0" y="13"/>
                </a:lnTo>
                <a:lnTo>
                  <a:pt x="27" y="34"/>
                </a:lnTo>
                <a:lnTo>
                  <a:pt x="28" y="58"/>
                </a:lnTo>
                <a:lnTo>
                  <a:pt x="40" y="65"/>
                </a:lnTo>
                <a:lnTo>
                  <a:pt x="75" y="58"/>
                </a:lnTo>
                <a:lnTo>
                  <a:pt x="48" y="42"/>
                </a:lnTo>
                <a:lnTo>
                  <a:pt x="44" y="37"/>
                </a:lnTo>
                <a:lnTo>
                  <a:pt x="48" y="27"/>
                </a:lnTo>
                <a:lnTo>
                  <a:pt x="46" y="1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28" name="Freeform 207"/>
          <p:cNvSpPr>
            <a:spLocks/>
          </p:cNvSpPr>
          <p:nvPr/>
        </p:nvSpPr>
        <p:spPr bwMode="auto">
          <a:xfrm>
            <a:off x="6921500" y="4725988"/>
            <a:ext cx="20638" cy="9525"/>
          </a:xfrm>
          <a:custGeom>
            <a:avLst/>
            <a:gdLst>
              <a:gd name="T0" fmla="*/ 0 w 27"/>
              <a:gd name="T1" fmla="*/ 5248275 h 11"/>
              <a:gd name="T2" fmla="*/ 4674125 w 27"/>
              <a:gd name="T3" fmla="*/ 8247784 h 11"/>
              <a:gd name="T4" fmla="*/ 15775076 w 27"/>
              <a:gd name="T5" fmla="*/ 0 h 11"/>
              <a:gd name="T6" fmla="*/ 0 w 27"/>
              <a:gd name="T7" fmla="*/ 5248275 h 1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 h="11">
                <a:moveTo>
                  <a:pt x="0" y="7"/>
                </a:moveTo>
                <a:lnTo>
                  <a:pt x="8" y="11"/>
                </a:lnTo>
                <a:lnTo>
                  <a:pt x="27" y="0"/>
                </a:lnTo>
                <a:lnTo>
                  <a:pt x="0"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29" name="Freeform 208"/>
          <p:cNvSpPr>
            <a:spLocks/>
          </p:cNvSpPr>
          <p:nvPr/>
        </p:nvSpPr>
        <p:spPr bwMode="auto">
          <a:xfrm>
            <a:off x="6740525" y="4310063"/>
            <a:ext cx="165100" cy="131762"/>
          </a:xfrm>
          <a:custGeom>
            <a:avLst/>
            <a:gdLst>
              <a:gd name="T0" fmla="*/ 0 w 208"/>
              <a:gd name="T1" fmla="*/ 90095046 h 166"/>
              <a:gd name="T2" fmla="*/ 23311644 w 208"/>
              <a:gd name="T3" fmla="*/ 69303637 h 166"/>
              <a:gd name="T4" fmla="*/ 60483750 w 208"/>
              <a:gd name="T5" fmla="*/ 12600733 h 166"/>
              <a:gd name="T6" fmla="*/ 124117894 w 208"/>
              <a:gd name="T7" fmla="*/ 0 h 166"/>
              <a:gd name="T8" fmla="*/ 131048125 w 208"/>
              <a:gd name="T9" fmla="*/ 4410058 h 166"/>
              <a:gd name="T10" fmla="*/ 128527969 w 208"/>
              <a:gd name="T11" fmla="*/ 12600733 h 166"/>
              <a:gd name="T12" fmla="*/ 120967500 w 208"/>
              <a:gd name="T13" fmla="*/ 4410058 h 166"/>
              <a:gd name="T14" fmla="*/ 65524063 w 208"/>
              <a:gd name="T15" fmla="*/ 17010792 h 166"/>
              <a:gd name="T16" fmla="*/ 67413981 w 208"/>
              <a:gd name="T17" fmla="*/ 25201467 h 166"/>
              <a:gd name="T18" fmla="*/ 57333356 w 208"/>
              <a:gd name="T19" fmla="*/ 28351849 h 166"/>
              <a:gd name="T20" fmla="*/ 56703913 w 208"/>
              <a:gd name="T21" fmla="*/ 34021583 h 166"/>
              <a:gd name="T22" fmla="*/ 47882969 w 208"/>
              <a:gd name="T23" fmla="*/ 38432435 h 166"/>
              <a:gd name="T24" fmla="*/ 30241875 w 208"/>
              <a:gd name="T25" fmla="*/ 69933872 h 166"/>
              <a:gd name="T26" fmla="*/ 30241875 w 208"/>
              <a:gd name="T27" fmla="*/ 77494312 h 166"/>
              <a:gd name="T28" fmla="*/ 26462038 w 208"/>
              <a:gd name="T29" fmla="*/ 83794282 h 166"/>
              <a:gd name="T30" fmla="*/ 38432581 w 208"/>
              <a:gd name="T31" fmla="*/ 97025251 h 166"/>
              <a:gd name="T32" fmla="*/ 26462038 w 208"/>
              <a:gd name="T33" fmla="*/ 104585691 h 166"/>
              <a:gd name="T34" fmla="*/ 10080625 w 208"/>
              <a:gd name="T35" fmla="*/ 97025251 h 166"/>
              <a:gd name="T36" fmla="*/ 0 w 208"/>
              <a:gd name="T37" fmla="*/ 90095046 h 16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08" h="166">
                <a:moveTo>
                  <a:pt x="0" y="143"/>
                </a:moveTo>
                <a:lnTo>
                  <a:pt x="37" y="110"/>
                </a:lnTo>
                <a:lnTo>
                  <a:pt x="96" y="20"/>
                </a:lnTo>
                <a:lnTo>
                  <a:pt x="197" y="0"/>
                </a:lnTo>
                <a:lnTo>
                  <a:pt x="208" y="7"/>
                </a:lnTo>
                <a:lnTo>
                  <a:pt x="204" y="20"/>
                </a:lnTo>
                <a:lnTo>
                  <a:pt x="192" y="7"/>
                </a:lnTo>
                <a:lnTo>
                  <a:pt x="104" y="27"/>
                </a:lnTo>
                <a:lnTo>
                  <a:pt x="107" y="40"/>
                </a:lnTo>
                <a:lnTo>
                  <a:pt x="91" y="45"/>
                </a:lnTo>
                <a:lnTo>
                  <a:pt x="90" y="54"/>
                </a:lnTo>
                <a:lnTo>
                  <a:pt x="76" y="61"/>
                </a:lnTo>
                <a:lnTo>
                  <a:pt x="48" y="111"/>
                </a:lnTo>
                <a:lnTo>
                  <a:pt x="48" y="123"/>
                </a:lnTo>
                <a:lnTo>
                  <a:pt x="42" y="133"/>
                </a:lnTo>
                <a:lnTo>
                  <a:pt x="61" y="154"/>
                </a:lnTo>
                <a:lnTo>
                  <a:pt x="42" y="166"/>
                </a:lnTo>
                <a:lnTo>
                  <a:pt x="16" y="154"/>
                </a:lnTo>
                <a:lnTo>
                  <a:pt x="0" y="14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0" name="Freeform 209"/>
          <p:cNvSpPr>
            <a:spLocks/>
          </p:cNvSpPr>
          <p:nvPr/>
        </p:nvSpPr>
        <p:spPr bwMode="auto">
          <a:xfrm>
            <a:off x="6902450" y="4289425"/>
            <a:ext cx="85725" cy="31750"/>
          </a:xfrm>
          <a:custGeom>
            <a:avLst/>
            <a:gdLst>
              <a:gd name="T0" fmla="*/ 1260475 w 108"/>
              <a:gd name="T1" fmla="*/ 15751175 h 40"/>
              <a:gd name="T2" fmla="*/ 40322500 w 108"/>
              <a:gd name="T3" fmla="*/ 1889919 h 40"/>
              <a:gd name="T4" fmla="*/ 45993050 w 108"/>
              <a:gd name="T5" fmla="*/ 8820944 h 40"/>
              <a:gd name="T6" fmla="*/ 61744225 w 108"/>
              <a:gd name="T7" fmla="*/ 0 h 40"/>
              <a:gd name="T8" fmla="*/ 68044219 w 108"/>
              <a:gd name="T9" fmla="*/ 4410075 h 40"/>
              <a:gd name="T10" fmla="*/ 56073675 w 108"/>
              <a:gd name="T11" fmla="*/ 25201563 h 40"/>
              <a:gd name="T12" fmla="*/ 59224069 w 108"/>
              <a:gd name="T13" fmla="*/ 13861256 h 40"/>
              <a:gd name="T14" fmla="*/ 56073675 w 108"/>
              <a:gd name="T15" fmla="*/ 9450388 h 40"/>
              <a:gd name="T16" fmla="*/ 37802344 w 108"/>
              <a:gd name="T17" fmla="*/ 15751175 h 40"/>
              <a:gd name="T18" fmla="*/ 35282188 w 108"/>
              <a:gd name="T19" fmla="*/ 13861256 h 40"/>
              <a:gd name="T20" fmla="*/ 35282188 w 108"/>
              <a:gd name="T21" fmla="*/ 9450388 h 40"/>
              <a:gd name="T22" fmla="*/ 0 w 108"/>
              <a:gd name="T23" fmla="*/ 19531013 h 40"/>
              <a:gd name="T24" fmla="*/ 1260475 w 108"/>
              <a:gd name="T25" fmla="*/ 15751175 h 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08" h="40">
                <a:moveTo>
                  <a:pt x="2" y="25"/>
                </a:moveTo>
                <a:lnTo>
                  <a:pt x="64" y="3"/>
                </a:lnTo>
                <a:lnTo>
                  <a:pt x="73" y="14"/>
                </a:lnTo>
                <a:lnTo>
                  <a:pt x="98" y="0"/>
                </a:lnTo>
                <a:lnTo>
                  <a:pt x="108" y="7"/>
                </a:lnTo>
                <a:lnTo>
                  <a:pt x="89" y="40"/>
                </a:lnTo>
                <a:lnTo>
                  <a:pt x="94" y="22"/>
                </a:lnTo>
                <a:lnTo>
                  <a:pt x="89" y="15"/>
                </a:lnTo>
                <a:lnTo>
                  <a:pt x="60" y="25"/>
                </a:lnTo>
                <a:lnTo>
                  <a:pt x="56" y="22"/>
                </a:lnTo>
                <a:lnTo>
                  <a:pt x="56" y="15"/>
                </a:lnTo>
                <a:lnTo>
                  <a:pt x="0" y="31"/>
                </a:lnTo>
                <a:lnTo>
                  <a:pt x="2" y="25"/>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1" name="Freeform 210"/>
          <p:cNvSpPr>
            <a:spLocks/>
          </p:cNvSpPr>
          <p:nvPr/>
        </p:nvSpPr>
        <p:spPr bwMode="auto">
          <a:xfrm>
            <a:off x="6845300" y="4314825"/>
            <a:ext cx="96838" cy="47625"/>
          </a:xfrm>
          <a:custGeom>
            <a:avLst/>
            <a:gdLst>
              <a:gd name="T0" fmla="*/ 40952949 w 122"/>
              <a:gd name="T1" fmla="*/ 4876488 h 61"/>
              <a:gd name="T2" fmla="*/ 0 w 122"/>
              <a:gd name="T3" fmla="*/ 23162926 h 61"/>
              <a:gd name="T4" fmla="*/ 57963893 w 122"/>
              <a:gd name="T5" fmla="*/ 37182633 h 61"/>
              <a:gd name="T6" fmla="*/ 63634472 w 122"/>
              <a:gd name="T7" fmla="*/ 28649170 h 61"/>
              <a:gd name="T8" fmla="*/ 55443724 w 122"/>
              <a:gd name="T9" fmla="*/ 28039414 h 61"/>
              <a:gd name="T10" fmla="*/ 56704205 w 122"/>
              <a:gd name="T11" fmla="*/ 18286439 h 61"/>
              <a:gd name="T12" fmla="*/ 42213430 w 122"/>
              <a:gd name="T13" fmla="*/ 20724682 h 61"/>
              <a:gd name="T14" fmla="*/ 76865559 w 122"/>
              <a:gd name="T15" fmla="*/ 0 h 61"/>
              <a:gd name="T16" fmla="*/ 46623528 w 122"/>
              <a:gd name="T17" fmla="*/ 5486244 h 61"/>
              <a:gd name="T18" fmla="*/ 40952949 w 122"/>
              <a:gd name="T19" fmla="*/ 4876488 h 6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2" h="61">
                <a:moveTo>
                  <a:pt x="65" y="8"/>
                </a:moveTo>
                <a:lnTo>
                  <a:pt x="0" y="38"/>
                </a:lnTo>
                <a:lnTo>
                  <a:pt x="92" y="61"/>
                </a:lnTo>
                <a:lnTo>
                  <a:pt x="101" y="47"/>
                </a:lnTo>
                <a:lnTo>
                  <a:pt x="88" y="46"/>
                </a:lnTo>
                <a:lnTo>
                  <a:pt x="90" y="30"/>
                </a:lnTo>
                <a:lnTo>
                  <a:pt x="67" y="34"/>
                </a:lnTo>
                <a:lnTo>
                  <a:pt x="122" y="0"/>
                </a:lnTo>
                <a:lnTo>
                  <a:pt x="74" y="9"/>
                </a:lnTo>
                <a:lnTo>
                  <a:pt x="65" y="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2" name="Freeform 211"/>
          <p:cNvSpPr>
            <a:spLocks/>
          </p:cNvSpPr>
          <p:nvPr/>
        </p:nvSpPr>
        <p:spPr bwMode="auto">
          <a:xfrm>
            <a:off x="6904038" y="4318000"/>
            <a:ext cx="71437" cy="57150"/>
          </a:xfrm>
          <a:custGeom>
            <a:avLst/>
            <a:gdLst>
              <a:gd name="T0" fmla="*/ 51032212 w 90"/>
              <a:gd name="T1" fmla="*/ 2591873 h 71"/>
              <a:gd name="T2" fmla="*/ 0 w 90"/>
              <a:gd name="T3" fmla="*/ 34339101 h 71"/>
              <a:gd name="T4" fmla="*/ 18271203 w 90"/>
              <a:gd name="T5" fmla="*/ 46001725 h 71"/>
              <a:gd name="T6" fmla="*/ 44732262 w 90"/>
              <a:gd name="T7" fmla="*/ 19437439 h 71"/>
              <a:gd name="T8" fmla="*/ 22681248 w 90"/>
              <a:gd name="T9" fmla="*/ 37578942 h 71"/>
              <a:gd name="T10" fmla="*/ 20161109 w 90"/>
              <a:gd name="T11" fmla="*/ 34339101 h 71"/>
              <a:gd name="T12" fmla="*/ 56702722 w 90"/>
              <a:gd name="T13" fmla="*/ 0 h 71"/>
              <a:gd name="T14" fmla="*/ 51032212 w 90"/>
              <a:gd name="T15" fmla="*/ 2591873 h 7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0" h="71">
                <a:moveTo>
                  <a:pt x="81" y="4"/>
                </a:moveTo>
                <a:lnTo>
                  <a:pt x="0" y="53"/>
                </a:lnTo>
                <a:lnTo>
                  <a:pt x="29" y="71"/>
                </a:lnTo>
                <a:lnTo>
                  <a:pt x="71" y="30"/>
                </a:lnTo>
                <a:lnTo>
                  <a:pt x="36" y="58"/>
                </a:lnTo>
                <a:lnTo>
                  <a:pt x="32" y="53"/>
                </a:lnTo>
                <a:lnTo>
                  <a:pt x="90" y="0"/>
                </a:lnTo>
                <a:lnTo>
                  <a:pt x="81"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3" name="Freeform 212"/>
          <p:cNvSpPr>
            <a:spLocks/>
          </p:cNvSpPr>
          <p:nvPr/>
        </p:nvSpPr>
        <p:spPr bwMode="auto">
          <a:xfrm>
            <a:off x="6835775" y="4357688"/>
            <a:ext cx="61913" cy="36512"/>
          </a:xfrm>
          <a:custGeom>
            <a:avLst/>
            <a:gdLst>
              <a:gd name="T0" fmla="*/ 646468 w 77"/>
              <a:gd name="T1" fmla="*/ 0 h 46"/>
              <a:gd name="T2" fmla="*/ 0 w 77"/>
              <a:gd name="T3" fmla="*/ 26460881 h 46"/>
              <a:gd name="T4" fmla="*/ 27800545 w 77"/>
              <a:gd name="T5" fmla="*/ 20790409 h 46"/>
              <a:gd name="T6" fmla="*/ 43316586 w 77"/>
              <a:gd name="T7" fmla="*/ 28981003 h 46"/>
              <a:gd name="T8" fmla="*/ 49782072 w 77"/>
              <a:gd name="T9" fmla="*/ 26460881 h 46"/>
              <a:gd name="T10" fmla="*/ 33618759 w 77"/>
              <a:gd name="T11" fmla="*/ 11340151 h 46"/>
              <a:gd name="T12" fmla="*/ 16163313 w 77"/>
              <a:gd name="T13" fmla="*/ 5670472 h 46"/>
              <a:gd name="T14" fmla="*/ 646468 w 77"/>
              <a:gd name="T15" fmla="*/ 0 h 4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7" h="46">
                <a:moveTo>
                  <a:pt x="1" y="0"/>
                </a:moveTo>
                <a:lnTo>
                  <a:pt x="0" y="42"/>
                </a:lnTo>
                <a:lnTo>
                  <a:pt x="43" y="33"/>
                </a:lnTo>
                <a:lnTo>
                  <a:pt x="67" y="46"/>
                </a:lnTo>
                <a:lnTo>
                  <a:pt x="77" y="42"/>
                </a:lnTo>
                <a:lnTo>
                  <a:pt x="52" y="18"/>
                </a:lnTo>
                <a:lnTo>
                  <a:pt x="25" y="9"/>
                </a:lnTo>
                <a:lnTo>
                  <a:pt x="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4" name="Freeform 213"/>
          <p:cNvSpPr>
            <a:spLocks/>
          </p:cNvSpPr>
          <p:nvPr/>
        </p:nvSpPr>
        <p:spPr bwMode="auto">
          <a:xfrm>
            <a:off x="6994525" y="4960938"/>
            <a:ext cx="158750" cy="336550"/>
          </a:xfrm>
          <a:custGeom>
            <a:avLst/>
            <a:gdLst>
              <a:gd name="T0" fmla="*/ 0 w 199"/>
              <a:gd name="T1" fmla="*/ 0 h 423"/>
              <a:gd name="T2" fmla="*/ 13364516 w 199"/>
              <a:gd name="T3" fmla="*/ 15825806 h 423"/>
              <a:gd name="T4" fmla="*/ 34364987 w 199"/>
              <a:gd name="T5" fmla="*/ 58238267 h 423"/>
              <a:gd name="T6" fmla="*/ 46456313 w 199"/>
              <a:gd name="T7" fmla="*/ 92420767 h 423"/>
              <a:gd name="T8" fmla="*/ 50910886 w 199"/>
              <a:gd name="T9" fmla="*/ 108246574 h 423"/>
              <a:gd name="T10" fmla="*/ 52184077 w 199"/>
              <a:gd name="T11" fmla="*/ 127870701 h 423"/>
              <a:gd name="T12" fmla="*/ 52184077 w 199"/>
              <a:gd name="T13" fmla="*/ 148759874 h 423"/>
              <a:gd name="T14" fmla="*/ 59184234 w 199"/>
              <a:gd name="T15" fmla="*/ 170283161 h 423"/>
              <a:gd name="T16" fmla="*/ 87821457 w 199"/>
              <a:gd name="T17" fmla="*/ 207630664 h 423"/>
              <a:gd name="T18" fmla="*/ 109458524 w 199"/>
              <a:gd name="T19" fmla="*/ 238648958 h 423"/>
              <a:gd name="T20" fmla="*/ 126641018 w 199"/>
              <a:gd name="T21" fmla="*/ 267768091 h 423"/>
              <a:gd name="T22" fmla="*/ 105003951 w 199"/>
              <a:gd name="T23" fmla="*/ 222190628 h 423"/>
              <a:gd name="T24" fmla="*/ 90367041 w 199"/>
              <a:gd name="T25" fmla="*/ 195603974 h 423"/>
              <a:gd name="T26" fmla="*/ 78275716 w 199"/>
              <a:gd name="T27" fmla="*/ 174714005 h 423"/>
              <a:gd name="T28" fmla="*/ 77002525 w 199"/>
              <a:gd name="T29" fmla="*/ 161420678 h 423"/>
              <a:gd name="T30" fmla="*/ 78275716 w 199"/>
              <a:gd name="T31" fmla="*/ 148759874 h 423"/>
              <a:gd name="T32" fmla="*/ 84003480 w 199"/>
              <a:gd name="T33" fmla="*/ 132934863 h 423"/>
              <a:gd name="T34" fmla="*/ 91003637 w 199"/>
              <a:gd name="T35" fmla="*/ 119008217 h 423"/>
              <a:gd name="T36" fmla="*/ 77002525 w 199"/>
              <a:gd name="T37" fmla="*/ 92420767 h 423"/>
              <a:gd name="T38" fmla="*/ 85912469 w 199"/>
              <a:gd name="T39" fmla="*/ 79760759 h 423"/>
              <a:gd name="T40" fmla="*/ 64911200 w 199"/>
              <a:gd name="T41" fmla="*/ 51274944 h 423"/>
              <a:gd name="T42" fmla="*/ 46456313 w 199"/>
              <a:gd name="T43" fmla="*/ 41146619 h 423"/>
              <a:gd name="T44" fmla="*/ 30546212 w 199"/>
              <a:gd name="T45" fmla="*/ 29751657 h 423"/>
              <a:gd name="T46" fmla="*/ 21637067 w 199"/>
              <a:gd name="T47" fmla="*/ 22789129 h 423"/>
              <a:gd name="T48" fmla="*/ 14636910 w 199"/>
              <a:gd name="T49" fmla="*/ 15825806 h 423"/>
              <a:gd name="T50" fmla="*/ 0 w 199"/>
              <a:gd name="T51" fmla="*/ 0 h 42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99" h="423">
                <a:moveTo>
                  <a:pt x="0" y="0"/>
                </a:moveTo>
                <a:lnTo>
                  <a:pt x="21" y="25"/>
                </a:lnTo>
                <a:lnTo>
                  <a:pt x="54" y="92"/>
                </a:lnTo>
                <a:lnTo>
                  <a:pt x="73" y="146"/>
                </a:lnTo>
                <a:lnTo>
                  <a:pt x="80" y="171"/>
                </a:lnTo>
                <a:lnTo>
                  <a:pt x="82" y="202"/>
                </a:lnTo>
                <a:lnTo>
                  <a:pt x="82" y="235"/>
                </a:lnTo>
                <a:lnTo>
                  <a:pt x="93" y="269"/>
                </a:lnTo>
                <a:lnTo>
                  <a:pt x="138" y="328"/>
                </a:lnTo>
                <a:lnTo>
                  <a:pt x="172" y="377"/>
                </a:lnTo>
                <a:lnTo>
                  <a:pt x="199" y="423"/>
                </a:lnTo>
                <a:lnTo>
                  <a:pt x="165" y="351"/>
                </a:lnTo>
                <a:lnTo>
                  <a:pt x="142" y="309"/>
                </a:lnTo>
                <a:lnTo>
                  <a:pt x="123" y="276"/>
                </a:lnTo>
                <a:lnTo>
                  <a:pt x="121" y="255"/>
                </a:lnTo>
                <a:lnTo>
                  <a:pt x="123" y="235"/>
                </a:lnTo>
                <a:lnTo>
                  <a:pt x="132" y="210"/>
                </a:lnTo>
                <a:lnTo>
                  <a:pt x="143" y="188"/>
                </a:lnTo>
                <a:lnTo>
                  <a:pt x="121" y="146"/>
                </a:lnTo>
                <a:lnTo>
                  <a:pt x="135" y="126"/>
                </a:lnTo>
                <a:lnTo>
                  <a:pt x="102" y="81"/>
                </a:lnTo>
                <a:lnTo>
                  <a:pt x="73" y="65"/>
                </a:lnTo>
                <a:lnTo>
                  <a:pt x="48" y="47"/>
                </a:lnTo>
                <a:lnTo>
                  <a:pt x="34" y="36"/>
                </a:lnTo>
                <a:lnTo>
                  <a:pt x="23" y="25"/>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5" name="Freeform 214"/>
          <p:cNvSpPr>
            <a:spLocks/>
          </p:cNvSpPr>
          <p:nvPr/>
        </p:nvSpPr>
        <p:spPr bwMode="auto">
          <a:xfrm>
            <a:off x="6681788" y="4905375"/>
            <a:ext cx="185737" cy="660400"/>
          </a:xfrm>
          <a:custGeom>
            <a:avLst/>
            <a:gdLst>
              <a:gd name="T0" fmla="*/ 88205231 w 234"/>
              <a:gd name="T1" fmla="*/ 0 h 832"/>
              <a:gd name="T2" fmla="*/ 84424610 w 234"/>
              <a:gd name="T3" fmla="*/ 17641094 h 832"/>
              <a:gd name="T4" fmla="*/ 52923139 w 234"/>
              <a:gd name="T5" fmla="*/ 56073675 h 832"/>
              <a:gd name="T6" fmla="*/ 22051109 w 234"/>
              <a:gd name="T7" fmla="*/ 121597738 h 832"/>
              <a:gd name="T8" fmla="*/ 0 w 234"/>
              <a:gd name="T9" fmla="*/ 201612500 h 832"/>
              <a:gd name="T10" fmla="*/ 1889914 w 234"/>
              <a:gd name="T11" fmla="*/ 277217188 h 832"/>
              <a:gd name="T12" fmla="*/ 5040299 w 234"/>
              <a:gd name="T13" fmla="*/ 326990075 h 832"/>
              <a:gd name="T14" fmla="*/ 5040299 w 234"/>
              <a:gd name="T15" fmla="*/ 363532738 h 832"/>
              <a:gd name="T16" fmla="*/ 13230983 w 234"/>
              <a:gd name="T17" fmla="*/ 393144375 h 832"/>
              <a:gd name="T18" fmla="*/ 17641046 w 234"/>
              <a:gd name="T19" fmla="*/ 463708750 h 832"/>
              <a:gd name="T20" fmla="*/ 31501471 w 234"/>
              <a:gd name="T21" fmla="*/ 524192500 h 832"/>
              <a:gd name="T22" fmla="*/ 20161196 w 234"/>
              <a:gd name="T23" fmla="*/ 458038200 h 832"/>
              <a:gd name="T24" fmla="*/ 25201495 w 234"/>
              <a:gd name="T25" fmla="*/ 398814925 h 832"/>
              <a:gd name="T26" fmla="*/ 37802242 w 234"/>
              <a:gd name="T27" fmla="*/ 371093206 h 832"/>
              <a:gd name="T28" fmla="*/ 25201495 w 234"/>
              <a:gd name="T29" fmla="*/ 384324225 h 832"/>
              <a:gd name="T30" fmla="*/ 31501471 w 234"/>
              <a:gd name="T31" fmla="*/ 363532738 h 832"/>
              <a:gd name="T32" fmla="*/ 17641046 w 234"/>
              <a:gd name="T33" fmla="*/ 372352888 h 832"/>
              <a:gd name="T34" fmla="*/ 23311581 w 234"/>
              <a:gd name="T35" fmla="*/ 358492425 h 832"/>
              <a:gd name="T36" fmla="*/ 12600747 w 234"/>
              <a:gd name="T37" fmla="*/ 364162975 h 832"/>
              <a:gd name="T38" fmla="*/ 10080598 w 234"/>
              <a:gd name="T39" fmla="*/ 346521881 h 832"/>
              <a:gd name="T40" fmla="*/ 13230983 w 234"/>
              <a:gd name="T41" fmla="*/ 287297813 h 832"/>
              <a:gd name="T42" fmla="*/ 5040299 w 234"/>
              <a:gd name="T43" fmla="*/ 222403988 h 832"/>
              <a:gd name="T44" fmla="*/ 22051109 w 234"/>
              <a:gd name="T45" fmla="*/ 137348913 h 832"/>
              <a:gd name="T46" fmla="*/ 42212305 w 234"/>
              <a:gd name="T47" fmla="*/ 99546569 h 832"/>
              <a:gd name="T48" fmla="*/ 26461173 w 234"/>
              <a:gd name="T49" fmla="*/ 190272194 h 832"/>
              <a:gd name="T50" fmla="*/ 44732455 w 234"/>
              <a:gd name="T51" fmla="*/ 255796256 h 832"/>
              <a:gd name="T52" fmla="*/ 103955570 w 234"/>
              <a:gd name="T53" fmla="*/ 301788513 h 832"/>
              <a:gd name="T54" fmla="*/ 138608221 w 234"/>
              <a:gd name="T55" fmla="*/ 301788513 h 832"/>
              <a:gd name="T56" fmla="*/ 107736191 w 234"/>
              <a:gd name="T57" fmla="*/ 209803206 h 832"/>
              <a:gd name="T58" fmla="*/ 86944760 w 234"/>
              <a:gd name="T59" fmla="*/ 207283050 h 832"/>
              <a:gd name="T60" fmla="*/ 103955570 w 234"/>
              <a:gd name="T61" fmla="*/ 220514069 h 832"/>
              <a:gd name="T62" fmla="*/ 84424610 w 234"/>
              <a:gd name="T63" fmla="*/ 222403988 h 832"/>
              <a:gd name="T64" fmla="*/ 110256341 w 234"/>
              <a:gd name="T65" fmla="*/ 236264450 h 832"/>
              <a:gd name="T66" fmla="*/ 84424610 w 234"/>
              <a:gd name="T67" fmla="*/ 236264450 h 832"/>
              <a:gd name="T68" fmla="*/ 114666404 w 234"/>
              <a:gd name="T69" fmla="*/ 254535781 h 832"/>
              <a:gd name="T70" fmla="*/ 84424610 w 234"/>
              <a:gd name="T71" fmla="*/ 250755944 h 832"/>
              <a:gd name="T72" fmla="*/ 120336939 w 234"/>
              <a:gd name="T73" fmla="*/ 274066794 h 832"/>
              <a:gd name="T74" fmla="*/ 84424610 w 234"/>
              <a:gd name="T75" fmla="*/ 267766800 h 832"/>
              <a:gd name="T76" fmla="*/ 122857088 w 234"/>
              <a:gd name="T77" fmla="*/ 295488519 h 832"/>
              <a:gd name="T78" fmla="*/ 97025358 w 234"/>
              <a:gd name="T79" fmla="*/ 287297813 h 832"/>
              <a:gd name="T80" fmla="*/ 56702966 w 234"/>
              <a:gd name="T81" fmla="*/ 255796256 h 832"/>
              <a:gd name="T82" fmla="*/ 37802242 w 234"/>
              <a:gd name="T83" fmla="*/ 195312506 h 832"/>
              <a:gd name="T84" fmla="*/ 54813052 w 234"/>
              <a:gd name="T85" fmla="*/ 82534919 h 832"/>
              <a:gd name="T86" fmla="*/ 98915271 w 234"/>
              <a:gd name="T87" fmla="*/ 25831800 h 832"/>
              <a:gd name="T88" fmla="*/ 147428347 w 234"/>
              <a:gd name="T89" fmla="*/ 0 h 832"/>
              <a:gd name="T90" fmla="*/ 98915271 w 234"/>
              <a:gd name="T91" fmla="*/ 10080625 h 832"/>
              <a:gd name="T92" fmla="*/ 88205231 w 234"/>
              <a:gd name="T93" fmla="*/ 0 h 8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234" h="832">
                <a:moveTo>
                  <a:pt x="140" y="0"/>
                </a:moveTo>
                <a:lnTo>
                  <a:pt x="134" y="28"/>
                </a:lnTo>
                <a:lnTo>
                  <a:pt x="84" y="89"/>
                </a:lnTo>
                <a:lnTo>
                  <a:pt x="35" y="193"/>
                </a:lnTo>
                <a:lnTo>
                  <a:pt x="0" y="320"/>
                </a:lnTo>
                <a:lnTo>
                  <a:pt x="3" y="440"/>
                </a:lnTo>
                <a:lnTo>
                  <a:pt x="8" y="519"/>
                </a:lnTo>
                <a:lnTo>
                  <a:pt x="8" y="577"/>
                </a:lnTo>
                <a:lnTo>
                  <a:pt x="21" y="624"/>
                </a:lnTo>
                <a:lnTo>
                  <a:pt x="28" y="736"/>
                </a:lnTo>
                <a:lnTo>
                  <a:pt x="50" y="832"/>
                </a:lnTo>
                <a:lnTo>
                  <a:pt x="32" y="727"/>
                </a:lnTo>
                <a:lnTo>
                  <a:pt x="40" y="633"/>
                </a:lnTo>
                <a:lnTo>
                  <a:pt x="60" y="589"/>
                </a:lnTo>
                <a:lnTo>
                  <a:pt x="40" y="610"/>
                </a:lnTo>
                <a:lnTo>
                  <a:pt x="50" y="577"/>
                </a:lnTo>
                <a:lnTo>
                  <a:pt x="28" y="591"/>
                </a:lnTo>
                <a:lnTo>
                  <a:pt x="37" y="569"/>
                </a:lnTo>
                <a:lnTo>
                  <a:pt x="20" y="578"/>
                </a:lnTo>
                <a:lnTo>
                  <a:pt x="16" y="550"/>
                </a:lnTo>
                <a:lnTo>
                  <a:pt x="21" y="456"/>
                </a:lnTo>
                <a:lnTo>
                  <a:pt x="8" y="353"/>
                </a:lnTo>
                <a:lnTo>
                  <a:pt x="35" y="218"/>
                </a:lnTo>
                <a:lnTo>
                  <a:pt x="67" y="158"/>
                </a:lnTo>
                <a:lnTo>
                  <a:pt x="42" y="302"/>
                </a:lnTo>
                <a:lnTo>
                  <a:pt x="71" y="406"/>
                </a:lnTo>
                <a:lnTo>
                  <a:pt x="165" y="479"/>
                </a:lnTo>
                <a:lnTo>
                  <a:pt x="220" y="479"/>
                </a:lnTo>
                <a:lnTo>
                  <a:pt x="171" y="333"/>
                </a:lnTo>
                <a:lnTo>
                  <a:pt x="138" y="329"/>
                </a:lnTo>
                <a:lnTo>
                  <a:pt x="165" y="350"/>
                </a:lnTo>
                <a:lnTo>
                  <a:pt x="134" y="353"/>
                </a:lnTo>
                <a:lnTo>
                  <a:pt x="175" y="375"/>
                </a:lnTo>
                <a:lnTo>
                  <a:pt x="134" y="375"/>
                </a:lnTo>
                <a:lnTo>
                  <a:pt x="182" y="404"/>
                </a:lnTo>
                <a:lnTo>
                  <a:pt x="134" y="398"/>
                </a:lnTo>
                <a:lnTo>
                  <a:pt x="191" y="435"/>
                </a:lnTo>
                <a:lnTo>
                  <a:pt x="134" y="425"/>
                </a:lnTo>
                <a:lnTo>
                  <a:pt x="195" y="469"/>
                </a:lnTo>
                <a:lnTo>
                  <a:pt x="154" y="456"/>
                </a:lnTo>
                <a:lnTo>
                  <a:pt x="90" y="406"/>
                </a:lnTo>
                <a:lnTo>
                  <a:pt x="60" y="310"/>
                </a:lnTo>
                <a:lnTo>
                  <a:pt x="87" y="131"/>
                </a:lnTo>
                <a:lnTo>
                  <a:pt x="157" y="41"/>
                </a:lnTo>
                <a:lnTo>
                  <a:pt x="234" y="0"/>
                </a:lnTo>
                <a:lnTo>
                  <a:pt x="157" y="16"/>
                </a:lnTo>
                <a:lnTo>
                  <a:pt x="14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6" name="Freeform 215"/>
          <p:cNvSpPr>
            <a:spLocks/>
          </p:cNvSpPr>
          <p:nvPr/>
        </p:nvSpPr>
        <p:spPr bwMode="auto">
          <a:xfrm>
            <a:off x="6784975" y="5013325"/>
            <a:ext cx="268288" cy="292100"/>
          </a:xfrm>
          <a:custGeom>
            <a:avLst/>
            <a:gdLst>
              <a:gd name="T0" fmla="*/ 1252802 w 339"/>
              <a:gd name="T1" fmla="*/ 4434030 h 367"/>
              <a:gd name="T2" fmla="*/ 0 w 339"/>
              <a:gd name="T3" fmla="*/ 39909456 h 367"/>
              <a:gd name="T4" fmla="*/ 5010417 w 339"/>
              <a:gd name="T5" fmla="*/ 67148776 h 367"/>
              <a:gd name="T6" fmla="*/ 15032042 w 339"/>
              <a:gd name="T7" fmla="*/ 93754549 h 367"/>
              <a:gd name="T8" fmla="*/ 30690090 w 339"/>
              <a:gd name="T9" fmla="*/ 115926292 h 367"/>
              <a:gd name="T10" fmla="*/ 51359345 w 339"/>
              <a:gd name="T11" fmla="*/ 136830942 h 367"/>
              <a:gd name="T12" fmla="*/ 75786216 w 339"/>
              <a:gd name="T13" fmla="*/ 152668015 h 367"/>
              <a:gd name="T14" fmla="*/ 105849509 w 339"/>
              <a:gd name="T15" fmla="*/ 163437511 h 367"/>
              <a:gd name="T16" fmla="*/ 125265962 w 339"/>
              <a:gd name="T17" fmla="*/ 174206211 h 367"/>
              <a:gd name="T18" fmla="*/ 136539598 w 339"/>
              <a:gd name="T19" fmla="*/ 174206211 h 367"/>
              <a:gd name="T20" fmla="*/ 135287587 w 339"/>
              <a:gd name="T21" fmla="*/ 181174428 h 367"/>
              <a:gd name="T22" fmla="*/ 149066828 w 339"/>
              <a:gd name="T23" fmla="*/ 181174428 h 367"/>
              <a:gd name="T24" fmla="*/ 147814025 w 339"/>
              <a:gd name="T25" fmla="*/ 191943924 h 367"/>
              <a:gd name="T26" fmla="*/ 162846068 w 339"/>
              <a:gd name="T27" fmla="*/ 188776191 h 367"/>
              <a:gd name="T28" fmla="*/ 158461656 w 339"/>
              <a:gd name="T29" fmla="*/ 198278594 h 367"/>
              <a:gd name="T30" fmla="*/ 177251313 w 339"/>
              <a:gd name="T31" fmla="*/ 198278594 h 367"/>
              <a:gd name="T32" fmla="*/ 172240896 w 339"/>
              <a:gd name="T33" fmla="*/ 207780201 h 367"/>
              <a:gd name="T34" fmla="*/ 187898943 w 339"/>
              <a:gd name="T35" fmla="*/ 210947934 h 367"/>
              <a:gd name="T36" fmla="*/ 186020136 w 339"/>
              <a:gd name="T37" fmla="*/ 218549698 h 367"/>
              <a:gd name="T38" fmla="*/ 212325814 w 339"/>
              <a:gd name="T39" fmla="*/ 232486131 h 367"/>
              <a:gd name="T40" fmla="*/ 195414964 w 339"/>
              <a:gd name="T41" fmla="*/ 212848574 h 367"/>
              <a:gd name="T42" fmla="*/ 186020136 w 339"/>
              <a:gd name="T43" fmla="*/ 197645048 h 367"/>
              <a:gd name="T44" fmla="*/ 177251313 w 339"/>
              <a:gd name="T45" fmla="*/ 178640242 h 367"/>
              <a:gd name="T46" fmla="*/ 169735292 w 339"/>
              <a:gd name="T47" fmla="*/ 154568655 h 367"/>
              <a:gd name="T48" fmla="*/ 164724875 w 339"/>
              <a:gd name="T49" fmla="*/ 117826932 h 367"/>
              <a:gd name="T50" fmla="*/ 158461656 w 339"/>
              <a:gd name="T51" fmla="*/ 98822126 h 367"/>
              <a:gd name="T52" fmla="*/ 136539598 w 339"/>
              <a:gd name="T53" fmla="*/ 67148776 h 367"/>
              <a:gd name="T54" fmla="*/ 145935218 w 339"/>
              <a:gd name="T55" fmla="*/ 98822126 h 367"/>
              <a:gd name="T56" fmla="*/ 153450448 w 339"/>
              <a:gd name="T57" fmla="*/ 144432705 h 367"/>
              <a:gd name="T58" fmla="*/ 127144770 w 339"/>
              <a:gd name="T59" fmla="*/ 88686972 h 367"/>
              <a:gd name="T60" fmla="*/ 135287587 w 339"/>
              <a:gd name="T61" fmla="*/ 155835748 h 367"/>
              <a:gd name="T62" fmla="*/ 114618332 w 339"/>
              <a:gd name="T63" fmla="*/ 98822126 h 367"/>
              <a:gd name="T64" fmla="*/ 116497139 w 339"/>
              <a:gd name="T65" fmla="*/ 158369138 h 367"/>
              <a:gd name="T66" fmla="*/ 102091894 w 339"/>
              <a:gd name="T67" fmla="*/ 101356312 h 367"/>
              <a:gd name="T68" fmla="*/ 96454680 w 339"/>
              <a:gd name="T69" fmla="*/ 146966892 h 367"/>
              <a:gd name="T70" fmla="*/ 90191461 w 339"/>
              <a:gd name="T71" fmla="*/ 101356312 h 367"/>
              <a:gd name="T72" fmla="*/ 80169836 w 339"/>
              <a:gd name="T73" fmla="*/ 139998675 h 367"/>
              <a:gd name="T74" fmla="*/ 77038227 w 339"/>
              <a:gd name="T75" fmla="*/ 96922282 h 367"/>
              <a:gd name="T76" fmla="*/ 65138585 w 339"/>
              <a:gd name="T77" fmla="*/ 134930302 h 367"/>
              <a:gd name="T78" fmla="*/ 67017393 w 339"/>
              <a:gd name="T79" fmla="*/ 93754549 h 367"/>
              <a:gd name="T80" fmla="*/ 52611356 w 339"/>
              <a:gd name="T81" fmla="*/ 124161602 h 367"/>
              <a:gd name="T82" fmla="*/ 56369762 w 339"/>
              <a:gd name="T83" fmla="*/ 89954065 h 367"/>
              <a:gd name="T84" fmla="*/ 40711715 w 339"/>
              <a:gd name="T85" fmla="*/ 115926292 h 367"/>
              <a:gd name="T86" fmla="*/ 48227736 w 339"/>
              <a:gd name="T87" fmla="*/ 82985849 h 367"/>
              <a:gd name="T88" fmla="*/ 28811282 w 339"/>
              <a:gd name="T89" fmla="*/ 98822126 h 367"/>
              <a:gd name="T90" fmla="*/ 41963725 w 339"/>
              <a:gd name="T91" fmla="*/ 70949259 h 367"/>
              <a:gd name="T92" fmla="*/ 21921266 w 339"/>
              <a:gd name="T93" fmla="*/ 84252146 h 367"/>
              <a:gd name="T94" fmla="*/ 35074501 w 339"/>
              <a:gd name="T95" fmla="*/ 60814106 h 367"/>
              <a:gd name="T96" fmla="*/ 16910850 w 339"/>
              <a:gd name="T97" fmla="*/ 64614589 h 367"/>
              <a:gd name="T98" fmla="*/ 30690090 w 339"/>
              <a:gd name="T99" fmla="*/ 48777516 h 367"/>
              <a:gd name="T100" fmla="*/ 11900433 w 339"/>
              <a:gd name="T101" fmla="*/ 52578796 h 367"/>
              <a:gd name="T102" fmla="*/ 24426871 w 339"/>
              <a:gd name="T103" fmla="*/ 38642363 h 367"/>
              <a:gd name="T104" fmla="*/ 10021625 w 339"/>
              <a:gd name="T105" fmla="*/ 38642363 h 367"/>
              <a:gd name="T106" fmla="*/ 21921266 w 339"/>
              <a:gd name="T107" fmla="*/ 25972227 h 367"/>
              <a:gd name="T108" fmla="*/ 8768823 w 339"/>
              <a:gd name="T109" fmla="*/ 28506413 h 367"/>
              <a:gd name="T110" fmla="*/ 19416454 w 339"/>
              <a:gd name="T111" fmla="*/ 17104166 h 367"/>
              <a:gd name="T112" fmla="*/ 10021625 w 339"/>
              <a:gd name="T113" fmla="*/ 13302887 h 367"/>
              <a:gd name="T114" fmla="*/ 16910850 w 339"/>
              <a:gd name="T115" fmla="*/ 4434030 h 367"/>
              <a:gd name="T116" fmla="*/ 5010417 w 339"/>
              <a:gd name="T117" fmla="*/ 0 h 367"/>
              <a:gd name="T118" fmla="*/ 1252802 w 339"/>
              <a:gd name="T119" fmla="*/ 4434030 h 36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39" h="367">
                <a:moveTo>
                  <a:pt x="2" y="7"/>
                </a:moveTo>
                <a:lnTo>
                  <a:pt x="0" y="63"/>
                </a:lnTo>
                <a:lnTo>
                  <a:pt x="8" y="106"/>
                </a:lnTo>
                <a:lnTo>
                  <a:pt x="24" y="148"/>
                </a:lnTo>
                <a:lnTo>
                  <a:pt x="49" y="183"/>
                </a:lnTo>
                <a:lnTo>
                  <a:pt x="82" y="216"/>
                </a:lnTo>
                <a:lnTo>
                  <a:pt x="121" y="241"/>
                </a:lnTo>
                <a:lnTo>
                  <a:pt x="169" y="258"/>
                </a:lnTo>
                <a:lnTo>
                  <a:pt x="200" y="275"/>
                </a:lnTo>
                <a:lnTo>
                  <a:pt x="218" y="275"/>
                </a:lnTo>
                <a:lnTo>
                  <a:pt x="216" y="286"/>
                </a:lnTo>
                <a:lnTo>
                  <a:pt x="238" y="286"/>
                </a:lnTo>
                <a:lnTo>
                  <a:pt x="236" y="303"/>
                </a:lnTo>
                <a:lnTo>
                  <a:pt x="260" y="298"/>
                </a:lnTo>
                <a:lnTo>
                  <a:pt x="253" y="313"/>
                </a:lnTo>
                <a:lnTo>
                  <a:pt x="283" y="313"/>
                </a:lnTo>
                <a:lnTo>
                  <a:pt x="275" y="328"/>
                </a:lnTo>
                <a:lnTo>
                  <a:pt x="300" y="333"/>
                </a:lnTo>
                <a:lnTo>
                  <a:pt x="297" y="345"/>
                </a:lnTo>
                <a:lnTo>
                  <a:pt x="339" y="367"/>
                </a:lnTo>
                <a:lnTo>
                  <a:pt x="312" y="336"/>
                </a:lnTo>
                <a:lnTo>
                  <a:pt x="297" y="312"/>
                </a:lnTo>
                <a:lnTo>
                  <a:pt x="283" y="282"/>
                </a:lnTo>
                <a:lnTo>
                  <a:pt x="271" y="244"/>
                </a:lnTo>
                <a:lnTo>
                  <a:pt x="263" y="186"/>
                </a:lnTo>
                <a:lnTo>
                  <a:pt x="253" y="156"/>
                </a:lnTo>
                <a:lnTo>
                  <a:pt x="218" y="106"/>
                </a:lnTo>
                <a:lnTo>
                  <a:pt x="233" y="156"/>
                </a:lnTo>
                <a:lnTo>
                  <a:pt x="245" y="228"/>
                </a:lnTo>
                <a:lnTo>
                  <a:pt x="203" y="140"/>
                </a:lnTo>
                <a:lnTo>
                  <a:pt x="216" y="246"/>
                </a:lnTo>
                <a:lnTo>
                  <a:pt x="183" y="156"/>
                </a:lnTo>
                <a:lnTo>
                  <a:pt x="186" y="250"/>
                </a:lnTo>
                <a:lnTo>
                  <a:pt x="163" y="160"/>
                </a:lnTo>
                <a:lnTo>
                  <a:pt x="154" y="232"/>
                </a:lnTo>
                <a:lnTo>
                  <a:pt x="144" y="160"/>
                </a:lnTo>
                <a:lnTo>
                  <a:pt x="128" y="221"/>
                </a:lnTo>
                <a:lnTo>
                  <a:pt x="123" y="153"/>
                </a:lnTo>
                <a:lnTo>
                  <a:pt x="104" y="213"/>
                </a:lnTo>
                <a:lnTo>
                  <a:pt x="107" y="148"/>
                </a:lnTo>
                <a:lnTo>
                  <a:pt x="84" y="196"/>
                </a:lnTo>
                <a:lnTo>
                  <a:pt x="90" y="142"/>
                </a:lnTo>
                <a:lnTo>
                  <a:pt x="65" y="183"/>
                </a:lnTo>
                <a:lnTo>
                  <a:pt x="77" y="131"/>
                </a:lnTo>
                <a:lnTo>
                  <a:pt x="46" y="156"/>
                </a:lnTo>
                <a:lnTo>
                  <a:pt x="67" y="112"/>
                </a:lnTo>
                <a:lnTo>
                  <a:pt x="35" y="133"/>
                </a:lnTo>
                <a:lnTo>
                  <a:pt x="56" y="96"/>
                </a:lnTo>
                <a:lnTo>
                  <a:pt x="27" y="102"/>
                </a:lnTo>
                <a:lnTo>
                  <a:pt x="49" y="77"/>
                </a:lnTo>
                <a:lnTo>
                  <a:pt x="19" y="83"/>
                </a:lnTo>
                <a:lnTo>
                  <a:pt x="39" y="61"/>
                </a:lnTo>
                <a:lnTo>
                  <a:pt x="16" y="61"/>
                </a:lnTo>
                <a:lnTo>
                  <a:pt x="35" y="41"/>
                </a:lnTo>
                <a:lnTo>
                  <a:pt x="14" y="45"/>
                </a:lnTo>
                <a:lnTo>
                  <a:pt x="31" y="27"/>
                </a:lnTo>
                <a:lnTo>
                  <a:pt x="16" y="21"/>
                </a:lnTo>
                <a:lnTo>
                  <a:pt x="27" y="7"/>
                </a:lnTo>
                <a:lnTo>
                  <a:pt x="8" y="0"/>
                </a:lnTo>
                <a:lnTo>
                  <a:pt x="2" y="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7" name="Freeform 216"/>
          <p:cNvSpPr>
            <a:spLocks/>
          </p:cNvSpPr>
          <p:nvPr/>
        </p:nvSpPr>
        <p:spPr bwMode="auto">
          <a:xfrm>
            <a:off x="6781800" y="5245100"/>
            <a:ext cx="339725" cy="366713"/>
          </a:xfrm>
          <a:custGeom>
            <a:avLst/>
            <a:gdLst>
              <a:gd name="T0" fmla="*/ 48062397 w 430"/>
              <a:gd name="T1" fmla="*/ 0 h 463"/>
              <a:gd name="T2" fmla="*/ 92380708 w 430"/>
              <a:gd name="T3" fmla="*/ 67123528 h 463"/>
              <a:gd name="T4" fmla="*/ 131704272 w 430"/>
              <a:gd name="T5" fmla="*/ 122954988 h 463"/>
              <a:gd name="T6" fmla="*/ 186633064 w 430"/>
              <a:gd name="T7" fmla="*/ 170004345 h 463"/>
              <a:gd name="T8" fmla="*/ 228454002 w 430"/>
              <a:gd name="T9" fmla="*/ 216426409 h 463"/>
              <a:gd name="T10" fmla="*/ 268402501 w 430"/>
              <a:gd name="T11" fmla="*/ 227090391 h 463"/>
              <a:gd name="T12" fmla="*/ 219715169 w 430"/>
              <a:gd name="T13" fmla="*/ 226463098 h 463"/>
              <a:gd name="T14" fmla="*/ 186633064 w 430"/>
              <a:gd name="T15" fmla="*/ 196351446 h 463"/>
              <a:gd name="T16" fmla="*/ 160417355 w 430"/>
              <a:gd name="T17" fmla="*/ 161221450 h 463"/>
              <a:gd name="T18" fmla="*/ 129207688 w 430"/>
              <a:gd name="T19" fmla="*/ 138638107 h 463"/>
              <a:gd name="T20" fmla="*/ 90507480 w 430"/>
              <a:gd name="T21" fmla="*/ 206388928 h 463"/>
              <a:gd name="T22" fmla="*/ 44317521 w 430"/>
              <a:gd name="T23" fmla="*/ 255320164 h 463"/>
              <a:gd name="T24" fmla="*/ 33082104 w 430"/>
              <a:gd name="T25" fmla="*/ 290450161 h 463"/>
              <a:gd name="T26" fmla="*/ 28088937 w 430"/>
              <a:gd name="T27" fmla="*/ 272257869 h 463"/>
              <a:gd name="T28" fmla="*/ 37451126 w 430"/>
              <a:gd name="T29" fmla="*/ 250301819 h 463"/>
              <a:gd name="T30" fmla="*/ 54928792 w 430"/>
              <a:gd name="T31" fmla="*/ 226463098 h 463"/>
              <a:gd name="T32" fmla="*/ 71782312 w 430"/>
              <a:gd name="T33" fmla="*/ 174395397 h 463"/>
              <a:gd name="T34" fmla="*/ 71782312 w 430"/>
              <a:gd name="T35" fmla="*/ 132365176 h 463"/>
              <a:gd name="T36" fmla="*/ 0 w 430"/>
              <a:gd name="T37" fmla="*/ 153066640 h 463"/>
              <a:gd name="T38" fmla="*/ 7490541 w 430"/>
              <a:gd name="T39" fmla="*/ 141774572 h 463"/>
              <a:gd name="T40" fmla="*/ 72406458 w 430"/>
              <a:gd name="T41" fmla="*/ 114172885 h 463"/>
              <a:gd name="T42" fmla="*/ 95501438 w 430"/>
              <a:gd name="T43" fmla="*/ 93470629 h 463"/>
              <a:gd name="T44" fmla="*/ 71782312 w 430"/>
              <a:gd name="T45" fmla="*/ 57713339 h 463"/>
              <a:gd name="T46" fmla="*/ 54928792 w 430"/>
              <a:gd name="T47" fmla="*/ 25720600 h 463"/>
              <a:gd name="T48" fmla="*/ 48062397 w 430"/>
              <a:gd name="T49" fmla="*/ 0 h 46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430" h="463">
                <a:moveTo>
                  <a:pt x="77" y="0"/>
                </a:moveTo>
                <a:lnTo>
                  <a:pt x="148" y="107"/>
                </a:lnTo>
                <a:lnTo>
                  <a:pt x="211" y="196"/>
                </a:lnTo>
                <a:lnTo>
                  <a:pt x="299" y="271"/>
                </a:lnTo>
                <a:lnTo>
                  <a:pt x="366" y="345"/>
                </a:lnTo>
                <a:lnTo>
                  <a:pt x="430" y="362"/>
                </a:lnTo>
                <a:lnTo>
                  <a:pt x="352" y="361"/>
                </a:lnTo>
                <a:lnTo>
                  <a:pt x="299" y="313"/>
                </a:lnTo>
                <a:lnTo>
                  <a:pt x="257" y="257"/>
                </a:lnTo>
                <a:lnTo>
                  <a:pt x="207" y="221"/>
                </a:lnTo>
                <a:lnTo>
                  <a:pt x="145" y="329"/>
                </a:lnTo>
                <a:lnTo>
                  <a:pt x="71" y="407"/>
                </a:lnTo>
                <a:lnTo>
                  <a:pt x="53" y="463"/>
                </a:lnTo>
                <a:lnTo>
                  <a:pt x="45" y="434"/>
                </a:lnTo>
                <a:lnTo>
                  <a:pt x="60" y="399"/>
                </a:lnTo>
                <a:lnTo>
                  <a:pt x="88" y="361"/>
                </a:lnTo>
                <a:lnTo>
                  <a:pt x="115" y="278"/>
                </a:lnTo>
                <a:lnTo>
                  <a:pt x="115" y="211"/>
                </a:lnTo>
                <a:lnTo>
                  <a:pt x="0" y="244"/>
                </a:lnTo>
                <a:lnTo>
                  <a:pt x="12" y="226"/>
                </a:lnTo>
                <a:lnTo>
                  <a:pt x="116" y="182"/>
                </a:lnTo>
                <a:lnTo>
                  <a:pt x="153" y="149"/>
                </a:lnTo>
                <a:lnTo>
                  <a:pt x="115" y="92"/>
                </a:lnTo>
                <a:lnTo>
                  <a:pt x="88" y="41"/>
                </a:lnTo>
                <a:lnTo>
                  <a:pt x="77"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8" name="Freeform 217"/>
          <p:cNvSpPr>
            <a:spLocks/>
          </p:cNvSpPr>
          <p:nvPr/>
        </p:nvSpPr>
        <p:spPr bwMode="auto">
          <a:xfrm>
            <a:off x="6873875" y="5246688"/>
            <a:ext cx="250825" cy="268287"/>
          </a:xfrm>
          <a:custGeom>
            <a:avLst/>
            <a:gdLst>
              <a:gd name="T0" fmla="*/ 0 w 318"/>
              <a:gd name="T1" fmla="*/ 2520152 h 338"/>
              <a:gd name="T2" fmla="*/ 9331794 w 318"/>
              <a:gd name="T3" fmla="*/ 23941043 h 338"/>
              <a:gd name="T4" fmla="*/ 26129970 w 318"/>
              <a:gd name="T5" fmla="*/ 51033267 h 338"/>
              <a:gd name="T6" fmla="*/ 49771410 w 318"/>
              <a:gd name="T7" fmla="*/ 86944832 h 338"/>
              <a:gd name="T8" fmla="*/ 73412060 w 318"/>
              <a:gd name="T9" fmla="*/ 111516111 h 338"/>
              <a:gd name="T10" fmla="*/ 103275222 w 318"/>
              <a:gd name="T11" fmla="*/ 139237778 h 338"/>
              <a:gd name="T12" fmla="*/ 125672001 w 318"/>
              <a:gd name="T13" fmla="*/ 163179615 h 338"/>
              <a:gd name="T14" fmla="*/ 146824910 w 318"/>
              <a:gd name="T15" fmla="*/ 186491215 h 338"/>
              <a:gd name="T16" fmla="*/ 174821081 w 318"/>
              <a:gd name="T17" fmla="*/ 212952409 h 338"/>
              <a:gd name="T18" fmla="*/ 195351660 w 318"/>
              <a:gd name="T19" fmla="*/ 212952409 h 338"/>
              <a:gd name="T20" fmla="*/ 197840191 w 318"/>
              <a:gd name="T21" fmla="*/ 168850154 h 338"/>
              <a:gd name="T22" fmla="*/ 184152875 w 318"/>
              <a:gd name="T23" fmla="*/ 189011366 h 338"/>
              <a:gd name="T24" fmla="*/ 184152875 w 318"/>
              <a:gd name="T25" fmla="*/ 160029227 h 338"/>
              <a:gd name="T26" fmla="*/ 166733158 w 318"/>
              <a:gd name="T27" fmla="*/ 176410609 h 338"/>
              <a:gd name="T28" fmla="*/ 169221689 w 318"/>
              <a:gd name="T29" fmla="*/ 146798233 h 338"/>
              <a:gd name="T30" fmla="*/ 150557312 w 318"/>
              <a:gd name="T31" fmla="*/ 163179615 h 338"/>
              <a:gd name="T32" fmla="*/ 155534374 w 318"/>
              <a:gd name="T33" fmla="*/ 132307560 h 338"/>
              <a:gd name="T34" fmla="*/ 135003796 w 318"/>
              <a:gd name="T35" fmla="*/ 146798233 h 338"/>
              <a:gd name="T36" fmla="*/ 143714049 w 318"/>
              <a:gd name="T37" fmla="*/ 115926971 h 338"/>
              <a:gd name="T38" fmla="*/ 124428130 w 318"/>
              <a:gd name="T39" fmla="*/ 134197475 h 338"/>
              <a:gd name="T40" fmla="*/ 130649063 w 318"/>
              <a:gd name="T41" fmla="*/ 100806062 h 338"/>
              <a:gd name="T42" fmla="*/ 106386083 w 318"/>
              <a:gd name="T43" fmla="*/ 115296735 h 338"/>
              <a:gd name="T44" fmla="*/ 118206408 w 318"/>
              <a:gd name="T45" fmla="*/ 81275086 h 338"/>
              <a:gd name="T46" fmla="*/ 88965577 w 318"/>
              <a:gd name="T47" fmla="*/ 100806062 h 338"/>
              <a:gd name="T48" fmla="*/ 105141423 w 318"/>
              <a:gd name="T49" fmla="*/ 71194480 h 338"/>
              <a:gd name="T50" fmla="*/ 70923529 w 318"/>
              <a:gd name="T51" fmla="*/ 81275086 h 338"/>
              <a:gd name="T52" fmla="*/ 91454108 w 318"/>
              <a:gd name="T53" fmla="*/ 51033267 h 338"/>
              <a:gd name="T54" fmla="*/ 56614673 w 318"/>
              <a:gd name="T55" fmla="*/ 65523940 h 338"/>
              <a:gd name="T56" fmla="*/ 78389123 w 318"/>
              <a:gd name="T57" fmla="*/ 35282122 h 338"/>
              <a:gd name="T58" fmla="*/ 44172018 w 318"/>
              <a:gd name="T59" fmla="*/ 47882880 h 338"/>
              <a:gd name="T60" fmla="*/ 61591735 w 318"/>
              <a:gd name="T61" fmla="*/ 21420891 h 338"/>
              <a:gd name="T62" fmla="*/ 31729363 w 318"/>
              <a:gd name="T63" fmla="*/ 27721667 h 338"/>
              <a:gd name="T64" fmla="*/ 46038219 w 318"/>
              <a:gd name="T65" fmla="*/ 8190691 h 338"/>
              <a:gd name="T66" fmla="*/ 18042047 w 318"/>
              <a:gd name="T67" fmla="*/ 11970521 h 338"/>
              <a:gd name="T68" fmla="*/ 27996172 w 318"/>
              <a:gd name="T69" fmla="*/ 0 h 338"/>
              <a:gd name="T70" fmla="*/ 0 w 318"/>
              <a:gd name="T71" fmla="*/ 2520152 h 33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18" h="338">
                <a:moveTo>
                  <a:pt x="0" y="4"/>
                </a:moveTo>
                <a:lnTo>
                  <a:pt x="15" y="38"/>
                </a:lnTo>
                <a:lnTo>
                  <a:pt x="42" y="81"/>
                </a:lnTo>
                <a:lnTo>
                  <a:pt x="80" y="138"/>
                </a:lnTo>
                <a:lnTo>
                  <a:pt x="118" y="177"/>
                </a:lnTo>
                <a:lnTo>
                  <a:pt x="166" y="221"/>
                </a:lnTo>
                <a:lnTo>
                  <a:pt x="202" y="259"/>
                </a:lnTo>
                <a:lnTo>
                  <a:pt x="236" y="296"/>
                </a:lnTo>
                <a:lnTo>
                  <a:pt x="281" y="338"/>
                </a:lnTo>
                <a:lnTo>
                  <a:pt x="314" y="338"/>
                </a:lnTo>
                <a:lnTo>
                  <a:pt x="318" y="268"/>
                </a:lnTo>
                <a:lnTo>
                  <a:pt x="296" y="300"/>
                </a:lnTo>
                <a:lnTo>
                  <a:pt x="296" y="254"/>
                </a:lnTo>
                <a:lnTo>
                  <a:pt x="268" y="280"/>
                </a:lnTo>
                <a:lnTo>
                  <a:pt x="272" y="233"/>
                </a:lnTo>
                <a:lnTo>
                  <a:pt x="242" y="259"/>
                </a:lnTo>
                <a:lnTo>
                  <a:pt x="250" y="210"/>
                </a:lnTo>
                <a:lnTo>
                  <a:pt x="217" y="233"/>
                </a:lnTo>
                <a:lnTo>
                  <a:pt x="231" y="184"/>
                </a:lnTo>
                <a:lnTo>
                  <a:pt x="200" y="213"/>
                </a:lnTo>
                <a:lnTo>
                  <a:pt x="210" y="160"/>
                </a:lnTo>
                <a:lnTo>
                  <a:pt x="171" y="183"/>
                </a:lnTo>
                <a:lnTo>
                  <a:pt x="190" y="129"/>
                </a:lnTo>
                <a:lnTo>
                  <a:pt x="143" y="160"/>
                </a:lnTo>
                <a:lnTo>
                  <a:pt x="169" y="113"/>
                </a:lnTo>
                <a:lnTo>
                  <a:pt x="114" y="129"/>
                </a:lnTo>
                <a:lnTo>
                  <a:pt x="147" y="81"/>
                </a:lnTo>
                <a:lnTo>
                  <a:pt x="91" y="104"/>
                </a:lnTo>
                <a:lnTo>
                  <a:pt x="126" y="56"/>
                </a:lnTo>
                <a:lnTo>
                  <a:pt x="71" y="76"/>
                </a:lnTo>
                <a:lnTo>
                  <a:pt x="99" y="34"/>
                </a:lnTo>
                <a:lnTo>
                  <a:pt x="51" y="44"/>
                </a:lnTo>
                <a:lnTo>
                  <a:pt x="74" y="13"/>
                </a:lnTo>
                <a:lnTo>
                  <a:pt x="29" y="19"/>
                </a:lnTo>
                <a:lnTo>
                  <a:pt x="45" y="0"/>
                </a:lnTo>
                <a:lnTo>
                  <a:pt x="0" y="4"/>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39" name="Freeform 218"/>
          <p:cNvSpPr>
            <a:spLocks/>
          </p:cNvSpPr>
          <p:nvPr/>
        </p:nvSpPr>
        <p:spPr bwMode="auto">
          <a:xfrm>
            <a:off x="7078663" y="5251450"/>
            <a:ext cx="61912" cy="77788"/>
          </a:xfrm>
          <a:custGeom>
            <a:avLst/>
            <a:gdLst>
              <a:gd name="T0" fmla="*/ 1228052 w 79"/>
              <a:gd name="T1" fmla="*/ 0 h 99"/>
              <a:gd name="T2" fmla="*/ 0 w 79"/>
              <a:gd name="T3" fmla="*/ 22842957 h 99"/>
              <a:gd name="T4" fmla="*/ 11055602 w 79"/>
              <a:gd name="T5" fmla="*/ 16051829 h 99"/>
              <a:gd name="T6" fmla="*/ 5527409 w 79"/>
              <a:gd name="T7" fmla="*/ 31486854 h 99"/>
              <a:gd name="T8" fmla="*/ 20267951 w 79"/>
              <a:gd name="T9" fmla="*/ 26547709 h 99"/>
              <a:gd name="T10" fmla="*/ 16583012 w 79"/>
              <a:gd name="T11" fmla="*/ 43833931 h 99"/>
              <a:gd name="T12" fmla="*/ 28866666 w 79"/>
              <a:gd name="T13" fmla="*/ 36425999 h 99"/>
              <a:gd name="T14" fmla="*/ 24567309 w 79"/>
              <a:gd name="T15" fmla="*/ 51242649 h 99"/>
              <a:gd name="T16" fmla="*/ 36236545 w 79"/>
              <a:gd name="T17" fmla="*/ 45686700 h 99"/>
              <a:gd name="T18" fmla="*/ 36236545 w 79"/>
              <a:gd name="T19" fmla="*/ 57416973 h 99"/>
              <a:gd name="T20" fmla="*/ 48520199 w 79"/>
              <a:gd name="T21" fmla="*/ 61120939 h 99"/>
              <a:gd name="T22" fmla="*/ 36850963 w 79"/>
              <a:gd name="T23" fmla="*/ 38894786 h 99"/>
              <a:gd name="T24" fmla="*/ 16583012 w 79"/>
              <a:gd name="T25" fmla="*/ 12347863 h 99"/>
              <a:gd name="T26" fmla="*/ 1228052 w 79"/>
              <a:gd name="T27" fmla="*/ 0 h 9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9" h="99">
                <a:moveTo>
                  <a:pt x="2" y="0"/>
                </a:moveTo>
                <a:lnTo>
                  <a:pt x="0" y="37"/>
                </a:lnTo>
                <a:lnTo>
                  <a:pt x="18" y="26"/>
                </a:lnTo>
                <a:lnTo>
                  <a:pt x="9" y="51"/>
                </a:lnTo>
                <a:lnTo>
                  <a:pt x="33" y="43"/>
                </a:lnTo>
                <a:lnTo>
                  <a:pt x="27" y="71"/>
                </a:lnTo>
                <a:lnTo>
                  <a:pt x="47" y="59"/>
                </a:lnTo>
                <a:lnTo>
                  <a:pt x="40" y="83"/>
                </a:lnTo>
                <a:lnTo>
                  <a:pt x="59" y="74"/>
                </a:lnTo>
                <a:lnTo>
                  <a:pt x="59" y="93"/>
                </a:lnTo>
                <a:lnTo>
                  <a:pt x="79" y="99"/>
                </a:lnTo>
                <a:lnTo>
                  <a:pt x="60" y="63"/>
                </a:lnTo>
                <a:lnTo>
                  <a:pt x="27" y="20"/>
                </a:lnTo>
                <a:lnTo>
                  <a:pt x="2"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0" name="Freeform 219"/>
          <p:cNvSpPr>
            <a:spLocks/>
          </p:cNvSpPr>
          <p:nvPr/>
        </p:nvSpPr>
        <p:spPr bwMode="auto">
          <a:xfrm>
            <a:off x="7019925" y="4929188"/>
            <a:ext cx="554038" cy="419100"/>
          </a:xfrm>
          <a:custGeom>
            <a:avLst/>
            <a:gdLst>
              <a:gd name="T0" fmla="*/ 73503960 w 699"/>
              <a:gd name="T1" fmla="*/ 118264930 h 527"/>
              <a:gd name="T2" fmla="*/ 116224332 w 699"/>
              <a:gd name="T3" fmla="*/ 184670411 h 527"/>
              <a:gd name="T4" fmla="*/ 149520510 w 699"/>
              <a:gd name="T5" fmla="*/ 264356669 h 527"/>
              <a:gd name="T6" fmla="*/ 165226972 w 699"/>
              <a:gd name="T7" fmla="*/ 316848348 h 527"/>
              <a:gd name="T8" fmla="*/ 120621761 w 699"/>
              <a:gd name="T9" fmla="*/ 324437477 h 527"/>
              <a:gd name="T10" fmla="*/ 171509240 w 699"/>
              <a:gd name="T11" fmla="*/ 322540791 h 527"/>
              <a:gd name="T12" fmla="*/ 221768175 w 699"/>
              <a:gd name="T13" fmla="*/ 326967187 h 527"/>
              <a:gd name="T14" fmla="*/ 294644383 w 699"/>
              <a:gd name="T15" fmla="*/ 333291860 h 527"/>
              <a:gd name="T16" fmla="*/ 334851373 w 699"/>
              <a:gd name="T17" fmla="*/ 333291860 h 527"/>
              <a:gd name="T18" fmla="*/ 393905958 w 699"/>
              <a:gd name="T19" fmla="*/ 328232440 h 527"/>
              <a:gd name="T20" fmla="*/ 439138921 w 699"/>
              <a:gd name="T21" fmla="*/ 314951662 h 527"/>
              <a:gd name="T22" fmla="*/ 383225469 w 699"/>
              <a:gd name="T23" fmla="*/ 325070501 h 527"/>
              <a:gd name="T24" fmla="*/ 321029750 w 699"/>
              <a:gd name="T25" fmla="*/ 325070501 h 527"/>
              <a:gd name="T26" fmla="*/ 238730932 w 699"/>
              <a:gd name="T27" fmla="*/ 318745829 h 527"/>
              <a:gd name="T28" fmla="*/ 262603708 w 699"/>
              <a:gd name="T29" fmla="*/ 213762472 h 527"/>
              <a:gd name="T30" fmla="*/ 297156973 w 699"/>
              <a:gd name="T31" fmla="*/ 55654412 h 527"/>
              <a:gd name="T32" fmla="*/ 254436601 w 699"/>
              <a:gd name="T33" fmla="*/ 222616059 h 527"/>
              <a:gd name="T34" fmla="*/ 220511880 w 699"/>
              <a:gd name="T35" fmla="*/ 316848348 h 527"/>
              <a:gd name="T36" fmla="*/ 175906669 w 699"/>
              <a:gd name="T37" fmla="*/ 306097280 h 527"/>
              <a:gd name="T38" fmla="*/ 157059865 w 699"/>
              <a:gd name="T39" fmla="*/ 240957052 h 527"/>
              <a:gd name="T40" fmla="*/ 135699679 w 699"/>
              <a:gd name="T41" fmla="*/ 184670411 h 527"/>
              <a:gd name="T42" fmla="*/ 184073775 w 699"/>
              <a:gd name="T43" fmla="*/ 235897632 h 527"/>
              <a:gd name="T44" fmla="*/ 187214909 w 699"/>
              <a:gd name="T45" fmla="*/ 219454120 h 527"/>
              <a:gd name="T46" fmla="*/ 141353403 w 699"/>
              <a:gd name="T47" fmla="*/ 148621449 h 527"/>
              <a:gd name="T48" fmla="*/ 54657157 w 699"/>
              <a:gd name="T49" fmla="*/ 55654412 h 527"/>
              <a:gd name="T50" fmla="*/ 184073775 w 699"/>
              <a:gd name="T51" fmla="*/ 103718900 h 527"/>
              <a:gd name="T52" fmla="*/ 202921371 w 699"/>
              <a:gd name="T53" fmla="*/ 125221831 h 527"/>
              <a:gd name="T54" fmla="*/ 201664284 w 699"/>
              <a:gd name="T55" fmla="*/ 103718900 h 527"/>
              <a:gd name="T56" fmla="*/ 0 w 699"/>
              <a:gd name="T57" fmla="*/ 0 h 527"/>
              <a:gd name="T58" fmla="*/ 7538563 w 699"/>
              <a:gd name="T59" fmla="*/ 32886228 h 527"/>
              <a:gd name="T60" fmla="*/ 42091828 w 699"/>
              <a:gd name="T61" fmla="*/ 80319282 h 527"/>
              <a:gd name="T62" fmla="*/ 63452014 w 699"/>
              <a:gd name="T63" fmla="*/ 103718900 h 527"/>
              <a:gd name="T64" fmla="*/ 73503960 w 699"/>
              <a:gd name="T65" fmla="*/ 118264930 h 52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99" h="527">
                <a:moveTo>
                  <a:pt x="117" y="187"/>
                </a:moveTo>
                <a:lnTo>
                  <a:pt x="185" y="292"/>
                </a:lnTo>
                <a:lnTo>
                  <a:pt x="238" y="418"/>
                </a:lnTo>
                <a:lnTo>
                  <a:pt x="263" y="501"/>
                </a:lnTo>
                <a:lnTo>
                  <a:pt x="192" y="513"/>
                </a:lnTo>
                <a:lnTo>
                  <a:pt x="273" y="510"/>
                </a:lnTo>
                <a:lnTo>
                  <a:pt x="353" y="517"/>
                </a:lnTo>
                <a:lnTo>
                  <a:pt x="469" y="527"/>
                </a:lnTo>
                <a:lnTo>
                  <a:pt x="533" y="527"/>
                </a:lnTo>
                <a:lnTo>
                  <a:pt x="627" y="519"/>
                </a:lnTo>
                <a:lnTo>
                  <a:pt x="699" y="498"/>
                </a:lnTo>
                <a:lnTo>
                  <a:pt x="610" y="514"/>
                </a:lnTo>
                <a:lnTo>
                  <a:pt x="511" y="514"/>
                </a:lnTo>
                <a:lnTo>
                  <a:pt x="380" y="504"/>
                </a:lnTo>
                <a:lnTo>
                  <a:pt x="418" y="338"/>
                </a:lnTo>
                <a:lnTo>
                  <a:pt x="473" y="88"/>
                </a:lnTo>
                <a:lnTo>
                  <a:pt x="405" y="352"/>
                </a:lnTo>
                <a:lnTo>
                  <a:pt x="351" y="501"/>
                </a:lnTo>
                <a:lnTo>
                  <a:pt x="280" y="484"/>
                </a:lnTo>
                <a:lnTo>
                  <a:pt x="250" y="381"/>
                </a:lnTo>
                <a:lnTo>
                  <a:pt x="216" y="292"/>
                </a:lnTo>
                <a:lnTo>
                  <a:pt x="293" y="373"/>
                </a:lnTo>
                <a:lnTo>
                  <a:pt x="298" y="347"/>
                </a:lnTo>
                <a:lnTo>
                  <a:pt x="225" y="235"/>
                </a:lnTo>
                <a:lnTo>
                  <a:pt x="87" y="88"/>
                </a:lnTo>
                <a:lnTo>
                  <a:pt x="293" y="164"/>
                </a:lnTo>
                <a:lnTo>
                  <a:pt x="323" y="198"/>
                </a:lnTo>
                <a:lnTo>
                  <a:pt x="321" y="164"/>
                </a:lnTo>
                <a:lnTo>
                  <a:pt x="0" y="0"/>
                </a:lnTo>
                <a:lnTo>
                  <a:pt x="12" y="52"/>
                </a:lnTo>
                <a:lnTo>
                  <a:pt x="67" y="127"/>
                </a:lnTo>
                <a:lnTo>
                  <a:pt x="101" y="164"/>
                </a:lnTo>
                <a:lnTo>
                  <a:pt x="117" y="18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1" name="Freeform 220"/>
          <p:cNvSpPr>
            <a:spLocks/>
          </p:cNvSpPr>
          <p:nvPr/>
        </p:nvSpPr>
        <p:spPr bwMode="auto">
          <a:xfrm>
            <a:off x="7192963" y="4711700"/>
            <a:ext cx="207962" cy="301625"/>
          </a:xfrm>
          <a:custGeom>
            <a:avLst/>
            <a:gdLst>
              <a:gd name="T0" fmla="*/ 5627626 w 263"/>
              <a:gd name="T1" fmla="*/ 0 h 380"/>
              <a:gd name="T2" fmla="*/ 12505396 w 263"/>
              <a:gd name="T3" fmla="*/ 15120938 h 380"/>
              <a:gd name="T4" fmla="*/ 57523238 w 263"/>
              <a:gd name="T5" fmla="*/ 49772888 h 380"/>
              <a:gd name="T6" fmla="*/ 93163022 w 263"/>
              <a:gd name="T7" fmla="*/ 108366719 h 380"/>
              <a:gd name="T8" fmla="*/ 155062951 w 263"/>
              <a:gd name="T9" fmla="*/ 166960550 h 380"/>
              <a:gd name="T10" fmla="*/ 164441800 w 263"/>
              <a:gd name="T11" fmla="*/ 194682269 h 380"/>
              <a:gd name="T12" fmla="*/ 156938563 w 263"/>
              <a:gd name="T13" fmla="*/ 239414844 h 380"/>
              <a:gd name="T14" fmla="*/ 148185181 w 263"/>
              <a:gd name="T15" fmla="*/ 178931094 h 380"/>
              <a:gd name="T16" fmla="*/ 88786332 w 263"/>
              <a:gd name="T17" fmla="*/ 117817106 h 380"/>
              <a:gd name="T18" fmla="*/ 55022159 w 263"/>
              <a:gd name="T19" fmla="*/ 57333356 h 380"/>
              <a:gd name="T20" fmla="*/ 10628993 w 263"/>
              <a:gd name="T21" fmla="*/ 23311644 h 380"/>
              <a:gd name="T22" fmla="*/ 0 w 263"/>
              <a:gd name="T23" fmla="*/ 10080625 h 380"/>
              <a:gd name="T24" fmla="*/ 5627626 w 263"/>
              <a:gd name="T25" fmla="*/ 0 h 3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63" h="380">
                <a:moveTo>
                  <a:pt x="9" y="0"/>
                </a:moveTo>
                <a:lnTo>
                  <a:pt x="20" y="24"/>
                </a:lnTo>
                <a:lnTo>
                  <a:pt x="92" y="79"/>
                </a:lnTo>
                <a:lnTo>
                  <a:pt x="149" y="172"/>
                </a:lnTo>
                <a:lnTo>
                  <a:pt x="248" y="265"/>
                </a:lnTo>
                <a:lnTo>
                  <a:pt x="263" y="309"/>
                </a:lnTo>
                <a:lnTo>
                  <a:pt x="251" y="380"/>
                </a:lnTo>
                <a:lnTo>
                  <a:pt x="237" y="284"/>
                </a:lnTo>
                <a:lnTo>
                  <a:pt x="142" y="187"/>
                </a:lnTo>
                <a:lnTo>
                  <a:pt x="88" y="91"/>
                </a:lnTo>
                <a:lnTo>
                  <a:pt x="17" y="37"/>
                </a:lnTo>
                <a:lnTo>
                  <a:pt x="0" y="16"/>
                </a:lnTo>
                <a:lnTo>
                  <a:pt x="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2" name="Freeform 221"/>
          <p:cNvSpPr>
            <a:spLocks/>
          </p:cNvSpPr>
          <p:nvPr/>
        </p:nvSpPr>
        <p:spPr bwMode="auto">
          <a:xfrm>
            <a:off x="7085013" y="4765675"/>
            <a:ext cx="177800" cy="79375"/>
          </a:xfrm>
          <a:custGeom>
            <a:avLst/>
            <a:gdLst>
              <a:gd name="T0" fmla="*/ 60483750 w 224"/>
              <a:gd name="T1" fmla="*/ 0 h 100"/>
              <a:gd name="T2" fmla="*/ 26462038 w 224"/>
              <a:gd name="T3" fmla="*/ 0 h 100"/>
              <a:gd name="T4" fmla="*/ 0 w 224"/>
              <a:gd name="T5" fmla="*/ 11970544 h 100"/>
              <a:gd name="T6" fmla="*/ 37802344 w 224"/>
              <a:gd name="T7" fmla="*/ 37802344 h 100"/>
              <a:gd name="T8" fmla="*/ 141128750 w 224"/>
              <a:gd name="T9" fmla="*/ 63003906 h 100"/>
              <a:gd name="T10" fmla="*/ 108996956 w 224"/>
              <a:gd name="T11" fmla="*/ 45993050 h 100"/>
              <a:gd name="T12" fmla="*/ 103956644 w 224"/>
              <a:gd name="T13" fmla="*/ 49143444 h 100"/>
              <a:gd name="T14" fmla="*/ 100806250 w 224"/>
              <a:gd name="T15" fmla="*/ 25831800 h 100"/>
              <a:gd name="T16" fmla="*/ 93245781 w 224"/>
              <a:gd name="T17" fmla="*/ 44103131 h 100"/>
              <a:gd name="T18" fmla="*/ 90095388 w 224"/>
              <a:gd name="T19" fmla="*/ 11341100 h 100"/>
              <a:gd name="T20" fmla="*/ 79385319 w 224"/>
              <a:gd name="T21" fmla="*/ 35282188 h 100"/>
              <a:gd name="T22" fmla="*/ 79385319 w 224"/>
              <a:gd name="T23" fmla="*/ 0 h 100"/>
              <a:gd name="T24" fmla="*/ 63634144 w 224"/>
              <a:gd name="T25" fmla="*/ 28351956 h 100"/>
              <a:gd name="T26" fmla="*/ 60483750 w 224"/>
              <a:gd name="T27" fmla="*/ 0 h 1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24" h="100">
                <a:moveTo>
                  <a:pt x="96" y="0"/>
                </a:moveTo>
                <a:lnTo>
                  <a:pt x="42" y="0"/>
                </a:lnTo>
                <a:lnTo>
                  <a:pt x="0" y="19"/>
                </a:lnTo>
                <a:lnTo>
                  <a:pt x="60" y="60"/>
                </a:lnTo>
                <a:lnTo>
                  <a:pt x="224" y="100"/>
                </a:lnTo>
                <a:lnTo>
                  <a:pt x="173" y="73"/>
                </a:lnTo>
                <a:lnTo>
                  <a:pt x="165" y="78"/>
                </a:lnTo>
                <a:lnTo>
                  <a:pt x="160" y="41"/>
                </a:lnTo>
                <a:lnTo>
                  <a:pt x="148" y="70"/>
                </a:lnTo>
                <a:lnTo>
                  <a:pt x="143" y="18"/>
                </a:lnTo>
                <a:lnTo>
                  <a:pt x="126" y="56"/>
                </a:lnTo>
                <a:lnTo>
                  <a:pt x="126" y="0"/>
                </a:lnTo>
                <a:lnTo>
                  <a:pt x="101" y="45"/>
                </a:lnTo>
                <a:lnTo>
                  <a:pt x="9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3" name="Freeform 222"/>
          <p:cNvSpPr>
            <a:spLocks/>
          </p:cNvSpPr>
          <p:nvPr/>
        </p:nvSpPr>
        <p:spPr bwMode="auto">
          <a:xfrm>
            <a:off x="7062788" y="5391150"/>
            <a:ext cx="720725" cy="139700"/>
          </a:xfrm>
          <a:custGeom>
            <a:avLst/>
            <a:gdLst>
              <a:gd name="T0" fmla="*/ 0 w 909"/>
              <a:gd name="T1" fmla="*/ 102598873 h 175"/>
              <a:gd name="T2" fmla="*/ 42119994 w 909"/>
              <a:gd name="T3" fmla="*/ 111520514 h 175"/>
              <a:gd name="T4" fmla="*/ 100584349 w 909"/>
              <a:gd name="T5" fmla="*/ 111520514 h 175"/>
              <a:gd name="T6" fmla="*/ 192996518 w 909"/>
              <a:gd name="T7" fmla="*/ 102598873 h 175"/>
              <a:gd name="T8" fmla="*/ 270949785 w 909"/>
              <a:gd name="T9" fmla="*/ 89216411 h 175"/>
              <a:gd name="T10" fmla="*/ 328786182 w 909"/>
              <a:gd name="T11" fmla="*/ 72010161 h 175"/>
              <a:gd name="T12" fmla="*/ 445715686 w 909"/>
              <a:gd name="T13" fmla="*/ 26764923 h 175"/>
              <a:gd name="T14" fmla="*/ 487834887 w 909"/>
              <a:gd name="T15" fmla="*/ 24215997 h 175"/>
              <a:gd name="T16" fmla="*/ 533098637 w 909"/>
              <a:gd name="T17" fmla="*/ 22304103 h 175"/>
              <a:gd name="T18" fmla="*/ 571446123 w 909"/>
              <a:gd name="T19" fmla="*/ 0 h 175"/>
              <a:gd name="T20" fmla="*/ 524296912 w 909"/>
              <a:gd name="T21" fmla="*/ 15931388 h 175"/>
              <a:gd name="T22" fmla="*/ 482176918 w 909"/>
              <a:gd name="T23" fmla="*/ 14657324 h 175"/>
              <a:gd name="T24" fmla="*/ 458288333 w 909"/>
              <a:gd name="T25" fmla="*/ 6372715 h 175"/>
              <a:gd name="T26" fmla="*/ 416797091 w 909"/>
              <a:gd name="T27" fmla="*/ 24215997 h 175"/>
              <a:gd name="T28" fmla="*/ 387879289 w 909"/>
              <a:gd name="T29" fmla="*/ 32500606 h 175"/>
              <a:gd name="T30" fmla="*/ 384736325 w 909"/>
              <a:gd name="T31" fmla="*/ 19755177 h 175"/>
              <a:gd name="T32" fmla="*/ 373420388 w 909"/>
              <a:gd name="T33" fmla="*/ 37598459 h 175"/>
              <a:gd name="T34" fmla="*/ 365876165 w 909"/>
              <a:gd name="T35" fmla="*/ 12107599 h 175"/>
              <a:gd name="T36" fmla="*/ 352046015 w 909"/>
              <a:gd name="T37" fmla="*/ 48431994 h 175"/>
              <a:gd name="T38" fmla="*/ 344501793 w 909"/>
              <a:gd name="T39" fmla="*/ 14657324 h 175"/>
              <a:gd name="T40" fmla="*/ 328786182 w 909"/>
              <a:gd name="T41" fmla="*/ 61814456 h 175"/>
              <a:gd name="T42" fmla="*/ 325642425 w 909"/>
              <a:gd name="T43" fmla="*/ 14657324 h 175"/>
              <a:gd name="T44" fmla="*/ 307411809 w 909"/>
              <a:gd name="T45" fmla="*/ 63726350 h 175"/>
              <a:gd name="T46" fmla="*/ 307411809 w 909"/>
              <a:gd name="T47" fmla="*/ 14657324 h 175"/>
              <a:gd name="T48" fmla="*/ 284151183 w 909"/>
              <a:gd name="T49" fmla="*/ 72010161 h 175"/>
              <a:gd name="T50" fmla="*/ 286666188 w 909"/>
              <a:gd name="T51" fmla="*/ 9558673 h 175"/>
              <a:gd name="T52" fmla="*/ 262776811 w 909"/>
              <a:gd name="T53" fmla="*/ 77745844 h 175"/>
              <a:gd name="T54" fmla="*/ 262776811 w 909"/>
              <a:gd name="T55" fmla="*/ 9558673 h 175"/>
              <a:gd name="T56" fmla="*/ 239516977 w 909"/>
              <a:gd name="T57" fmla="*/ 80294770 h 175"/>
              <a:gd name="T58" fmla="*/ 237630723 w 909"/>
              <a:gd name="T59" fmla="*/ 9558673 h 175"/>
              <a:gd name="T60" fmla="*/ 215628393 w 909"/>
              <a:gd name="T61" fmla="*/ 86030453 h 175"/>
              <a:gd name="T62" fmla="*/ 213742139 w 909"/>
              <a:gd name="T63" fmla="*/ 9558673 h 175"/>
              <a:gd name="T64" fmla="*/ 189853554 w 909"/>
              <a:gd name="T65" fmla="*/ 86030453 h 175"/>
              <a:gd name="T66" fmla="*/ 186709797 w 909"/>
              <a:gd name="T67" fmla="*/ 9558673 h 175"/>
              <a:gd name="T68" fmla="*/ 164078715 w 909"/>
              <a:gd name="T69" fmla="*/ 91128306 h 175"/>
              <a:gd name="T70" fmla="*/ 163449964 w 909"/>
              <a:gd name="T71" fmla="*/ 8284609 h 175"/>
              <a:gd name="T72" fmla="*/ 142075592 w 909"/>
              <a:gd name="T73" fmla="*/ 93040200 h 175"/>
              <a:gd name="T74" fmla="*/ 140190131 w 909"/>
              <a:gd name="T75" fmla="*/ 8284609 h 175"/>
              <a:gd name="T76" fmla="*/ 118187007 w 909"/>
              <a:gd name="T77" fmla="*/ 93040200 h 175"/>
              <a:gd name="T78" fmla="*/ 118187007 w 909"/>
              <a:gd name="T79" fmla="*/ 14657324 h 175"/>
              <a:gd name="T80" fmla="*/ 94926381 w 909"/>
              <a:gd name="T81" fmla="*/ 95589126 h 175"/>
              <a:gd name="T82" fmla="*/ 99327640 w 909"/>
              <a:gd name="T83" fmla="*/ 14657324 h 175"/>
              <a:gd name="T84" fmla="*/ 77953267 w 909"/>
              <a:gd name="T85" fmla="*/ 93040200 h 175"/>
              <a:gd name="T86" fmla="*/ 78582018 w 909"/>
              <a:gd name="T87" fmla="*/ 26764923 h 175"/>
              <a:gd name="T88" fmla="*/ 49034672 w 909"/>
              <a:gd name="T89" fmla="*/ 91128306 h 175"/>
              <a:gd name="T90" fmla="*/ 0 w 909"/>
              <a:gd name="T91" fmla="*/ 102598873 h 17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909" h="175">
                <a:moveTo>
                  <a:pt x="0" y="161"/>
                </a:moveTo>
                <a:lnTo>
                  <a:pt x="67" y="175"/>
                </a:lnTo>
                <a:lnTo>
                  <a:pt x="160" y="175"/>
                </a:lnTo>
                <a:lnTo>
                  <a:pt x="307" y="161"/>
                </a:lnTo>
                <a:lnTo>
                  <a:pt x="431" y="140"/>
                </a:lnTo>
                <a:lnTo>
                  <a:pt x="523" y="113"/>
                </a:lnTo>
                <a:lnTo>
                  <a:pt x="709" y="42"/>
                </a:lnTo>
                <a:lnTo>
                  <a:pt x="776" y="38"/>
                </a:lnTo>
                <a:lnTo>
                  <a:pt x="848" y="35"/>
                </a:lnTo>
                <a:lnTo>
                  <a:pt x="909" y="0"/>
                </a:lnTo>
                <a:lnTo>
                  <a:pt x="834" y="25"/>
                </a:lnTo>
                <a:lnTo>
                  <a:pt x="767" y="23"/>
                </a:lnTo>
                <a:lnTo>
                  <a:pt x="729" y="10"/>
                </a:lnTo>
                <a:lnTo>
                  <a:pt x="663" y="38"/>
                </a:lnTo>
                <a:lnTo>
                  <a:pt x="617" y="51"/>
                </a:lnTo>
                <a:lnTo>
                  <a:pt x="612" y="31"/>
                </a:lnTo>
                <a:lnTo>
                  <a:pt x="594" y="59"/>
                </a:lnTo>
                <a:lnTo>
                  <a:pt x="582" y="19"/>
                </a:lnTo>
                <a:lnTo>
                  <a:pt x="560" y="76"/>
                </a:lnTo>
                <a:lnTo>
                  <a:pt x="548" y="23"/>
                </a:lnTo>
                <a:lnTo>
                  <a:pt x="523" y="97"/>
                </a:lnTo>
                <a:lnTo>
                  <a:pt x="518" y="23"/>
                </a:lnTo>
                <a:lnTo>
                  <a:pt x="489" y="100"/>
                </a:lnTo>
                <a:lnTo>
                  <a:pt x="489" y="23"/>
                </a:lnTo>
                <a:lnTo>
                  <a:pt x="452" y="113"/>
                </a:lnTo>
                <a:lnTo>
                  <a:pt x="456" y="15"/>
                </a:lnTo>
                <a:lnTo>
                  <a:pt x="418" y="122"/>
                </a:lnTo>
                <a:lnTo>
                  <a:pt x="418" y="15"/>
                </a:lnTo>
                <a:lnTo>
                  <a:pt x="381" y="126"/>
                </a:lnTo>
                <a:lnTo>
                  <a:pt x="378" y="15"/>
                </a:lnTo>
                <a:lnTo>
                  <a:pt x="343" y="135"/>
                </a:lnTo>
                <a:lnTo>
                  <a:pt x="340" y="15"/>
                </a:lnTo>
                <a:lnTo>
                  <a:pt x="302" y="135"/>
                </a:lnTo>
                <a:lnTo>
                  <a:pt x="297" y="15"/>
                </a:lnTo>
                <a:lnTo>
                  <a:pt x="261" y="143"/>
                </a:lnTo>
                <a:lnTo>
                  <a:pt x="260" y="13"/>
                </a:lnTo>
                <a:lnTo>
                  <a:pt x="226" y="146"/>
                </a:lnTo>
                <a:lnTo>
                  <a:pt x="223" y="13"/>
                </a:lnTo>
                <a:lnTo>
                  <a:pt x="188" y="146"/>
                </a:lnTo>
                <a:lnTo>
                  <a:pt x="188" y="23"/>
                </a:lnTo>
                <a:lnTo>
                  <a:pt x="151" y="150"/>
                </a:lnTo>
                <a:lnTo>
                  <a:pt x="158" y="23"/>
                </a:lnTo>
                <a:lnTo>
                  <a:pt x="124" y="146"/>
                </a:lnTo>
                <a:lnTo>
                  <a:pt x="125" y="42"/>
                </a:lnTo>
                <a:lnTo>
                  <a:pt x="78" y="143"/>
                </a:lnTo>
                <a:lnTo>
                  <a:pt x="0" y="16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4" name="Freeform 223"/>
          <p:cNvSpPr>
            <a:spLocks/>
          </p:cNvSpPr>
          <p:nvPr/>
        </p:nvSpPr>
        <p:spPr bwMode="auto">
          <a:xfrm>
            <a:off x="6791325" y="5445125"/>
            <a:ext cx="260350" cy="338138"/>
          </a:xfrm>
          <a:custGeom>
            <a:avLst/>
            <a:gdLst>
              <a:gd name="T0" fmla="*/ 151249149 w 330"/>
              <a:gd name="T1" fmla="*/ 0 h 426"/>
              <a:gd name="T2" fmla="*/ 84650041 w 330"/>
              <a:gd name="T3" fmla="*/ 94506396 h 426"/>
              <a:gd name="T4" fmla="*/ 58507745 w 330"/>
              <a:gd name="T5" fmla="*/ 154990235 h 426"/>
              <a:gd name="T6" fmla="*/ 6223943 w 330"/>
              <a:gd name="T7" fmla="*/ 205393435 h 426"/>
              <a:gd name="T8" fmla="*/ 64110004 w 330"/>
              <a:gd name="T9" fmla="*/ 154990235 h 426"/>
              <a:gd name="T10" fmla="*/ 104567605 w 330"/>
              <a:gd name="T11" fmla="*/ 97026556 h 426"/>
              <a:gd name="T12" fmla="*/ 154983988 w 330"/>
              <a:gd name="T13" fmla="*/ 52293121 h 426"/>
              <a:gd name="T14" fmla="*/ 72201367 w 330"/>
              <a:gd name="T15" fmla="*/ 187122077 h 426"/>
              <a:gd name="T16" fmla="*/ 25519823 w 330"/>
              <a:gd name="T17" fmla="*/ 217994235 h 426"/>
              <a:gd name="T18" fmla="*/ 0 w 330"/>
              <a:gd name="T19" fmla="*/ 268397434 h 426"/>
              <a:gd name="T20" fmla="*/ 60375165 w 330"/>
              <a:gd name="T21" fmla="*/ 228074875 h 426"/>
              <a:gd name="T22" fmla="*/ 205400371 w 330"/>
              <a:gd name="T23" fmla="*/ 61744316 h 426"/>
              <a:gd name="T24" fmla="*/ 179880549 w 330"/>
              <a:gd name="T25" fmla="*/ 28982237 h 426"/>
              <a:gd name="T26" fmla="*/ 151249149 w 330"/>
              <a:gd name="T27" fmla="*/ 0 h 4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30" h="426">
                <a:moveTo>
                  <a:pt x="243" y="0"/>
                </a:moveTo>
                <a:lnTo>
                  <a:pt x="136" y="150"/>
                </a:lnTo>
                <a:lnTo>
                  <a:pt x="94" y="246"/>
                </a:lnTo>
                <a:lnTo>
                  <a:pt x="10" y="326"/>
                </a:lnTo>
                <a:lnTo>
                  <a:pt x="103" y="246"/>
                </a:lnTo>
                <a:lnTo>
                  <a:pt x="168" y="154"/>
                </a:lnTo>
                <a:lnTo>
                  <a:pt x="249" y="83"/>
                </a:lnTo>
                <a:lnTo>
                  <a:pt x="116" y="297"/>
                </a:lnTo>
                <a:lnTo>
                  <a:pt x="41" y="346"/>
                </a:lnTo>
                <a:lnTo>
                  <a:pt x="0" y="426"/>
                </a:lnTo>
                <a:lnTo>
                  <a:pt x="97" y="362"/>
                </a:lnTo>
                <a:lnTo>
                  <a:pt x="330" y="98"/>
                </a:lnTo>
                <a:lnTo>
                  <a:pt x="289" y="46"/>
                </a:lnTo>
                <a:lnTo>
                  <a:pt x="243"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5" name="Freeform 224"/>
          <p:cNvSpPr>
            <a:spLocks/>
          </p:cNvSpPr>
          <p:nvPr/>
        </p:nvSpPr>
        <p:spPr bwMode="auto">
          <a:xfrm>
            <a:off x="6891338" y="5526088"/>
            <a:ext cx="315912" cy="225425"/>
          </a:xfrm>
          <a:custGeom>
            <a:avLst/>
            <a:gdLst>
              <a:gd name="T0" fmla="*/ 167589729 w 398"/>
              <a:gd name="T1" fmla="*/ 3753919 h 285"/>
              <a:gd name="T2" fmla="*/ 71194500 w 398"/>
              <a:gd name="T3" fmla="*/ 96346645 h 285"/>
              <a:gd name="T4" fmla="*/ 0 w 398"/>
              <a:gd name="T5" fmla="*/ 160785765 h 285"/>
              <a:gd name="T6" fmla="*/ 128527765 w 398"/>
              <a:gd name="T7" fmla="*/ 96346645 h 285"/>
              <a:gd name="T8" fmla="*/ 102696006 w 398"/>
              <a:gd name="T9" fmla="*/ 137637386 h 285"/>
              <a:gd name="T10" fmla="*/ 47252656 w 398"/>
              <a:gd name="T11" fmla="*/ 178303265 h 285"/>
              <a:gd name="T12" fmla="*/ 118447156 w 398"/>
              <a:gd name="T13" fmla="*/ 134509120 h 285"/>
              <a:gd name="T14" fmla="*/ 250754753 w 398"/>
              <a:gd name="T15" fmla="*/ 33783693 h 285"/>
              <a:gd name="T16" fmla="*/ 144908358 w 398"/>
              <a:gd name="T17" fmla="*/ 84459233 h 285"/>
              <a:gd name="T18" fmla="*/ 201612181 w 398"/>
              <a:gd name="T19" fmla="*/ 0 h 285"/>
              <a:gd name="T20" fmla="*/ 167589729 w 398"/>
              <a:gd name="T21" fmla="*/ 3753919 h 28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98" h="285">
                <a:moveTo>
                  <a:pt x="266" y="6"/>
                </a:moveTo>
                <a:lnTo>
                  <a:pt x="113" y="154"/>
                </a:lnTo>
                <a:lnTo>
                  <a:pt x="0" y="257"/>
                </a:lnTo>
                <a:lnTo>
                  <a:pt x="204" y="154"/>
                </a:lnTo>
                <a:lnTo>
                  <a:pt x="163" y="220"/>
                </a:lnTo>
                <a:lnTo>
                  <a:pt x="75" y="285"/>
                </a:lnTo>
                <a:lnTo>
                  <a:pt x="188" y="215"/>
                </a:lnTo>
                <a:lnTo>
                  <a:pt x="398" y="54"/>
                </a:lnTo>
                <a:lnTo>
                  <a:pt x="230" y="135"/>
                </a:lnTo>
                <a:lnTo>
                  <a:pt x="320" y="0"/>
                </a:lnTo>
                <a:lnTo>
                  <a:pt x="266" y="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6" name="Freeform 225"/>
          <p:cNvSpPr>
            <a:spLocks/>
          </p:cNvSpPr>
          <p:nvPr/>
        </p:nvSpPr>
        <p:spPr bwMode="auto">
          <a:xfrm>
            <a:off x="6727825" y="5530850"/>
            <a:ext cx="555625" cy="406400"/>
          </a:xfrm>
          <a:custGeom>
            <a:avLst/>
            <a:gdLst>
              <a:gd name="T0" fmla="*/ 434687408 w 698"/>
              <a:gd name="T1" fmla="*/ 0 h 513"/>
              <a:gd name="T2" fmla="*/ 434687408 w 698"/>
              <a:gd name="T3" fmla="*/ 68406706 h 513"/>
              <a:gd name="T4" fmla="*/ 375123293 w 698"/>
              <a:gd name="T5" fmla="*/ 193924098 h 513"/>
              <a:gd name="T6" fmla="*/ 396034057 w 698"/>
              <a:gd name="T7" fmla="*/ 185765202 h 513"/>
              <a:gd name="T8" fmla="*/ 393499516 w 698"/>
              <a:gd name="T9" fmla="*/ 223420182 h 513"/>
              <a:gd name="T10" fmla="*/ 358648773 w 698"/>
              <a:gd name="T11" fmla="*/ 227813739 h 513"/>
              <a:gd name="T12" fmla="*/ 340906186 w 698"/>
              <a:gd name="T13" fmla="*/ 209613673 h 513"/>
              <a:gd name="T14" fmla="*/ 293381940 w 698"/>
              <a:gd name="T15" fmla="*/ 215889503 h 513"/>
              <a:gd name="T16" fmla="*/ 256630292 w 698"/>
              <a:gd name="T17" fmla="*/ 209613673 h 513"/>
              <a:gd name="T18" fmla="*/ 223680456 w 698"/>
              <a:gd name="T19" fmla="*/ 222165333 h 513"/>
              <a:gd name="T20" fmla="*/ 171087127 w 698"/>
              <a:gd name="T21" fmla="*/ 215889503 h 513"/>
              <a:gd name="T22" fmla="*/ 61464225 w 698"/>
              <a:gd name="T23" fmla="*/ 215889503 h 513"/>
              <a:gd name="T24" fmla="*/ 6336354 w 698"/>
              <a:gd name="T25" fmla="*/ 230323437 h 513"/>
              <a:gd name="T26" fmla="*/ 10771802 w 698"/>
              <a:gd name="T27" fmla="*/ 246641229 h 513"/>
              <a:gd name="T28" fmla="*/ 57028777 w 698"/>
              <a:gd name="T29" fmla="*/ 219654843 h 513"/>
              <a:gd name="T30" fmla="*/ 86176801 w 698"/>
              <a:gd name="T31" fmla="*/ 225930673 h 513"/>
              <a:gd name="T32" fmla="*/ 164749977 w 698"/>
              <a:gd name="T33" fmla="*/ 223420182 h 513"/>
              <a:gd name="T34" fmla="*/ 209106046 w 698"/>
              <a:gd name="T35" fmla="*/ 233461352 h 513"/>
              <a:gd name="T36" fmla="*/ 266768458 w 698"/>
              <a:gd name="T37" fmla="*/ 237854908 h 513"/>
              <a:gd name="T38" fmla="*/ 323163600 w 698"/>
              <a:gd name="T39" fmla="*/ 237854908 h 513"/>
              <a:gd name="T40" fmla="*/ 364985127 w 698"/>
              <a:gd name="T41" fmla="*/ 233461352 h 513"/>
              <a:gd name="T42" fmla="*/ 364985127 w 698"/>
              <a:gd name="T43" fmla="*/ 247268653 h 513"/>
              <a:gd name="T44" fmla="*/ 323163600 w 698"/>
              <a:gd name="T45" fmla="*/ 259820313 h 513"/>
              <a:gd name="T46" fmla="*/ 271203906 w 698"/>
              <a:gd name="T47" fmla="*/ 264213078 h 513"/>
              <a:gd name="T48" fmla="*/ 212907858 w 698"/>
              <a:gd name="T49" fmla="*/ 261703379 h 513"/>
              <a:gd name="T50" fmla="*/ 143840009 w 698"/>
              <a:gd name="T51" fmla="*/ 253544483 h 513"/>
              <a:gd name="T52" fmla="*/ 102652117 w 698"/>
              <a:gd name="T53" fmla="*/ 253544483 h 513"/>
              <a:gd name="T54" fmla="*/ 49425152 w 698"/>
              <a:gd name="T55" fmla="*/ 259820313 h 513"/>
              <a:gd name="T56" fmla="*/ 8237260 w 698"/>
              <a:gd name="T57" fmla="*/ 264213078 h 513"/>
              <a:gd name="T58" fmla="*/ 0 w 698"/>
              <a:gd name="T59" fmla="*/ 279902653 h 513"/>
              <a:gd name="T60" fmla="*/ 99483940 w 698"/>
              <a:gd name="T61" fmla="*/ 267350993 h 513"/>
              <a:gd name="T62" fmla="*/ 172988033 w 698"/>
              <a:gd name="T63" fmla="*/ 271744549 h 513"/>
              <a:gd name="T64" fmla="*/ 240788611 w 698"/>
              <a:gd name="T65" fmla="*/ 275509888 h 513"/>
              <a:gd name="T66" fmla="*/ 289580128 w 698"/>
              <a:gd name="T67" fmla="*/ 272999398 h 513"/>
              <a:gd name="T68" fmla="*/ 340906186 w 698"/>
              <a:gd name="T69" fmla="*/ 264841294 h 513"/>
              <a:gd name="T70" fmla="*/ 366886033 w 698"/>
              <a:gd name="T71" fmla="*/ 259820313 h 513"/>
              <a:gd name="T72" fmla="*/ 354846961 w 698"/>
              <a:gd name="T73" fmla="*/ 293709954 h 513"/>
              <a:gd name="T74" fmla="*/ 323163600 w 698"/>
              <a:gd name="T75" fmla="*/ 298102718 h 513"/>
              <a:gd name="T76" fmla="*/ 297817388 w 698"/>
              <a:gd name="T77" fmla="*/ 288061549 h 513"/>
              <a:gd name="T78" fmla="*/ 282610139 w 698"/>
              <a:gd name="T79" fmla="*/ 288061549 h 513"/>
              <a:gd name="T80" fmla="*/ 293381940 w 698"/>
              <a:gd name="T81" fmla="*/ 303751124 h 513"/>
              <a:gd name="T82" fmla="*/ 358648773 w 698"/>
              <a:gd name="T83" fmla="*/ 301868850 h 513"/>
              <a:gd name="T84" fmla="*/ 383361349 w 698"/>
              <a:gd name="T85" fmla="*/ 281158294 h 513"/>
              <a:gd name="T86" fmla="*/ 383361349 w 698"/>
              <a:gd name="T87" fmla="*/ 311910019 h 513"/>
              <a:gd name="T88" fmla="*/ 360549679 w 698"/>
              <a:gd name="T89" fmla="*/ 321951189 h 513"/>
              <a:gd name="T90" fmla="*/ 389697703 w 698"/>
              <a:gd name="T91" fmla="*/ 311910019 h 513"/>
              <a:gd name="T92" fmla="*/ 390964974 w 698"/>
              <a:gd name="T93" fmla="*/ 233461352 h 513"/>
              <a:gd name="T94" fmla="*/ 399835869 w 698"/>
              <a:gd name="T95" fmla="*/ 222165333 h 513"/>
              <a:gd name="T96" fmla="*/ 442291032 w 698"/>
              <a:gd name="T97" fmla="*/ 62758300 h 513"/>
              <a:gd name="T98" fmla="*/ 439122855 w 698"/>
              <a:gd name="T99" fmla="*/ 3137915 h 513"/>
              <a:gd name="T100" fmla="*/ 434687408 w 698"/>
              <a:gd name="T101" fmla="*/ 0 h 51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98" h="513">
                <a:moveTo>
                  <a:pt x="686" y="0"/>
                </a:moveTo>
                <a:lnTo>
                  <a:pt x="686" y="109"/>
                </a:lnTo>
                <a:lnTo>
                  <a:pt x="592" y="309"/>
                </a:lnTo>
                <a:lnTo>
                  <a:pt x="625" y="296"/>
                </a:lnTo>
                <a:lnTo>
                  <a:pt x="621" y="356"/>
                </a:lnTo>
                <a:lnTo>
                  <a:pt x="566" y="363"/>
                </a:lnTo>
                <a:lnTo>
                  <a:pt x="538" y="334"/>
                </a:lnTo>
                <a:lnTo>
                  <a:pt x="463" y="344"/>
                </a:lnTo>
                <a:lnTo>
                  <a:pt x="405" y="334"/>
                </a:lnTo>
                <a:lnTo>
                  <a:pt x="353" y="354"/>
                </a:lnTo>
                <a:lnTo>
                  <a:pt x="270" y="344"/>
                </a:lnTo>
                <a:lnTo>
                  <a:pt x="97" y="344"/>
                </a:lnTo>
                <a:lnTo>
                  <a:pt x="10" y="367"/>
                </a:lnTo>
                <a:lnTo>
                  <a:pt x="17" y="393"/>
                </a:lnTo>
                <a:lnTo>
                  <a:pt x="90" y="350"/>
                </a:lnTo>
                <a:lnTo>
                  <a:pt x="136" y="360"/>
                </a:lnTo>
                <a:lnTo>
                  <a:pt x="260" y="356"/>
                </a:lnTo>
                <a:lnTo>
                  <a:pt x="330" y="372"/>
                </a:lnTo>
                <a:lnTo>
                  <a:pt x="421" y="379"/>
                </a:lnTo>
                <a:lnTo>
                  <a:pt x="510" y="379"/>
                </a:lnTo>
                <a:lnTo>
                  <a:pt x="576" y="372"/>
                </a:lnTo>
                <a:lnTo>
                  <a:pt x="576" y="394"/>
                </a:lnTo>
                <a:lnTo>
                  <a:pt x="510" y="414"/>
                </a:lnTo>
                <a:lnTo>
                  <a:pt x="428" y="421"/>
                </a:lnTo>
                <a:lnTo>
                  <a:pt x="336" y="417"/>
                </a:lnTo>
                <a:lnTo>
                  <a:pt x="227" y="404"/>
                </a:lnTo>
                <a:lnTo>
                  <a:pt x="162" y="404"/>
                </a:lnTo>
                <a:lnTo>
                  <a:pt x="78" y="414"/>
                </a:lnTo>
                <a:lnTo>
                  <a:pt x="13" y="421"/>
                </a:lnTo>
                <a:lnTo>
                  <a:pt x="0" y="446"/>
                </a:lnTo>
                <a:lnTo>
                  <a:pt x="157" y="426"/>
                </a:lnTo>
                <a:lnTo>
                  <a:pt x="273" y="433"/>
                </a:lnTo>
                <a:lnTo>
                  <a:pt x="380" y="439"/>
                </a:lnTo>
                <a:lnTo>
                  <a:pt x="457" y="435"/>
                </a:lnTo>
                <a:lnTo>
                  <a:pt x="538" y="422"/>
                </a:lnTo>
                <a:lnTo>
                  <a:pt x="579" y="414"/>
                </a:lnTo>
                <a:lnTo>
                  <a:pt x="560" y="468"/>
                </a:lnTo>
                <a:lnTo>
                  <a:pt x="510" y="475"/>
                </a:lnTo>
                <a:lnTo>
                  <a:pt x="470" y="459"/>
                </a:lnTo>
                <a:lnTo>
                  <a:pt x="446" y="459"/>
                </a:lnTo>
                <a:lnTo>
                  <a:pt x="463" y="484"/>
                </a:lnTo>
                <a:lnTo>
                  <a:pt x="566" y="481"/>
                </a:lnTo>
                <a:lnTo>
                  <a:pt x="605" y="448"/>
                </a:lnTo>
                <a:lnTo>
                  <a:pt x="605" y="497"/>
                </a:lnTo>
                <a:lnTo>
                  <a:pt x="569" y="513"/>
                </a:lnTo>
                <a:lnTo>
                  <a:pt x="615" y="497"/>
                </a:lnTo>
                <a:lnTo>
                  <a:pt x="617" y="372"/>
                </a:lnTo>
                <a:lnTo>
                  <a:pt x="631" y="354"/>
                </a:lnTo>
                <a:lnTo>
                  <a:pt x="698" y="100"/>
                </a:lnTo>
                <a:lnTo>
                  <a:pt x="693" y="5"/>
                </a:lnTo>
                <a:lnTo>
                  <a:pt x="686"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7" name="Freeform 226"/>
          <p:cNvSpPr>
            <a:spLocks/>
          </p:cNvSpPr>
          <p:nvPr/>
        </p:nvSpPr>
        <p:spPr bwMode="auto">
          <a:xfrm>
            <a:off x="7034213" y="5703888"/>
            <a:ext cx="365125" cy="349250"/>
          </a:xfrm>
          <a:custGeom>
            <a:avLst/>
            <a:gdLst>
              <a:gd name="T0" fmla="*/ 141744071 w 459"/>
              <a:gd name="T1" fmla="*/ 133568281 h 440"/>
              <a:gd name="T2" fmla="*/ 163259399 w 459"/>
              <a:gd name="T3" fmla="*/ 161920238 h 440"/>
              <a:gd name="T4" fmla="*/ 141111664 w 459"/>
              <a:gd name="T5" fmla="*/ 210433444 h 440"/>
              <a:gd name="T6" fmla="*/ 171485451 w 459"/>
              <a:gd name="T7" fmla="*/ 217993913 h 440"/>
              <a:gd name="T8" fmla="*/ 187305148 w 459"/>
              <a:gd name="T9" fmla="*/ 200352819 h 440"/>
              <a:gd name="T10" fmla="*/ 187305148 w 459"/>
              <a:gd name="T11" fmla="*/ 168850469 h 440"/>
              <a:gd name="T12" fmla="*/ 163259399 w 459"/>
              <a:gd name="T13" fmla="*/ 131048125 h 440"/>
              <a:gd name="T14" fmla="*/ 197430008 w 459"/>
              <a:gd name="T15" fmla="*/ 147429538 h 440"/>
              <a:gd name="T16" fmla="*/ 202491643 w 459"/>
              <a:gd name="T17" fmla="*/ 222403988 h 440"/>
              <a:gd name="T18" fmla="*/ 151236525 w 459"/>
              <a:gd name="T19" fmla="*/ 241935000 h 440"/>
              <a:gd name="T20" fmla="*/ 44927876 w 459"/>
              <a:gd name="T21" fmla="*/ 238784606 h 440"/>
              <a:gd name="T22" fmla="*/ 0 w 459"/>
              <a:gd name="T23" fmla="*/ 251385388 h 440"/>
              <a:gd name="T24" fmla="*/ 34803015 w 459"/>
              <a:gd name="T25" fmla="*/ 251385388 h 440"/>
              <a:gd name="T26" fmla="*/ 53153927 w 459"/>
              <a:gd name="T27" fmla="*/ 244455156 h 440"/>
              <a:gd name="T28" fmla="*/ 178445895 w 459"/>
              <a:gd name="T29" fmla="*/ 277217188 h 440"/>
              <a:gd name="T30" fmla="*/ 208187275 w 459"/>
              <a:gd name="T31" fmla="*/ 231854375 h 440"/>
              <a:gd name="T32" fmla="*/ 210085288 w 459"/>
              <a:gd name="T33" fmla="*/ 192162113 h 440"/>
              <a:gd name="T34" fmla="*/ 261341202 w 459"/>
              <a:gd name="T35" fmla="*/ 236264450 h 440"/>
              <a:gd name="T36" fmla="*/ 287918165 w 459"/>
              <a:gd name="T37" fmla="*/ 262726488 h 440"/>
              <a:gd name="T38" fmla="*/ 261341202 w 459"/>
              <a:gd name="T39" fmla="*/ 226183825 h 440"/>
              <a:gd name="T40" fmla="*/ 226538187 w 459"/>
              <a:gd name="T41" fmla="*/ 192162113 h 440"/>
              <a:gd name="T42" fmla="*/ 253747556 w 459"/>
              <a:gd name="T43" fmla="*/ 192162113 h 440"/>
              <a:gd name="T44" fmla="*/ 229069402 w 459"/>
              <a:gd name="T45" fmla="*/ 178931094 h 440"/>
              <a:gd name="T46" fmla="*/ 261341202 w 459"/>
              <a:gd name="T47" fmla="*/ 171370625 h 440"/>
              <a:gd name="T48" fmla="*/ 226538187 w 459"/>
              <a:gd name="T49" fmla="*/ 163179919 h 440"/>
              <a:gd name="T50" fmla="*/ 263239215 w 459"/>
              <a:gd name="T51" fmla="*/ 151839613 h 440"/>
              <a:gd name="T52" fmla="*/ 226538187 w 459"/>
              <a:gd name="T53" fmla="*/ 144909381 h 440"/>
              <a:gd name="T54" fmla="*/ 267036038 w 459"/>
              <a:gd name="T55" fmla="*/ 133568281 h 440"/>
              <a:gd name="T56" fmla="*/ 222741364 w 459"/>
              <a:gd name="T57" fmla="*/ 125377575 h 440"/>
              <a:gd name="T58" fmla="*/ 269567253 w 459"/>
              <a:gd name="T59" fmla="*/ 113407031 h 440"/>
              <a:gd name="T60" fmla="*/ 218311340 w 459"/>
              <a:gd name="T61" fmla="*/ 110886875 h 440"/>
              <a:gd name="T62" fmla="*/ 269567253 w 459"/>
              <a:gd name="T63" fmla="*/ 93876019 h 440"/>
              <a:gd name="T64" fmla="*/ 213249705 w 459"/>
              <a:gd name="T65" fmla="*/ 93876019 h 440"/>
              <a:gd name="T66" fmla="*/ 267036038 w 459"/>
              <a:gd name="T67" fmla="*/ 76865163 h 440"/>
              <a:gd name="T68" fmla="*/ 206921667 w 459"/>
              <a:gd name="T69" fmla="*/ 73084531 h 440"/>
              <a:gd name="T70" fmla="*/ 263239215 w 459"/>
              <a:gd name="T71" fmla="*/ 54813200 h 440"/>
              <a:gd name="T72" fmla="*/ 206921667 w 459"/>
              <a:gd name="T73" fmla="*/ 54813200 h 440"/>
              <a:gd name="T74" fmla="*/ 261341202 w 459"/>
              <a:gd name="T75" fmla="*/ 37172106 h 440"/>
              <a:gd name="T76" fmla="*/ 204390452 w 459"/>
              <a:gd name="T77" fmla="*/ 38432581 h 440"/>
              <a:gd name="T78" fmla="*/ 290449380 w 459"/>
              <a:gd name="T79" fmla="*/ 0 h 440"/>
              <a:gd name="T80" fmla="*/ 186671946 w 459"/>
              <a:gd name="T81" fmla="*/ 38432581 h 440"/>
              <a:gd name="T82" fmla="*/ 165157413 w 459"/>
              <a:gd name="T83" fmla="*/ 40952738 h 440"/>
              <a:gd name="T84" fmla="*/ 148705310 w 459"/>
              <a:gd name="T85" fmla="*/ 85685313 h 440"/>
              <a:gd name="T86" fmla="*/ 136682436 w 459"/>
              <a:gd name="T87" fmla="*/ 101436488 h 440"/>
              <a:gd name="T88" fmla="*/ 141744071 w 459"/>
              <a:gd name="T89" fmla="*/ 133568281 h 4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59" h="440">
                <a:moveTo>
                  <a:pt x="224" y="212"/>
                </a:moveTo>
                <a:lnTo>
                  <a:pt x="258" y="257"/>
                </a:lnTo>
                <a:lnTo>
                  <a:pt x="223" y="334"/>
                </a:lnTo>
                <a:lnTo>
                  <a:pt x="271" y="346"/>
                </a:lnTo>
                <a:lnTo>
                  <a:pt x="296" y="318"/>
                </a:lnTo>
                <a:lnTo>
                  <a:pt x="296" y="268"/>
                </a:lnTo>
                <a:lnTo>
                  <a:pt x="258" y="208"/>
                </a:lnTo>
                <a:lnTo>
                  <a:pt x="312" y="234"/>
                </a:lnTo>
                <a:lnTo>
                  <a:pt x="320" y="353"/>
                </a:lnTo>
                <a:lnTo>
                  <a:pt x="239" y="384"/>
                </a:lnTo>
                <a:lnTo>
                  <a:pt x="71" y="379"/>
                </a:lnTo>
                <a:lnTo>
                  <a:pt x="0" y="399"/>
                </a:lnTo>
                <a:lnTo>
                  <a:pt x="55" y="399"/>
                </a:lnTo>
                <a:lnTo>
                  <a:pt x="84" y="388"/>
                </a:lnTo>
                <a:lnTo>
                  <a:pt x="282" y="440"/>
                </a:lnTo>
                <a:lnTo>
                  <a:pt x="329" y="368"/>
                </a:lnTo>
                <a:lnTo>
                  <a:pt x="332" y="305"/>
                </a:lnTo>
                <a:lnTo>
                  <a:pt x="413" y="375"/>
                </a:lnTo>
                <a:lnTo>
                  <a:pt x="455" y="417"/>
                </a:lnTo>
                <a:lnTo>
                  <a:pt x="413" y="359"/>
                </a:lnTo>
                <a:lnTo>
                  <a:pt x="358" y="305"/>
                </a:lnTo>
                <a:lnTo>
                  <a:pt x="401" y="305"/>
                </a:lnTo>
                <a:lnTo>
                  <a:pt x="362" y="284"/>
                </a:lnTo>
                <a:lnTo>
                  <a:pt x="413" y="272"/>
                </a:lnTo>
                <a:lnTo>
                  <a:pt x="358" y="259"/>
                </a:lnTo>
                <a:lnTo>
                  <a:pt x="416" y="241"/>
                </a:lnTo>
                <a:lnTo>
                  <a:pt x="358" y="230"/>
                </a:lnTo>
                <a:lnTo>
                  <a:pt x="422" y="212"/>
                </a:lnTo>
                <a:lnTo>
                  <a:pt x="352" y="199"/>
                </a:lnTo>
                <a:lnTo>
                  <a:pt x="426" y="180"/>
                </a:lnTo>
                <a:lnTo>
                  <a:pt x="345" y="176"/>
                </a:lnTo>
                <a:lnTo>
                  <a:pt x="426" y="149"/>
                </a:lnTo>
                <a:lnTo>
                  <a:pt x="337" y="149"/>
                </a:lnTo>
                <a:lnTo>
                  <a:pt x="422" y="122"/>
                </a:lnTo>
                <a:lnTo>
                  <a:pt x="327" y="116"/>
                </a:lnTo>
                <a:lnTo>
                  <a:pt x="416" y="87"/>
                </a:lnTo>
                <a:lnTo>
                  <a:pt x="327" y="87"/>
                </a:lnTo>
                <a:lnTo>
                  <a:pt x="413" y="59"/>
                </a:lnTo>
                <a:lnTo>
                  <a:pt x="323" y="61"/>
                </a:lnTo>
                <a:lnTo>
                  <a:pt x="459" y="0"/>
                </a:lnTo>
                <a:lnTo>
                  <a:pt x="295" y="61"/>
                </a:lnTo>
                <a:lnTo>
                  <a:pt x="261" y="65"/>
                </a:lnTo>
                <a:lnTo>
                  <a:pt x="235" y="136"/>
                </a:lnTo>
                <a:lnTo>
                  <a:pt x="216" y="161"/>
                </a:lnTo>
                <a:lnTo>
                  <a:pt x="224" y="21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8" name="Freeform 227"/>
          <p:cNvSpPr>
            <a:spLocks/>
          </p:cNvSpPr>
          <p:nvPr/>
        </p:nvSpPr>
        <p:spPr bwMode="auto">
          <a:xfrm>
            <a:off x="7261225" y="5513388"/>
            <a:ext cx="112713" cy="69850"/>
          </a:xfrm>
          <a:custGeom>
            <a:avLst/>
            <a:gdLst>
              <a:gd name="T0" fmla="*/ 45369780 w 141"/>
              <a:gd name="T1" fmla="*/ 0 h 90"/>
              <a:gd name="T2" fmla="*/ 90100854 w 141"/>
              <a:gd name="T3" fmla="*/ 42766827 h 90"/>
              <a:gd name="T4" fmla="*/ 87544427 w 141"/>
              <a:gd name="T5" fmla="*/ 54211361 h 90"/>
              <a:gd name="T6" fmla="*/ 0 w 141"/>
              <a:gd name="T7" fmla="*/ 10240010 h 90"/>
              <a:gd name="T8" fmla="*/ 45369780 w 141"/>
              <a:gd name="T9" fmla="*/ 0 h 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1" h="90">
                <a:moveTo>
                  <a:pt x="71" y="0"/>
                </a:moveTo>
                <a:lnTo>
                  <a:pt x="141" y="71"/>
                </a:lnTo>
                <a:lnTo>
                  <a:pt x="137" y="90"/>
                </a:lnTo>
                <a:lnTo>
                  <a:pt x="0" y="17"/>
                </a:lnTo>
                <a:lnTo>
                  <a:pt x="71"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49" name="Freeform 228"/>
          <p:cNvSpPr>
            <a:spLocks/>
          </p:cNvSpPr>
          <p:nvPr/>
        </p:nvSpPr>
        <p:spPr bwMode="auto">
          <a:xfrm>
            <a:off x="7340600" y="5503863"/>
            <a:ext cx="63500" cy="192087"/>
          </a:xfrm>
          <a:custGeom>
            <a:avLst/>
            <a:gdLst>
              <a:gd name="T0" fmla="*/ 13792665 w 82"/>
              <a:gd name="T1" fmla="*/ 7437073 h 244"/>
              <a:gd name="T2" fmla="*/ 44975811 w 82"/>
              <a:gd name="T3" fmla="*/ 55777656 h 244"/>
              <a:gd name="T4" fmla="*/ 31183146 w 82"/>
              <a:gd name="T5" fmla="*/ 76229411 h 244"/>
              <a:gd name="T6" fmla="*/ 31183146 w 82"/>
              <a:gd name="T7" fmla="*/ 89244093 h 244"/>
              <a:gd name="T8" fmla="*/ 44975811 w 82"/>
              <a:gd name="T9" fmla="*/ 105357358 h 244"/>
              <a:gd name="T10" fmla="*/ 38978933 w 82"/>
              <a:gd name="T11" fmla="*/ 125189553 h 244"/>
              <a:gd name="T12" fmla="*/ 49173780 w 82"/>
              <a:gd name="T13" fmla="*/ 130767161 h 244"/>
              <a:gd name="T14" fmla="*/ 46774720 w 82"/>
              <a:gd name="T15" fmla="*/ 151218916 h 244"/>
              <a:gd name="T16" fmla="*/ 21588451 w 82"/>
              <a:gd name="T17" fmla="*/ 122710529 h 244"/>
              <a:gd name="T18" fmla="*/ 37180024 w 82"/>
              <a:gd name="T19" fmla="*/ 105357358 h 244"/>
              <a:gd name="T20" fmla="*/ 10194848 w 82"/>
              <a:gd name="T21" fmla="*/ 87384627 h 244"/>
              <a:gd name="T22" fmla="*/ 25186268 w 82"/>
              <a:gd name="T23" fmla="*/ 84905603 h 244"/>
              <a:gd name="T24" fmla="*/ 25186268 w 82"/>
              <a:gd name="T25" fmla="*/ 77468530 h 244"/>
              <a:gd name="T26" fmla="*/ 13792665 w 82"/>
              <a:gd name="T27" fmla="*/ 77468530 h 244"/>
              <a:gd name="T28" fmla="*/ 37180024 w 82"/>
              <a:gd name="T29" fmla="*/ 55777656 h 244"/>
              <a:gd name="T30" fmla="*/ 0 w 82"/>
              <a:gd name="T31" fmla="*/ 0 h 244"/>
              <a:gd name="T32" fmla="*/ 13792665 w 82"/>
              <a:gd name="T33" fmla="*/ 7437073 h 2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2" h="244">
                <a:moveTo>
                  <a:pt x="23" y="12"/>
                </a:moveTo>
                <a:lnTo>
                  <a:pt x="75" y="90"/>
                </a:lnTo>
                <a:lnTo>
                  <a:pt x="52" y="123"/>
                </a:lnTo>
                <a:lnTo>
                  <a:pt x="52" y="144"/>
                </a:lnTo>
                <a:lnTo>
                  <a:pt x="75" y="170"/>
                </a:lnTo>
                <a:lnTo>
                  <a:pt x="65" y="202"/>
                </a:lnTo>
                <a:lnTo>
                  <a:pt x="82" y="211"/>
                </a:lnTo>
                <a:lnTo>
                  <a:pt x="78" y="244"/>
                </a:lnTo>
                <a:lnTo>
                  <a:pt x="36" y="198"/>
                </a:lnTo>
                <a:lnTo>
                  <a:pt x="62" y="170"/>
                </a:lnTo>
                <a:lnTo>
                  <a:pt x="17" y="141"/>
                </a:lnTo>
                <a:lnTo>
                  <a:pt x="42" y="137"/>
                </a:lnTo>
                <a:lnTo>
                  <a:pt x="42" y="125"/>
                </a:lnTo>
                <a:lnTo>
                  <a:pt x="23" y="125"/>
                </a:lnTo>
                <a:lnTo>
                  <a:pt x="62" y="90"/>
                </a:lnTo>
                <a:lnTo>
                  <a:pt x="0" y="0"/>
                </a:lnTo>
                <a:lnTo>
                  <a:pt x="23" y="12"/>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0" name="Freeform 229"/>
          <p:cNvSpPr>
            <a:spLocks/>
          </p:cNvSpPr>
          <p:nvPr/>
        </p:nvSpPr>
        <p:spPr bwMode="auto">
          <a:xfrm>
            <a:off x="7248525" y="5684838"/>
            <a:ext cx="111125" cy="53975"/>
          </a:xfrm>
          <a:custGeom>
            <a:avLst/>
            <a:gdLst>
              <a:gd name="T0" fmla="*/ 88205469 w 140"/>
              <a:gd name="T1" fmla="*/ 0 h 68"/>
              <a:gd name="T2" fmla="*/ 0 w 140"/>
              <a:gd name="T3" fmla="*/ 28351956 h 68"/>
              <a:gd name="T4" fmla="*/ 0 w 140"/>
              <a:gd name="T5" fmla="*/ 42842656 h 68"/>
              <a:gd name="T6" fmla="*/ 37802344 w 140"/>
              <a:gd name="T7" fmla="*/ 28351956 h 68"/>
              <a:gd name="T8" fmla="*/ 88205469 w 140"/>
              <a:gd name="T9" fmla="*/ 0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0" h="68">
                <a:moveTo>
                  <a:pt x="140" y="0"/>
                </a:moveTo>
                <a:lnTo>
                  <a:pt x="0" y="45"/>
                </a:lnTo>
                <a:lnTo>
                  <a:pt x="0" y="68"/>
                </a:lnTo>
                <a:lnTo>
                  <a:pt x="60" y="45"/>
                </a:lnTo>
                <a:lnTo>
                  <a:pt x="14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1" name="Freeform 230"/>
          <p:cNvSpPr>
            <a:spLocks/>
          </p:cNvSpPr>
          <p:nvPr/>
        </p:nvSpPr>
        <p:spPr bwMode="auto">
          <a:xfrm>
            <a:off x="7373938" y="5718175"/>
            <a:ext cx="50800" cy="339725"/>
          </a:xfrm>
          <a:custGeom>
            <a:avLst/>
            <a:gdLst>
              <a:gd name="T0" fmla="*/ 6107723 w 65"/>
              <a:gd name="T1" fmla="*/ 1881554 h 429"/>
              <a:gd name="T2" fmla="*/ 27485926 w 65"/>
              <a:gd name="T3" fmla="*/ 70235966 h 429"/>
              <a:gd name="T4" fmla="*/ 35426357 w 65"/>
              <a:gd name="T5" fmla="*/ 125421085 h 429"/>
              <a:gd name="T6" fmla="*/ 39702154 w 65"/>
              <a:gd name="T7" fmla="*/ 195029866 h 429"/>
              <a:gd name="T8" fmla="*/ 39702154 w 65"/>
              <a:gd name="T9" fmla="*/ 262757094 h 429"/>
              <a:gd name="T10" fmla="*/ 39702154 w 65"/>
              <a:gd name="T11" fmla="*/ 269028148 h 429"/>
              <a:gd name="T12" fmla="*/ 27485926 w 65"/>
              <a:gd name="T13" fmla="*/ 258994778 h 429"/>
              <a:gd name="T14" fmla="*/ 29929015 w 65"/>
              <a:gd name="T15" fmla="*/ 192521128 h 429"/>
              <a:gd name="T16" fmla="*/ 26875545 w 65"/>
              <a:gd name="T17" fmla="*/ 129810585 h 429"/>
              <a:gd name="T18" fmla="*/ 20156658 w 65"/>
              <a:gd name="T19" fmla="*/ 75879836 h 429"/>
              <a:gd name="T20" fmla="*/ 9773138 w 65"/>
              <a:gd name="T21" fmla="*/ 31982456 h 429"/>
              <a:gd name="T22" fmla="*/ 0 w 65"/>
              <a:gd name="T23" fmla="*/ 0 h 429"/>
              <a:gd name="T24" fmla="*/ 6107723 w 65"/>
              <a:gd name="T25" fmla="*/ 1881554 h 42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5" h="429">
                <a:moveTo>
                  <a:pt x="10" y="3"/>
                </a:moveTo>
                <a:lnTo>
                  <a:pt x="45" y="112"/>
                </a:lnTo>
                <a:lnTo>
                  <a:pt x="58" y="200"/>
                </a:lnTo>
                <a:lnTo>
                  <a:pt x="65" y="311"/>
                </a:lnTo>
                <a:lnTo>
                  <a:pt x="65" y="419"/>
                </a:lnTo>
                <a:lnTo>
                  <a:pt x="65" y="429"/>
                </a:lnTo>
                <a:lnTo>
                  <a:pt x="45" y="413"/>
                </a:lnTo>
                <a:lnTo>
                  <a:pt x="49" y="307"/>
                </a:lnTo>
                <a:lnTo>
                  <a:pt x="44" y="207"/>
                </a:lnTo>
                <a:lnTo>
                  <a:pt x="33" y="121"/>
                </a:lnTo>
                <a:lnTo>
                  <a:pt x="16" y="51"/>
                </a:lnTo>
                <a:lnTo>
                  <a:pt x="0" y="0"/>
                </a:lnTo>
                <a:lnTo>
                  <a:pt x="10" y="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2" name="Freeform 231"/>
          <p:cNvSpPr>
            <a:spLocks/>
          </p:cNvSpPr>
          <p:nvPr/>
        </p:nvSpPr>
        <p:spPr bwMode="auto">
          <a:xfrm>
            <a:off x="6878638" y="6053138"/>
            <a:ext cx="468312" cy="155575"/>
          </a:xfrm>
          <a:custGeom>
            <a:avLst/>
            <a:gdLst>
              <a:gd name="T0" fmla="*/ 309558194 w 591"/>
              <a:gd name="T1" fmla="*/ 17462307 h 197"/>
              <a:gd name="T2" fmla="*/ 152581755 w 591"/>
              <a:gd name="T3" fmla="*/ 0 h 197"/>
              <a:gd name="T4" fmla="*/ 48977036 w 591"/>
              <a:gd name="T5" fmla="*/ 41784918 h 197"/>
              <a:gd name="T6" fmla="*/ 30139166 w 591"/>
              <a:gd name="T7" fmla="*/ 71720865 h 197"/>
              <a:gd name="T8" fmla="*/ 62162673 w 591"/>
              <a:gd name="T9" fmla="*/ 53634679 h 197"/>
              <a:gd name="T10" fmla="*/ 150069828 w 591"/>
              <a:gd name="T11" fmla="*/ 8107274 h 197"/>
              <a:gd name="T12" fmla="*/ 219767490 w 591"/>
              <a:gd name="T13" fmla="*/ 21827883 h 197"/>
              <a:gd name="T14" fmla="*/ 238604568 w 591"/>
              <a:gd name="T15" fmla="*/ 46774374 h 197"/>
              <a:gd name="T16" fmla="*/ 207837024 w 591"/>
              <a:gd name="T17" fmla="*/ 53634679 h 197"/>
              <a:gd name="T18" fmla="*/ 256814060 w 591"/>
              <a:gd name="T19" fmla="*/ 62365832 h 197"/>
              <a:gd name="T20" fmla="*/ 267488562 w 591"/>
              <a:gd name="T21" fmla="*/ 84193715 h 197"/>
              <a:gd name="T22" fmla="*/ 254302132 w 591"/>
              <a:gd name="T23" fmla="*/ 99162084 h 197"/>
              <a:gd name="T24" fmla="*/ 246139557 w 591"/>
              <a:gd name="T25" fmla="*/ 71720865 h 197"/>
              <a:gd name="T26" fmla="*/ 195907350 w 591"/>
              <a:gd name="T27" fmla="*/ 58000255 h 197"/>
              <a:gd name="T28" fmla="*/ 97325693 w 591"/>
              <a:gd name="T29" fmla="*/ 87312323 h 197"/>
              <a:gd name="T30" fmla="*/ 0 w 591"/>
              <a:gd name="T31" fmla="*/ 86064564 h 197"/>
              <a:gd name="T32" fmla="*/ 106744232 w 591"/>
              <a:gd name="T33" fmla="*/ 94796507 h 197"/>
              <a:gd name="T34" fmla="*/ 198418485 w 591"/>
              <a:gd name="T35" fmla="*/ 71096985 h 197"/>
              <a:gd name="T36" fmla="*/ 240488909 w 591"/>
              <a:gd name="T37" fmla="*/ 78581169 h 197"/>
              <a:gd name="T38" fmla="*/ 264349049 w 591"/>
              <a:gd name="T39" fmla="*/ 122860815 h 197"/>
              <a:gd name="T40" fmla="*/ 371093281 w 591"/>
              <a:gd name="T41" fmla="*/ 26193460 h 197"/>
              <a:gd name="T42" fmla="*/ 342837665 w 591"/>
              <a:gd name="T43" fmla="*/ 41784918 h 197"/>
              <a:gd name="T44" fmla="*/ 354139753 w 591"/>
              <a:gd name="T45" fmla="*/ 11849761 h 197"/>
              <a:gd name="T46" fmla="*/ 309558194 w 591"/>
              <a:gd name="T47" fmla="*/ 47398253 h 197"/>
              <a:gd name="T48" fmla="*/ 309558194 w 591"/>
              <a:gd name="T49" fmla="*/ 17462307 h 19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591" h="197">
                <a:moveTo>
                  <a:pt x="493" y="28"/>
                </a:moveTo>
                <a:lnTo>
                  <a:pt x="243" y="0"/>
                </a:lnTo>
                <a:lnTo>
                  <a:pt x="78" y="67"/>
                </a:lnTo>
                <a:lnTo>
                  <a:pt x="48" y="115"/>
                </a:lnTo>
                <a:lnTo>
                  <a:pt x="99" y="86"/>
                </a:lnTo>
                <a:lnTo>
                  <a:pt x="239" y="13"/>
                </a:lnTo>
                <a:lnTo>
                  <a:pt x="350" y="35"/>
                </a:lnTo>
                <a:lnTo>
                  <a:pt x="380" y="75"/>
                </a:lnTo>
                <a:lnTo>
                  <a:pt x="331" y="86"/>
                </a:lnTo>
                <a:lnTo>
                  <a:pt x="409" y="100"/>
                </a:lnTo>
                <a:lnTo>
                  <a:pt x="426" y="135"/>
                </a:lnTo>
                <a:lnTo>
                  <a:pt x="405" y="159"/>
                </a:lnTo>
                <a:lnTo>
                  <a:pt x="392" y="115"/>
                </a:lnTo>
                <a:lnTo>
                  <a:pt x="312" y="93"/>
                </a:lnTo>
                <a:lnTo>
                  <a:pt x="155" y="140"/>
                </a:lnTo>
                <a:lnTo>
                  <a:pt x="0" y="138"/>
                </a:lnTo>
                <a:lnTo>
                  <a:pt x="170" y="152"/>
                </a:lnTo>
                <a:lnTo>
                  <a:pt x="316" y="114"/>
                </a:lnTo>
                <a:lnTo>
                  <a:pt x="383" y="126"/>
                </a:lnTo>
                <a:lnTo>
                  <a:pt x="421" y="197"/>
                </a:lnTo>
                <a:lnTo>
                  <a:pt x="591" y="42"/>
                </a:lnTo>
                <a:lnTo>
                  <a:pt x="546" y="67"/>
                </a:lnTo>
                <a:lnTo>
                  <a:pt x="564" y="19"/>
                </a:lnTo>
                <a:lnTo>
                  <a:pt x="493" y="76"/>
                </a:lnTo>
                <a:lnTo>
                  <a:pt x="493" y="2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3" name="Freeform 232"/>
          <p:cNvSpPr>
            <a:spLocks/>
          </p:cNvSpPr>
          <p:nvPr/>
        </p:nvSpPr>
        <p:spPr bwMode="auto">
          <a:xfrm>
            <a:off x="6754813" y="5902325"/>
            <a:ext cx="422275" cy="68263"/>
          </a:xfrm>
          <a:custGeom>
            <a:avLst/>
            <a:gdLst>
              <a:gd name="T0" fmla="*/ 335180781 w 532"/>
              <a:gd name="T1" fmla="*/ 53561347 h 87"/>
              <a:gd name="T2" fmla="*/ 129158206 w 532"/>
              <a:gd name="T3" fmla="*/ 30166754 h 87"/>
              <a:gd name="T4" fmla="*/ 158139606 w 532"/>
              <a:gd name="T5" fmla="*/ 13544321 h 87"/>
              <a:gd name="T6" fmla="*/ 0 w 532"/>
              <a:gd name="T7" fmla="*/ 0 h 87"/>
              <a:gd name="T8" fmla="*/ 110256638 w 532"/>
              <a:gd name="T9" fmla="*/ 0 h 87"/>
              <a:gd name="T10" fmla="*/ 330140469 w 532"/>
              <a:gd name="T11" fmla="*/ 30166754 h 87"/>
              <a:gd name="T12" fmla="*/ 335180781 w 532"/>
              <a:gd name="T13" fmla="*/ 53561347 h 8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32" h="87">
                <a:moveTo>
                  <a:pt x="532" y="87"/>
                </a:moveTo>
                <a:lnTo>
                  <a:pt x="205" y="49"/>
                </a:lnTo>
                <a:lnTo>
                  <a:pt x="251" y="22"/>
                </a:lnTo>
                <a:lnTo>
                  <a:pt x="0" y="0"/>
                </a:lnTo>
                <a:lnTo>
                  <a:pt x="175" y="0"/>
                </a:lnTo>
                <a:lnTo>
                  <a:pt x="524" y="49"/>
                </a:lnTo>
                <a:lnTo>
                  <a:pt x="532" y="8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4" name="Freeform 233"/>
          <p:cNvSpPr>
            <a:spLocks/>
          </p:cNvSpPr>
          <p:nvPr/>
        </p:nvSpPr>
        <p:spPr bwMode="auto">
          <a:xfrm>
            <a:off x="6721475" y="5608638"/>
            <a:ext cx="25400" cy="220662"/>
          </a:xfrm>
          <a:custGeom>
            <a:avLst/>
            <a:gdLst>
              <a:gd name="T0" fmla="*/ 5924358 w 33"/>
              <a:gd name="T1" fmla="*/ 0 h 279"/>
              <a:gd name="T2" fmla="*/ 5924358 w 33"/>
              <a:gd name="T3" fmla="*/ 150752482 h 279"/>
              <a:gd name="T4" fmla="*/ 0 w 33"/>
              <a:gd name="T5" fmla="*/ 174522288 h 279"/>
              <a:gd name="T6" fmla="*/ 19550303 w 33"/>
              <a:gd name="T7" fmla="*/ 132611535 h 279"/>
              <a:gd name="T8" fmla="*/ 19550303 w 33"/>
              <a:gd name="T9" fmla="*/ 64429349 h 279"/>
              <a:gd name="T10" fmla="*/ 5924358 w 33"/>
              <a:gd name="T11" fmla="*/ 0 h 27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3" h="279">
                <a:moveTo>
                  <a:pt x="10" y="0"/>
                </a:moveTo>
                <a:lnTo>
                  <a:pt x="10" y="241"/>
                </a:lnTo>
                <a:lnTo>
                  <a:pt x="0" y="279"/>
                </a:lnTo>
                <a:lnTo>
                  <a:pt x="33" y="212"/>
                </a:lnTo>
                <a:lnTo>
                  <a:pt x="33" y="103"/>
                </a:lnTo>
                <a:lnTo>
                  <a:pt x="1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5" name="Freeform 234"/>
          <p:cNvSpPr>
            <a:spLocks/>
          </p:cNvSpPr>
          <p:nvPr/>
        </p:nvSpPr>
        <p:spPr bwMode="auto">
          <a:xfrm>
            <a:off x="6654800" y="5900738"/>
            <a:ext cx="238125" cy="446087"/>
          </a:xfrm>
          <a:custGeom>
            <a:avLst/>
            <a:gdLst>
              <a:gd name="T0" fmla="*/ 58831115 w 301"/>
              <a:gd name="T1" fmla="*/ 0 h 564"/>
              <a:gd name="T2" fmla="*/ 25034770 w 301"/>
              <a:gd name="T3" fmla="*/ 7506758 h 564"/>
              <a:gd name="T4" fmla="*/ 0 w 301"/>
              <a:gd name="T5" fmla="*/ 116357523 h 564"/>
              <a:gd name="T6" fmla="*/ 36925988 w 301"/>
              <a:gd name="T7" fmla="*/ 223957029 h 564"/>
              <a:gd name="T8" fmla="*/ 125172265 w 301"/>
              <a:gd name="T9" fmla="*/ 352825552 h 564"/>
              <a:gd name="T10" fmla="*/ 125172265 w 301"/>
              <a:gd name="T11" fmla="*/ 319044744 h 564"/>
              <a:gd name="T12" fmla="*/ 166478646 w 301"/>
              <a:gd name="T13" fmla="*/ 243974788 h 564"/>
              <a:gd name="T14" fmla="*/ 188383773 w 301"/>
              <a:gd name="T15" fmla="*/ 207065834 h 564"/>
              <a:gd name="T16" fmla="*/ 170234059 w 301"/>
              <a:gd name="T17" fmla="*/ 155143364 h 564"/>
              <a:gd name="T18" fmla="*/ 170234059 w 301"/>
              <a:gd name="T19" fmla="*/ 207065834 h 564"/>
              <a:gd name="T20" fmla="*/ 122042623 w 301"/>
              <a:gd name="T21" fmla="*/ 308409840 h 564"/>
              <a:gd name="T22" fmla="*/ 117661439 w 301"/>
              <a:gd name="T23" fmla="*/ 325925874 h 564"/>
              <a:gd name="T24" fmla="*/ 105144450 w 301"/>
              <a:gd name="T25" fmla="*/ 298400566 h 564"/>
              <a:gd name="T26" fmla="*/ 119539541 w 301"/>
              <a:gd name="T27" fmla="*/ 222705771 h 564"/>
              <a:gd name="T28" fmla="*/ 148328933 w 301"/>
              <a:gd name="T29" fmla="*/ 200184705 h 564"/>
              <a:gd name="T30" fmla="*/ 85116634 w 301"/>
              <a:gd name="T31" fmla="*/ 227710013 h 564"/>
              <a:gd name="T32" fmla="*/ 81362012 w 301"/>
              <a:gd name="T33" fmla="*/ 268372741 h 564"/>
              <a:gd name="T34" fmla="*/ 49442978 w 301"/>
              <a:gd name="T35" fmla="*/ 222705771 h 564"/>
              <a:gd name="T36" fmla="*/ 18775484 w 301"/>
              <a:gd name="T37" fmla="*/ 118234410 h 564"/>
              <a:gd name="T38" fmla="*/ 30667494 w 301"/>
              <a:gd name="T39" fmla="*/ 13137420 h 564"/>
              <a:gd name="T40" fmla="*/ 58831115 w 301"/>
              <a:gd name="T41" fmla="*/ 0 h 56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01" h="564">
                <a:moveTo>
                  <a:pt x="94" y="0"/>
                </a:moveTo>
                <a:lnTo>
                  <a:pt x="40" y="12"/>
                </a:lnTo>
                <a:lnTo>
                  <a:pt x="0" y="186"/>
                </a:lnTo>
                <a:lnTo>
                  <a:pt x="59" y="358"/>
                </a:lnTo>
                <a:lnTo>
                  <a:pt x="200" y="564"/>
                </a:lnTo>
                <a:lnTo>
                  <a:pt x="200" y="510"/>
                </a:lnTo>
                <a:lnTo>
                  <a:pt x="266" y="390"/>
                </a:lnTo>
                <a:lnTo>
                  <a:pt x="301" y="331"/>
                </a:lnTo>
                <a:lnTo>
                  <a:pt x="272" y="248"/>
                </a:lnTo>
                <a:lnTo>
                  <a:pt x="272" y="331"/>
                </a:lnTo>
                <a:lnTo>
                  <a:pt x="195" y="493"/>
                </a:lnTo>
                <a:lnTo>
                  <a:pt x="188" y="521"/>
                </a:lnTo>
                <a:lnTo>
                  <a:pt x="168" y="477"/>
                </a:lnTo>
                <a:lnTo>
                  <a:pt x="191" y="356"/>
                </a:lnTo>
                <a:lnTo>
                  <a:pt x="237" y="320"/>
                </a:lnTo>
                <a:lnTo>
                  <a:pt x="136" y="364"/>
                </a:lnTo>
                <a:lnTo>
                  <a:pt x="130" y="429"/>
                </a:lnTo>
                <a:lnTo>
                  <a:pt x="79" y="356"/>
                </a:lnTo>
                <a:lnTo>
                  <a:pt x="30" y="189"/>
                </a:lnTo>
                <a:lnTo>
                  <a:pt x="49" y="21"/>
                </a:lnTo>
                <a:lnTo>
                  <a:pt x="94"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6" name="Freeform 235"/>
          <p:cNvSpPr>
            <a:spLocks/>
          </p:cNvSpPr>
          <p:nvPr/>
        </p:nvSpPr>
        <p:spPr bwMode="auto">
          <a:xfrm>
            <a:off x="6815138" y="5919788"/>
            <a:ext cx="55562" cy="146050"/>
          </a:xfrm>
          <a:custGeom>
            <a:avLst/>
            <a:gdLst>
              <a:gd name="T0" fmla="*/ 45399057 w 68"/>
              <a:gd name="T1" fmla="*/ 116560669 h 183"/>
              <a:gd name="T2" fmla="*/ 24702212 w 68"/>
              <a:gd name="T3" fmla="*/ 94904567 h 183"/>
              <a:gd name="T4" fmla="*/ 24702212 w 68"/>
              <a:gd name="T5" fmla="*/ 75795960 h 183"/>
              <a:gd name="T6" fmla="*/ 34717262 w 68"/>
              <a:gd name="T7" fmla="*/ 61146267 h 183"/>
              <a:gd name="T8" fmla="*/ 8011550 w 68"/>
              <a:gd name="T9" fmla="*/ 30573133 h 183"/>
              <a:gd name="T10" fmla="*/ 8011550 w 68"/>
              <a:gd name="T11" fmla="*/ 0 h 183"/>
              <a:gd name="T12" fmla="*/ 0 w 68"/>
              <a:gd name="T13" fmla="*/ 29299386 h 183"/>
              <a:gd name="T14" fmla="*/ 20029284 w 68"/>
              <a:gd name="T15" fmla="*/ 61146267 h 183"/>
              <a:gd name="T16" fmla="*/ 17358222 w 68"/>
              <a:gd name="T17" fmla="*/ 78344253 h 183"/>
              <a:gd name="T18" fmla="*/ 20029284 w 68"/>
              <a:gd name="T19" fmla="*/ 98088936 h 183"/>
              <a:gd name="T20" fmla="*/ 33381323 w 68"/>
              <a:gd name="T21" fmla="*/ 110828007 h 183"/>
              <a:gd name="T22" fmla="*/ 45399057 w 68"/>
              <a:gd name="T23" fmla="*/ 116560669 h 18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68" h="183">
                <a:moveTo>
                  <a:pt x="68" y="183"/>
                </a:moveTo>
                <a:lnTo>
                  <a:pt x="37" y="149"/>
                </a:lnTo>
                <a:lnTo>
                  <a:pt x="37" y="119"/>
                </a:lnTo>
                <a:lnTo>
                  <a:pt x="52" y="96"/>
                </a:lnTo>
                <a:lnTo>
                  <a:pt x="12" y="48"/>
                </a:lnTo>
                <a:lnTo>
                  <a:pt x="12" y="0"/>
                </a:lnTo>
                <a:lnTo>
                  <a:pt x="0" y="46"/>
                </a:lnTo>
                <a:lnTo>
                  <a:pt x="30" y="96"/>
                </a:lnTo>
                <a:lnTo>
                  <a:pt x="26" y="123"/>
                </a:lnTo>
                <a:lnTo>
                  <a:pt x="30" y="154"/>
                </a:lnTo>
                <a:lnTo>
                  <a:pt x="50" y="174"/>
                </a:lnTo>
                <a:lnTo>
                  <a:pt x="68" y="18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7" name="Freeform 236"/>
          <p:cNvSpPr>
            <a:spLocks/>
          </p:cNvSpPr>
          <p:nvPr/>
        </p:nvSpPr>
        <p:spPr bwMode="auto">
          <a:xfrm>
            <a:off x="6726238" y="5964238"/>
            <a:ext cx="233362" cy="74612"/>
          </a:xfrm>
          <a:custGeom>
            <a:avLst/>
            <a:gdLst>
              <a:gd name="T0" fmla="*/ 185230691 w 294"/>
              <a:gd name="T1" fmla="*/ 10942291 h 93"/>
              <a:gd name="T2" fmla="*/ 91985109 w 294"/>
              <a:gd name="T3" fmla="*/ 0 h 93"/>
              <a:gd name="T4" fmla="*/ 22051122 w 294"/>
              <a:gd name="T5" fmla="*/ 27677041 h 93"/>
              <a:gd name="T6" fmla="*/ 0 w 294"/>
              <a:gd name="T7" fmla="*/ 59859683 h 93"/>
              <a:gd name="T8" fmla="*/ 87575044 w 294"/>
              <a:gd name="T9" fmla="*/ 40550419 h 93"/>
              <a:gd name="T10" fmla="*/ 124116834 w 294"/>
              <a:gd name="T11" fmla="*/ 14160234 h 93"/>
              <a:gd name="T12" fmla="*/ 185230691 w 294"/>
              <a:gd name="T13" fmla="*/ 10942291 h 9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94" h="93">
                <a:moveTo>
                  <a:pt x="294" y="17"/>
                </a:moveTo>
                <a:lnTo>
                  <a:pt x="146" y="0"/>
                </a:lnTo>
                <a:lnTo>
                  <a:pt x="35" y="43"/>
                </a:lnTo>
                <a:lnTo>
                  <a:pt x="0" y="93"/>
                </a:lnTo>
                <a:lnTo>
                  <a:pt x="139" y="63"/>
                </a:lnTo>
                <a:lnTo>
                  <a:pt x="197" y="22"/>
                </a:lnTo>
                <a:lnTo>
                  <a:pt x="294" y="17"/>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8" name="Freeform 237"/>
          <p:cNvSpPr>
            <a:spLocks/>
          </p:cNvSpPr>
          <p:nvPr/>
        </p:nvSpPr>
        <p:spPr bwMode="auto">
          <a:xfrm>
            <a:off x="6757988" y="6032500"/>
            <a:ext cx="204787" cy="128588"/>
          </a:xfrm>
          <a:custGeom>
            <a:avLst/>
            <a:gdLst>
              <a:gd name="T0" fmla="*/ 161921681 w 259"/>
              <a:gd name="T1" fmla="*/ 0 h 160"/>
              <a:gd name="T2" fmla="*/ 30008807 w 259"/>
              <a:gd name="T3" fmla="*/ 34232537 h 160"/>
              <a:gd name="T4" fmla="*/ 0 w 259"/>
              <a:gd name="T5" fmla="*/ 103342961 h 160"/>
              <a:gd name="T6" fmla="*/ 83149057 w 259"/>
              <a:gd name="T7" fmla="*/ 29711061 h 160"/>
              <a:gd name="T8" fmla="*/ 161921681 w 259"/>
              <a:gd name="T9" fmla="*/ 0 h 16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9" h="160">
                <a:moveTo>
                  <a:pt x="259" y="0"/>
                </a:moveTo>
                <a:lnTo>
                  <a:pt x="48" y="53"/>
                </a:lnTo>
                <a:lnTo>
                  <a:pt x="0" y="160"/>
                </a:lnTo>
                <a:lnTo>
                  <a:pt x="133" y="46"/>
                </a:lnTo>
                <a:lnTo>
                  <a:pt x="259"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59" name="Freeform 238"/>
          <p:cNvSpPr>
            <a:spLocks/>
          </p:cNvSpPr>
          <p:nvPr/>
        </p:nvSpPr>
        <p:spPr bwMode="auto">
          <a:xfrm>
            <a:off x="7088188" y="6211888"/>
            <a:ext cx="73025" cy="109537"/>
          </a:xfrm>
          <a:custGeom>
            <a:avLst/>
            <a:gdLst>
              <a:gd name="T0" fmla="*/ 0 w 91"/>
              <a:gd name="T1" fmla="*/ 24292428 h 137"/>
              <a:gd name="T2" fmla="*/ 58600556 w 91"/>
              <a:gd name="T3" fmla="*/ 87579229 h 137"/>
              <a:gd name="T4" fmla="*/ 47008841 w 91"/>
              <a:gd name="T5" fmla="*/ 0 h 137"/>
              <a:gd name="T6" fmla="*/ 0 w 91"/>
              <a:gd name="T7" fmla="*/ 24292428 h 13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91" h="137">
                <a:moveTo>
                  <a:pt x="0" y="38"/>
                </a:moveTo>
                <a:lnTo>
                  <a:pt x="91" y="137"/>
                </a:lnTo>
                <a:lnTo>
                  <a:pt x="73" y="0"/>
                </a:lnTo>
                <a:lnTo>
                  <a:pt x="0" y="38"/>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0" name="Freeform 239"/>
          <p:cNvSpPr>
            <a:spLocks/>
          </p:cNvSpPr>
          <p:nvPr/>
        </p:nvSpPr>
        <p:spPr bwMode="auto">
          <a:xfrm>
            <a:off x="7200900" y="6124575"/>
            <a:ext cx="401638" cy="693738"/>
          </a:xfrm>
          <a:custGeom>
            <a:avLst/>
            <a:gdLst>
              <a:gd name="T0" fmla="*/ 0 w 507"/>
              <a:gd name="T1" fmla="*/ 64893872 h 874"/>
              <a:gd name="T2" fmla="*/ 36398543 w 507"/>
              <a:gd name="T3" fmla="*/ 140498614 h 874"/>
              <a:gd name="T4" fmla="*/ 65265779 w 507"/>
              <a:gd name="T5" fmla="*/ 215473912 h 874"/>
              <a:gd name="T6" fmla="*/ 89112936 w 507"/>
              <a:gd name="T7" fmla="*/ 287928258 h 874"/>
              <a:gd name="T8" fmla="*/ 115470529 w 507"/>
              <a:gd name="T9" fmla="*/ 372983394 h 874"/>
              <a:gd name="T10" fmla="*/ 115470529 w 507"/>
              <a:gd name="T11" fmla="*/ 469379638 h 874"/>
              <a:gd name="T12" fmla="*/ 122373633 w 507"/>
              <a:gd name="T13" fmla="*/ 495211457 h 874"/>
              <a:gd name="T14" fmla="*/ 87858114 w 507"/>
              <a:gd name="T15" fmla="*/ 500251773 h 874"/>
              <a:gd name="T16" fmla="*/ 70914061 w 507"/>
              <a:gd name="T17" fmla="*/ 516002959 h 874"/>
              <a:gd name="T18" fmla="*/ 57107854 w 507"/>
              <a:gd name="T19" fmla="*/ 550654934 h 874"/>
              <a:gd name="T20" fmla="*/ 146220790 w 507"/>
              <a:gd name="T21" fmla="*/ 550654934 h 874"/>
              <a:gd name="T22" fmla="*/ 138062864 w 507"/>
              <a:gd name="T23" fmla="*/ 494581219 h 874"/>
              <a:gd name="T24" fmla="*/ 135552429 w 507"/>
              <a:gd name="T25" fmla="*/ 456148610 h 874"/>
              <a:gd name="T26" fmla="*/ 133041993 w 507"/>
              <a:gd name="T27" fmla="*/ 410785765 h 874"/>
              <a:gd name="T28" fmla="*/ 126138890 w 507"/>
              <a:gd name="T29" fmla="*/ 372983394 h 874"/>
              <a:gd name="T30" fmla="*/ 119863197 w 507"/>
              <a:gd name="T31" fmla="*/ 335181023 h 874"/>
              <a:gd name="T32" fmla="*/ 109194836 w 507"/>
              <a:gd name="T33" fmla="*/ 303049206 h 874"/>
              <a:gd name="T34" fmla="*/ 170695358 w 507"/>
              <a:gd name="T35" fmla="*/ 338331419 h 874"/>
              <a:gd name="T36" fmla="*/ 215252618 w 507"/>
              <a:gd name="T37" fmla="*/ 372983394 h 874"/>
              <a:gd name="T38" fmla="*/ 254160804 w 507"/>
              <a:gd name="T39" fmla="*/ 408265607 h 874"/>
              <a:gd name="T40" fmla="*/ 261691319 w 507"/>
              <a:gd name="T41" fmla="*/ 481980429 h 874"/>
              <a:gd name="T42" fmla="*/ 267967011 w 507"/>
              <a:gd name="T43" fmla="*/ 550654934 h 874"/>
              <a:gd name="T44" fmla="*/ 294324604 w 507"/>
              <a:gd name="T45" fmla="*/ 550654934 h 874"/>
              <a:gd name="T46" fmla="*/ 278635372 w 507"/>
              <a:gd name="T47" fmla="*/ 538054144 h 874"/>
              <a:gd name="T48" fmla="*/ 304992965 w 507"/>
              <a:gd name="T49" fmla="*/ 533013828 h 874"/>
              <a:gd name="T50" fmla="*/ 283028833 w 507"/>
              <a:gd name="T51" fmla="*/ 523563434 h 874"/>
              <a:gd name="T52" fmla="*/ 312523479 w 507"/>
              <a:gd name="T53" fmla="*/ 509071929 h 874"/>
              <a:gd name="T54" fmla="*/ 280518397 w 507"/>
              <a:gd name="T55" fmla="*/ 497731615 h 874"/>
              <a:gd name="T56" fmla="*/ 316916940 w 507"/>
              <a:gd name="T57" fmla="*/ 481980429 h 874"/>
              <a:gd name="T58" fmla="*/ 274870115 w 507"/>
              <a:gd name="T59" fmla="*/ 474419954 h 874"/>
              <a:gd name="T60" fmla="*/ 318171761 w 507"/>
              <a:gd name="T61" fmla="*/ 454258690 h 874"/>
              <a:gd name="T62" fmla="*/ 272987883 w 507"/>
              <a:gd name="T63" fmla="*/ 449218374 h 874"/>
              <a:gd name="T64" fmla="*/ 304992965 w 507"/>
              <a:gd name="T65" fmla="*/ 430317585 h 874"/>
              <a:gd name="T66" fmla="*/ 267967011 w 507"/>
              <a:gd name="T67" fmla="*/ 427167189 h 874"/>
              <a:gd name="T68" fmla="*/ 290559347 w 507"/>
              <a:gd name="T69" fmla="*/ 403225291 h 874"/>
              <a:gd name="T70" fmla="*/ 264201754 w 507"/>
              <a:gd name="T71" fmla="*/ 405745449 h 874"/>
              <a:gd name="T72" fmla="*/ 272987883 w 507"/>
              <a:gd name="T73" fmla="*/ 386214422 h 874"/>
              <a:gd name="T74" fmla="*/ 253533393 w 507"/>
              <a:gd name="T75" fmla="*/ 388104342 h 874"/>
              <a:gd name="T76" fmla="*/ 223410543 w 507"/>
              <a:gd name="T77" fmla="*/ 325730629 h 874"/>
              <a:gd name="T78" fmla="*/ 185757179 w 507"/>
              <a:gd name="T79" fmla="*/ 252015807 h 874"/>
              <a:gd name="T80" fmla="*/ 145593379 w 507"/>
              <a:gd name="T81" fmla="*/ 182711857 h 874"/>
              <a:gd name="T82" fmla="*/ 109194836 w 507"/>
              <a:gd name="T83" fmla="*/ 122228063 h 874"/>
              <a:gd name="T84" fmla="*/ 89112936 w 507"/>
              <a:gd name="T85" fmla="*/ 76234980 h 874"/>
              <a:gd name="T86" fmla="*/ 77817164 w 507"/>
              <a:gd name="T87" fmla="*/ 40952767 h 874"/>
              <a:gd name="T88" fmla="*/ 75934140 w 507"/>
              <a:gd name="T89" fmla="*/ 23311661 h 874"/>
              <a:gd name="T90" fmla="*/ 75934140 w 507"/>
              <a:gd name="T91" fmla="*/ 0 h 874"/>
              <a:gd name="T92" fmla="*/ 16944054 w 507"/>
              <a:gd name="T93" fmla="*/ 49143479 h 874"/>
              <a:gd name="T94" fmla="*/ 0 w 507"/>
              <a:gd name="T95" fmla="*/ 64893872 h 87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07" h="874">
                <a:moveTo>
                  <a:pt x="0" y="103"/>
                </a:moveTo>
                <a:lnTo>
                  <a:pt x="58" y="223"/>
                </a:lnTo>
                <a:lnTo>
                  <a:pt x="104" y="342"/>
                </a:lnTo>
                <a:lnTo>
                  <a:pt x="142" y="457"/>
                </a:lnTo>
                <a:lnTo>
                  <a:pt x="184" y="592"/>
                </a:lnTo>
                <a:lnTo>
                  <a:pt x="184" y="745"/>
                </a:lnTo>
                <a:lnTo>
                  <a:pt x="195" y="786"/>
                </a:lnTo>
                <a:lnTo>
                  <a:pt x="140" y="794"/>
                </a:lnTo>
                <a:lnTo>
                  <a:pt x="113" y="819"/>
                </a:lnTo>
                <a:lnTo>
                  <a:pt x="91" y="874"/>
                </a:lnTo>
                <a:lnTo>
                  <a:pt x="233" y="874"/>
                </a:lnTo>
                <a:lnTo>
                  <a:pt x="220" y="785"/>
                </a:lnTo>
                <a:lnTo>
                  <a:pt x="216" y="724"/>
                </a:lnTo>
                <a:lnTo>
                  <a:pt x="212" y="652"/>
                </a:lnTo>
                <a:lnTo>
                  <a:pt x="201" y="592"/>
                </a:lnTo>
                <a:lnTo>
                  <a:pt x="191" y="532"/>
                </a:lnTo>
                <a:lnTo>
                  <a:pt x="174" y="481"/>
                </a:lnTo>
                <a:lnTo>
                  <a:pt x="272" y="537"/>
                </a:lnTo>
                <a:lnTo>
                  <a:pt x="343" y="592"/>
                </a:lnTo>
                <a:lnTo>
                  <a:pt x="405" y="648"/>
                </a:lnTo>
                <a:lnTo>
                  <a:pt x="417" y="765"/>
                </a:lnTo>
                <a:lnTo>
                  <a:pt x="427" y="874"/>
                </a:lnTo>
                <a:lnTo>
                  <a:pt x="469" y="874"/>
                </a:lnTo>
                <a:lnTo>
                  <a:pt x="444" y="854"/>
                </a:lnTo>
                <a:lnTo>
                  <a:pt x="486" y="846"/>
                </a:lnTo>
                <a:lnTo>
                  <a:pt x="451" y="831"/>
                </a:lnTo>
                <a:lnTo>
                  <a:pt x="498" y="808"/>
                </a:lnTo>
                <a:lnTo>
                  <a:pt x="447" y="790"/>
                </a:lnTo>
                <a:lnTo>
                  <a:pt x="505" y="765"/>
                </a:lnTo>
                <a:lnTo>
                  <a:pt x="438" y="753"/>
                </a:lnTo>
                <a:lnTo>
                  <a:pt x="507" y="721"/>
                </a:lnTo>
                <a:lnTo>
                  <a:pt x="435" y="713"/>
                </a:lnTo>
                <a:lnTo>
                  <a:pt x="486" y="683"/>
                </a:lnTo>
                <a:lnTo>
                  <a:pt x="427" y="678"/>
                </a:lnTo>
                <a:lnTo>
                  <a:pt x="463" y="640"/>
                </a:lnTo>
                <a:lnTo>
                  <a:pt x="421" y="644"/>
                </a:lnTo>
                <a:lnTo>
                  <a:pt x="435" y="613"/>
                </a:lnTo>
                <a:lnTo>
                  <a:pt x="404" y="616"/>
                </a:lnTo>
                <a:lnTo>
                  <a:pt x="356" y="517"/>
                </a:lnTo>
                <a:lnTo>
                  <a:pt x="296" y="400"/>
                </a:lnTo>
                <a:lnTo>
                  <a:pt x="232" y="290"/>
                </a:lnTo>
                <a:lnTo>
                  <a:pt x="174" y="194"/>
                </a:lnTo>
                <a:lnTo>
                  <a:pt x="142" y="121"/>
                </a:lnTo>
                <a:lnTo>
                  <a:pt x="124" y="65"/>
                </a:lnTo>
                <a:lnTo>
                  <a:pt x="121" y="37"/>
                </a:lnTo>
                <a:lnTo>
                  <a:pt x="121" y="0"/>
                </a:lnTo>
                <a:lnTo>
                  <a:pt x="27" y="78"/>
                </a:lnTo>
                <a:lnTo>
                  <a:pt x="0" y="10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1" name="Freeform 240"/>
          <p:cNvSpPr>
            <a:spLocks/>
          </p:cNvSpPr>
          <p:nvPr/>
        </p:nvSpPr>
        <p:spPr bwMode="auto">
          <a:xfrm>
            <a:off x="7439025" y="6072188"/>
            <a:ext cx="360363" cy="746125"/>
          </a:xfrm>
          <a:custGeom>
            <a:avLst/>
            <a:gdLst>
              <a:gd name="T0" fmla="*/ 40772499 w 455"/>
              <a:gd name="T1" fmla="*/ 124381978 h 939"/>
              <a:gd name="T2" fmla="*/ 41399769 w 455"/>
              <a:gd name="T3" fmla="*/ 203305157 h 939"/>
              <a:gd name="T4" fmla="*/ 52691407 w 455"/>
              <a:gd name="T5" fmla="*/ 272756761 h 939"/>
              <a:gd name="T6" fmla="*/ 99736598 w 455"/>
              <a:gd name="T7" fmla="*/ 313796814 h 939"/>
              <a:gd name="T8" fmla="*/ 129218252 w 455"/>
              <a:gd name="T9" fmla="*/ 335895304 h 939"/>
              <a:gd name="T10" fmla="*/ 176264235 w 455"/>
              <a:gd name="T11" fmla="*/ 367463781 h 939"/>
              <a:gd name="T12" fmla="*/ 227700312 w 455"/>
              <a:gd name="T13" fmla="*/ 380723193 h 939"/>
              <a:gd name="T14" fmla="*/ 242128296 w 455"/>
              <a:gd name="T15" fmla="*/ 456488651 h 939"/>
              <a:gd name="T16" fmla="*/ 256555488 w 455"/>
              <a:gd name="T17" fmla="*/ 542356594 h 939"/>
              <a:gd name="T18" fmla="*/ 270982680 w 455"/>
              <a:gd name="T19" fmla="*/ 518364583 h 939"/>
              <a:gd name="T20" fmla="*/ 285409872 w 455"/>
              <a:gd name="T21" fmla="*/ 429970622 h 939"/>
              <a:gd name="T22" fmla="*/ 270982680 w 455"/>
              <a:gd name="T23" fmla="*/ 351048237 h 939"/>
              <a:gd name="T24" fmla="*/ 227700312 w 455"/>
              <a:gd name="T25" fmla="*/ 292330027 h 939"/>
              <a:gd name="T26" fmla="*/ 161837043 w 455"/>
              <a:gd name="T27" fmla="*/ 168578958 h 939"/>
              <a:gd name="T28" fmla="*/ 0 w 455"/>
              <a:gd name="T29" fmla="*/ 0 h 939"/>
              <a:gd name="T30" fmla="*/ 167482466 w 455"/>
              <a:gd name="T31" fmla="*/ 193834376 h 939"/>
              <a:gd name="T32" fmla="*/ 251537334 w 455"/>
              <a:gd name="T33" fmla="*/ 334632692 h 939"/>
              <a:gd name="T34" fmla="*/ 242128296 w 455"/>
              <a:gd name="T35" fmla="*/ 361781630 h 939"/>
              <a:gd name="T36" fmla="*/ 225818504 w 455"/>
              <a:gd name="T37" fmla="*/ 355467776 h 939"/>
              <a:gd name="T38" fmla="*/ 212018581 w 455"/>
              <a:gd name="T39" fmla="*/ 345366086 h 939"/>
              <a:gd name="T40" fmla="*/ 189436889 w 455"/>
              <a:gd name="T41" fmla="*/ 339683140 h 939"/>
              <a:gd name="T42" fmla="*/ 172500620 w 455"/>
              <a:gd name="T43" fmla="*/ 329581450 h 939"/>
              <a:gd name="T44" fmla="*/ 154937082 w 455"/>
              <a:gd name="T45" fmla="*/ 318848056 h 939"/>
              <a:gd name="T46" fmla="*/ 134236406 w 455"/>
              <a:gd name="T47" fmla="*/ 311902499 h 939"/>
              <a:gd name="T48" fmla="*/ 114791060 w 455"/>
              <a:gd name="T49" fmla="*/ 303694329 h 939"/>
              <a:gd name="T50" fmla="*/ 101618406 w 455"/>
              <a:gd name="T51" fmla="*/ 296117863 h 939"/>
              <a:gd name="T52" fmla="*/ 89700291 w 455"/>
              <a:gd name="T53" fmla="*/ 290435712 h 939"/>
              <a:gd name="T54" fmla="*/ 77782176 w 455"/>
              <a:gd name="T55" fmla="*/ 274651076 h 939"/>
              <a:gd name="T56" fmla="*/ 68373137 w 455"/>
              <a:gd name="T57" fmla="*/ 256972125 h 939"/>
              <a:gd name="T58" fmla="*/ 62100445 w 455"/>
              <a:gd name="T59" fmla="*/ 237399653 h 939"/>
              <a:gd name="T60" fmla="*/ 57082291 w 455"/>
              <a:gd name="T61" fmla="*/ 215932866 h 939"/>
              <a:gd name="T62" fmla="*/ 55200484 w 455"/>
              <a:gd name="T63" fmla="*/ 197622211 h 939"/>
              <a:gd name="T64" fmla="*/ 55200484 w 455"/>
              <a:gd name="T65" fmla="*/ 178049740 h 939"/>
              <a:gd name="T66" fmla="*/ 55200484 w 455"/>
              <a:gd name="T67" fmla="*/ 161002492 h 939"/>
              <a:gd name="T68" fmla="*/ 52691407 w 455"/>
              <a:gd name="T69" fmla="*/ 145849559 h 939"/>
              <a:gd name="T70" fmla="*/ 48927791 w 455"/>
              <a:gd name="T71" fmla="*/ 127538905 h 939"/>
              <a:gd name="T72" fmla="*/ 22581692 w 455"/>
              <a:gd name="T73" fmla="*/ 90287482 h 939"/>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455" h="939">
                <a:moveTo>
                  <a:pt x="36" y="143"/>
                </a:moveTo>
                <a:lnTo>
                  <a:pt x="65" y="197"/>
                </a:lnTo>
                <a:lnTo>
                  <a:pt x="70" y="244"/>
                </a:lnTo>
                <a:lnTo>
                  <a:pt x="66" y="322"/>
                </a:lnTo>
                <a:lnTo>
                  <a:pt x="66" y="376"/>
                </a:lnTo>
                <a:lnTo>
                  <a:pt x="84" y="432"/>
                </a:lnTo>
                <a:lnTo>
                  <a:pt x="109" y="463"/>
                </a:lnTo>
                <a:lnTo>
                  <a:pt x="159" y="497"/>
                </a:lnTo>
                <a:lnTo>
                  <a:pt x="185" y="511"/>
                </a:lnTo>
                <a:lnTo>
                  <a:pt x="206" y="532"/>
                </a:lnTo>
                <a:lnTo>
                  <a:pt x="243" y="569"/>
                </a:lnTo>
                <a:lnTo>
                  <a:pt x="281" y="582"/>
                </a:lnTo>
                <a:lnTo>
                  <a:pt x="327" y="597"/>
                </a:lnTo>
                <a:lnTo>
                  <a:pt x="363" y="603"/>
                </a:lnTo>
                <a:lnTo>
                  <a:pt x="394" y="638"/>
                </a:lnTo>
                <a:lnTo>
                  <a:pt x="386" y="723"/>
                </a:lnTo>
                <a:lnTo>
                  <a:pt x="398" y="789"/>
                </a:lnTo>
                <a:lnTo>
                  <a:pt x="409" y="859"/>
                </a:lnTo>
                <a:lnTo>
                  <a:pt x="409" y="939"/>
                </a:lnTo>
                <a:lnTo>
                  <a:pt x="432" y="821"/>
                </a:lnTo>
                <a:lnTo>
                  <a:pt x="451" y="739"/>
                </a:lnTo>
                <a:lnTo>
                  <a:pt x="455" y="681"/>
                </a:lnTo>
                <a:lnTo>
                  <a:pt x="447" y="618"/>
                </a:lnTo>
                <a:lnTo>
                  <a:pt x="432" y="556"/>
                </a:lnTo>
                <a:lnTo>
                  <a:pt x="401" y="511"/>
                </a:lnTo>
                <a:lnTo>
                  <a:pt x="363" y="463"/>
                </a:lnTo>
                <a:lnTo>
                  <a:pt x="331" y="396"/>
                </a:lnTo>
                <a:lnTo>
                  <a:pt x="258" y="267"/>
                </a:lnTo>
                <a:lnTo>
                  <a:pt x="168" y="157"/>
                </a:lnTo>
                <a:lnTo>
                  <a:pt x="0" y="0"/>
                </a:lnTo>
                <a:lnTo>
                  <a:pt x="155" y="164"/>
                </a:lnTo>
                <a:lnTo>
                  <a:pt x="267" y="307"/>
                </a:lnTo>
                <a:lnTo>
                  <a:pt x="352" y="469"/>
                </a:lnTo>
                <a:lnTo>
                  <a:pt x="401" y="530"/>
                </a:lnTo>
                <a:lnTo>
                  <a:pt x="419" y="565"/>
                </a:lnTo>
                <a:lnTo>
                  <a:pt x="386" y="573"/>
                </a:lnTo>
                <a:lnTo>
                  <a:pt x="386" y="538"/>
                </a:lnTo>
                <a:lnTo>
                  <a:pt x="360" y="563"/>
                </a:lnTo>
                <a:lnTo>
                  <a:pt x="371" y="511"/>
                </a:lnTo>
                <a:lnTo>
                  <a:pt x="338" y="547"/>
                </a:lnTo>
                <a:lnTo>
                  <a:pt x="342" y="494"/>
                </a:lnTo>
                <a:lnTo>
                  <a:pt x="302" y="538"/>
                </a:lnTo>
                <a:lnTo>
                  <a:pt x="321" y="481"/>
                </a:lnTo>
                <a:lnTo>
                  <a:pt x="275" y="522"/>
                </a:lnTo>
                <a:lnTo>
                  <a:pt x="289" y="465"/>
                </a:lnTo>
                <a:lnTo>
                  <a:pt x="247" y="505"/>
                </a:lnTo>
                <a:lnTo>
                  <a:pt x="254" y="460"/>
                </a:lnTo>
                <a:lnTo>
                  <a:pt x="214" y="494"/>
                </a:lnTo>
                <a:lnTo>
                  <a:pt x="218" y="448"/>
                </a:lnTo>
                <a:lnTo>
                  <a:pt x="183" y="481"/>
                </a:lnTo>
                <a:lnTo>
                  <a:pt x="185" y="463"/>
                </a:lnTo>
                <a:lnTo>
                  <a:pt x="162" y="469"/>
                </a:lnTo>
                <a:lnTo>
                  <a:pt x="171" y="448"/>
                </a:lnTo>
                <a:lnTo>
                  <a:pt x="143" y="460"/>
                </a:lnTo>
                <a:lnTo>
                  <a:pt x="159" y="432"/>
                </a:lnTo>
                <a:lnTo>
                  <a:pt x="124" y="435"/>
                </a:lnTo>
                <a:lnTo>
                  <a:pt x="146" y="407"/>
                </a:lnTo>
                <a:lnTo>
                  <a:pt x="109" y="407"/>
                </a:lnTo>
                <a:lnTo>
                  <a:pt x="141" y="376"/>
                </a:lnTo>
                <a:lnTo>
                  <a:pt x="99" y="376"/>
                </a:lnTo>
                <a:lnTo>
                  <a:pt x="137" y="347"/>
                </a:lnTo>
                <a:lnTo>
                  <a:pt x="91" y="342"/>
                </a:lnTo>
                <a:lnTo>
                  <a:pt x="130" y="322"/>
                </a:lnTo>
                <a:lnTo>
                  <a:pt x="88" y="313"/>
                </a:lnTo>
                <a:lnTo>
                  <a:pt x="124" y="293"/>
                </a:lnTo>
                <a:lnTo>
                  <a:pt x="88" y="282"/>
                </a:lnTo>
                <a:lnTo>
                  <a:pt x="120" y="267"/>
                </a:lnTo>
                <a:lnTo>
                  <a:pt x="88" y="255"/>
                </a:lnTo>
                <a:lnTo>
                  <a:pt x="109" y="235"/>
                </a:lnTo>
                <a:lnTo>
                  <a:pt x="84" y="231"/>
                </a:lnTo>
                <a:lnTo>
                  <a:pt x="95" y="206"/>
                </a:lnTo>
                <a:lnTo>
                  <a:pt x="78" y="202"/>
                </a:lnTo>
                <a:lnTo>
                  <a:pt x="78" y="186"/>
                </a:lnTo>
                <a:lnTo>
                  <a:pt x="36" y="143"/>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2" name="Freeform 241"/>
          <p:cNvSpPr>
            <a:spLocks/>
          </p:cNvSpPr>
          <p:nvPr/>
        </p:nvSpPr>
        <p:spPr bwMode="auto">
          <a:xfrm>
            <a:off x="7158038" y="5002213"/>
            <a:ext cx="173037" cy="290512"/>
          </a:xfrm>
          <a:custGeom>
            <a:avLst/>
            <a:gdLst>
              <a:gd name="T0" fmla="*/ 24571254 w 218"/>
              <a:gd name="T1" fmla="*/ 63287287 h 367"/>
              <a:gd name="T2" fmla="*/ 0 w 218"/>
              <a:gd name="T3" fmla="*/ 31330176 h 367"/>
              <a:gd name="T4" fmla="*/ 64263402 w 218"/>
              <a:gd name="T5" fmla="*/ 0 h 367"/>
              <a:gd name="T6" fmla="*/ 104585785 w 218"/>
              <a:gd name="T7" fmla="*/ 8146210 h 367"/>
              <a:gd name="T8" fmla="*/ 128527597 w 218"/>
              <a:gd name="T9" fmla="*/ 15665484 h 367"/>
              <a:gd name="T10" fmla="*/ 137347722 w 218"/>
              <a:gd name="T11" fmla="*/ 39476385 h 367"/>
              <a:gd name="T12" fmla="*/ 137347722 w 218"/>
              <a:gd name="T13" fmla="*/ 70806561 h 367"/>
              <a:gd name="T14" fmla="*/ 128527597 w 218"/>
              <a:gd name="T15" fmla="*/ 94617463 h 367"/>
              <a:gd name="T16" fmla="*/ 64263402 w 218"/>
              <a:gd name="T17" fmla="*/ 159158622 h 367"/>
              <a:gd name="T18" fmla="*/ 121596592 w 218"/>
              <a:gd name="T19" fmla="*/ 174823314 h 367"/>
              <a:gd name="T20" fmla="*/ 88834656 w 218"/>
              <a:gd name="T21" fmla="*/ 229965183 h 367"/>
              <a:gd name="T22" fmla="*/ 40322383 w 218"/>
              <a:gd name="T23" fmla="*/ 206154281 h 367"/>
              <a:gd name="T24" fmla="*/ 80644767 w 218"/>
              <a:gd name="T25" fmla="*/ 214299699 h 367"/>
              <a:gd name="T26" fmla="*/ 96395103 w 218"/>
              <a:gd name="T27" fmla="*/ 182342588 h 367"/>
              <a:gd name="T28" fmla="*/ 32131701 w 218"/>
              <a:gd name="T29" fmla="*/ 174823314 h 367"/>
              <a:gd name="T30" fmla="*/ 32131701 w 218"/>
              <a:gd name="T31" fmla="*/ 151012412 h 367"/>
              <a:gd name="T32" fmla="*/ 104585785 w 218"/>
              <a:gd name="T33" fmla="*/ 94617463 h 367"/>
              <a:gd name="T34" fmla="*/ 121596592 w 218"/>
              <a:gd name="T35" fmla="*/ 55141869 h 367"/>
              <a:gd name="T36" fmla="*/ 112776468 w 218"/>
              <a:gd name="T37" fmla="*/ 31330176 h 367"/>
              <a:gd name="T38" fmla="*/ 80644767 w 218"/>
              <a:gd name="T39" fmla="*/ 15665484 h 367"/>
              <a:gd name="T40" fmla="*/ 32131701 w 218"/>
              <a:gd name="T41" fmla="*/ 31330176 h 367"/>
              <a:gd name="T42" fmla="*/ 24571254 w 218"/>
              <a:gd name="T43" fmla="*/ 63287287 h 36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218" h="367">
                <a:moveTo>
                  <a:pt x="39" y="101"/>
                </a:moveTo>
                <a:lnTo>
                  <a:pt x="0" y="50"/>
                </a:lnTo>
                <a:lnTo>
                  <a:pt x="102" y="0"/>
                </a:lnTo>
                <a:lnTo>
                  <a:pt x="166" y="13"/>
                </a:lnTo>
                <a:lnTo>
                  <a:pt x="204" y="25"/>
                </a:lnTo>
                <a:lnTo>
                  <a:pt x="218" y="63"/>
                </a:lnTo>
                <a:lnTo>
                  <a:pt x="218" y="113"/>
                </a:lnTo>
                <a:lnTo>
                  <a:pt x="204" y="151"/>
                </a:lnTo>
                <a:lnTo>
                  <a:pt x="102" y="254"/>
                </a:lnTo>
                <a:lnTo>
                  <a:pt x="193" y="279"/>
                </a:lnTo>
                <a:lnTo>
                  <a:pt x="141" y="367"/>
                </a:lnTo>
                <a:lnTo>
                  <a:pt x="64" y="329"/>
                </a:lnTo>
                <a:lnTo>
                  <a:pt x="128" y="342"/>
                </a:lnTo>
                <a:lnTo>
                  <a:pt x="153" y="291"/>
                </a:lnTo>
                <a:lnTo>
                  <a:pt x="51" y="279"/>
                </a:lnTo>
                <a:lnTo>
                  <a:pt x="51" y="241"/>
                </a:lnTo>
                <a:lnTo>
                  <a:pt x="166" y="151"/>
                </a:lnTo>
                <a:lnTo>
                  <a:pt x="193" y="88"/>
                </a:lnTo>
                <a:lnTo>
                  <a:pt x="179" y="50"/>
                </a:lnTo>
                <a:lnTo>
                  <a:pt x="128" y="25"/>
                </a:lnTo>
                <a:lnTo>
                  <a:pt x="51" y="50"/>
                </a:lnTo>
                <a:lnTo>
                  <a:pt x="39" y="101"/>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3" name="Freeform 242"/>
          <p:cNvSpPr>
            <a:spLocks/>
          </p:cNvSpPr>
          <p:nvPr/>
        </p:nvSpPr>
        <p:spPr bwMode="auto">
          <a:xfrm>
            <a:off x="7188200" y="5053013"/>
            <a:ext cx="82550" cy="60325"/>
          </a:xfrm>
          <a:custGeom>
            <a:avLst/>
            <a:gdLst>
              <a:gd name="T0" fmla="*/ 0 w 102"/>
              <a:gd name="T1" fmla="*/ 47882969 h 76"/>
              <a:gd name="T2" fmla="*/ 49779269 w 102"/>
              <a:gd name="T3" fmla="*/ 0 h 76"/>
              <a:gd name="T4" fmla="*/ 66808848 w 102"/>
              <a:gd name="T5" fmla="*/ 23941881 h 76"/>
              <a:gd name="T6" fmla="*/ 41264479 w 102"/>
              <a:gd name="T7" fmla="*/ 47882969 h 76"/>
              <a:gd name="T8" fmla="*/ 49779269 w 102"/>
              <a:gd name="T9" fmla="*/ 15751175 h 76"/>
              <a:gd name="T10" fmla="*/ 0 w 102"/>
              <a:gd name="T11" fmla="*/ 47882969 h 7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02" h="76">
                <a:moveTo>
                  <a:pt x="0" y="76"/>
                </a:moveTo>
                <a:lnTo>
                  <a:pt x="76" y="0"/>
                </a:lnTo>
                <a:lnTo>
                  <a:pt x="102" y="38"/>
                </a:lnTo>
                <a:lnTo>
                  <a:pt x="63" y="76"/>
                </a:lnTo>
                <a:lnTo>
                  <a:pt x="76" y="25"/>
                </a:lnTo>
                <a:lnTo>
                  <a:pt x="0" y="76"/>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4" name="Freeform 243"/>
          <p:cNvSpPr>
            <a:spLocks/>
          </p:cNvSpPr>
          <p:nvPr/>
        </p:nvSpPr>
        <p:spPr bwMode="auto">
          <a:xfrm>
            <a:off x="6718300" y="5381625"/>
            <a:ext cx="69850" cy="369888"/>
          </a:xfrm>
          <a:custGeom>
            <a:avLst/>
            <a:gdLst>
              <a:gd name="T0" fmla="*/ 0 w 90"/>
              <a:gd name="T1" fmla="*/ 0 h 466"/>
              <a:gd name="T2" fmla="*/ 37947953 w 90"/>
              <a:gd name="T3" fmla="*/ 7560479 h 466"/>
              <a:gd name="T4" fmla="*/ 31322292 w 90"/>
              <a:gd name="T5" fmla="*/ 86945905 h 466"/>
              <a:gd name="T6" fmla="*/ 54211361 w 90"/>
              <a:gd name="T7" fmla="*/ 277847801 h 466"/>
              <a:gd name="T8" fmla="*/ 15058884 w 90"/>
              <a:gd name="T9" fmla="*/ 293598997 h 466"/>
              <a:gd name="T10" fmla="*/ 22889069 w 90"/>
              <a:gd name="T11" fmla="*/ 262096604 h 466"/>
              <a:gd name="T12" fmla="*/ 37947953 w 90"/>
              <a:gd name="T13" fmla="*/ 253276442 h 466"/>
              <a:gd name="T14" fmla="*/ 22889069 w 90"/>
              <a:gd name="T15" fmla="*/ 95135829 h 466"/>
              <a:gd name="T16" fmla="*/ 22889069 w 90"/>
              <a:gd name="T17" fmla="*/ 31502393 h 466"/>
              <a:gd name="T18" fmla="*/ 0 w 90"/>
              <a:gd name="T19" fmla="*/ 0 h 46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90" h="466">
                <a:moveTo>
                  <a:pt x="0" y="0"/>
                </a:moveTo>
                <a:lnTo>
                  <a:pt x="63" y="12"/>
                </a:lnTo>
                <a:lnTo>
                  <a:pt x="52" y="138"/>
                </a:lnTo>
                <a:lnTo>
                  <a:pt x="90" y="441"/>
                </a:lnTo>
                <a:lnTo>
                  <a:pt x="25" y="466"/>
                </a:lnTo>
                <a:lnTo>
                  <a:pt x="38" y="416"/>
                </a:lnTo>
                <a:lnTo>
                  <a:pt x="63" y="402"/>
                </a:lnTo>
                <a:lnTo>
                  <a:pt x="38" y="151"/>
                </a:lnTo>
                <a:lnTo>
                  <a:pt x="38" y="50"/>
                </a:lnTo>
                <a:lnTo>
                  <a:pt x="0" y="0"/>
                </a:lnTo>
                <a:close/>
              </a:path>
            </a:pathLst>
          </a:custGeom>
          <a:solidFill>
            <a:srgbClr val="000000"/>
          </a:solidFill>
          <a:ln w="1588">
            <a:solidFill>
              <a:srgbClr val="000000"/>
            </a:solidFill>
            <a:prstDash val="solid"/>
            <a:round/>
            <a:headEnd/>
            <a:tailEnd/>
          </a:ln>
        </p:spPr>
        <p:txBody>
          <a:bodyPr/>
          <a:lstStyle/>
          <a:p>
            <a:endParaRPr lang="en-US" dirty="0"/>
          </a:p>
        </p:txBody>
      </p:sp>
      <p:sp>
        <p:nvSpPr>
          <p:cNvPr id="30765" name="Freeform 244"/>
          <p:cNvSpPr>
            <a:spLocks/>
          </p:cNvSpPr>
          <p:nvPr/>
        </p:nvSpPr>
        <p:spPr bwMode="auto">
          <a:xfrm>
            <a:off x="7108825" y="5572125"/>
            <a:ext cx="171450" cy="30163"/>
          </a:xfrm>
          <a:custGeom>
            <a:avLst/>
            <a:gdLst>
              <a:gd name="T0" fmla="*/ 7630721 w 215"/>
              <a:gd name="T1" fmla="*/ 8190842 h 38"/>
              <a:gd name="T2" fmla="*/ 112556526 w 215"/>
              <a:gd name="T3" fmla="*/ 23942278 h 38"/>
              <a:gd name="T4" fmla="*/ 136721407 w 215"/>
              <a:gd name="T5" fmla="*/ 15751436 h 38"/>
              <a:gd name="T6" fmla="*/ 129090686 w 215"/>
              <a:gd name="T7" fmla="*/ 0 h 38"/>
              <a:gd name="T8" fmla="*/ 0 w 215"/>
              <a:gd name="T9" fmla="*/ 0 h 38"/>
              <a:gd name="T10" fmla="*/ 7630721 w 215"/>
              <a:gd name="T11" fmla="*/ 8190842 h 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5" h="38">
                <a:moveTo>
                  <a:pt x="12" y="13"/>
                </a:moveTo>
                <a:lnTo>
                  <a:pt x="177" y="38"/>
                </a:lnTo>
                <a:lnTo>
                  <a:pt x="215" y="25"/>
                </a:lnTo>
                <a:lnTo>
                  <a:pt x="203" y="0"/>
                </a:lnTo>
                <a:lnTo>
                  <a:pt x="0" y="0"/>
                </a:lnTo>
                <a:lnTo>
                  <a:pt x="12" y="13"/>
                </a:lnTo>
                <a:close/>
              </a:path>
            </a:pathLst>
          </a:custGeom>
          <a:solidFill>
            <a:srgbClr val="000000"/>
          </a:solidFill>
          <a:ln w="1588">
            <a:solidFill>
              <a:srgbClr val="000000"/>
            </a:solidFill>
            <a:prstDash val="solid"/>
            <a:round/>
            <a:headEnd/>
            <a:tailEnd/>
          </a:ln>
        </p:spPr>
        <p:txBody>
          <a:bodyPr/>
          <a:lstStyle/>
          <a:p>
            <a:endParaRPr lang="en-US" dirty="0"/>
          </a:p>
        </p:txBody>
      </p:sp>
      <p:sp>
        <p:nvSpPr>
          <p:cNvPr id="2" name="TextBox 1"/>
          <p:cNvSpPr txBox="1"/>
          <p:nvPr/>
        </p:nvSpPr>
        <p:spPr>
          <a:xfrm>
            <a:off x="3772354" y="4872335"/>
            <a:ext cx="1561646" cy="461665"/>
          </a:xfrm>
          <a:prstGeom prst="rect">
            <a:avLst/>
          </a:prstGeom>
          <a:noFill/>
        </p:spPr>
        <p:txBody>
          <a:bodyPr wrap="none" rtlCol="0">
            <a:spAutoFit/>
          </a:bodyPr>
          <a:lstStyle/>
          <a:p>
            <a:r>
              <a:rPr lang="en-US" dirty="0" smtClean="0">
                <a:hlinkClick r:id="rId2"/>
              </a:rPr>
              <a:t>VRIO tool</a:t>
            </a:r>
            <a:endParaRPr lang="en-US" dirty="0"/>
          </a:p>
        </p:txBody>
      </p:sp>
      <p:sp>
        <p:nvSpPr>
          <p:cNvPr id="248" name="TextBox 247"/>
          <p:cNvSpPr txBox="1"/>
          <p:nvPr/>
        </p:nvSpPr>
        <p:spPr>
          <a:xfrm>
            <a:off x="442686" y="5943600"/>
            <a:ext cx="7397987" cy="738664"/>
          </a:xfrm>
          <a:prstGeom prst="rect">
            <a:avLst/>
          </a:prstGeom>
          <a:solidFill>
            <a:schemeClr val="accent2"/>
          </a:solidFill>
        </p:spPr>
        <p:txBody>
          <a:bodyPr wrap="none" rtlCol="0">
            <a:spAutoFit/>
          </a:bodyPr>
          <a:lstStyle/>
          <a:p>
            <a:r>
              <a:rPr lang="en-US" sz="1400" dirty="0" smtClean="0">
                <a:solidFill>
                  <a:schemeClr val="bg1"/>
                </a:solidFill>
              </a:rPr>
              <a:t>Note:  The DME textbook teaches the RBV Analysis using the VRIS framework.  </a:t>
            </a:r>
          </a:p>
          <a:p>
            <a:r>
              <a:rPr lang="en-US" sz="1400" dirty="0" smtClean="0">
                <a:solidFill>
                  <a:schemeClr val="bg1"/>
                </a:solidFill>
              </a:rPr>
              <a:t>This change from the VRIO framework was proposed by one of the authors of the textbook.  </a:t>
            </a:r>
          </a:p>
          <a:p>
            <a:r>
              <a:rPr lang="en-US" sz="1400" dirty="0" smtClean="0">
                <a:solidFill>
                  <a:schemeClr val="bg1"/>
                </a:solidFill>
              </a:rPr>
              <a:t>Most people use VRIO.  I suggest you do likewise.     </a:t>
            </a:r>
            <a:endParaRPr lang="en-US" sz="1400" dirty="0">
              <a:solidFill>
                <a:schemeClr val="bg1"/>
              </a:solidFill>
            </a:endParaRPr>
          </a:p>
        </p:txBody>
      </p:sp>
    </p:spTree>
    <p:extLst>
      <p:ext uri="{BB962C8B-B14F-4D97-AF65-F5344CB8AC3E}">
        <p14:creationId xmlns:p14="http://schemas.microsoft.com/office/powerpoint/2010/main" val="1037403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0442" name="Rectangle 58"/>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solidFill>
                  <a:schemeClr val="tx1"/>
                </a:solidFill>
              </a:rPr>
              <a:t>VRIO Capabilities Analysis </a:t>
            </a:r>
          </a:p>
        </p:txBody>
      </p:sp>
      <p:graphicFrame>
        <p:nvGraphicFramePr>
          <p:cNvPr id="1040386" name="Group 2"/>
          <p:cNvGraphicFramePr>
            <a:graphicFrameLocks noGrp="1"/>
          </p:cNvGraphicFramePr>
          <p:nvPr>
            <p:ph type="tbl" idx="1"/>
          </p:nvPr>
        </p:nvGraphicFramePr>
        <p:xfrm>
          <a:off x="228600" y="1447800"/>
          <a:ext cx="8686800" cy="5446713"/>
        </p:xfrm>
        <a:graphic>
          <a:graphicData uri="http://schemas.openxmlformats.org/drawingml/2006/table">
            <a:tbl>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7188">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2182812">
                  <a:extLst>
                    <a:ext uri="{9D8B030D-6E8A-4147-A177-3AD203B41FA5}">
                      <a16:colId xmlns:a16="http://schemas.microsoft.com/office/drawing/2014/main" val="20004"/>
                    </a:ext>
                  </a:extLst>
                </a:gridCol>
              </a:tblGrid>
              <a:tr h="71596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Resource, </a:t>
                      </a:r>
                    </a:p>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Competency  </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Valuable? (V)</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Rare? (R)</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difficult to Imitate? (I)</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Does the Organization use it well? (O)</a:t>
                      </a: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0"/>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24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1"/>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24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2"/>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3"/>
                  </a:ext>
                </a:extLst>
              </a:tr>
              <a:tr h="64611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4"/>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5"/>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6"/>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7"/>
                  </a:ext>
                </a:extLst>
              </a:tr>
            </a:tbl>
          </a:graphicData>
        </a:graphic>
      </p:graphicFrame>
      <p:sp>
        <p:nvSpPr>
          <p:cNvPr id="60" name="Slide Number Placeholder 5"/>
          <p:cNvSpPr>
            <a:spLocks noGrp="1"/>
          </p:cNvSpPr>
          <p:nvPr>
            <p:ph type="sldNum" sz="quarter" idx="12"/>
          </p:nvPr>
        </p:nvSpPr>
        <p:spPr/>
        <p:txBody>
          <a:bodyPr/>
          <a:lstStyle/>
          <a:p>
            <a:pPr>
              <a:defRPr/>
            </a:pPr>
            <a:fld id="{0FDEB4B7-76E9-4B88-A4EA-C78B85A82174}" type="slidenum">
              <a:rPr lang="en-US"/>
              <a:pPr>
                <a:defRPr/>
              </a:pPr>
              <a:t>24</a:t>
            </a:fld>
            <a:endParaRPr lang="en-US" dirty="0"/>
          </a:p>
        </p:txBody>
      </p:sp>
      <p:sp>
        <p:nvSpPr>
          <p:cNvPr id="5" name="TextBox 4"/>
          <p:cNvSpPr txBox="1"/>
          <p:nvPr/>
        </p:nvSpPr>
        <p:spPr>
          <a:xfrm>
            <a:off x="2895600" y="3505200"/>
            <a:ext cx="5562600" cy="1200329"/>
          </a:xfrm>
          <a:prstGeom prst="rect">
            <a:avLst/>
          </a:prstGeom>
          <a:noFill/>
        </p:spPr>
        <p:txBody>
          <a:bodyPr wrap="square" rtlCol="0">
            <a:spAutoFit/>
          </a:bodyPr>
          <a:lstStyle/>
          <a:p>
            <a:r>
              <a:rPr lang="en-US" dirty="0" smtClean="0"/>
              <a:t>List the competencies (strengths) of the firm.  The question is, “Does this strength lead to competitive advantage?”  </a:t>
            </a:r>
            <a:endParaRPr lang="en-US" dirty="0"/>
          </a:p>
        </p:txBody>
      </p:sp>
      <p:sp>
        <p:nvSpPr>
          <p:cNvPr id="6" name="Down Arrow 5"/>
          <p:cNvSpPr/>
          <p:nvPr/>
        </p:nvSpPr>
        <p:spPr>
          <a:xfrm rot="16200000" flipV="1">
            <a:off x="2252618" y="3581401"/>
            <a:ext cx="381000" cy="6001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466" name="Rectangle 58"/>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solidFill>
                  <a:schemeClr val="tx1"/>
                </a:solidFill>
              </a:rPr>
              <a:t>VRIO Capabilities Analysis </a:t>
            </a:r>
          </a:p>
        </p:txBody>
      </p:sp>
      <p:graphicFrame>
        <p:nvGraphicFramePr>
          <p:cNvPr id="1041474" name="Group 66"/>
          <p:cNvGraphicFramePr>
            <a:graphicFrameLocks noGrp="1"/>
          </p:cNvGraphicFramePr>
          <p:nvPr>
            <p:ph type="tbl" idx="1"/>
            <p:extLst>
              <p:ext uri="{D42A27DB-BD31-4B8C-83A1-F6EECF244321}">
                <p14:modId xmlns:p14="http://schemas.microsoft.com/office/powerpoint/2010/main" val="909523621"/>
              </p:ext>
            </p:extLst>
          </p:nvPr>
        </p:nvGraphicFramePr>
        <p:xfrm>
          <a:off x="228600" y="1447800"/>
          <a:ext cx="8686800" cy="5989320"/>
        </p:xfrm>
        <a:graphic>
          <a:graphicData uri="http://schemas.openxmlformats.org/drawingml/2006/table">
            <a:tbl>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7188">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2182812">
                  <a:extLst>
                    <a:ext uri="{9D8B030D-6E8A-4147-A177-3AD203B41FA5}">
                      <a16:colId xmlns:a16="http://schemas.microsoft.com/office/drawing/2014/main" val="20004"/>
                    </a:ext>
                  </a:extLst>
                </a:gridCol>
              </a:tblGrid>
              <a:tr h="71596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Resource, </a:t>
                      </a:r>
                    </a:p>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Competency  </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Valuable? (V)</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Rare? (R)</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difficult to Imitate? (I)</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Does the Organization use it well? (O)</a:t>
                      </a: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0"/>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1"/>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1"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Creates compelling ads</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2"/>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1"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 cost R&amp;D systems</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3"/>
                  </a:ext>
                </a:extLst>
              </a:tr>
              <a:tr h="64611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1"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Quick response to customer complaints</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4"/>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5"/>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6"/>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7"/>
                  </a:ext>
                </a:extLst>
              </a:tr>
            </a:tbl>
          </a:graphicData>
        </a:graphic>
      </p:graphicFrame>
      <p:sp>
        <p:nvSpPr>
          <p:cNvPr id="61" name="Slide Number Placeholder 5"/>
          <p:cNvSpPr>
            <a:spLocks noGrp="1"/>
          </p:cNvSpPr>
          <p:nvPr>
            <p:ph type="sldNum" sz="quarter" idx="12"/>
          </p:nvPr>
        </p:nvSpPr>
        <p:spPr/>
        <p:txBody>
          <a:bodyPr/>
          <a:lstStyle/>
          <a:p>
            <a:pPr>
              <a:defRPr/>
            </a:pPr>
            <a:fld id="{C4F52A54-661C-41FB-82ED-A07D37860301}" type="slidenum">
              <a:rPr lang="en-US"/>
              <a:pPr>
                <a:defRPr/>
              </a:pPr>
              <a:t>25</a:t>
            </a:fld>
            <a:endParaRPr lang="en-US" dirty="0"/>
          </a:p>
        </p:txBody>
      </p:sp>
      <p:sp>
        <p:nvSpPr>
          <p:cNvPr id="8" name="TextBox 7"/>
          <p:cNvSpPr txBox="1"/>
          <p:nvPr/>
        </p:nvSpPr>
        <p:spPr>
          <a:xfrm>
            <a:off x="6934200" y="5643265"/>
            <a:ext cx="1561646" cy="461665"/>
          </a:xfrm>
          <a:prstGeom prst="rect">
            <a:avLst/>
          </a:prstGeom>
          <a:noFill/>
        </p:spPr>
        <p:txBody>
          <a:bodyPr wrap="none" rtlCol="0">
            <a:spAutoFit/>
          </a:bodyPr>
          <a:lstStyle/>
          <a:p>
            <a:r>
              <a:rPr lang="en-US" dirty="0" smtClean="0">
                <a:hlinkClick r:id="rId2"/>
              </a:rPr>
              <a:t>VRIO tool</a:t>
            </a:r>
            <a:endParaRPr lang="en-US" dirty="0"/>
          </a:p>
        </p:txBody>
      </p:sp>
      <p:sp>
        <p:nvSpPr>
          <p:cNvPr id="9"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
        <p:nvSpPr>
          <p:cNvPr id="10" name="TextBox 9"/>
          <p:cNvSpPr txBox="1"/>
          <p:nvPr/>
        </p:nvSpPr>
        <p:spPr>
          <a:xfrm>
            <a:off x="2220829" y="2774633"/>
            <a:ext cx="6886885" cy="1200329"/>
          </a:xfrm>
          <a:prstGeom prst="rect">
            <a:avLst/>
          </a:prstGeom>
          <a:solidFill>
            <a:schemeClr val="accent1">
              <a:lumMod val="40000"/>
              <a:lumOff val="60000"/>
            </a:schemeClr>
          </a:solidFill>
        </p:spPr>
        <p:txBody>
          <a:bodyPr wrap="none" rtlCol="0">
            <a:spAutoFit/>
          </a:bodyPr>
          <a:lstStyle/>
          <a:p>
            <a:r>
              <a:rPr lang="en-US" dirty="0" smtClean="0"/>
              <a:t>Look at the functions where the firm has strengths.</a:t>
            </a:r>
          </a:p>
          <a:p>
            <a:r>
              <a:rPr lang="en-US" dirty="0" smtClean="0"/>
              <a:t>What are the specific strengths the firm has?  </a:t>
            </a:r>
          </a:p>
          <a:p>
            <a:r>
              <a:rPr lang="en-US" dirty="0" smtClean="0"/>
              <a:t>List them.</a:t>
            </a:r>
            <a:endParaRPr lang="en-US" dirty="0"/>
          </a:p>
        </p:txBody>
      </p:sp>
    </p:spTree>
    <p:extLst>
      <p:ext uri="{BB962C8B-B14F-4D97-AF65-F5344CB8AC3E}">
        <p14:creationId xmlns:p14="http://schemas.microsoft.com/office/powerpoint/2010/main" val="1301391546"/>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1466" name="Rectangle 58"/>
          <p:cNvSpPr>
            <a:spLocks noGrp="1" noChangeArrowheads="1"/>
          </p:cNvSpPr>
          <p:nvPr>
            <p:ph type="title"/>
          </p:nvPr>
        </p:nvSpPr>
        <p:spPr>
          <a:xfrm>
            <a:off x="685800" y="228600"/>
            <a:ext cx="7772400" cy="1143000"/>
          </a:xfrm>
        </p:spPr>
        <p:txBody>
          <a:bodyPr/>
          <a:lstStyle/>
          <a:p>
            <a:pPr eaLnBrk="1" fontAlgn="auto" hangingPunct="1">
              <a:spcAft>
                <a:spcPts val="0"/>
              </a:spcAft>
              <a:defRPr/>
            </a:pPr>
            <a:r>
              <a:rPr lang="en-US" dirty="0">
                <a:solidFill>
                  <a:schemeClr val="tx1"/>
                </a:solidFill>
              </a:rPr>
              <a:t>VRIO Capabilities Analysis </a:t>
            </a:r>
          </a:p>
        </p:txBody>
      </p:sp>
      <p:graphicFrame>
        <p:nvGraphicFramePr>
          <p:cNvPr id="1041474" name="Group 66"/>
          <p:cNvGraphicFramePr>
            <a:graphicFrameLocks noGrp="1"/>
          </p:cNvGraphicFramePr>
          <p:nvPr>
            <p:ph type="tbl" idx="1"/>
            <p:extLst>
              <p:ext uri="{D42A27DB-BD31-4B8C-83A1-F6EECF244321}">
                <p14:modId xmlns:p14="http://schemas.microsoft.com/office/powerpoint/2010/main" val="2720145247"/>
              </p:ext>
            </p:extLst>
          </p:nvPr>
        </p:nvGraphicFramePr>
        <p:xfrm>
          <a:off x="228600" y="1447800"/>
          <a:ext cx="8686800" cy="5989320"/>
        </p:xfrm>
        <a:graphic>
          <a:graphicData uri="http://schemas.openxmlformats.org/drawingml/2006/table">
            <a:tbl>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7188">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2182812">
                  <a:extLst>
                    <a:ext uri="{9D8B030D-6E8A-4147-A177-3AD203B41FA5}">
                      <a16:colId xmlns:a16="http://schemas.microsoft.com/office/drawing/2014/main" val="20004"/>
                    </a:ext>
                  </a:extLst>
                </a:gridCol>
              </a:tblGrid>
              <a:tr h="71596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Resource, </a:t>
                      </a:r>
                    </a:p>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Competency  </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Valuable? (V)</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Rare? (R)</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Is it difficult to Imitate? (I)</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Does the Organization use it well? (O)</a:t>
                      </a: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28575"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0"/>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24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1"/>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1"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Creates compelling ads</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No</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No</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No</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Yes</a:t>
                      </a: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2"/>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1"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Low cost R&amp;D systems</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  yes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  yes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 yes</a:t>
                      </a: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3"/>
                  </a:ext>
                </a:extLst>
              </a:tr>
              <a:tr h="646113">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1800" b="1" i="1"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Quick response to customer complaints</a:t>
                      </a: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Yes</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 ?</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No</a:t>
                      </a: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r>
                        <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rPr>
                        <a:t>yes</a:t>
                      </a: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4"/>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tx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5"/>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12700"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6"/>
                  </a:ext>
                </a:extLst>
              </a:tr>
              <a:tr h="647700">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28575"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12700"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Wingdings 2" pitchFamily="18" charset="2"/>
                        <a:buNone/>
                        <a:tabLst/>
                      </a:pPr>
                      <a:endParaRPr kumimoji="0" lang="en-US" sz="3200" b="1" i="0" u="none" strike="noStrike" cap="none" normalizeH="0" baseline="0" dirty="0" smtClean="0">
                        <a:ln>
                          <a:noFill/>
                        </a:ln>
                        <a:solidFill>
                          <a:schemeClr val="bg1"/>
                        </a:solidFill>
                        <a:effectLst>
                          <a:outerShdw blurRad="38100" dist="38100" dir="2700000" algn="tl">
                            <a:srgbClr val="000000"/>
                          </a:outerShdw>
                        </a:effectLst>
                        <a:latin typeface="Times New Roman" pitchFamily="18" charset="0"/>
                      </a:endParaRPr>
                    </a:p>
                  </a:txBody>
                  <a:tcPr horzOverflow="overflow">
                    <a:lnL w="12700" cap="flat" cmpd="sng" algn="ctr">
                      <a:solidFill>
                        <a:schemeClr val="tx1"/>
                      </a:solidFill>
                      <a:prstDash val="solid"/>
                      <a:miter lim="800000"/>
                      <a:headEnd type="none" w="sm" len="sm"/>
                      <a:tailEnd type="none" w="sm" len="sm"/>
                    </a:lnL>
                    <a:lnR w="28575" cap="flat" cmpd="sng" algn="ctr">
                      <a:solidFill>
                        <a:schemeClr val="tx1"/>
                      </a:solidFill>
                      <a:prstDash val="solid"/>
                      <a:miter lim="800000"/>
                      <a:headEnd type="none" w="sm" len="sm"/>
                      <a:tailEnd type="none" w="sm" len="sm"/>
                    </a:lnR>
                    <a:lnT w="12700" cap="flat" cmpd="sng" algn="ctr">
                      <a:solidFill>
                        <a:schemeClr val="tx1"/>
                      </a:solidFill>
                      <a:prstDash val="solid"/>
                      <a:miter lim="800000"/>
                      <a:headEnd type="none" w="sm" len="sm"/>
                      <a:tailEnd type="none" w="sm" len="sm"/>
                    </a:lnT>
                    <a:lnB w="28575" cap="flat" cmpd="sng" algn="ctr">
                      <a:solidFill>
                        <a:schemeClr val="tx1"/>
                      </a:solidFill>
                      <a:prstDash val="solid"/>
                      <a:miter lim="800000"/>
                      <a:headEnd type="none" w="sm" len="sm"/>
                      <a:tailEnd type="none" w="sm" len="sm"/>
                    </a:lnB>
                    <a:lnTlToBr>
                      <a:noFill/>
                    </a:lnTlToBr>
                    <a:lnBlToTr>
                      <a:noFill/>
                    </a:lnBlToTr>
                    <a:noFill/>
                  </a:tcPr>
                </a:tc>
                <a:extLst>
                  <a:ext uri="{0D108BD9-81ED-4DB2-BD59-A6C34878D82A}">
                    <a16:rowId xmlns:a16="http://schemas.microsoft.com/office/drawing/2014/main" val="10007"/>
                  </a:ext>
                </a:extLst>
              </a:tr>
            </a:tbl>
          </a:graphicData>
        </a:graphic>
      </p:graphicFrame>
      <p:sp>
        <p:nvSpPr>
          <p:cNvPr id="61" name="Slide Number Placeholder 5"/>
          <p:cNvSpPr>
            <a:spLocks noGrp="1"/>
          </p:cNvSpPr>
          <p:nvPr>
            <p:ph type="sldNum" sz="quarter" idx="12"/>
          </p:nvPr>
        </p:nvSpPr>
        <p:spPr/>
        <p:txBody>
          <a:bodyPr/>
          <a:lstStyle/>
          <a:p>
            <a:pPr>
              <a:defRPr/>
            </a:pPr>
            <a:fld id="{C4F52A54-661C-41FB-82ED-A07D37860301}" type="slidenum">
              <a:rPr lang="en-US"/>
              <a:pPr>
                <a:defRPr/>
              </a:pPr>
              <a:t>26</a:t>
            </a:fld>
            <a:endParaRPr lang="en-US" dirty="0"/>
          </a:p>
        </p:txBody>
      </p:sp>
      <p:sp>
        <p:nvSpPr>
          <p:cNvPr id="8" name="TextBox 7"/>
          <p:cNvSpPr txBox="1"/>
          <p:nvPr/>
        </p:nvSpPr>
        <p:spPr>
          <a:xfrm>
            <a:off x="6934200" y="5643265"/>
            <a:ext cx="1561646" cy="461665"/>
          </a:xfrm>
          <a:prstGeom prst="rect">
            <a:avLst/>
          </a:prstGeom>
          <a:noFill/>
        </p:spPr>
        <p:txBody>
          <a:bodyPr wrap="none" rtlCol="0">
            <a:spAutoFit/>
          </a:bodyPr>
          <a:lstStyle/>
          <a:p>
            <a:r>
              <a:rPr lang="en-US" dirty="0" smtClean="0">
                <a:hlinkClick r:id="rId2"/>
              </a:rPr>
              <a:t>VRIO tool</a:t>
            </a:r>
            <a:endParaRPr lang="en-US" dirty="0"/>
          </a:p>
        </p:txBody>
      </p:sp>
      <p:sp>
        <p:nvSpPr>
          <p:cNvPr id="9" name="Text Box 43"/>
          <p:cNvSpPr txBox="1">
            <a:spLocks noChangeArrowheads="1"/>
          </p:cNvSpPr>
          <p:nvPr/>
        </p:nvSpPr>
        <p:spPr bwMode="auto">
          <a:xfrm>
            <a:off x="2087560" y="105073"/>
            <a:ext cx="517321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b="1">
                <a:solidFill>
                  <a:schemeClr val="tx1"/>
                </a:solidFill>
                <a:latin typeface="Times New Roman" pitchFamily="18" charset="0"/>
              </a:defRPr>
            </a:lvl1pPr>
            <a:lvl2pPr marL="742950" indent="-285750" eaLnBrk="0" hangingPunct="0">
              <a:defRPr sz="2400" b="1">
                <a:solidFill>
                  <a:schemeClr val="tx1"/>
                </a:solidFill>
                <a:latin typeface="Times New Roman" pitchFamily="18" charset="0"/>
              </a:defRPr>
            </a:lvl2pPr>
            <a:lvl3pPr marL="1143000" indent="-228600" eaLnBrk="0" hangingPunct="0">
              <a:defRPr sz="2400" b="1">
                <a:solidFill>
                  <a:schemeClr val="tx1"/>
                </a:solidFill>
                <a:latin typeface="Times New Roman" pitchFamily="18" charset="0"/>
              </a:defRPr>
            </a:lvl3pPr>
            <a:lvl4pPr marL="1600200" indent="-228600" eaLnBrk="0" hangingPunct="0">
              <a:defRPr sz="2400" b="1">
                <a:solidFill>
                  <a:schemeClr val="tx1"/>
                </a:solidFill>
                <a:latin typeface="Times New Roman" pitchFamily="18" charset="0"/>
              </a:defRPr>
            </a:lvl4pPr>
            <a:lvl5pPr marL="2057400" indent="-228600" eaLnBrk="0" hangingPunct="0">
              <a:defRPr sz="2400" b="1">
                <a:solidFill>
                  <a:schemeClr val="tx1"/>
                </a:solidFill>
                <a:latin typeface="Times New Roman" pitchFamily="18" charset="0"/>
              </a:defRPr>
            </a:lvl5pPr>
            <a:lvl6pPr marL="2514600" indent="-228600" eaLnBrk="0" fontAlgn="base" hangingPunct="0">
              <a:spcBef>
                <a:spcPct val="0"/>
              </a:spcBef>
              <a:spcAft>
                <a:spcPct val="0"/>
              </a:spcAft>
              <a:defRPr sz="2400" b="1">
                <a:solidFill>
                  <a:schemeClr val="tx1"/>
                </a:solidFill>
                <a:latin typeface="Times New Roman" pitchFamily="18" charset="0"/>
              </a:defRPr>
            </a:lvl6pPr>
            <a:lvl7pPr marL="2971800" indent="-228600" eaLnBrk="0" fontAlgn="base" hangingPunct="0">
              <a:spcBef>
                <a:spcPct val="0"/>
              </a:spcBef>
              <a:spcAft>
                <a:spcPct val="0"/>
              </a:spcAft>
              <a:defRPr sz="2400" b="1">
                <a:solidFill>
                  <a:schemeClr val="tx1"/>
                </a:solidFill>
                <a:latin typeface="Times New Roman" pitchFamily="18" charset="0"/>
              </a:defRPr>
            </a:lvl7pPr>
            <a:lvl8pPr marL="3429000" indent="-228600" eaLnBrk="0" fontAlgn="base" hangingPunct="0">
              <a:spcBef>
                <a:spcPct val="0"/>
              </a:spcBef>
              <a:spcAft>
                <a:spcPct val="0"/>
              </a:spcAft>
              <a:defRPr sz="2400" b="1">
                <a:solidFill>
                  <a:schemeClr val="tx1"/>
                </a:solidFill>
                <a:latin typeface="Times New Roman" pitchFamily="18" charset="0"/>
              </a:defRPr>
            </a:lvl8pPr>
            <a:lvl9pPr marL="3886200" indent="-228600" eaLnBrk="0" fontAlgn="base" hangingPunct="0">
              <a:spcBef>
                <a:spcPct val="0"/>
              </a:spcBef>
              <a:spcAft>
                <a:spcPct val="0"/>
              </a:spcAft>
              <a:defRPr sz="2400" b="1">
                <a:solidFill>
                  <a:schemeClr val="tx1"/>
                </a:solidFill>
                <a:latin typeface="Times New Roman" pitchFamily="18" charset="0"/>
              </a:defRPr>
            </a:lvl9pPr>
          </a:lstStyle>
          <a:p>
            <a:pPr algn="r"/>
            <a:r>
              <a:rPr lang="en-US" dirty="0" smtClean="0"/>
              <a:t>Example: Package </a:t>
            </a:r>
            <a:r>
              <a:rPr lang="en-US" dirty="0"/>
              <a:t>Delivery:  LOWPS</a:t>
            </a:r>
          </a:p>
        </p:txBody>
      </p:sp>
      <p:sp>
        <p:nvSpPr>
          <p:cNvPr id="11" name="TextBox 10"/>
          <p:cNvSpPr txBox="1"/>
          <p:nvPr/>
        </p:nvSpPr>
        <p:spPr>
          <a:xfrm>
            <a:off x="3810000" y="3120568"/>
            <a:ext cx="3726341" cy="369332"/>
          </a:xfrm>
          <a:prstGeom prst="rect">
            <a:avLst/>
          </a:prstGeom>
          <a:solidFill>
            <a:schemeClr val="accent1">
              <a:lumMod val="40000"/>
              <a:lumOff val="60000"/>
            </a:schemeClr>
          </a:solidFill>
        </p:spPr>
        <p:txBody>
          <a:bodyPr wrap="none" rtlCol="0">
            <a:spAutoFit/>
          </a:bodyPr>
          <a:lstStyle/>
          <a:p>
            <a:r>
              <a:rPr lang="en-US" sz="1800" dirty="0" smtClean="0"/>
              <a:t>Strength but not distinctive.  No CA</a:t>
            </a:r>
            <a:endParaRPr lang="en-US" sz="1800" dirty="0"/>
          </a:p>
        </p:txBody>
      </p:sp>
      <p:sp>
        <p:nvSpPr>
          <p:cNvPr id="12" name="TextBox 11"/>
          <p:cNvSpPr txBox="1"/>
          <p:nvPr/>
        </p:nvSpPr>
        <p:spPr>
          <a:xfrm>
            <a:off x="4709187" y="3821668"/>
            <a:ext cx="3444213" cy="369332"/>
          </a:xfrm>
          <a:prstGeom prst="rect">
            <a:avLst/>
          </a:prstGeom>
          <a:solidFill>
            <a:schemeClr val="accent1">
              <a:lumMod val="40000"/>
              <a:lumOff val="60000"/>
            </a:schemeClr>
          </a:solidFill>
        </p:spPr>
        <p:txBody>
          <a:bodyPr wrap="none" rtlCol="0">
            <a:spAutoFit/>
          </a:bodyPr>
          <a:lstStyle/>
          <a:p>
            <a:r>
              <a:rPr lang="en-US" sz="1800" dirty="0" smtClean="0"/>
              <a:t>Possible CA, needs more analysis</a:t>
            </a:r>
            <a:endParaRPr lang="en-US" sz="1800" dirty="0"/>
          </a:p>
        </p:txBody>
      </p:sp>
      <p:sp>
        <p:nvSpPr>
          <p:cNvPr id="14" name="TextBox 13"/>
          <p:cNvSpPr txBox="1"/>
          <p:nvPr/>
        </p:nvSpPr>
        <p:spPr>
          <a:xfrm>
            <a:off x="1981200" y="4572000"/>
            <a:ext cx="7156767" cy="369332"/>
          </a:xfrm>
          <a:prstGeom prst="rect">
            <a:avLst/>
          </a:prstGeom>
          <a:solidFill>
            <a:schemeClr val="accent1">
              <a:lumMod val="40000"/>
              <a:lumOff val="60000"/>
            </a:schemeClr>
          </a:solidFill>
        </p:spPr>
        <p:txBody>
          <a:bodyPr wrap="none" rtlCol="0">
            <a:spAutoFit/>
          </a:bodyPr>
          <a:lstStyle/>
          <a:p>
            <a:r>
              <a:rPr lang="en-US" sz="1800" dirty="0" smtClean="0"/>
              <a:t>Strength and possibly distinctive.  Can distinctiveness be developed?  </a:t>
            </a:r>
            <a:endParaRPr lang="en-US" sz="1800" dirty="0"/>
          </a:p>
        </p:txBody>
      </p:sp>
    </p:spTree>
    <p:extLst>
      <p:ext uri="{BB962C8B-B14F-4D97-AF65-F5344CB8AC3E}">
        <p14:creationId xmlns:p14="http://schemas.microsoft.com/office/powerpoint/2010/main" val="111031277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195586" name="Rectangle 2"/>
          <p:cNvSpPr>
            <a:spLocks noGrp="1" noChangeArrowheads="1"/>
          </p:cNvSpPr>
          <p:nvPr>
            <p:ph type="title"/>
          </p:nvPr>
        </p:nvSpPr>
        <p:spPr>
          <a:xfrm>
            <a:off x="533400" y="304800"/>
            <a:ext cx="8229600" cy="1143000"/>
          </a:xfrm>
        </p:spPr>
        <p:txBody>
          <a:bodyPr/>
          <a:lstStyle/>
          <a:p>
            <a:pPr eaLnBrk="1" fontAlgn="auto" hangingPunct="1">
              <a:spcAft>
                <a:spcPts val="0"/>
              </a:spcAft>
              <a:defRPr/>
            </a:pPr>
            <a:endParaRPr lang="en-US" dirty="0">
              <a:effectLst>
                <a:outerShdw blurRad="38100" dist="38100" dir="2700000" algn="tl">
                  <a:srgbClr val="808080"/>
                </a:outerShdw>
              </a:effectLst>
            </a:endParaRPr>
          </a:p>
        </p:txBody>
      </p:sp>
      <p:sp>
        <p:nvSpPr>
          <p:cNvPr id="195587" name="Rectangle 3"/>
          <p:cNvSpPr>
            <a:spLocks noGrp="1" noChangeArrowheads="1"/>
          </p:cNvSpPr>
          <p:nvPr>
            <p:ph idx="1"/>
          </p:nvPr>
        </p:nvSpPr>
        <p:spPr/>
        <p:txBody>
          <a:bodyPr>
            <a:normAutofit/>
          </a:bodyPr>
          <a:lstStyle/>
          <a:p>
            <a:pPr marL="548640" indent="-411480" eaLnBrk="1" fontAlgn="auto" hangingPunct="1">
              <a:spcAft>
                <a:spcPts val="0"/>
              </a:spcAft>
              <a:buClr>
                <a:schemeClr val="tx1">
                  <a:shade val="95000"/>
                </a:schemeClr>
              </a:buClr>
              <a:buFont typeface="Wingdings 2"/>
              <a:buChar char=""/>
              <a:defRPr/>
            </a:pPr>
            <a:endParaRPr lang="en-US" dirty="0">
              <a:effectLst>
                <a:outerShdw blurRad="38100" dist="38100" dir="2700000" algn="tl">
                  <a:srgbClr val="808080"/>
                </a:outerShdw>
              </a:effectLst>
            </a:endParaRPr>
          </a:p>
        </p:txBody>
      </p:sp>
      <p:sp>
        <p:nvSpPr>
          <p:cNvPr id="5" name="Slide Number Placeholder 5"/>
          <p:cNvSpPr>
            <a:spLocks noGrp="1"/>
          </p:cNvSpPr>
          <p:nvPr>
            <p:ph type="sldNum" sz="quarter" idx="12"/>
          </p:nvPr>
        </p:nvSpPr>
        <p:spPr/>
        <p:txBody>
          <a:bodyPr/>
          <a:lstStyle/>
          <a:p>
            <a:pPr>
              <a:defRPr/>
            </a:pPr>
            <a:fld id="{7E0A6D4D-F8EE-4361-A299-957E29722C19}" type="slidenum">
              <a:rPr lang="en-US"/>
              <a:pPr>
                <a:defRPr/>
              </a:pPr>
              <a:t>27</a:t>
            </a:fld>
            <a:endParaRPr lang="en-US" dirty="0"/>
          </a:p>
        </p:txBody>
      </p:sp>
      <p:sp>
        <p:nvSpPr>
          <p:cNvPr id="6" name="WordArt 4"/>
          <p:cNvSpPr>
            <a:spLocks noChangeArrowheads="1" noChangeShapeType="1" noTextEdit="1"/>
          </p:cNvSpPr>
          <p:nvPr/>
        </p:nvSpPr>
        <p:spPr bwMode="auto">
          <a:xfrm>
            <a:off x="1828800" y="2754085"/>
            <a:ext cx="2057400" cy="6858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a:r>
              <a:rPr lang="en-US" sz="3600" kern="10" dirty="0">
                <a:gradFill rotWithShape="1">
                  <a:gsLst>
                    <a:gs pos="0">
                      <a:srgbClr val="FFFF00"/>
                    </a:gs>
                    <a:gs pos="100000">
                      <a:srgbClr val="FF9933"/>
                    </a:gs>
                  </a:gsLst>
                  <a:path path="rect">
                    <a:fillToRect l="50000" t="50000" r="50000" b="50000"/>
                  </a:path>
                </a:gradFill>
                <a:effectLst>
                  <a:outerShdw dist="35921" dir="2700000" algn="ctr" rotWithShape="0">
                    <a:srgbClr val="C0C0C0">
                      <a:alpha val="79999"/>
                    </a:srgbClr>
                  </a:outerShdw>
                </a:effectLst>
                <a:latin typeface="Impact"/>
              </a:rPr>
              <a:t>THE END</a:t>
            </a:r>
          </a:p>
        </p:txBody>
      </p:sp>
      <p:pic>
        <p:nvPicPr>
          <p:cNvPr id="1026" name="Picture 2" descr="C:\Users\ysmith\AppData\Local\Microsoft\Windows\Temporary Internet Files\Content.IE5\51S02YWW\MC90007881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14208" y="2636043"/>
            <a:ext cx="4986792" cy="315515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2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2722</TotalTime>
  <Words>1345</Words>
  <Application>Microsoft Office PowerPoint</Application>
  <PresentationFormat>On-screen Show (4:3)</PresentationFormat>
  <Paragraphs>407</Paragraphs>
  <Slides>27</Slides>
  <Notes>4</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27</vt:i4>
      </vt:variant>
    </vt:vector>
  </HeadingPairs>
  <TitlesOfParts>
    <vt:vector size="41" baseType="lpstr">
      <vt:lpstr>Algerian</vt:lpstr>
      <vt:lpstr>Arial</vt:lpstr>
      <vt:lpstr>Arial Black</vt:lpstr>
      <vt:lpstr>Comic Sans MS</vt:lpstr>
      <vt:lpstr>Impact</vt:lpstr>
      <vt:lpstr>Lucida Sans Unicode</vt:lpstr>
      <vt:lpstr>Times New Roman</vt:lpstr>
      <vt:lpstr>Verdana</vt:lpstr>
      <vt:lpstr>Wingdings</vt:lpstr>
      <vt:lpstr>Wingdings 2</vt:lpstr>
      <vt:lpstr>Wingdings 3</vt:lpstr>
      <vt:lpstr>2_Concourse</vt:lpstr>
      <vt:lpstr>1_Concourse</vt:lpstr>
      <vt:lpstr>Concourse</vt:lpstr>
      <vt:lpstr>We Can See That…</vt:lpstr>
      <vt:lpstr>Competitive Advantage and Other Things</vt:lpstr>
      <vt:lpstr>Strategic Advantage</vt:lpstr>
      <vt:lpstr>Developing a Business Model</vt:lpstr>
      <vt:lpstr>Lodge Cast Iron Company home page</vt:lpstr>
      <vt:lpstr>PowerPoint Presentation</vt:lpstr>
      <vt:lpstr>PowerPoint Presentation</vt:lpstr>
      <vt:lpstr>PowerPoint Presentation</vt:lpstr>
      <vt:lpstr>Developing a Business Model</vt:lpstr>
      <vt:lpstr>The Value Chain</vt:lpstr>
      <vt:lpstr>Functional Analysis</vt:lpstr>
      <vt:lpstr>Functional Analysis</vt:lpstr>
      <vt:lpstr>PowerPoint Presentation</vt:lpstr>
      <vt:lpstr>Key areas that build CA</vt:lpstr>
      <vt:lpstr>Key areas that build CA</vt:lpstr>
      <vt:lpstr>Functional Analysis</vt:lpstr>
      <vt:lpstr>Functional Analysis</vt:lpstr>
      <vt:lpstr>Functional Analysis</vt:lpstr>
      <vt:lpstr>Functional Analysis</vt:lpstr>
      <vt:lpstr>Functional Analysis</vt:lpstr>
      <vt:lpstr>Functional Analysis</vt:lpstr>
      <vt:lpstr>PowerPoint Presentation</vt:lpstr>
      <vt:lpstr>PowerPoint Presentation</vt:lpstr>
      <vt:lpstr>VRIO Capabilities Analysis </vt:lpstr>
      <vt:lpstr>VRIO Capabilities Analysis </vt:lpstr>
      <vt:lpstr>VRIO Capabilities Analysis </vt:lpstr>
      <vt:lpstr>PowerPoint Presentation</vt:lpstr>
    </vt:vector>
  </TitlesOfParts>
  <Company>Biola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Starting At The Start</dc:title>
  <dc:creator>Yvonne Smith</dc:creator>
  <cp:lastModifiedBy>Orozco, Richard A (1011)</cp:lastModifiedBy>
  <cp:revision>154</cp:revision>
  <dcterms:created xsi:type="dcterms:W3CDTF">1997-06-13T23:35:02Z</dcterms:created>
  <dcterms:modified xsi:type="dcterms:W3CDTF">2017-10-09T17:13:06Z</dcterms:modified>
</cp:coreProperties>
</file>